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handoutMasterIdLst>
    <p:handoutMasterId r:id="rId51"/>
  </p:handoutMasterIdLst>
  <p:sldIdLst>
    <p:sldId id="263" r:id="rId2"/>
    <p:sldId id="380" r:id="rId3"/>
    <p:sldId id="341" r:id="rId4"/>
    <p:sldId id="327" r:id="rId5"/>
    <p:sldId id="303" r:id="rId6"/>
    <p:sldId id="342" r:id="rId7"/>
    <p:sldId id="343" r:id="rId8"/>
    <p:sldId id="344" r:id="rId9"/>
    <p:sldId id="345" r:id="rId10"/>
    <p:sldId id="346" r:id="rId11"/>
    <p:sldId id="347" r:id="rId12"/>
    <p:sldId id="348" r:id="rId13"/>
    <p:sldId id="349" r:id="rId14"/>
    <p:sldId id="350" r:id="rId15"/>
    <p:sldId id="351" r:id="rId16"/>
    <p:sldId id="352" r:id="rId17"/>
    <p:sldId id="353" r:id="rId18"/>
    <p:sldId id="354" r:id="rId19"/>
    <p:sldId id="355" r:id="rId20"/>
    <p:sldId id="358" r:id="rId21"/>
    <p:sldId id="359" r:id="rId22"/>
    <p:sldId id="360" r:id="rId23"/>
    <p:sldId id="361" r:id="rId24"/>
    <p:sldId id="362" r:id="rId25"/>
    <p:sldId id="363" r:id="rId26"/>
    <p:sldId id="364" r:id="rId27"/>
    <p:sldId id="365" r:id="rId28"/>
    <p:sldId id="366" r:id="rId29"/>
    <p:sldId id="367" r:id="rId30"/>
    <p:sldId id="368" r:id="rId31"/>
    <p:sldId id="369" r:id="rId32"/>
    <p:sldId id="370" r:id="rId33"/>
    <p:sldId id="356" r:id="rId34"/>
    <p:sldId id="304" r:id="rId35"/>
    <p:sldId id="308" r:id="rId36"/>
    <p:sldId id="328" r:id="rId37"/>
    <p:sldId id="331" r:id="rId38"/>
    <p:sldId id="372" r:id="rId39"/>
    <p:sldId id="376" r:id="rId40"/>
    <p:sldId id="377" r:id="rId41"/>
    <p:sldId id="373" r:id="rId42"/>
    <p:sldId id="302" r:id="rId43"/>
    <p:sldId id="332" r:id="rId44"/>
    <p:sldId id="333" r:id="rId45"/>
    <p:sldId id="340" r:id="rId46"/>
    <p:sldId id="371" r:id="rId47"/>
    <p:sldId id="379" r:id="rId48"/>
    <p:sldId id="265" r:id="rId49"/>
  </p:sldIdLst>
  <p:sldSz cx="9144000" cy="6858000" type="screen4x3"/>
  <p:notesSz cx="6797675" cy="9926638"/>
  <p:defaultTextStyle>
    <a:defPPr>
      <a:defRPr lang="sl-SI"/>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99"/>
    <a:srgbClr val="CCFFCC"/>
    <a:srgbClr val="5B91BD"/>
    <a:srgbClr val="3A90DE"/>
    <a:srgbClr val="C5DDED"/>
    <a:srgbClr val="C926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073A0DAA-6AF3-43AB-8588-CEC1D06C72B9}" styleName="Srednji slog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Srednji slog 2 – poudarek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Srednji slog 2 – poudarek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Srednji slog 2 – poudarek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323" autoAdjust="0"/>
    <p:restoredTop sz="94660"/>
  </p:normalViewPr>
  <p:slideViewPr>
    <p:cSldViewPr>
      <p:cViewPr varScale="1">
        <p:scale>
          <a:sx n="110" d="100"/>
          <a:sy n="110" d="100"/>
        </p:scale>
        <p:origin x="-1632"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image" Target="../media/image25.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image" Target="../media/image32.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4.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grada glave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sl-SI"/>
          </a:p>
        </p:txBody>
      </p:sp>
      <p:sp>
        <p:nvSpPr>
          <p:cNvPr id="3" name="Ograda datuma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66731645-7DE4-40D8-83B7-643F14F187FB}" type="datetimeFigureOut">
              <a:rPr lang="sl-SI" smtClean="0"/>
              <a:pPr/>
              <a:t>5.1.2016</a:t>
            </a:fld>
            <a:endParaRPr lang="sl-SI"/>
          </a:p>
        </p:txBody>
      </p:sp>
      <p:sp>
        <p:nvSpPr>
          <p:cNvPr id="4" name="Ograda noge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sl-SI"/>
          </a:p>
        </p:txBody>
      </p:sp>
      <p:sp>
        <p:nvSpPr>
          <p:cNvPr id="5" name="Ograda številke diapozitiva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403234A4-5DAF-460F-8FC3-D274188B8264}" type="slidenum">
              <a:rPr lang="sl-SI" smtClean="0"/>
              <a:pPr/>
              <a:t>‹#›</a:t>
            </a:fld>
            <a:endParaRPr lang="sl-SI"/>
          </a:p>
        </p:txBody>
      </p:sp>
    </p:spTree>
    <p:extLst>
      <p:ext uri="{BB962C8B-B14F-4D97-AF65-F5344CB8AC3E}">
        <p14:creationId xmlns:p14="http://schemas.microsoft.com/office/powerpoint/2010/main" val="27212774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grada glav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sl-SI"/>
          </a:p>
        </p:txBody>
      </p:sp>
      <p:sp>
        <p:nvSpPr>
          <p:cNvPr id="3" name="Ograda datuma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1846934E-0EB3-42D1-B37E-12760ABAD742}" type="datetimeFigureOut">
              <a:rPr lang="sl-SI" smtClean="0"/>
              <a:pPr/>
              <a:t>5.1.2016</a:t>
            </a:fld>
            <a:endParaRPr lang="sl-SI"/>
          </a:p>
        </p:txBody>
      </p:sp>
      <p:sp>
        <p:nvSpPr>
          <p:cNvPr id="4" name="Ograda stranske slike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sl-SI"/>
          </a:p>
        </p:txBody>
      </p:sp>
      <p:sp>
        <p:nvSpPr>
          <p:cNvPr id="5" name="Ograda opomb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6" name="Ograda noge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sl-SI"/>
          </a:p>
        </p:txBody>
      </p:sp>
      <p:sp>
        <p:nvSpPr>
          <p:cNvPr id="7" name="Ograda številke diapozitiva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146DF6B8-554A-47B3-8913-4A002AD02244}" type="slidenum">
              <a:rPr lang="sl-SI" smtClean="0"/>
              <a:pPr/>
              <a:t>‹#›</a:t>
            </a:fld>
            <a:endParaRPr lang="sl-SI"/>
          </a:p>
        </p:txBody>
      </p:sp>
    </p:spTree>
    <p:extLst>
      <p:ext uri="{BB962C8B-B14F-4D97-AF65-F5344CB8AC3E}">
        <p14:creationId xmlns:p14="http://schemas.microsoft.com/office/powerpoint/2010/main" val="26780051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slide" Target="../slides/slide44.xml"/><Relationship Id="rId7" Type="http://schemas.openxmlformats.org/officeDocument/2006/relationships/image" Target="../media/image33.png"/><Relationship Id="rId2" Type="http://schemas.openxmlformats.org/officeDocument/2006/relationships/notesMaster" Target="../notesMasters/notesMaster1.xml"/><Relationship Id="rId1" Type="http://schemas.openxmlformats.org/officeDocument/2006/relationships/vmlDrawing" Target="../drawings/vmlDrawing5.vml"/><Relationship Id="rId6" Type="http://schemas.openxmlformats.org/officeDocument/2006/relationships/oleObject" Target="../embeddings/oleObject7.bin"/><Relationship Id="rId5" Type="http://schemas.openxmlformats.org/officeDocument/2006/relationships/image" Target="../media/image32.png"/><Relationship Id="rId4" Type="http://schemas.openxmlformats.org/officeDocument/2006/relationships/oleObject" Target="../embeddings/oleObject6.bin"/></Relationships>
</file>

<file path=ppt/notesSlides/_rels/notesSlide17.xml.rels><?xml version="1.0" encoding="UTF-8" standalone="yes"?>
<Relationships xmlns="http://schemas.openxmlformats.org/package/2006/relationships"><Relationship Id="rId3" Type="http://schemas.openxmlformats.org/officeDocument/2006/relationships/slide" Target="../slides/slide45.xml"/><Relationship Id="rId2" Type="http://schemas.openxmlformats.org/officeDocument/2006/relationships/notesMaster" Target="../notesMasters/notesMaster1.xml"/><Relationship Id="rId1" Type="http://schemas.openxmlformats.org/officeDocument/2006/relationships/vmlDrawing" Target="../drawings/vmlDrawing6.vml"/><Relationship Id="rId5" Type="http://schemas.openxmlformats.org/officeDocument/2006/relationships/image" Target="../media/image34.png"/><Relationship Id="rId4" Type="http://schemas.openxmlformats.org/officeDocument/2006/relationships/oleObject" Target="../embeddings/oleObject8.bin"/></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009B1A3-E4FE-4639-BDCC-FC55119F024D}" type="slidenum">
              <a:rPr lang="en-US"/>
              <a:pPr/>
              <a:t>4</a:t>
            </a:fld>
            <a:endParaRPr lang="en-US"/>
          </a:p>
        </p:txBody>
      </p:sp>
      <p:sp>
        <p:nvSpPr>
          <p:cNvPr id="147458" name="Rectangle 2"/>
          <p:cNvSpPr>
            <a:spLocks noGrp="1" noRot="1" noChangeAspect="1" noChangeArrowheads="1" noTextEdit="1"/>
          </p:cNvSpPr>
          <p:nvPr>
            <p:ph type="sldImg"/>
          </p:nvPr>
        </p:nvSpPr>
        <p:spPr>
          <a:ln/>
        </p:spPr>
      </p:sp>
      <p:sp>
        <p:nvSpPr>
          <p:cNvPr id="147459" name="Rectangle 3"/>
          <p:cNvSpPr>
            <a:spLocks noGrp="1" noChangeArrowheads="1"/>
          </p:cNvSpPr>
          <p:nvPr>
            <p:ph type="body" idx="1"/>
          </p:nvPr>
        </p:nvSpPr>
        <p:spPr/>
        <p:txBody>
          <a:bodyPr/>
          <a:lstStyle/>
          <a:p>
            <a:endParaRPr lang="en-GB"/>
          </a:p>
        </p:txBody>
      </p:sp>
    </p:spTree>
    <p:extLst>
      <p:ext uri="{BB962C8B-B14F-4D97-AF65-F5344CB8AC3E}">
        <p14:creationId xmlns:p14="http://schemas.microsoft.com/office/powerpoint/2010/main" val="8883173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7"/>
          <p:cNvSpPr>
            <a:spLocks noGrp="1" noChangeArrowheads="1"/>
          </p:cNvSpPr>
          <p:nvPr>
            <p:ph type="sldNum" sz="quarter" idx="5"/>
          </p:nvPr>
        </p:nvSpPr>
        <p:spPr>
          <a:ln/>
        </p:spPr>
        <p:txBody>
          <a:bodyPr/>
          <a:lstStyle/>
          <a:p>
            <a:fld id="{63711868-3597-4A12-B634-1BDB7F44C5BE}" type="slidenum">
              <a:rPr lang="en-US"/>
              <a:pPr/>
              <a:t>28</a:t>
            </a:fld>
            <a:endParaRPr lang="en-US"/>
          </a:p>
        </p:txBody>
      </p:sp>
      <p:sp>
        <p:nvSpPr>
          <p:cNvPr id="101378" name="Rectangle 2"/>
          <p:cNvSpPr>
            <a:spLocks noChangeArrowheads="1"/>
          </p:cNvSpPr>
          <p:nvPr/>
        </p:nvSpPr>
        <p:spPr bwMode="auto">
          <a:xfrm>
            <a:off x="3853075" y="11108"/>
            <a:ext cx="2944600" cy="463328"/>
          </a:xfrm>
          <a:prstGeom prst="rect">
            <a:avLst/>
          </a:prstGeom>
          <a:noFill/>
          <a:ln w="12700">
            <a:noFill/>
            <a:miter lim="800000"/>
            <a:headEnd/>
            <a:tailEnd/>
          </a:ln>
          <a:effectLst/>
        </p:spPr>
        <p:txBody>
          <a:bodyPr wrap="none" anchor="ctr"/>
          <a:lstStyle/>
          <a:p>
            <a:endParaRPr lang="sl-SI"/>
          </a:p>
        </p:txBody>
      </p:sp>
      <p:sp>
        <p:nvSpPr>
          <p:cNvPr id="101379" name="Rectangle 3"/>
          <p:cNvSpPr>
            <a:spLocks noChangeArrowheads="1"/>
          </p:cNvSpPr>
          <p:nvPr/>
        </p:nvSpPr>
        <p:spPr bwMode="auto">
          <a:xfrm>
            <a:off x="3853075" y="9449030"/>
            <a:ext cx="2944600" cy="463328"/>
          </a:xfrm>
          <a:prstGeom prst="rect">
            <a:avLst/>
          </a:prstGeom>
          <a:noFill/>
          <a:ln w="12700">
            <a:noFill/>
            <a:miter lim="800000"/>
            <a:headEnd/>
            <a:tailEnd/>
          </a:ln>
          <a:effectLst/>
        </p:spPr>
        <p:txBody>
          <a:bodyPr lIns="19203" tIns="0" rIns="19203" bIns="0" anchor="b"/>
          <a:lstStyle/>
          <a:p>
            <a:pPr algn="r" defTabSz="768350" eaLnBrk="0" hangingPunct="0"/>
            <a:r>
              <a:rPr lang="de-DE" sz="1000" i="1">
                <a:latin typeface="Times New Roman" pitchFamily="18" charset="0"/>
              </a:rPr>
              <a:t>1</a:t>
            </a:r>
          </a:p>
        </p:txBody>
      </p:sp>
      <p:sp>
        <p:nvSpPr>
          <p:cNvPr id="101380" name="Rectangle 4"/>
          <p:cNvSpPr>
            <a:spLocks noChangeArrowheads="1"/>
          </p:cNvSpPr>
          <p:nvPr/>
        </p:nvSpPr>
        <p:spPr bwMode="auto">
          <a:xfrm>
            <a:off x="1" y="9449030"/>
            <a:ext cx="2946189" cy="463328"/>
          </a:xfrm>
          <a:prstGeom prst="rect">
            <a:avLst/>
          </a:prstGeom>
          <a:noFill/>
          <a:ln w="12700">
            <a:noFill/>
            <a:miter lim="800000"/>
            <a:headEnd/>
            <a:tailEnd/>
          </a:ln>
          <a:effectLst/>
        </p:spPr>
        <p:txBody>
          <a:bodyPr wrap="none" anchor="ctr"/>
          <a:lstStyle/>
          <a:p>
            <a:endParaRPr lang="sl-SI"/>
          </a:p>
        </p:txBody>
      </p:sp>
      <p:sp>
        <p:nvSpPr>
          <p:cNvPr id="101381" name="Rectangle 5"/>
          <p:cNvSpPr>
            <a:spLocks noChangeArrowheads="1"/>
          </p:cNvSpPr>
          <p:nvPr/>
        </p:nvSpPr>
        <p:spPr bwMode="auto">
          <a:xfrm>
            <a:off x="1" y="11108"/>
            <a:ext cx="2946189" cy="463328"/>
          </a:xfrm>
          <a:prstGeom prst="rect">
            <a:avLst/>
          </a:prstGeom>
          <a:noFill/>
          <a:ln w="12700">
            <a:noFill/>
            <a:miter lim="800000"/>
            <a:headEnd/>
            <a:tailEnd/>
          </a:ln>
          <a:effectLst/>
        </p:spPr>
        <p:txBody>
          <a:bodyPr wrap="none" anchor="ctr"/>
          <a:lstStyle/>
          <a:p>
            <a:endParaRPr lang="sl-SI"/>
          </a:p>
        </p:txBody>
      </p:sp>
      <p:sp>
        <p:nvSpPr>
          <p:cNvPr id="101382" name="Rectangle 6"/>
          <p:cNvSpPr>
            <a:spLocks noGrp="1" noRot="1" noChangeAspect="1" noChangeArrowheads="1" noTextEdit="1"/>
          </p:cNvSpPr>
          <p:nvPr>
            <p:ph type="sldImg"/>
          </p:nvPr>
        </p:nvSpPr>
        <p:spPr>
          <a:xfrm>
            <a:off x="3400425" y="2605088"/>
            <a:ext cx="0" cy="0"/>
          </a:xfrm>
          <a:ln w="12700" cap="flat">
            <a:solidFill>
              <a:schemeClr val="tx1"/>
            </a:solidFill>
          </a:ln>
        </p:spPr>
      </p:sp>
      <p:sp>
        <p:nvSpPr>
          <p:cNvPr id="101383" name="Rectangle 7"/>
          <p:cNvSpPr>
            <a:spLocks noGrp="1" noChangeArrowheads="1"/>
          </p:cNvSpPr>
          <p:nvPr>
            <p:ph type="body" idx="1"/>
          </p:nvPr>
        </p:nvSpPr>
        <p:spPr>
          <a:xfrm>
            <a:off x="906887" y="6332676"/>
            <a:ext cx="4218370" cy="1228136"/>
          </a:xfrm>
          <a:ln/>
        </p:spPr>
        <p:txBody>
          <a:bodyPr lIns="91218" tIns="44808" rIns="91218" bIns="44808"/>
          <a:lstStyle/>
          <a:p>
            <a:pPr defTabSz="762000"/>
            <a:endParaRPr lang="de-DE"/>
          </a:p>
        </p:txBody>
      </p:sp>
    </p:spTree>
    <p:extLst>
      <p:ext uri="{BB962C8B-B14F-4D97-AF65-F5344CB8AC3E}">
        <p14:creationId xmlns:p14="http://schemas.microsoft.com/office/powerpoint/2010/main" val="890279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7"/>
          <p:cNvSpPr>
            <a:spLocks noGrp="1" noChangeArrowheads="1"/>
          </p:cNvSpPr>
          <p:nvPr>
            <p:ph type="sldNum" sz="quarter" idx="5"/>
          </p:nvPr>
        </p:nvSpPr>
        <p:spPr>
          <a:ln/>
        </p:spPr>
        <p:txBody>
          <a:bodyPr/>
          <a:lstStyle/>
          <a:p>
            <a:fld id="{49A1F1CD-9B09-4BB1-B631-04DAA39DB4CD}" type="slidenum">
              <a:rPr lang="en-US"/>
              <a:pPr/>
              <a:t>29</a:t>
            </a:fld>
            <a:endParaRPr lang="en-US"/>
          </a:p>
        </p:txBody>
      </p:sp>
      <p:sp>
        <p:nvSpPr>
          <p:cNvPr id="105474" name="Rectangle 2"/>
          <p:cNvSpPr>
            <a:spLocks noChangeArrowheads="1"/>
          </p:cNvSpPr>
          <p:nvPr/>
        </p:nvSpPr>
        <p:spPr bwMode="auto">
          <a:xfrm>
            <a:off x="3853075" y="11108"/>
            <a:ext cx="2944600" cy="463328"/>
          </a:xfrm>
          <a:prstGeom prst="rect">
            <a:avLst/>
          </a:prstGeom>
          <a:noFill/>
          <a:ln w="12700">
            <a:noFill/>
            <a:miter lim="800000"/>
            <a:headEnd/>
            <a:tailEnd/>
          </a:ln>
          <a:effectLst/>
        </p:spPr>
        <p:txBody>
          <a:bodyPr wrap="none" anchor="ctr"/>
          <a:lstStyle/>
          <a:p>
            <a:endParaRPr lang="sl-SI"/>
          </a:p>
        </p:txBody>
      </p:sp>
      <p:sp>
        <p:nvSpPr>
          <p:cNvPr id="105475" name="Rectangle 3"/>
          <p:cNvSpPr>
            <a:spLocks noChangeArrowheads="1"/>
          </p:cNvSpPr>
          <p:nvPr/>
        </p:nvSpPr>
        <p:spPr bwMode="auto">
          <a:xfrm>
            <a:off x="3853075" y="9449030"/>
            <a:ext cx="2944600" cy="463328"/>
          </a:xfrm>
          <a:prstGeom prst="rect">
            <a:avLst/>
          </a:prstGeom>
          <a:noFill/>
          <a:ln w="12700">
            <a:noFill/>
            <a:miter lim="800000"/>
            <a:headEnd/>
            <a:tailEnd/>
          </a:ln>
          <a:effectLst/>
        </p:spPr>
        <p:txBody>
          <a:bodyPr lIns="19203" tIns="0" rIns="19203" bIns="0" anchor="b"/>
          <a:lstStyle/>
          <a:p>
            <a:pPr algn="r" defTabSz="768350" eaLnBrk="0" hangingPunct="0"/>
            <a:r>
              <a:rPr lang="de-DE" sz="1000" i="1">
                <a:latin typeface="Times New Roman" pitchFamily="18" charset="0"/>
              </a:rPr>
              <a:t>1</a:t>
            </a:r>
          </a:p>
        </p:txBody>
      </p:sp>
      <p:sp>
        <p:nvSpPr>
          <p:cNvPr id="105476" name="Rectangle 4"/>
          <p:cNvSpPr>
            <a:spLocks noChangeArrowheads="1"/>
          </p:cNvSpPr>
          <p:nvPr/>
        </p:nvSpPr>
        <p:spPr bwMode="auto">
          <a:xfrm>
            <a:off x="1" y="9449030"/>
            <a:ext cx="2946189" cy="463328"/>
          </a:xfrm>
          <a:prstGeom prst="rect">
            <a:avLst/>
          </a:prstGeom>
          <a:noFill/>
          <a:ln w="12700">
            <a:noFill/>
            <a:miter lim="800000"/>
            <a:headEnd/>
            <a:tailEnd/>
          </a:ln>
          <a:effectLst/>
        </p:spPr>
        <p:txBody>
          <a:bodyPr wrap="none" anchor="ctr"/>
          <a:lstStyle/>
          <a:p>
            <a:endParaRPr lang="sl-SI"/>
          </a:p>
        </p:txBody>
      </p:sp>
      <p:sp>
        <p:nvSpPr>
          <p:cNvPr id="105477" name="Rectangle 5"/>
          <p:cNvSpPr>
            <a:spLocks noChangeArrowheads="1"/>
          </p:cNvSpPr>
          <p:nvPr/>
        </p:nvSpPr>
        <p:spPr bwMode="auto">
          <a:xfrm>
            <a:off x="1" y="11108"/>
            <a:ext cx="2946189" cy="463328"/>
          </a:xfrm>
          <a:prstGeom prst="rect">
            <a:avLst/>
          </a:prstGeom>
          <a:noFill/>
          <a:ln w="12700">
            <a:noFill/>
            <a:miter lim="800000"/>
            <a:headEnd/>
            <a:tailEnd/>
          </a:ln>
          <a:effectLst/>
        </p:spPr>
        <p:txBody>
          <a:bodyPr wrap="none" anchor="ctr"/>
          <a:lstStyle/>
          <a:p>
            <a:endParaRPr lang="sl-SI"/>
          </a:p>
        </p:txBody>
      </p:sp>
      <p:sp>
        <p:nvSpPr>
          <p:cNvPr id="105478" name="Rectangle 6"/>
          <p:cNvSpPr>
            <a:spLocks noGrp="1" noRot="1" noChangeAspect="1" noChangeArrowheads="1" noTextEdit="1"/>
          </p:cNvSpPr>
          <p:nvPr>
            <p:ph type="sldImg"/>
          </p:nvPr>
        </p:nvSpPr>
        <p:spPr>
          <a:xfrm>
            <a:off x="3400425" y="2605088"/>
            <a:ext cx="0" cy="0"/>
          </a:xfrm>
          <a:ln w="12700" cap="flat">
            <a:solidFill>
              <a:schemeClr val="tx1"/>
            </a:solidFill>
          </a:ln>
        </p:spPr>
      </p:sp>
      <p:sp>
        <p:nvSpPr>
          <p:cNvPr id="105479" name="Rectangle 7"/>
          <p:cNvSpPr>
            <a:spLocks noGrp="1" noChangeArrowheads="1"/>
          </p:cNvSpPr>
          <p:nvPr>
            <p:ph type="body" idx="1"/>
          </p:nvPr>
        </p:nvSpPr>
        <p:spPr>
          <a:xfrm>
            <a:off x="906887" y="6332676"/>
            <a:ext cx="4218370" cy="1228136"/>
          </a:xfrm>
          <a:ln/>
        </p:spPr>
        <p:txBody>
          <a:bodyPr lIns="91218" tIns="44808" rIns="91218" bIns="44808"/>
          <a:lstStyle/>
          <a:p>
            <a:pPr defTabSz="762000"/>
            <a:endParaRPr lang="de-DE"/>
          </a:p>
        </p:txBody>
      </p:sp>
    </p:spTree>
    <p:extLst>
      <p:ext uri="{BB962C8B-B14F-4D97-AF65-F5344CB8AC3E}">
        <p14:creationId xmlns:p14="http://schemas.microsoft.com/office/powerpoint/2010/main" val="2861318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EE64E3D-D25C-4578-B76D-FE2A1C80C8B7}" type="slidenum">
              <a:rPr lang="en-US"/>
              <a:pPr/>
              <a:t>36</a:t>
            </a:fld>
            <a:endParaRPr lang="en-US"/>
          </a:p>
        </p:txBody>
      </p:sp>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p:txBody>
          <a:bodyPr/>
          <a:lstStyle/>
          <a:p>
            <a:endParaRPr lang="de-DE"/>
          </a:p>
        </p:txBody>
      </p:sp>
    </p:spTree>
    <p:extLst>
      <p:ext uri="{BB962C8B-B14F-4D97-AF65-F5344CB8AC3E}">
        <p14:creationId xmlns:p14="http://schemas.microsoft.com/office/powerpoint/2010/main" val="38362097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EE64E3D-D25C-4578-B76D-FE2A1C80C8B7}" type="slidenum">
              <a:rPr lang="en-US"/>
              <a:pPr/>
              <a:t>37</a:t>
            </a:fld>
            <a:endParaRPr lang="en-US"/>
          </a:p>
        </p:txBody>
      </p:sp>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p:txBody>
          <a:bodyPr/>
          <a:lstStyle/>
          <a:p>
            <a:endParaRPr lang="de-DE"/>
          </a:p>
        </p:txBody>
      </p:sp>
    </p:spTree>
    <p:extLst>
      <p:ext uri="{BB962C8B-B14F-4D97-AF65-F5344CB8AC3E}">
        <p14:creationId xmlns:p14="http://schemas.microsoft.com/office/powerpoint/2010/main" val="5308470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p:spPr>
        <p:txBody>
          <a:bodyPr/>
          <a:lstStyle/>
          <a:p>
            <a:pPr eaLnBrk="1" hangingPunct="1"/>
            <a:r>
              <a:rPr lang="sl-SI" smtClean="0"/>
              <a:t>Kaj pa lahko naredi IT za obvladovanje tveganj. Seveda ima svojo vlogo. Lahko nam pomaga pri obvladovanju tveganj, vendar ne smemo pozabiti, da je IT tveganje samo po sebi.</a:t>
            </a:r>
          </a:p>
          <a:p>
            <a:pPr eaLnBrk="1" hangingPunct="1"/>
            <a:endParaRPr lang="sl-SI" smtClean="0"/>
          </a:p>
          <a:p>
            <a:pPr eaLnBrk="1" hangingPunct="1"/>
            <a:r>
              <a:rPr lang="sl-SI" smtClean="0"/>
              <a:t>Na današšnji konferenci bomo imeli možnost spoznati različne vidike in prostioe pri obvladovanju tveganj ter posaledično zagotavljanju neprekinjenega poslovanja. Prepričan sem, da bo današnja konferenca porodila mnoge nove ideje in vam bo pomagala pri vašem delu. </a:t>
            </a:r>
          </a:p>
          <a:p>
            <a:pPr eaLnBrk="1" hangingPunct="1"/>
            <a:r>
              <a:rPr lang="sl-SI" smtClean="0"/>
              <a:t>Ob koncu vam želim, da se vam čim manj tveganj uresniči in da še za tista imate vnaprej pripravljen načrt ukrepanja oz. okrevanja.</a:t>
            </a:r>
          </a:p>
          <a:p>
            <a:pPr eaLnBrk="1" hangingPunct="1"/>
            <a:r>
              <a:rPr lang="sl-SI" smtClean="0"/>
              <a:t>Hvala</a:t>
            </a:r>
          </a:p>
        </p:txBody>
      </p:sp>
      <p:sp>
        <p:nvSpPr>
          <p:cNvPr id="62468" name="Slide Number Placeholder 3"/>
          <p:cNvSpPr>
            <a:spLocks noGrp="1"/>
          </p:cNvSpPr>
          <p:nvPr>
            <p:ph type="sldNum" sz="quarter" idx="5"/>
          </p:nvPr>
        </p:nvSpPr>
        <p:spPr>
          <a:noFill/>
        </p:spPr>
        <p:txBody>
          <a:bodyPr/>
          <a:lstStyle/>
          <a:p>
            <a:fld id="{814BDC30-1205-466B-B3B8-317285C7BF0F}" type="slidenum">
              <a:rPr lang="sl-SI" smtClean="0">
                <a:cs typeface="Arial" charset="0"/>
              </a:rPr>
              <a:pPr/>
              <a:t>42</a:t>
            </a:fld>
            <a:endParaRPr lang="sl-SI" smtClean="0">
              <a:cs typeface="Arial" charset="0"/>
            </a:endParaRPr>
          </a:p>
        </p:txBody>
      </p:sp>
    </p:spTree>
    <p:extLst>
      <p:ext uri="{BB962C8B-B14F-4D97-AF65-F5344CB8AC3E}">
        <p14:creationId xmlns:p14="http://schemas.microsoft.com/office/powerpoint/2010/main" val="8972604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7016F31-9262-463A-8A82-38BF1DC32965}" type="slidenum">
              <a:rPr lang="en-US"/>
              <a:pPr/>
              <a:t>43</a:t>
            </a:fld>
            <a:endParaRPr lang="en-US"/>
          </a:p>
        </p:txBody>
      </p:sp>
      <p:sp>
        <p:nvSpPr>
          <p:cNvPr id="125954" name="Rectangle 2"/>
          <p:cNvSpPr>
            <a:spLocks noGrp="1" noRot="1" noChangeAspect="1" noChangeArrowheads="1" noTextEdit="1"/>
          </p:cNvSpPr>
          <p:nvPr>
            <p:ph type="sldImg"/>
          </p:nvPr>
        </p:nvSpPr>
        <p:spPr>
          <a:ln/>
        </p:spPr>
      </p:sp>
      <p:sp>
        <p:nvSpPr>
          <p:cNvPr id="125955" name="Rectangle 3"/>
          <p:cNvSpPr>
            <a:spLocks noGrp="1" noChangeArrowheads="1"/>
          </p:cNvSpPr>
          <p:nvPr>
            <p:ph type="body" idx="1"/>
          </p:nvPr>
        </p:nvSpPr>
        <p:spPr/>
        <p:txBody>
          <a:bodyPr/>
          <a:lstStyle/>
          <a:p>
            <a:endParaRPr lang="de-DE"/>
          </a:p>
        </p:txBody>
      </p:sp>
    </p:spTree>
    <p:extLst>
      <p:ext uri="{BB962C8B-B14F-4D97-AF65-F5344CB8AC3E}">
        <p14:creationId xmlns:p14="http://schemas.microsoft.com/office/powerpoint/2010/main" val="2767292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9BABC0D4-8D23-4894-B77A-4CA29501BF3B}" type="slidenum">
              <a:rPr lang="en-US"/>
              <a:pPr/>
              <a:t>44</a:t>
            </a:fld>
            <a:endParaRPr lang="en-US"/>
          </a:p>
        </p:txBody>
      </p:sp>
      <p:sp>
        <p:nvSpPr>
          <p:cNvPr id="98306" name="Rectangle 2"/>
          <p:cNvSpPr>
            <a:spLocks noGrp="1" noRot="1" noChangeAspect="1" noChangeArrowheads="1" noTextEdit="1"/>
          </p:cNvSpPr>
          <p:nvPr>
            <p:ph type="sldImg"/>
          </p:nvPr>
        </p:nvSpPr>
        <p:spPr>
          <a:xfrm>
            <a:off x="1087438" y="873125"/>
            <a:ext cx="4624387" cy="3467100"/>
          </a:xfrm>
          <a:ln/>
        </p:spPr>
      </p:sp>
      <p:graphicFrame>
        <p:nvGraphicFramePr>
          <p:cNvPr id="98307" name="Object 3"/>
          <p:cNvGraphicFramePr>
            <a:graphicFrameLocks noGrp="1" noChangeAspect="1"/>
          </p:cNvGraphicFramePr>
          <p:nvPr>
            <p:ph type="body" idx="1"/>
          </p:nvPr>
        </p:nvGraphicFramePr>
        <p:xfrm>
          <a:off x="870357" y="4595196"/>
          <a:ext cx="4586842" cy="2308705"/>
        </p:xfrm>
        <a:graphic>
          <a:graphicData uri="http://schemas.openxmlformats.org/presentationml/2006/ole">
            <mc:AlternateContent xmlns:mc="http://schemas.openxmlformats.org/markup-compatibility/2006">
              <mc:Choice xmlns:v="urn:schemas-microsoft-com:vml" Requires="v">
                <p:oleObj spid="_x0000_s61446" name="Bitmap" r:id="rId4" imgW="6211167" imgH="3153215" progId="PBrush">
                  <p:embed/>
                </p:oleObj>
              </mc:Choice>
              <mc:Fallback>
                <p:oleObj name="Bitmap" r:id="rId4" imgW="6211167" imgH="3153215" progId="PBrush">
                  <p:embed/>
                  <p:pic>
                    <p:nvPicPr>
                      <p:cNvPr id="0" name="Picture 2"/>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0357" y="4595196"/>
                        <a:ext cx="4586842" cy="23087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8308" name="Object 4"/>
          <p:cNvGraphicFramePr>
            <a:graphicFrameLocks noChangeAspect="1"/>
          </p:cNvGraphicFramePr>
          <p:nvPr/>
        </p:nvGraphicFramePr>
        <p:xfrm>
          <a:off x="822709" y="7083203"/>
          <a:ext cx="4683726" cy="2359481"/>
        </p:xfrm>
        <a:graphic>
          <a:graphicData uri="http://schemas.openxmlformats.org/presentationml/2006/ole">
            <mc:AlternateContent xmlns:mc="http://schemas.openxmlformats.org/markup-compatibility/2006">
              <mc:Choice xmlns:v="urn:schemas-microsoft-com:vml" Requires="v">
                <p:oleObj spid="_x0000_s61447" name="Bitmap" r:id="rId6" imgW="6211167" imgH="3153215" progId="PBrush">
                  <p:embed/>
                </p:oleObj>
              </mc:Choice>
              <mc:Fallback>
                <p:oleObj name="Bitmap" r:id="rId6" imgW="6211167" imgH="3153215" progId="PBrush">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2709" y="7083203"/>
                        <a:ext cx="4683726" cy="23594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1360669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A471C13-09BE-4906-8E3F-4021E7E611AE}" type="slidenum">
              <a:rPr lang="en-US"/>
              <a:pPr/>
              <a:t>45</a:t>
            </a:fld>
            <a:endParaRPr lang="en-US"/>
          </a:p>
        </p:txBody>
      </p:sp>
      <p:sp>
        <p:nvSpPr>
          <p:cNvPr id="100354" name="Rectangle 2"/>
          <p:cNvSpPr>
            <a:spLocks noGrp="1" noRot="1" noChangeAspect="1" noChangeArrowheads="1" noTextEdit="1"/>
          </p:cNvSpPr>
          <p:nvPr>
            <p:ph type="sldImg"/>
          </p:nvPr>
        </p:nvSpPr>
        <p:spPr>
          <a:xfrm>
            <a:off x="1087438" y="873125"/>
            <a:ext cx="4624387" cy="3467100"/>
          </a:xfrm>
          <a:ln/>
        </p:spPr>
      </p:sp>
      <p:graphicFrame>
        <p:nvGraphicFramePr>
          <p:cNvPr id="143360" name="Object 1024"/>
          <p:cNvGraphicFramePr>
            <a:graphicFrameLocks noGrp="1" noChangeAspect="1"/>
          </p:cNvGraphicFramePr>
          <p:nvPr>
            <p:ph type="body" idx="1"/>
          </p:nvPr>
        </p:nvGraphicFramePr>
        <p:xfrm>
          <a:off x="946593" y="5737647"/>
          <a:ext cx="4890197" cy="2462619"/>
        </p:xfrm>
        <a:graphic>
          <a:graphicData uri="http://schemas.openxmlformats.org/presentationml/2006/ole">
            <mc:AlternateContent xmlns:mc="http://schemas.openxmlformats.org/markup-compatibility/2006">
              <mc:Choice xmlns:v="urn:schemas-microsoft-com:vml" Requires="v">
                <p:oleObj spid="_x0000_s63492" name="Bitmap" r:id="rId4" imgW="6211167" imgH="3153215" progId="PBrush">
                  <p:embed/>
                </p:oleObj>
              </mc:Choice>
              <mc:Fallback>
                <p:oleObj name="Bitmap" r:id="rId4" imgW="6211167" imgH="3153215" progId="PBrush">
                  <p:embed/>
                  <p:pic>
                    <p:nvPicPr>
                      <p:cNvPr id="0" name="Object 2"/>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6593" y="5737647"/>
                        <a:ext cx="4890197" cy="24626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6520866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1CE4BF1-65D2-4674-A398-B915D9585C2B}" type="slidenum">
              <a:rPr lang="en-US"/>
              <a:pPr/>
              <a:t>47</a:t>
            </a:fld>
            <a:endParaRPr lang="en-US"/>
          </a:p>
        </p:txBody>
      </p:sp>
      <p:sp>
        <p:nvSpPr>
          <p:cNvPr id="143362" name="Rectangle 2"/>
          <p:cNvSpPr>
            <a:spLocks noGrp="1" noRot="1" noChangeAspect="1" noChangeArrowheads="1" noTextEdit="1"/>
          </p:cNvSpPr>
          <p:nvPr>
            <p:ph type="sldImg"/>
          </p:nvPr>
        </p:nvSpPr>
        <p:spPr>
          <a:xfrm>
            <a:off x="917575" y="744538"/>
            <a:ext cx="4962525" cy="3722687"/>
          </a:xfrm>
          <a:ln/>
        </p:spPr>
      </p:sp>
      <p:sp>
        <p:nvSpPr>
          <p:cNvPr id="143363" name="Rectangle 3"/>
          <p:cNvSpPr>
            <a:spLocks noGrp="1" noChangeArrowheads="1"/>
          </p:cNvSpPr>
          <p:nvPr>
            <p:ph type="body" idx="1"/>
          </p:nvPr>
        </p:nvSpPr>
        <p:spPr>
          <a:xfrm>
            <a:off x="679450" y="4714875"/>
            <a:ext cx="5438775" cy="4467225"/>
          </a:xfrm>
        </p:spPr>
        <p:txBody>
          <a:bodyPr/>
          <a:lstStyle/>
          <a:p>
            <a:endParaRPr lang="de-DE"/>
          </a:p>
        </p:txBody>
      </p:sp>
    </p:spTree>
    <p:extLst>
      <p:ext uri="{BB962C8B-B14F-4D97-AF65-F5344CB8AC3E}">
        <p14:creationId xmlns:p14="http://schemas.microsoft.com/office/powerpoint/2010/main" val="41576673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61786D2E-72C0-4CA7-A0EC-C44801A25210}" type="slidenum">
              <a:rPr lang="en-GB"/>
              <a:pPr/>
              <a:t>5</a:t>
            </a:fld>
            <a:endParaRPr lang="en-GB"/>
          </a:p>
        </p:txBody>
      </p:sp>
    </p:spTree>
    <p:extLst>
      <p:ext uri="{BB962C8B-B14F-4D97-AF65-F5344CB8AC3E}">
        <p14:creationId xmlns:p14="http://schemas.microsoft.com/office/powerpoint/2010/main" val="33958176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7"/>
          <p:cNvSpPr>
            <a:spLocks noGrp="1" noChangeArrowheads="1"/>
          </p:cNvSpPr>
          <p:nvPr>
            <p:ph type="sldNum" sz="quarter" idx="5"/>
          </p:nvPr>
        </p:nvSpPr>
        <p:spPr>
          <a:ln/>
        </p:spPr>
        <p:txBody>
          <a:bodyPr/>
          <a:lstStyle/>
          <a:p>
            <a:fld id="{4F0415F4-1526-4EBA-86C2-7D34FF5C4EFE}" type="slidenum">
              <a:rPr lang="en-US"/>
              <a:pPr/>
              <a:t>18</a:t>
            </a:fld>
            <a:endParaRPr lang="en-US"/>
          </a:p>
        </p:txBody>
      </p:sp>
      <p:sp>
        <p:nvSpPr>
          <p:cNvPr id="44034" name="Rectangle 2"/>
          <p:cNvSpPr>
            <a:spLocks noChangeArrowheads="1"/>
          </p:cNvSpPr>
          <p:nvPr/>
        </p:nvSpPr>
        <p:spPr bwMode="auto">
          <a:xfrm>
            <a:off x="3853075" y="0"/>
            <a:ext cx="2944600" cy="498236"/>
          </a:xfrm>
          <a:prstGeom prst="rect">
            <a:avLst/>
          </a:prstGeom>
          <a:noFill/>
          <a:ln w="12700">
            <a:noFill/>
            <a:miter lim="800000"/>
            <a:headEnd/>
            <a:tailEnd/>
          </a:ln>
          <a:effectLst/>
        </p:spPr>
        <p:txBody>
          <a:bodyPr wrap="none" anchor="ctr"/>
          <a:lstStyle/>
          <a:p>
            <a:endParaRPr lang="sl-SI"/>
          </a:p>
        </p:txBody>
      </p:sp>
      <p:sp>
        <p:nvSpPr>
          <p:cNvPr id="44035" name="Rectangle 3"/>
          <p:cNvSpPr>
            <a:spLocks noChangeArrowheads="1"/>
          </p:cNvSpPr>
          <p:nvPr/>
        </p:nvSpPr>
        <p:spPr bwMode="auto">
          <a:xfrm>
            <a:off x="3853075" y="9428403"/>
            <a:ext cx="2944600" cy="498236"/>
          </a:xfrm>
          <a:prstGeom prst="rect">
            <a:avLst/>
          </a:prstGeom>
          <a:noFill/>
          <a:ln w="12700">
            <a:noFill/>
            <a:miter lim="800000"/>
            <a:headEnd/>
            <a:tailEnd/>
          </a:ln>
          <a:effectLst/>
        </p:spPr>
        <p:txBody>
          <a:bodyPr lIns="90553" tIns="44482" rIns="90553" bIns="44482" anchor="b"/>
          <a:lstStyle/>
          <a:p>
            <a:pPr algn="r" defTabSz="915988" eaLnBrk="0" hangingPunct="0"/>
            <a:r>
              <a:rPr lang="en-US" altLang="de-DE" sz="1100">
                <a:latin typeface="ThordisSans" pitchFamily="2" charset="0"/>
              </a:rPr>
              <a:t>2</a:t>
            </a:r>
          </a:p>
        </p:txBody>
      </p:sp>
      <p:sp>
        <p:nvSpPr>
          <p:cNvPr id="44036" name="Rectangle 4"/>
          <p:cNvSpPr>
            <a:spLocks noChangeArrowheads="1"/>
          </p:cNvSpPr>
          <p:nvPr/>
        </p:nvSpPr>
        <p:spPr bwMode="auto">
          <a:xfrm>
            <a:off x="1" y="9428403"/>
            <a:ext cx="2944600" cy="498236"/>
          </a:xfrm>
          <a:prstGeom prst="rect">
            <a:avLst/>
          </a:prstGeom>
          <a:noFill/>
          <a:ln w="12700">
            <a:noFill/>
            <a:miter lim="800000"/>
            <a:headEnd/>
            <a:tailEnd/>
          </a:ln>
          <a:effectLst/>
        </p:spPr>
        <p:txBody>
          <a:bodyPr wrap="none" anchor="ctr"/>
          <a:lstStyle/>
          <a:p>
            <a:endParaRPr lang="sl-SI"/>
          </a:p>
        </p:txBody>
      </p:sp>
      <p:sp>
        <p:nvSpPr>
          <p:cNvPr id="44037" name="Rectangle 5"/>
          <p:cNvSpPr>
            <a:spLocks noChangeArrowheads="1"/>
          </p:cNvSpPr>
          <p:nvPr/>
        </p:nvSpPr>
        <p:spPr bwMode="auto">
          <a:xfrm>
            <a:off x="1" y="0"/>
            <a:ext cx="2944600" cy="498236"/>
          </a:xfrm>
          <a:prstGeom prst="rect">
            <a:avLst/>
          </a:prstGeom>
          <a:noFill/>
          <a:ln w="12700">
            <a:noFill/>
            <a:miter lim="800000"/>
            <a:headEnd/>
            <a:tailEnd/>
          </a:ln>
          <a:effectLst/>
        </p:spPr>
        <p:txBody>
          <a:bodyPr wrap="none" anchor="ctr"/>
          <a:lstStyle/>
          <a:p>
            <a:endParaRPr lang="sl-SI"/>
          </a:p>
        </p:txBody>
      </p:sp>
      <p:sp>
        <p:nvSpPr>
          <p:cNvPr id="44038" name="Rectangle 6"/>
          <p:cNvSpPr>
            <a:spLocks noGrp="1" noRot="1" noChangeAspect="1" noChangeArrowheads="1" noTextEdit="1"/>
          </p:cNvSpPr>
          <p:nvPr>
            <p:ph type="sldImg"/>
          </p:nvPr>
        </p:nvSpPr>
        <p:spPr>
          <a:xfrm>
            <a:off x="1085850" y="873125"/>
            <a:ext cx="4624388" cy="3467100"/>
          </a:xfrm>
          <a:ln w="12700" cap="flat"/>
        </p:spPr>
      </p:sp>
      <p:sp>
        <p:nvSpPr>
          <p:cNvPr id="44039" name="Rectangle 7"/>
          <p:cNvSpPr>
            <a:spLocks noGrp="1" noChangeArrowheads="1"/>
          </p:cNvSpPr>
          <p:nvPr>
            <p:ph type="body" idx="1"/>
          </p:nvPr>
        </p:nvSpPr>
        <p:spPr>
          <a:xfrm>
            <a:off x="908475" y="4715788"/>
            <a:ext cx="4980726" cy="4468256"/>
          </a:xfrm>
          <a:ln/>
        </p:spPr>
        <p:txBody>
          <a:bodyPr lIns="90553" tIns="44482" rIns="90553" bIns="44482"/>
          <a:lstStyle/>
          <a:p>
            <a:endParaRPr lang="de-DE" altLang="de-DE"/>
          </a:p>
        </p:txBody>
      </p:sp>
    </p:spTree>
    <p:extLst>
      <p:ext uri="{BB962C8B-B14F-4D97-AF65-F5344CB8AC3E}">
        <p14:creationId xmlns:p14="http://schemas.microsoft.com/office/powerpoint/2010/main" val="12193750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7"/>
          <p:cNvSpPr>
            <a:spLocks noGrp="1" noChangeArrowheads="1"/>
          </p:cNvSpPr>
          <p:nvPr>
            <p:ph type="sldNum" sz="quarter" idx="5"/>
          </p:nvPr>
        </p:nvSpPr>
        <p:spPr>
          <a:ln/>
        </p:spPr>
        <p:txBody>
          <a:bodyPr/>
          <a:lstStyle/>
          <a:p>
            <a:fld id="{AB1C8CAA-DB85-4E21-A30C-07E7EA679C9F}" type="slidenum">
              <a:rPr lang="en-US"/>
              <a:pPr/>
              <a:t>19</a:t>
            </a:fld>
            <a:endParaRPr lang="en-US"/>
          </a:p>
        </p:txBody>
      </p:sp>
      <p:sp>
        <p:nvSpPr>
          <p:cNvPr id="46082" name="Rectangle 2"/>
          <p:cNvSpPr>
            <a:spLocks noChangeArrowheads="1"/>
          </p:cNvSpPr>
          <p:nvPr/>
        </p:nvSpPr>
        <p:spPr bwMode="auto">
          <a:xfrm>
            <a:off x="3853075" y="0"/>
            <a:ext cx="2944600" cy="498236"/>
          </a:xfrm>
          <a:prstGeom prst="rect">
            <a:avLst/>
          </a:prstGeom>
          <a:noFill/>
          <a:ln w="12700">
            <a:noFill/>
            <a:miter lim="800000"/>
            <a:headEnd/>
            <a:tailEnd/>
          </a:ln>
          <a:effectLst/>
        </p:spPr>
        <p:txBody>
          <a:bodyPr wrap="none" anchor="ctr"/>
          <a:lstStyle/>
          <a:p>
            <a:endParaRPr lang="sl-SI"/>
          </a:p>
        </p:txBody>
      </p:sp>
      <p:sp>
        <p:nvSpPr>
          <p:cNvPr id="46083" name="Rectangle 3"/>
          <p:cNvSpPr>
            <a:spLocks noChangeArrowheads="1"/>
          </p:cNvSpPr>
          <p:nvPr/>
        </p:nvSpPr>
        <p:spPr bwMode="auto">
          <a:xfrm>
            <a:off x="3853075" y="9428403"/>
            <a:ext cx="2944600" cy="498236"/>
          </a:xfrm>
          <a:prstGeom prst="rect">
            <a:avLst/>
          </a:prstGeom>
          <a:noFill/>
          <a:ln w="12700">
            <a:noFill/>
            <a:miter lim="800000"/>
            <a:headEnd/>
            <a:tailEnd/>
          </a:ln>
          <a:effectLst/>
        </p:spPr>
        <p:txBody>
          <a:bodyPr lIns="90553" tIns="44482" rIns="90553" bIns="44482" anchor="b"/>
          <a:lstStyle/>
          <a:p>
            <a:pPr algn="r" defTabSz="915988" eaLnBrk="0" hangingPunct="0"/>
            <a:r>
              <a:rPr lang="en-US" altLang="de-DE" sz="1100">
                <a:latin typeface="ThordisSans" pitchFamily="2" charset="0"/>
              </a:rPr>
              <a:t>2</a:t>
            </a:r>
          </a:p>
        </p:txBody>
      </p:sp>
      <p:sp>
        <p:nvSpPr>
          <p:cNvPr id="46084" name="Rectangle 4"/>
          <p:cNvSpPr>
            <a:spLocks noChangeArrowheads="1"/>
          </p:cNvSpPr>
          <p:nvPr/>
        </p:nvSpPr>
        <p:spPr bwMode="auto">
          <a:xfrm>
            <a:off x="1" y="9428403"/>
            <a:ext cx="2944600" cy="498236"/>
          </a:xfrm>
          <a:prstGeom prst="rect">
            <a:avLst/>
          </a:prstGeom>
          <a:noFill/>
          <a:ln w="12700">
            <a:noFill/>
            <a:miter lim="800000"/>
            <a:headEnd/>
            <a:tailEnd/>
          </a:ln>
          <a:effectLst/>
        </p:spPr>
        <p:txBody>
          <a:bodyPr wrap="none" anchor="ctr"/>
          <a:lstStyle/>
          <a:p>
            <a:endParaRPr lang="sl-SI"/>
          </a:p>
        </p:txBody>
      </p:sp>
      <p:sp>
        <p:nvSpPr>
          <p:cNvPr id="46085" name="Rectangle 5"/>
          <p:cNvSpPr>
            <a:spLocks noChangeArrowheads="1"/>
          </p:cNvSpPr>
          <p:nvPr/>
        </p:nvSpPr>
        <p:spPr bwMode="auto">
          <a:xfrm>
            <a:off x="1" y="0"/>
            <a:ext cx="2944600" cy="498236"/>
          </a:xfrm>
          <a:prstGeom prst="rect">
            <a:avLst/>
          </a:prstGeom>
          <a:noFill/>
          <a:ln w="12700">
            <a:noFill/>
            <a:miter lim="800000"/>
            <a:headEnd/>
            <a:tailEnd/>
          </a:ln>
          <a:effectLst/>
        </p:spPr>
        <p:txBody>
          <a:bodyPr wrap="none" anchor="ctr"/>
          <a:lstStyle/>
          <a:p>
            <a:endParaRPr lang="sl-SI"/>
          </a:p>
        </p:txBody>
      </p:sp>
      <p:sp>
        <p:nvSpPr>
          <p:cNvPr id="46086" name="Rectangle 6"/>
          <p:cNvSpPr>
            <a:spLocks noGrp="1" noRot="1" noChangeAspect="1" noChangeArrowheads="1" noTextEdit="1"/>
          </p:cNvSpPr>
          <p:nvPr>
            <p:ph type="sldImg"/>
          </p:nvPr>
        </p:nvSpPr>
        <p:spPr>
          <a:xfrm>
            <a:off x="1085850" y="873125"/>
            <a:ext cx="4624388" cy="3467100"/>
          </a:xfrm>
          <a:ln w="12700" cap="flat"/>
        </p:spPr>
      </p:sp>
      <p:sp>
        <p:nvSpPr>
          <p:cNvPr id="46087" name="Rectangle 7"/>
          <p:cNvSpPr>
            <a:spLocks noGrp="1" noChangeArrowheads="1"/>
          </p:cNvSpPr>
          <p:nvPr>
            <p:ph type="body" idx="1"/>
          </p:nvPr>
        </p:nvSpPr>
        <p:spPr>
          <a:xfrm>
            <a:off x="908475" y="4715788"/>
            <a:ext cx="4980726" cy="4468256"/>
          </a:xfrm>
          <a:ln/>
        </p:spPr>
        <p:txBody>
          <a:bodyPr lIns="90553" tIns="44482" rIns="90553" bIns="44482"/>
          <a:lstStyle/>
          <a:p>
            <a:endParaRPr lang="de-DE" altLang="de-DE"/>
          </a:p>
        </p:txBody>
      </p:sp>
    </p:spTree>
    <p:extLst>
      <p:ext uri="{BB962C8B-B14F-4D97-AF65-F5344CB8AC3E}">
        <p14:creationId xmlns:p14="http://schemas.microsoft.com/office/powerpoint/2010/main" val="26225895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p:spPr>
        <p:txBody>
          <a:bodyPr/>
          <a:lstStyle/>
          <a:p>
            <a:pPr eaLnBrk="1" hangingPunct="1"/>
            <a:r>
              <a:rPr lang="sl-SI" smtClean="0"/>
              <a:t>Kaj pa lahko naredi IT za obvladovanje tveganj. Seveda ima svojo vlogo. Lahko nam pomaga pri obvladovanju tveganj, vendar ne smemo pozabiti, da je IT tveganje samo po sebi.</a:t>
            </a:r>
          </a:p>
          <a:p>
            <a:pPr eaLnBrk="1" hangingPunct="1"/>
            <a:endParaRPr lang="sl-SI" smtClean="0"/>
          </a:p>
          <a:p>
            <a:pPr eaLnBrk="1" hangingPunct="1"/>
            <a:r>
              <a:rPr lang="sl-SI" smtClean="0"/>
              <a:t>Na današšnji konferenci bomo imeli možnost spoznati različne vidike in prostioe pri obvladovanju tveganj ter posaledično zagotavljanju neprekinjenega poslovanja. Prepričan sem, da bo današnja konferenca porodila mnoge nove ideje in vam bo pomagala pri vašem delu. </a:t>
            </a:r>
          </a:p>
          <a:p>
            <a:pPr eaLnBrk="1" hangingPunct="1"/>
            <a:r>
              <a:rPr lang="sl-SI" smtClean="0"/>
              <a:t>Ob koncu vam želim, da se vam čim manj tveganj uresniči in da še za tista imate vnaprej pripravljen načrt ukrepanja oz. okrevanja.</a:t>
            </a:r>
          </a:p>
          <a:p>
            <a:pPr eaLnBrk="1" hangingPunct="1"/>
            <a:r>
              <a:rPr lang="sl-SI" smtClean="0"/>
              <a:t>Hvala</a:t>
            </a:r>
          </a:p>
        </p:txBody>
      </p:sp>
      <p:sp>
        <p:nvSpPr>
          <p:cNvPr id="40964" name="Slide Number Placeholder 3"/>
          <p:cNvSpPr>
            <a:spLocks noGrp="1"/>
          </p:cNvSpPr>
          <p:nvPr>
            <p:ph type="sldNum" sz="quarter" idx="5"/>
          </p:nvPr>
        </p:nvSpPr>
        <p:spPr>
          <a:noFill/>
        </p:spPr>
        <p:txBody>
          <a:bodyPr/>
          <a:lstStyle/>
          <a:p>
            <a:fld id="{056A15E3-6429-4CCE-9120-BBA1A7C332AA}" type="slidenum">
              <a:rPr lang="sl-SI" smtClean="0">
                <a:cs typeface="Arial" charset="0"/>
              </a:rPr>
              <a:pPr/>
              <a:t>21</a:t>
            </a:fld>
            <a:endParaRPr lang="sl-SI" smtClean="0">
              <a:cs typeface="Arial" charset="0"/>
            </a:endParaRPr>
          </a:p>
        </p:txBody>
      </p:sp>
    </p:spTree>
    <p:extLst>
      <p:ext uri="{BB962C8B-B14F-4D97-AF65-F5344CB8AC3E}">
        <p14:creationId xmlns:p14="http://schemas.microsoft.com/office/powerpoint/2010/main" val="25661234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p:spPr>
        <p:txBody>
          <a:bodyPr/>
          <a:lstStyle/>
          <a:p>
            <a:pPr eaLnBrk="1" hangingPunct="1"/>
            <a:r>
              <a:rPr lang="sl-SI" smtClean="0"/>
              <a:t>Kaj pa lahko naredi IT za obvladovanje tveganj. Seveda ima svojo vlogo. Lahko nam pomaga pri obvladovanju tveganj, vendar ne smemo pozabiti, da je IT tveganje samo po sebi.</a:t>
            </a:r>
          </a:p>
          <a:p>
            <a:pPr eaLnBrk="1" hangingPunct="1"/>
            <a:endParaRPr lang="sl-SI" smtClean="0"/>
          </a:p>
          <a:p>
            <a:pPr eaLnBrk="1" hangingPunct="1"/>
            <a:r>
              <a:rPr lang="sl-SI" smtClean="0"/>
              <a:t>Na današšnji konferenci bomo imeli možnost spoznati različne vidike in prostioe pri obvladovanju tveganj ter posaledično zagotavljanju neprekinjenega poslovanja. Prepričan sem, da bo današnja konferenca porodila mnoge nove ideje in vam bo pomagala pri vašem delu. </a:t>
            </a:r>
          </a:p>
          <a:p>
            <a:pPr eaLnBrk="1" hangingPunct="1"/>
            <a:r>
              <a:rPr lang="sl-SI" smtClean="0"/>
              <a:t>Ob koncu vam želim, da se vam čim manj tveganj uresniči in da še za tista imate vnaprej pripravljen načrt ukrepanja oz. okrevanja.</a:t>
            </a:r>
          </a:p>
          <a:p>
            <a:pPr eaLnBrk="1" hangingPunct="1"/>
            <a:r>
              <a:rPr lang="sl-SI" smtClean="0"/>
              <a:t>Hvala</a:t>
            </a:r>
          </a:p>
        </p:txBody>
      </p:sp>
      <p:sp>
        <p:nvSpPr>
          <p:cNvPr id="41988" name="Slide Number Placeholder 3"/>
          <p:cNvSpPr>
            <a:spLocks noGrp="1"/>
          </p:cNvSpPr>
          <p:nvPr>
            <p:ph type="sldNum" sz="quarter" idx="5"/>
          </p:nvPr>
        </p:nvSpPr>
        <p:spPr>
          <a:noFill/>
        </p:spPr>
        <p:txBody>
          <a:bodyPr/>
          <a:lstStyle/>
          <a:p>
            <a:fld id="{B7067593-DA38-4952-944B-E13E1FBB3BDD}" type="slidenum">
              <a:rPr lang="sl-SI" smtClean="0">
                <a:cs typeface="Arial" charset="0"/>
              </a:rPr>
              <a:pPr/>
              <a:t>22</a:t>
            </a:fld>
            <a:endParaRPr lang="sl-SI" smtClean="0">
              <a:cs typeface="Arial" charset="0"/>
            </a:endParaRPr>
          </a:p>
        </p:txBody>
      </p:sp>
    </p:spTree>
    <p:extLst>
      <p:ext uri="{BB962C8B-B14F-4D97-AF65-F5344CB8AC3E}">
        <p14:creationId xmlns:p14="http://schemas.microsoft.com/office/powerpoint/2010/main" val="21724893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105E0767-99C1-40AA-851D-A4CE0F43F3AC}" type="slidenum">
              <a:rPr lang="en-US"/>
              <a:pPr/>
              <a:t>24</a:t>
            </a:fld>
            <a:endParaRPr lang="en-US"/>
          </a:p>
        </p:txBody>
      </p:sp>
      <p:sp>
        <p:nvSpPr>
          <p:cNvPr id="95234" name="Rectangle 2"/>
          <p:cNvSpPr>
            <a:spLocks noGrp="1" noChangeArrowheads="1"/>
          </p:cNvSpPr>
          <p:nvPr>
            <p:ph type="body" idx="1"/>
          </p:nvPr>
        </p:nvSpPr>
        <p:spPr>
          <a:xfrm>
            <a:off x="906887" y="4715788"/>
            <a:ext cx="4983903" cy="4466670"/>
          </a:xfrm>
        </p:spPr>
        <p:txBody>
          <a:bodyPr/>
          <a:lstStyle/>
          <a:p>
            <a:r>
              <a:rPr lang="en-US"/>
              <a:t>Separate Einspeisung für Netz 1 + 2 verbessert MTBF</a:t>
            </a:r>
          </a:p>
        </p:txBody>
      </p:sp>
    </p:spTree>
    <p:extLst>
      <p:ext uri="{BB962C8B-B14F-4D97-AF65-F5344CB8AC3E}">
        <p14:creationId xmlns:p14="http://schemas.microsoft.com/office/powerpoint/2010/main" val="2782742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7"/>
          <p:cNvSpPr>
            <a:spLocks noGrp="1" noChangeArrowheads="1"/>
          </p:cNvSpPr>
          <p:nvPr>
            <p:ph type="sldNum" sz="quarter" idx="5"/>
          </p:nvPr>
        </p:nvSpPr>
        <p:spPr>
          <a:ln/>
        </p:spPr>
        <p:txBody>
          <a:bodyPr/>
          <a:lstStyle/>
          <a:p>
            <a:fld id="{CF46D523-5084-4B60-9099-1D8BF5FDDE2B}" type="slidenum">
              <a:rPr lang="en-US"/>
              <a:pPr/>
              <a:t>25</a:t>
            </a:fld>
            <a:endParaRPr lang="en-US"/>
          </a:p>
        </p:txBody>
      </p:sp>
      <p:sp>
        <p:nvSpPr>
          <p:cNvPr id="97282" name="Rectangle 2"/>
          <p:cNvSpPr>
            <a:spLocks noChangeArrowheads="1"/>
          </p:cNvSpPr>
          <p:nvPr/>
        </p:nvSpPr>
        <p:spPr bwMode="auto">
          <a:xfrm>
            <a:off x="3853075" y="11108"/>
            <a:ext cx="2944600" cy="463328"/>
          </a:xfrm>
          <a:prstGeom prst="rect">
            <a:avLst/>
          </a:prstGeom>
          <a:noFill/>
          <a:ln w="12700">
            <a:noFill/>
            <a:miter lim="800000"/>
            <a:headEnd/>
            <a:tailEnd/>
          </a:ln>
          <a:effectLst/>
        </p:spPr>
        <p:txBody>
          <a:bodyPr wrap="none" anchor="ctr"/>
          <a:lstStyle/>
          <a:p>
            <a:endParaRPr lang="sl-SI"/>
          </a:p>
        </p:txBody>
      </p:sp>
      <p:sp>
        <p:nvSpPr>
          <p:cNvPr id="97283" name="Rectangle 3"/>
          <p:cNvSpPr>
            <a:spLocks noChangeArrowheads="1"/>
          </p:cNvSpPr>
          <p:nvPr/>
        </p:nvSpPr>
        <p:spPr bwMode="auto">
          <a:xfrm>
            <a:off x="3853075" y="9449030"/>
            <a:ext cx="2944600" cy="463328"/>
          </a:xfrm>
          <a:prstGeom prst="rect">
            <a:avLst/>
          </a:prstGeom>
          <a:noFill/>
          <a:ln w="12700">
            <a:noFill/>
            <a:miter lim="800000"/>
            <a:headEnd/>
            <a:tailEnd/>
          </a:ln>
          <a:effectLst/>
        </p:spPr>
        <p:txBody>
          <a:bodyPr lIns="19203" tIns="0" rIns="19203" bIns="0" anchor="b"/>
          <a:lstStyle/>
          <a:p>
            <a:pPr algn="r" defTabSz="768350" eaLnBrk="0" hangingPunct="0"/>
            <a:r>
              <a:rPr lang="de-DE" sz="1000" i="1">
                <a:latin typeface="Times New Roman" pitchFamily="18" charset="0"/>
              </a:rPr>
              <a:t>1</a:t>
            </a:r>
          </a:p>
        </p:txBody>
      </p:sp>
      <p:sp>
        <p:nvSpPr>
          <p:cNvPr id="97284" name="Rectangle 4"/>
          <p:cNvSpPr>
            <a:spLocks noChangeArrowheads="1"/>
          </p:cNvSpPr>
          <p:nvPr/>
        </p:nvSpPr>
        <p:spPr bwMode="auto">
          <a:xfrm>
            <a:off x="1" y="9449030"/>
            <a:ext cx="2946189" cy="463328"/>
          </a:xfrm>
          <a:prstGeom prst="rect">
            <a:avLst/>
          </a:prstGeom>
          <a:noFill/>
          <a:ln w="12700">
            <a:noFill/>
            <a:miter lim="800000"/>
            <a:headEnd/>
            <a:tailEnd/>
          </a:ln>
          <a:effectLst/>
        </p:spPr>
        <p:txBody>
          <a:bodyPr wrap="none" anchor="ctr"/>
          <a:lstStyle/>
          <a:p>
            <a:endParaRPr lang="sl-SI"/>
          </a:p>
        </p:txBody>
      </p:sp>
      <p:sp>
        <p:nvSpPr>
          <p:cNvPr id="97285" name="Rectangle 5"/>
          <p:cNvSpPr>
            <a:spLocks noChangeArrowheads="1"/>
          </p:cNvSpPr>
          <p:nvPr/>
        </p:nvSpPr>
        <p:spPr bwMode="auto">
          <a:xfrm>
            <a:off x="1" y="11108"/>
            <a:ext cx="2946189" cy="463328"/>
          </a:xfrm>
          <a:prstGeom prst="rect">
            <a:avLst/>
          </a:prstGeom>
          <a:noFill/>
          <a:ln w="12700">
            <a:noFill/>
            <a:miter lim="800000"/>
            <a:headEnd/>
            <a:tailEnd/>
          </a:ln>
          <a:effectLst/>
        </p:spPr>
        <p:txBody>
          <a:bodyPr wrap="none" anchor="ctr"/>
          <a:lstStyle/>
          <a:p>
            <a:endParaRPr lang="sl-SI"/>
          </a:p>
        </p:txBody>
      </p:sp>
      <p:sp>
        <p:nvSpPr>
          <p:cNvPr id="97286" name="Rectangle 6"/>
          <p:cNvSpPr>
            <a:spLocks noGrp="1" noRot="1" noChangeAspect="1" noChangeArrowheads="1" noTextEdit="1"/>
          </p:cNvSpPr>
          <p:nvPr>
            <p:ph type="sldImg"/>
          </p:nvPr>
        </p:nvSpPr>
        <p:spPr>
          <a:xfrm>
            <a:off x="3400425" y="2605088"/>
            <a:ext cx="0" cy="0"/>
          </a:xfrm>
          <a:ln w="12700" cap="flat">
            <a:solidFill>
              <a:schemeClr val="tx1"/>
            </a:solidFill>
          </a:ln>
        </p:spPr>
      </p:sp>
      <p:sp>
        <p:nvSpPr>
          <p:cNvPr id="97287" name="Rectangle 7"/>
          <p:cNvSpPr>
            <a:spLocks noGrp="1" noChangeArrowheads="1"/>
          </p:cNvSpPr>
          <p:nvPr>
            <p:ph type="body" idx="1"/>
          </p:nvPr>
        </p:nvSpPr>
        <p:spPr>
          <a:xfrm>
            <a:off x="906887" y="6332676"/>
            <a:ext cx="4218370" cy="1228136"/>
          </a:xfrm>
          <a:noFill/>
          <a:ln/>
        </p:spPr>
        <p:txBody>
          <a:bodyPr lIns="91218" tIns="44808" rIns="91218" bIns="44808"/>
          <a:lstStyle/>
          <a:p>
            <a:pPr defTabSz="762000"/>
            <a:r>
              <a:rPr lang="de-DE"/>
              <a:t>Sicherungen am Ausgang der USV können sinnvoll sein, wenn mehr als zwei rotierende USV parallel geschaltet werden. Bei Kurzschluß am Ausgang einer USV löst dann die nachgeschaltete Sicherung aufgrund des Kurzschlussstroms der parallelgeschalteten USV‘s innerhalb von 10ms aus. USV wird freigeschaltet, Last von den verbleibenden USVs weiterversorgt.</a:t>
            </a:r>
          </a:p>
        </p:txBody>
      </p:sp>
    </p:spTree>
    <p:extLst>
      <p:ext uri="{BB962C8B-B14F-4D97-AF65-F5344CB8AC3E}">
        <p14:creationId xmlns:p14="http://schemas.microsoft.com/office/powerpoint/2010/main" val="27144391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7"/>
          <p:cNvSpPr>
            <a:spLocks noGrp="1" noChangeArrowheads="1"/>
          </p:cNvSpPr>
          <p:nvPr>
            <p:ph type="sldNum" sz="quarter" idx="5"/>
          </p:nvPr>
        </p:nvSpPr>
        <p:spPr>
          <a:ln/>
        </p:spPr>
        <p:txBody>
          <a:bodyPr/>
          <a:lstStyle/>
          <a:p>
            <a:fld id="{ADD5738A-76EA-403D-B198-D2195D73D608}" type="slidenum">
              <a:rPr lang="en-US"/>
              <a:pPr/>
              <a:t>27</a:t>
            </a:fld>
            <a:endParaRPr lang="en-US"/>
          </a:p>
        </p:txBody>
      </p:sp>
      <p:sp>
        <p:nvSpPr>
          <p:cNvPr id="99330" name="Rectangle 2"/>
          <p:cNvSpPr>
            <a:spLocks noChangeArrowheads="1"/>
          </p:cNvSpPr>
          <p:nvPr/>
        </p:nvSpPr>
        <p:spPr bwMode="auto">
          <a:xfrm>
            <a:off x="3853075" y="11108"/>
            <a:ext cx="2944600" cy="463328"/>
          </a:xfrm>
          <a:prstGeom prst="rect">
            <a:avLst/>
          </a:prstGeom>
          <a:noFill/>
          <a:ln w="12700">
            <a:noFill/>
            <a:miter lim="800000"/>
            <a:headEnd/>
            <a:tailEnd/>
          </a:ln>
          <a:effectLst/>
        </p:spPr>
        <p:txBody>
          <a:bodyPr wrap="none" anchor="ctr"/>
          <a:lstStyle/>
          <a:p>
            <a:endParaRPr lang="sl-SI"/>
          </a:p>
        </p:txBody>
      </p:sp>
      <p:sp>
        <p:nvSpPr>
          <p:cNvPr id="99331" name="Rectangle 3"/>
          <p:cNvSpPr>
            <a:spLocks noChangeArrowheads="1"/>
          </p:cNvSpPr>
          <p:nvPr/>
        </p:nvSpPr>
        <p:spPr bwMode="auto">
          <a:xfrm>
            <a:off x="3853075" y="9449030"/>
            <a:ext cx="2944600" cy="463328"/>
          </a:xfrm>
          <a:prstGeom prst="rect">
            <a:avLst/>
          </a:prstGeom>
          <a:noFill/>
          <a:ln w="12700">
            <a:noFill/>
            <a:miter lim="800000"/>
            <a:headEnd/>
            <a:tailEnd/>
          </a:ln>
          <a:effectLst/>
        </p:spPr>
        <p:txBody>
          <a:bodyPr lIns="19203" tIns="0" rIns="19203" bIns="0" anchor="b"/>
          <a:lstStyle/>
          <a:p>
            <a:pPr algn="r" defTabSz="768350" eaLnBrk="0" hangingPunct="0"/>
            <a:r>
              <a:rPr lang="de-DE" sz="1000" i="1">
                <a:latin typeface="Times New Roman" pitchFamily="18" charset="0"/>
              </a:rPr>
              <a:t>1</a:t>
            </a:r>
          </a:p>
        </p:txBody>
      </p:sp>
      <p:sp>
        <p:nvSpPr>
          <p:cNvPr id="99332" name="Rectangle 4"/>
          <p:cNvSpPr>
            <a:spLocks noChangeArrowheads="1"/>
          </p:cNvSpPr>
          <p:nvPr/>
        </p:nvSpPr>
        <p:spPr bwMode="auto">
          <a:xfrm>
            <a:off x="1" y="9449030"/>
            <a:ext cx="2946189" cy="463328"/>
          </a:xfrm>
          <a:prstGeom prst="rect">
            <a:avLst/>
          </a:prstGeom>
          <a:noFill/>
          <a:ln w="12700">
            <a:noFill/>
            <a:miter lim="800000"/>
            <a:headEnd/>
            <a:tailEnd/>
          </a:ln>
          <a:effectLst/>
        </p:spPr>
        <p:txBody>
          <a:bodyPr wrap="none" anchor="ctr"/>
          <a:lstStyle/>
          <a:p>
            <a:endParaRPr lang="sl-SI"/>
          </a:p>
        </p:txBody>
      </p:sp>
      <p:sp>
        <p:nvSpPr>
          <p:cNvPr id="99333" name="Rectangle 5"/>
          <p:cNvSpPr>
            <a:spLocks noChangeArrowheads="1"/>
          </p:cNvSpPr>
          <p:nvPr/>
        </p:nvSpPr>
        <p:spPr bwMode="auto">
          <a:xfrm>
            <a:off x="1" y="11108"/>
            <a:ext cx="2946189" cy="463328"/>
          </a:xfrm>
          <a:prstGeom prst="rect">
            <a:avLst/>
          </a:prstGeom>
          <a:noFill/>
          <a:ln w="12700">
            <a:noFill/>
            <a:miter lim="800000"/>
            <a:headEnd/>
            <a:tailEnd/>
          </a:ln>
          <a:effectLst/>
        </p:spPr>
        <p:txBody>
          <a:bodyPr wrap="none" anchor="ctr"/>
          <a:lstStyle/>
          <a:p>
            <a:endParaRPr lang="sl-SI"/>
          </a:p>
        </p:txBody>
      </p:sp>
      <p:sp>
        <p:nvSpPr>
          <p:cNvPr id="99334" name="Rectangle 6"/>
          <p:cNvSpPr>
            <a:spLocks noGrp="1" noRot="1" noChangeAspect="1" noChangeArrowheads="1" noTextEdit="1"/>
          </p:cNvSpPr>
          <p:nvPr>
            <p:ph type="sldImg"/>
          </p:nvPr>
        </p:nvSpPr>
        <p:spPr>
          <a:xfrm>
            <a:off x="3400425" y="2605088"/>
            <a:ext cx="0" cy="0"/>
          </a:xfrm>
          <a:ln w="12700" cap="flat">
            <a:solidFill>
              <a:schemeClr val="tx1"/>
            </a:solidFill>
          </a:ln>
        </p:spPr>
      </p:sp>
      <p:sp>
        <p:nvSpPr>
          <p:cNvPr id="99335" name="Rectangle 7"/>
          <p:cNvSpPr>
            <a:spLocks noGrp="1" noChangeArrowheads="1"/>
          </p:cNvSpPr>
          <p:nvPr>
            <p:ph type="body" idx="1"/>
          </p:nvPr>
        </p:nvSpPr>
        <p:spPr>
          <a:xfrm>
            <a:off x="906887" y="6332676"/>
            <a:ext cx="4218370" cy="1228136"/>
          </a:xfrm>
          <a:ln/>
        </p:spPr>
        <p:txBody>
          <a:bodyPr lIns="91218" tIns="44808" rIns="91218" bIns="44808"/>
          <a:lstStyle/>
          <a:p>
            <a:pPr defTabSz="762000"/>
            <a:endParaRPr lang="de-DE"/>
          </a:p>
        </p:txBody>
      </p:sp>
    </p:spTree>
    <p:extLst>
      <p:ext uri="{BB962C8B-B14F-4D97-AF65-F5344CB8AC3E}">
        <p14:creationId xmlns:p14="http://schemas.microsoft.com/office/powerpoint/2010/main" val="394943374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jpeg"/><Relationship Id="rId1" Type="http://schemas.openxmlformats.org/officeDocument/2006/relationships/slideMaster" Target="../slideMasters/slideMaster1.xml"/><Relationship Id="rId5" Type="http://schemas.openxmlformats.org/officeDocument/2006/relationships/image" Target="../media/image8.wmf"/><Relationship Id="rId4" Type="http://schemas.openxmlformats.org/officeDocument/2006/relationships/image" Target="../media/image7.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Naslovni diapozitiv">
    <p:spTree>
      <p:nvGrpSpPr>
        <p:cNvPr id="1" name=""/>
        <p:cNvGrpSpPr/>
        <p:nvPr/>
      </p:nvGrpSpPr>
      <p:grpSpPr>
        <a:xfrm>
          <a:off x="0" y="0"/>
          <a:ext cx="0" cy="0"/>
          <a:chOff x="0" y="0"/>
          <a:chExt cx="0" cy="0"/>
        </a:xfrm>
      </p:grpSpPr>
      <p:pic>
        <p:nvPicPr>
          <p:cNvPr id="13" name="Picture 8" descr="iStock_000008363325-PP_s2"/>
          <p:cNvPicPr>
            <a:picLocks noChangeAspect="1" noChangeArrowheads="1"/>
          </p:cNvPicPr>
          <p:nvPr userDrawn="1"/>
        </p:nvPicPr>
        <p:blipFill>
          <a:blip r:embed="rId2" cstate="print"/>
          <a:srcRect/>
          <a:stretch>
            <a:fillRect/>
          </a:stretch>
        </p:blipFill>
        <p:spPr bwMode="auto">
          <a:xfrm>
            <a:off x="0" y="847725"/>
            <a:ext cx="9144000" cy="6010275"/>
          </a:xfrm>
          <a:prstGeom prst="rect">
            <a:avLst/>
          </a:prstGeom>
          <a:noFill/>
        </p:spPr>
      </p:pic>
      <p:grpSp>
        <p:nvGrpSpPr>
          <p:cNvPr id="8" name="Group 4"/>
          <p:cNvGrpSpPr>
            <a:grpSpLocks/>
          </p:cNvGrpSpPr>
          <p:nvPr userDrawn="1"/>
        </p:nvGrpSpPr>
        <p:grpSpPr bwMode="auto">
          <a:xfrm>
            <a:off x="0" y="285728"/>
            <a:ext cx="9159875" cy="812800"/>
            <a:chOff x="-10" y="164"/>
            <a:chExt cx="5770" cy="512"/>
          </a:xfrm>
        </p:grpSpPr>
        <p:sp>
          <p:nvSpPr>
            <p:cNvPr id="9" name="Line 5"/>
            <p:cNvSpPr>
              <a:spLocks noChangeShapeType="1"/>
            </p:cNvSpPr>
            <p:nvPr/>
          </p:nvSpPr>
          <p:spPr bwMode="auto">
            <a:xfrm>
              <a:off x="-10" y="527"/>
              <a:ext cx="5770" cy="0"/>
            </a:xfrm>
            <a:prstGeom prst="line">
              <a:avLst/>
            </a:prstGeom>
            <a:noFill/>
            <a:ln w="28575">
              <a:solidFill>
                <a:srgbClr val="C92630"/>
              </a:solidFill>
              <a:round/>
              <a:headEnd/>
              <a:tailEnd/>
            </a:ln>
            <a:effectLst/>
          </p:spPr>
          <p:txBody>
            <a:bodyPr/>
            <a:lstStyle/>
            <a:p>
              <a:endParaRPr lang="sl-SI"/>
            </a:p>
          </p:txBody>
        </p:sp>
        <p:pic>
          <p:nvPicPr>
            <p:cNvPr id="10" name="Picture 6" descr="PP-ozadje-logo"/>
            <p:cNvPicPr>
              <a:picLocks noChangeAspect="1" noChangeArrowheads="1"/>
            </p:cNvPicPr>
            <p:nvPr/>
          </p:nvPicPr>
          <p:blipFill>
            <a:blip r:embed="rId3" cstate="print"/>
            <a:srcRect/>
            <a:stretch>
              <a:fillRect/>
            </a:stretch>
          </p:blipFill>
          <p:spPr bwMode="auto">
            <a:xfrm>
              <a:off x="4876" y="164"/>
              <a:ext cx="641" cy="184"/>
            </a:xfrm>
            <a:prstGeom prst="rect">
              <a:avLst/>
            </a:prstGeom>
            <a:noFill/>
          </p:spPr>
        </p:pic>
        <p:pic>
          <p:nvPicPr>
            <p:cNvPr id="11" name="Picture 7" descr="PP-ozadje-splet"/>
            <p:cNvPicPr>
              <a:picLocks noChangeAspect="1" noChangeArrowheads="1"/>
            </p:cNvPicPr>
            <p:nvPr/>
          </p:nvPicPr>
          <p:blipFill>
            <a:blip r:embed="rId4" cstate="print"/>
            <a:srcRect/>
            <a:stretch>
              <a:fillRect/>
            </a:stretch>
          </p:blipFill>
          <p:spPr bwMode="auto">
            <a:xfrm>
              <a:off x="4876" y="572"/>
              <a:ext cx="647" cy="104"/>
            </a:xfrm>
            <a:prstGeom prst="rect">
              <a:avLst/>
            </a:prstGeom>
            <a:noFill/>
          </p:spPr>
        </p:pic>
      </p:grpSp>
      <p:sp>
        <p:nvSpPr>
          <p:cNvPr id="2" name="Naslov 1"/>
          <p:cNvSpPr>
            <a:spLocks noGrp="1"/>
          </p:cNvSpPr>
          <p:nvPr>
            <p:ph type="ctrTitle"/>
          </p:nvPr>
        </p:nvSpPr>
        <p:spPr>
          <a:xfrm>
            <a:off x="685800" y="2130425"/>
            <a:ext cx="7772400" cy="1470025"/>
          </a:xfrm>
        </p:spPr>
        <p:txBody>
          <a:bodyPr/>
          <a:lstStyle>
            <a:lvl1pPr>
              <a:defRPr b="1"/>
            </a:lvl1pPr>
          </a:lstStyle>
          <a:p>
            <a:r>
              <a:rPr lang="sl-SI" dirty="0" smtClean="0"/>
              <a:t>Kliknite, če želite urediti slog naslova matrice</a:t>
            </a:r>
            <a:endParaRPr lang="sl-SI" dirty="0"/>
          </a:p>
        </p:txBody>
      </p:sp>
      <p:sp>
        <p:nvSpPr>
          <p:cNvPr id="3" name="Podnaslov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sl-SI" dirty="0" smtClean="0"/>
              <a:t>Kliknite, če želite urediti slog podnaslova matrice</a:t>
            </a:r>
            <a:endParaRPr lang="sl-SI" dirty="0"/>
          </a:p>
        </p:txBody>
      </p:sp>
      <p:sp>
        <p:nvSpPr>
          <p:cNvPr id="4" name="Ograda datuma 3"/>
          <p:cNvSpPr>
            <a:spLocks noGrp="1"/>
          </p:cNvSpPr>
          <p:nvPr>
            <p:ph type="dt" sz="half" idx="10"/>
          </p:nvPr>
        </p:nvSpPr>
        <p:spPr/>
        <p:txBody>
          <a:bodyPr/>
          <a:lstStyle>
            <a:lvl1pPr>
              <a:defRPr/>
            </a:lvl1pPr>
          </a:lstStyle>
          <a:p>
            <a:endParaRPr lang="sl-SI"/>
          </a:p>
        </p:txBody>
      </p:sp>
    </p:spTree>
  </p:cSld>
  <p:clrMapOvr>
    <a:masterClrMapping/>
  </p:clrMapOvr>
  <p:transition spd="med"/>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1792288" y="4800600"/>
            <a:ext cx="5486400" cy="566738"/>
          </a:xfrm>
        </p:spPr>
        <p:txBody>
          <a:bodyPr anchor="b"/>
          <a:lstStyle>
            <a:lvl1pPr algn="l">
              <a:defRPr sz="2000" b="1"/>
            </a:lvl1pPr>
          </a:lstStyle>
          <a:p>
            <a:r>
              <a:rPr lang="sl-SI" smtClean="0"/>
              <a:t>Kliknite, če želite urediti slog naslova matrice</a:t>
            </a:r>
            <a:endParaRPr lang="sl-SI"/>
          </a:p>
        </p:txBody>
      </p:sp>
      <p:sp>
        <p:nvSpPr>
          <p:cNvPr id="3" name="Ograda slike 2"/>
          <p:cNvSpPr>
            <a:spLocks noGrp="1"/>
          </p:cNvSpPr>
          <p:nvPr>
            <p:ph type="pic" idx="1"/>
          </p:nvPr>
        </p:nvSpPr>
        <p:spPr>
          <a:xfrm>
            <a:off x="1000100" y="1142983"/>
            <a:ext cx="7215238" cy="358459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l-SI" dirty="0" smtClean="0"/>
              <a:t>Kliknite ikono, če želite dodati sliko</a:t>
            </a:r>
            <a:endParaRPr lang="sl-SI" dirty="0"/>
          </a:p>
        </p:txBody>
      </p:sp>
      <p:sp>
        <p:nvSpPr>
          <p:cNvPr id="4" name="Ograda besedila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Kliknite, če želite urediti sloge besedila matrice</a:t>
            </a:r>
          </a:p>
        </p:txBody>
      </p:sp>
      <p:sp>
        <p:nvSpPr>
          <p:cNvPr id="5" name="Ograda datuma 4"/>
          <p:cNvSpPr>
            <a:spLocks noGrp="1"/>
          </p:cNvSpPr>
          <p:nvPr>
            <p:ph type="dt" sz="half" idx="10"/>
          </p:nvPr>
        </p:nvSpPr>
        <p:spPr/>
        <p:txBody>
          <a:bodyPr/>
          <a:lstStyle>
            <a:lvl1pPr>
              <a:defRPr/>
            </a:lvl1pPr>
          </a:lstStyle>
          <a:p>
            <a:endParaRPr lang="sl-SI"/>
          </a:p>
        </p:txBody>
      </p:sp>
      <p:sp>
        <p:nvSpPr>
          <p:cNvPr id="6" name="Ograda noge 5"/>
          <p:cNvSpPr>
            <a:spLocks noGrp="1"/>
          </p:cNvSpPr>
          <p:nvPr>
            <p:ph type="ftr" sz="quarter" idx="11"/>
          </p:nvPr>
        </p:nvSpPr>
        <p:spPr/>
        <p:txBody>
          <a:bodyPr/>
          <a:lstStyle>
            <a:lvl1pPr>
              <a:defRPr/>
            </a:lvl1pPr>
          </a:lstStyle>
          <a:p>
            <a:endParaRPr lang="sl-SI"/>
          </a:p>
        </p:txBody>
      </p:sp>
      <p:sp>
        <p:nvSpPr>
          <p:cNvPr id="7" name="Ograda številke diapozitiva 6"/>
          <p:cNvSpPr>
            <a:spLocks noGrp="1"/>
          </p:cNvSpPr>
          <p:nvPr>
            <p:ph type="sldNum" sz="quarter" idx="12"/>
          </p:nvPr>
        </p:nvSpPr>
        <p:spPr/>
        <p:txBody>
          <a:bodyPr/>
          <a:lstStyle>
            <a:lvl1pPr>
              <a:defRPr/>
            </a:lvl1pPr>
          </a:lstStyle>
          <a:p>
            <a:fld id="{43AF1E2B-A7B5-4609-922A-7F3B8461F9B0}" type="slidenum">
              <a:rPr lang="sl-SI"/>
              <a:pPr/>
              <a:t>‹#›</a:t>
            </a:fld>
            <a:endParaRPr lang="sl-SI"/>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Kliknite, če želite urediti slog naslova matrice</a:t>
            </a:r>
            <a:endParaRPr lang="sl-SI"/>
          </a:p>
        </p:txBody>
      </p:sp>
      <p:sp>
        <p:nvSpPr>
          <p:cNvPr id="3" name="Ograda navpičnega besedila 2"/>
          <p:cNvSpPr>
            <a:spLocks noGrp="1"/>
          </p:cNvSpPr>
          <p:nvPr>
            <p:ph type="body" orient="vert" idx="1"/>
          </p:nvPr>
        </p:nvSpPr>
        <p:spPr/>
        <p:txBody>
          <a:bodyPr vert="eaVert"/>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10"/>
          </p:nvPr>
        </p:nvSpPr>
        <p:spPr/>
        <p:txBody>
          <a:bodyPr/>
          <a:lstStyle>
            <a:lvl1pPr>
              <a:defRPr/>
            </a:lvl1pPr>
          </a:lstStyle>
          <a:p>
            <a:endParaRPr lang="sl-SI"/>
          </a:p>
        </p:txBody>
      </p:sp>
      <p:sp>
        <p:nvSpPr>
          <p:cNvPr id="5" name="Ograda noge 4"/>
          <p:cNvSpPr>
            <a:spLocks noGrp="1"/>
          </p:cNvSpPr>
          <p:nvPr>
            <p:ph type="ftr" sz="quarter" idx="11"/>
          </p:nvPr>
        </p:nvSpPr>
        <p:spPr/>
        <p:txBody>
          <a:bodyPr/>
          <a:lstStyle>
            <a:lvl1pPr>
              <a:defRPr/>
            </a:lvl1pPr>
          </a:lstStyle>
          <a:p>
            <a:endParaRPr lang="sl-SI"/>
          </a:p>
        </p:txBody>
      </p:sp>
      <p:sp>
        <p:nvSpPr>
          <p:cNvPr id="6" name="Ograda številke diapozitiva 5"/>
          <p:cNvSpPr>
            <a:spLocks noGrp="1"/>
          </p:cNvSpPr>
          <p:nvPr>
            <p:ph type="sldNum" sz="quarter" idx="12"/>
          </p:nvPr>
        </p:nvSpPr>
        <p:spPr/>
        <p:txBody>
          <a:bodyPr/>
          <a:lstStyle>
            <a:lvl1pPr>
              <a:defRPr/>
            </a:lvl1pPr>
          </a:lstStyle>
          <a:p>
            <a:fld id="{6A4B6031-BF75-4208-8F72-4A24E4B35352}" type="slidenum">
              <a:rPr lang="sl-SI"/>
              <a:pPr/>
              <a:t>‹#›</a:t>
            </a:fld>
            <a:endParaRPr lang="sl-SI"/>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6715140" y="1285860"/>
            <a:ext cx="2286016" cy="5214974"/>
          </a:xfrm>
        </p:spPr>
        <p:txBody>
          <a:bodyPr vert="eaVert"/>
          <a:lstStyle/>
          <a:p>
            <a:r>
              <a:rPr lang="sl-SI" smtClean="0"/>
              <a:t>Kliknite, če želite urediti slog naslova matrice</a:t>
            </a:r>
            <a:endParaRPr lang="sl-SI"/>
          </a:p>
        </p:txBody>
      </p:sp>
      <p:sp>
        <p:nvSpPr>
          <p:cNvPr id="3" name="Ograda navpičnega besedila 2"/>
          <p:cNvSpPr>
            <a:spLocks noGrp="1"/>
          </p:cNvSpPr>
          <p:nvPr>
            <p:ph type="body" orient="vert" idx="1"/>
          </p:nvPr>
        </p:nvSpPr>
        <p:spPr>
          <a:xfrm>
            <a:off x="457200" y="1071546"/>
            <a:ext cx="6019800" cy="5054617"/>
          </a:xfrm>
        </p:spPr>
        <p:txBody>
          <a:bodyPr vert="eaVert"/>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10"/>
          </p:nvPr>
        </p:nvSpPr>
        <p:spPr/>
        <p:txBody>
          <a:bodyPr/>
          <a:lstStyle>
            <a:lvl1pPr>
              <a:defRPr/>
            </a:lvl1pPr>
          </a:lstStyle>
          <a:p>
            <a:endParaRPr lang="sl-SI"/>
          </a:p>
        </p:txBody>
      </p:sp>
      <p:sp>
        <p:nvSpPr>
          <p:cNvPr id="5" name="Ograda noge 4"/>
          <p:cNvSpPr>
            <a:spLocks noGrp="1"/>
          </p:cNvSpPr>
          <p:nvPr>
            <p:ph type="ftr" sz="quarter" idx="11"/>
          </p:nvPr>
        </p:nvSpPr>
        <p:spPr/>
        <p:txBody>
          <a:bodyPr/>
          <a:lstStyle>
            <a:lvl1pPr>
              <a:defRPr/>
            </a:lvl1pPr>
          </a:lstStyle>
          <a:p>
            <a:endParaRPr lang="sl-SI"/>
          </a:p>
        </p:txBody>
      </p:sp>
      <p:sp>
        <p:nvSpPr>
          <p:cNvPr id="6" name="Ograda številke diapozitiva 5"/>
          <p:cNvSpPr>
            <a:spLocks noGrp="1"/>
          </p:cNvSpPr>
          <p:nvPr>
            <p:ph type="sldNum" sz="quarter" idx="12"/>
          </p:nvPr>
        </p:nvSpPr>
        <p:spPr/>
        <p:txBody>
          <a:bodyPr/>
          <a:lstStyle>
            <a:lvl1pPr>
              <a:defRPr/>
            </a:lvl1pPr>
          </a:lstStyle>
          <a:p>
            <a:fld id="{3D262355-6737-43C0-93C4-44C63A7C74FE}" type="slidenum">
              <a:rPr lang="sl-SI"/>
              <a:pPr/>
              <a:t>‹#›</a:t>
            </a:fld>
            <a:endParaRPr lang="sl-SI"/>
          </a:p>
        </p:txBody>
      </p:sp>
    </p:spTree>
  </p:cSld>
  <p:clrMapOvr>
    <a:masterClrMapping/>
  </p:clrMapOvr>
  <p:transition spd="med"/>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Prazen">
    <p:spTree>
      <p:nvGrpSpPr>
        <p:cNvPr id="1" name=""/>
        <p:cNvGrpSpPr/>
        <p:nvPr/>
      </p:nvGrpSpPr>
      <p:grpSpPr>
        <a:xfrm>
          <a:off x="0" y="0"/>
          <a:ext cx="0" cy="0"/>
          <a:chOff x="0" y="0"/>
          <a:chExt cx="0" cy="0"/>
        </a:xfrm>
      </p:grpSpPr>
      <p:sp>
        <p:nvSpPr>
          <p:cNvPr id="2" name="Ograda datuma 1"/>
          <p:cNvSpPr>
            <a:spLocks noGrp="1"/>
          </p:cNvSpPr>
          <p:nvPr>
            <p:ph type="dt" sz="half" idx="10"/>
          </p:nvPr>
        </p:nvSpPr>
        <p:spPr>
          <a:xfrm>
            <a:off x="0" y="6492875"/>
            <a:ext cx="2133600" cy="365125"/>
          </a:xfrm>
        </p:spPr>
        <p:txBody>
          <a:bodyPr/>
          <a:lstStyle/>
          <a:p>
            <a:fld id="{20D1AD83-776F-40AA-A198-E37FAA14D7D5}" type="datetimeFigureOut">
              <a:rPr lang="sl-SI" smtClean="0"/>
              <a:pPr/>
              <a:t>5.1.2016</a:t>
            </a:fld>
            <a:endParaRPr lang="sl-SI"/>
          </a:p>
        </p:txBody>
      </p:sp>
      <p:sp>
        <p:nvSpPr>
          <p:cNvPr id="3" name="Ograda noge 2"/>
          <p:cNvSpPr>
            <a:spLocks noGrp="1"/>
          </p:cNvSpPr>
          <p:nvPr>
            <p:ph type="ftr" sz="quarter" idx="11"/>
          </p:nvPr>
        </p:nvSpPr>
        <p:spPr>
          <a:xfrm>
            <a:off x="3000364" y="6492875"/>
            <a:ext cx="2895600" cy="365125"/>
          </a:xfrm>
        </p:spPr>
        <p:txBody>
          <a:bodyPr/>
          <a:lstStyle/>
          <a:p>
            <a:endParaRPr lang="sl-SI" dirty="0"/>
          </a:p>
        </p:txBody>
      </p:sp>
      <p:sp>
        <p:nvSpPr>
          <p:cNvPr id="4" name="Ograda številke diapozitiva 3"/>
          <p:cNvSpPr>
            <a:spLocks noGrp="1"/>
          </p:cNvSpPr>
          <p:nvPr>
            <p:ph type="sldNum" sz="quarter" idx="12"/>
          </p:nvPr>
        </p:nvSpPr>
        <p:spPr>
          <a:xfrm>
            <a:off x="7010400" y="6492875"/>
            <a:ext cx="2133600" cy="365125"/>
          </a:xfrm>
        </p:spPr>
        <p:txBody>
          <a:bodyPr/>
          <a:lstStyle/>
          <a:p>
            <a:fld id="{8773C06C-803E-4F1A-AB6C-A987EA8BAED8}" type="slidenum">
              <a:rPr lang="sl-SI" smtClean="0"/>
              <a:pPr/>
              <a:t>‹#›</a:t>
            </a:fld>
            <a:endParaRPr lang="sl-SI"/>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Naslov, besedilo in vsebina">
    <p:spTree>
      <p:nvGrpSpPr>
        <p:cNvPr id="1" name=""/>
        <p:cNvGrpSpPr/>
        <p:nvPr/>
      </p:nvGrpSpPr>
      <p:grpSpPr>
        <a:xfrm>
          <a:off x="0" y="0"/>
          <a:ext cx="0" cy="0"/>
          <a:chOff x="0" y="0"/>
          <a:chExt cx="0" cy="0"/>
        </a:xfrm>
      </p:grpSpPr>
      <p:sp>
        <p:nvSpPr>
          <p:cNvPr id="2" name="Naslov 1"/>
          <p:cNvSpPr>
            <a:spLocks noGrp="1"/>
          </p:cNvSpPr>
          <p:nvPr>
            <p:ph type="title"/>
          </p:nvPr>
        </p:nvSpPr>
        <p:spPr>
          <a:xfrm>
            <a:off x="457200" y="274638"/>
            <a:ext cx="8229600" cy="1143000"/>
          </a:xfrm>
          <a:prstGeom prst="rect">
            <a:avLst/>
          </a:prstGeom>
        </p:spPr>
        <p:txBody>
          <a:bodyPr/>
          <a:lstStyle/>
          <a:p>
            <a:r>
              <a:rPr lang="sl-SI" smtClean="0"/>
              <a:t>Kliknite, če želite urediti slog naslova matrice</a:t>
            </a:r>
            <a:endParaRPr lang="sl-SI"/>
          </a:p>
        </p:txBody>
      </p:sp>
      <p:sp>
        <p:nvSpPr>
          <p:cNvPr id="3" name="Ograda besedila 2"/>
          <p:cNvSpPr>
            <a:spLocks noGrp="1"/>
          </p:cNvSpPr>
          <p:nvPr>
            <p:ph type="body" sz="half" idx="1"/>
          </p:nvPr>
        </p:nvSpPr>
        <p:spPr>
          <a:xfrm>
            <a:off x="457200" y="1600200"/>
            <a:ext cx="4038600" cy="4525963"/>
          </a:xfrm>
          <a:prstGeom prst="rect">
            <a:avLst/>
          </a:prstGeom>
        </p:spPr>
        <p:txBody>
          <a:body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vsebine 3"/>
          <p:cNvSpPr>
            <a:spLocks noGrp="1"/>
          </p:cNvSpPr>
          <p:nvPr>
            <p:ph sz="half" idx="2"/>
          </p:nvPr>
        </p:nvSpPr>
        <p:spPr>
          <a:xfrm>
            <a:off x="4648200" y="1600200"/>
            <a:ext cx="4038600" cy="4525963"/>
          </a:xfrm>
          <a:prstGeom prst="rect">
            <a:avLst/>
          </a:prstGeom>
        </p:spPr>
        <p:txBody>
          <a:body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Tree>
  </p:cSld>
  <p:clrMapOvr>
    <a:masterClrMapping/>
  </p:clrMapOvr>
  <p:transition spd="med">
    <p:cu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Kliknite, če želite urediti slog naslova matrice</a:t>
            </a:r>
            <a:endParaRPr lang="sl-SI"/>
          </a:p>
        </p:txBody>
      </p:sp>
      <p:sp>
        <p:nvSpPr>
          <p:cNvPr id="3" name="Ograda vsebine 2"/>
          <p:cNvSpPr>
            <a:spLocks noGrp="1"/>
          </p:cNvSpPr>
          <p:nvPr>
            <p:ph idx="1"/>
          </p:nvPr>
        </p:nvSpPr>
        <p:spPr/>
        <p:txBody>
          <a:body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10"/>
          </p:nvPr>
        </p:nvSpPr>
        <p:spPr/>
        <p:txBody>
          <a:bodyPr/>
          <a:lstStyle>
            <a:lvl1pPr>
              <a:defRPr/>
            </a:lvl1pPr>
          </a:lstStyle>
          <a:p>
            <a:endParaRPr lang="sl-SI"/>
          </a:p>
        </p:txBody>
      </p:sp>
      <p:sp>
        <p:nvSpPr>
          <p:cNvPr id="5" name="Ograda noge 4"/>
          <p:cNvSpPr>
            <a:spLocks noGrp="1"/>
          </p:cNvSpPr>
          <p:nvPr>
            <p:ph type="ftr" sz="quarter" idx="11"/>
          </p:nvPr>
        </p:nvSpPr>
        <p:spPr/>
        <p:txBody>
          <a:bodyPr/>
          <a:lstStyle>
            <a:lvl1pPr>
              <a:defRPr/>
            </a:lvl1pPr>
          </a:lstStyle>
          <a:p>
            <a:endParaRPr lang="sl-SI"/>
          </a:p>
        </p:txBody>
      </p:sp>
      <p:sp>
        <p:nvSpPr>
          <p:cNvPr id="6" name="Ograda številke diapozitiva 5"/>
          <p:cNvSpPr>
            <a:spLocks noGrp="1"/>
          </p:cNvSpPr>
          <p:nvPr>
            <p:ph type="sldNum" sz="quarter" idx="12"/>
          </p:nvPr>
        </p:nvSpPr>
        <p:spPr/>
        <p:txBody>
          <a:bodyPr/>
          <a:lstStyle>
            <a:lvl1pPr>
              <a:defRPr/>
            </a:lvl1pPr>
          </a:lstStyle>
          <a:p>
            <a:fld id="{138EC2DF-6191-4D36-8C22-540D548BF46D}" type="slidenum">
              <a:rPr lang="sl-SI"/>
              <a:pPr/>
              <a:t>‹#›</a:t>
            </a:fld>
            <a:endParaRPr lang="sl-SI"/>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p:cNvSpPr>
            <a:spLocks noGrp="1"/>
          </p:cNvSpPr>
          <p:nvPr>
            <p:ph type="title"/>
          </p:nvPr>
        </p:nvSpPr>
        <p:spPr>
          <a:xfrm>
            <a:off x="722313" y="4406900"/>
            <a:ext cx="7772400" cy="1362075"/>
          </a:xfrm>
        </p:spPr>
        <p:txBody>
          <a:bodyPr anchor="t"/>
          <a:lstStyle>
            <a:lvl1pPr algn="l">
              <a:defRPr sz="4000" b="1" cap="all"/>
            </a:lvl1pPr>
          </a:lstStyle>
          <a:p>
            <a:r>
              <a:rPr lang="sl-SI" smtClean="0"/>
              <a:t>Kliknite, če želite urediti slog naslova matrice</a:t>
            </a:r>
            <a:endParaRPr lang="sl-SI"/>
          </a:p>
        </p:txBody>
      </p:sp>
      <p:sp>
        <p:nvSpPr>
          <p:cNvPr id="3" name="Ograda besedila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l-SI" dirty="0" smtClean="0"/>
              <a:t>Kliknite, če želite urediti sloge besedila matrice</a:t>
            </a:r>
          </a:p>
        </p:txBody>
      </p:sp>
      <p:sp>
        <p:nvSpPr>
          <p:cNvPr id="4" name="Ograda datuma 3"/>
          <p:cNvSpPr>
            <a:spLocks noGrp="1"/>
          </p:cNvSpPr>
          <p:nvPr>
            <p:ph type="dt" sz="half" idx="10"/>
          </p:nvPr>
        </p:nvSpPr>
        <p:spPr/>
        <p:txBody>
          <a:bodyPr/>
          <a:lstStyle>
            <a:lvl1pPr>
              <a:defRPr/>
            </a:lvl1pPr>
          </a:lstStyle>
          <a:p>
            <a:endParaRPr lang="sl-SI"/>
          </a:p>
        </p:txBody>
      </p:sp>
      <p:sp>
        <p:nvSpPr>
          <p:cNvPr id="5" name="Ograda noge 4"/>
          <p:cNvSpPr>
            <a:spLocks noGrp="1"/>
          </p:cNvSpPr>
          <p:nvPr>
            <p:ph type="ftr" sz="quarter" idx="11"/>
          </p:nvPr>
        </p:nvSpPr>
        <p:spPr/>
        <p:txBody>
          <a:bodyPr/>
          <a:lstStyle>
            <a:lvl1pPr>
              <a:defRPr/>
            </a:lvl1pPr>
          </a:lstStyle>
          <a:p>
            <a:endParaRPr lang="sl-SI"/>
          </a:p>
        </p:txBody>
      </p:sp>
      <p:sp>
        <p:nvSpPr>
          <p:cNvPr id="6" name="Ograda številke diapozitiva 5"/>
          <p:cNvSpPr>
            <a:spLocks noGrp="1"/>
          </p:cNvSpPr>
          <p:nvPr>
            <p:ph type="sldNum" sz="quarter" idx="12"/>
          </p:nvPr>
        </p:nvSpPr>
        <p:spPr/>
        <p:txBody>
          <a:bodyPr/>
          <a:lstStyle>
            <a:lvl1pPr>
              <a:defRPr/>
            </a:lvl1pPr>
          </a:lstStyle>
          <a:p>
            <a:fld id="{0673799B-737E-458D-AE6A-C3797FEED612}" type="slidenum">
              <a:rPr lang="sl-SI"/>
              <a:pPr/>
              <a:t>‹#›</a:t>
            </a:fld>
            <a:endParaRPr lang="sl-SI"/>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Kliknite, če želite urediti slog naslova matrice</a:t>
            </a:r>
            <a:endParaRPr lang="sl-SI"/>
          </a:p>
        </p:txBody>
      </p:sp>
      <p:sp>
        <p:nvSpPr>
          <p:cNvPr id="3" name="Ograda vsebine 2"/>
          <p:cNvSpPr>
            <a:spLocks noGrp="1"/>
          </p:cNvSpPr>
          <p:nvPr>
            <p:ph sz="half" idx="1"/>
          </p:nvPr>
        </p:nvSpPr>
        <p:spPr>
          <a:xfrm>
            <a:off x="214282" y="1643050"/>
            <a:ext cx="413864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vsebine 3"/>
          <p:cNvSpPr>
            <a:spLocks noGrp="1"/>
          </p:cNvSpPr>
          <p:nvPr>
            <p:ph sz="half" idx="2"/>
          </p:nvPr>
        </p:nvSpPr>
        <p:spPr>
          <a:xfrm>
            <a:off x="4567516" y="1636059"/>
            <a:ext cx="429076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grada datuma 4"/>
          <p:cNvSpPr>
            <a:spLocks noGrp="1"/>
          </p:cNvSpPr>
          <p:nvPr>
            <p:ph type="dt" sz="half" idx="10"/>
          </p:nvPr>
        </p:nvSpPr>
        <p:spPr/>
        <p:txBody>
          <a:bodyPr/>
          <a:lstStyle>
            <a:lvl1pPr>
              <a:defRPr/>
            </a:lvl1pPr>
          </a:lstStyle>
          <a:p>
            <a:endParaRPr lang="sl-SI"/>
          </a:p>
        </p:txBody>
      </p:sp>
      <p:sp>
        <p:nvSpPr>
          <p:cNvPr id="6" name="Ograda noge 5"/>
          <p:cNvSpPr>
            <a:spLocks noGrp="1"/>
          </p:cNvSpPr>
          <p:nvPr>
            <p:ph type="ftr" sz="quarter" idx="11"/>
          </p:nvPr>
        </p:nvSpPr>
        <p:spPr/>
        <p:txBody>
          <a:bodyPr/>
          <a:lstStyle>
            <a:lvl1pPr>
              <a:defRPr/>
            </a:lvl1pPr>
          </a:lstStyle>
          <a:p>
            <a:endParaRPr lang="sl-SI"/>
          </a:p>
        </p:txBody>
      </p:sp>
      <p:sp>
        <p:nvSpPr>
          <p:cNvPr id="7" name="Ograda številke diapozitiva 6"/>
          <p:cNvSpPr>
            <a:spLocks noGrp="1"/>
          </p:cNvSpPr>
          <p:nvPr>
            <p:ph type="sldNum" sz="quarter" idx="12"/>
          </p:nvPr>
        </p:nvSpPr>
        <p:spPr/>
        <p:txBody>
          <a:bodyPr/>
          <a:lstStyle>
            <a:lvl1pPr>
              <a:defRPr/>
            </a:lvl1pPr>
          </a:lstStyle>
          <a:p>
            <a:fld id="{3F0F3A32-C0A7-4A67-9856-86643979DB22}" type="slidenum">
              <a:rPr lang="sl-SI"/>
              <a:pPr/>
              <a:t>‹#›</a:t>
            </a:fld>
            <a:endParaRPr lang="sl-SI"/>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lvl1pPr>
              <a:defRPr/>
            </a:lvl1pPr>
          </a:lstStyle>
          <a:p>
            <a:r>
              <a:rPr lang="sl-SI" smtClean="0"/>
              <a:t>Kliknite, če želite urediti slog naslova matrice</a:t>
            </a:r>
            <a:endParaRPr lang="sl-SI"/>
          </a:p>
        </p:txBody>
      </p:sp>
      <p:sp>
        <p:nvSpPr>
          <p:cNvPr id="3" name="Ograda besedila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Kliknite, če želite urediti sloge besedila matrice</a:t>
            </a:r>
          </a:p>
        </p:txBody>
      </p:sp>
      <p:sp>
        <p:nvSpPr>
          <p:cNvPr id="4" name="Ograda vsebin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grada besedila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Kliknite, če želite urediti sloge besedila matrice</a:t>
            </a:r>
          </a:p>
        </p:txBody>
      </p:sp>
      <p:sp>
        <p:nvSpPr>
          <p:cNvPr id="6" name="Ograda vsebin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7" name="Ograda datuma 6"/>
          <p:cNvSpPr>
            <a:spLocks noGrp="1"/>
          </p:cNvSpPr>
          <p:nvPr>
            <p:ph type="dt" sz="half" idx="10"/>
          </p:nvPr>
        </p:nvSpPr>
        <p:spPr/>
        <p:txBody>
          <a:bodyPr/>
          <a:lstStyle>
            <a:lvl1pPr>
              <a:defRPr/>
            </a:lvl1pPr>
          </a:lstStyle>
          <a:p>
            <a:endParaRPr lang="sl-SI"/>
          </a:p>
        </p:txBody>
      </p:sp>
      <p:sp>
        <p:nvSpPr>
          <p:cNvPr id="8" name="Ograda noge 7"/>
          <p:cNvSpPr>
            <a:spLocks noGrp="1"/>
          </p:cNvSpPr>
          <p:nvPr>
            <p:ph type="ftr" sz="quarter" idx="11"/>
          </p:nvPr>
        </p:nvSpPr>
        <p:spPr/>
        <p:txBody>
          <a:bodyPr/>
          <a:lstStyle>
            <a:lvl1pPr>
              <a:defRPr/>
            </a:lvl1pPr>
          </a:lstStyle>
          <a:p>
            <a:endParaRPr lang="sl-SI"/>
          </a:p>
        </p:txBody>
      </p:sp>
      <p:sp>
        <p:nvSpPr>
          <p:cNvPr id="9" name="Ograda številke diapozitiva 8"/>
          <p:cNvSpPr>
            <a:spLocks noGrp="1"/>
          </p:cNvSpPr>
          <p:nvPr>
            <p:ph type="sldNum" sz="quarter" idx="12"/>
          </p:nvPr>
        </p:nvSpPr>
        <p:spPr/>
        <p:txBody>
          <a:bodyPr/>
          <a:lstStyle>
            <a:lvl1pPr>
              <a:defRPr/>
            </a:lvl1pPr>
          </a:lstStyle>
          <a:p>
            <a:fld id="{81F7DB61-81C9-45E5-84F4-889D5E5E4DD0}" type="slidenum">
              <a:rPr lang="sl-SI"/>
              <a:pPr/>
              <a:t>‹#›</a:t>
            </a:fld>
            <a:endParaRPr lang="sl-SI"/>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Kliknite, če želite urediti slog naslova matrice</a:t>
            </a:r>
            <a:endParaRPr lang="sl-SI"/>
          </a:p>
        </p:txBody>
      </p:sp>
      <p:sp>
        <p:nvSpPr>
          <p:cNvPr id="3" name="Ograda datuma 2"/>
          <p:cNvSpPr>
            <a:spLocks noGrp="1"/>
          </p:cNvSpPr>
          <p:nvPr>
            <p:ph type="dt" sz="half" idx="10"/>
          </p:nvPr>
        </p:nvSpPr>
        <p:spPr/>
        <p:txBody>
          <a:bodyPr/>
          <a:lstStyle>
            <a:lvl1pPr>
              <a:defRPr/>
            </a:lvl1pPr>
          </a:lstStyle>
          <a:p>
            <a:endParaRPr lang="sl-SI"/>
          </a:p>
        </p:txBody>
      </p:sp>
      <p:sp>
        <p:nvSpPr>
          <p:cNvPr id="4" name="Ograda noge 3"/>
          <p:cNvSpPr>
            <a:spLocks noGrp="1"/>
          </p:cNvSpPr>
          <p:nvPr>
            <p:ph type="ftr" sz="quarter" idx="11"/>
          </p:nvPr>
        </p:nvSpPr>
        <p:spPr/>
        <p:txBody>
          <a:bodyPr/>
          <a:lstStyle>
            <a:lvl1pPr>
              <a:defRPr/>
            </a:lvl1pPr>
          </a:lstStyle>
          <a:p>
            <a:endParaRPr lang="sl-SI"/>
          </a:p>
        </p:txBody>
      </p:sp>
      <p:sp>
        <p:nvSpPr>
          <p:cNvPr id="5" name="Ograda številke diapozitiva 4"/>
          <p:cNvSpPr>
            <a:spLocks noGrp="1"/>
          </p:cNvSpPr>
          <p:nvPr>
            <p:ph type="sldNum" sz="quarter" idx="12"/>
          </p:nvPr>
        </p:nvSpPr>
        <p:spPr/>
        <p:txBody>
          <a:bodyPr/>
          <a:lstStyle>
            <a:lvl1pPr>
              <a:defRPr/>
            </a:lvl1pPr>
          </a:lstStyle>
          <a:p>
            <a:fld id="{28375C44-CB94-4D59-8DC1-9E043E0F3824}" type="slidenum">
              <a:rPr lang="sl-SI"/>
              <a:pPr/>
              <a:t>‹#›</a:t>
            </a:fld>
            <a:endParaRPr lang="sl-SI"/>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grada datuma 1"/>
          <p:cNvSpPr>
            <a:spLocks noGrp="1"/>
          </p:cNvSpPr>
          <p:nvPr>
            <p:ph type="dt" sz="half" idx="10"/>
          </p:nvPr>
        </p:nvSpPr>
        <p:spPr/>
        <p:txBody>
          <a:bodyPr/>
          <a:lstStyle>
            <a:lvl1pPr>
              <a:defRPr/>
            </a:lvl1pPr>
          </a:lstStyle>
          <a:p>
            <a:endParaRPr lang="sl-SI"/>
          </a:p>
        </p:txBody>
      </p:sp>
      <p:sp>
        <p:nvSpPr>
          <p:cNvPr id="3" name="Ograda noge 2"/>
          <p:cNvSpPr>
            <a:spLocks noGrp="1"/>
          </p:cNvSpPr>
          <p:nvPr>
            <p:ph type="ftr" sz="quarter" idx="11"/>
          </p:nvPr>
        </p:nvSpPr>
        <p:spPr/>
        <p:txBody>
          <a:bodyPr/>
          <a:lstStyle>
            <a:lvl1pPr>
              <a:defRPr/>
            </a:lvl1pPr>
          </a:lstStyle>
          <a:p>
            <a:endParaRPr lang="sl-SI"/>
          </a:p>
        </p:txBody>
      </p:sp>
      <p:sp>
        <p:nvSpPr>
          <p:cNvPr id="4" name="Ograda številke diapozitiva 3"/>
          <p:cNvSpPr>
            <a:spLocks noGrp="1"/>
          </p:cNvSpPr>
          <p:nvPr>
            <p:ph type="sldNum" sz="quarter" idx="12"/>
          </p:nvPr>
        </p:nvSpPr>
        <p:spPr/>
        <p:txBody>
          <a:bodyPr/>
          <a:lstStyle>
            <a:lvl1pPr>
              <a:defRPr/>
            </a:lvl1pPr>
          </a:lstStyle>
          <a:p>
            <a:fld id="{3FE90091-C09C-4C6F-BD85-54E47BEDC2D6}" type="slidenum">
              <a:rPr lang="sl-SI"/>
              <a:pPr/>
              <a:t>‹#›</a:t>
            </a:fld>
            <a:endParaRPr lang="sl-SI"/>
          </a:p>
        </p:txBody>
      </p:sp>
    </p:spTree>
  </p:cSld>
  <p:clrMapOvr>
    <a:masterClrMapping/>
  </p:clrMapOvr>
  <p:transition spd="med"/>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Zaključek">
    <p:spTree>
      <p:nvGrpSpPr>
        <p:cNvPr id="1" name=""/>
        <p:cNvGrpSpPr/>
        <p:nvPr/>
      </p:nvGrpSpPr>
      <p:grpSpPr>
        <a:xfrm>
          <a:off x="0" y="0"/>
          <a:ext cx="0" cy="0"/>
          <a:chOff x="0" y="0"/>
          <a:chExt cx="0" cy="0"/>
        </a:xfrm>
      </p:grpSpPr>
      <p:sp>
        <p:nvSpPr>
          <p:cNvPr id="2" name="Ograda datuma 1"/>
          <p:cNvSpPr>
            <a:spLocks noGrp="1"/>
          </p:cNvSpPr>
          <p:nvPr>
            <p:ph type="dt" sz="half" idx="10"/>
          </p:nvPr>
        </p:nvSpPr>
        <p:spPr/>
        <p:txBody>
          <a:bodyPr/>
          <a:lstStyle>
            <a:lvl1pPr>
              <a:defRPr/>
            </a:lvl1pPr>
          </a:lstStyle>
          <a:p>
            <a:endParaRPr lang="sl-SI"/>
          </a:p>
        </p:txBody>
      </p:sp>
      <p:sp>
        <p:nvSpPr>
          <p:cNvPr id="3" name="Ograda noge 2"/>
          <p:cNvSpPr>
            <a:spLocks noGrp="1"/>
          </p:cNvSpPr>
          <p:nvPr>
            <p:ph type="ftr" sz="quarter" idx="11"/>
          </p:nvPr>
        </p:nvSpPr>
        <p:spPr/>
        <p:txBody>
          <a:bodyPr/>
          <a:lstStyle>
            <a:lvl1pPr>
              <a:defRPr/>
            </a:lvl1pPr>
          </a:lstStyle>
          <a:p>
            <a:endParaRPr lang="sl-SI"/>
          </a:p>
        </p:txBody>
      </p:sp>
      <p:sp>
        <p:nvSpPr>
          <p:cNvPr id="4" name="Ograda številke diapozitiva 3"/>
          <p:cNvSpPr>
            <a:spLocks noGrp="1"/>
          </p:cNvSpPr>
          <p:nvPr>
            <p:ph type="sldNum" sz="quarter" idx="12"/>
          </p:nvPr>
        </p:nvSpPr>
        <p:spPr/>
        <p:txBody>
          <a:bodyPr/>
          <a:lstStyle>
            <a:lvl1pPr>
              <a:defRPr/>
            </a:lvl1pPr>
          </a:lstStyle>
          <a:p>
            <a:fld id="{3FE90091-C09C-4C6F-BD85-54E47BEDC2D6}" type="slidenum">
              <a:rPr lang="sl-SI"/>
              <a:pPr/>
              <a:t>‹#›</a:t>
            </a:fld>
            <a:endParaRPr lang="sl-SI"/>
          </a:p>
        </p:txBody>
      </p:sp>
      <p:sp>
        <p:nvSpPr>
          <p:cNvPr id="6" name="Ograda besedila 2"/>
          <p:cNvSpPr>
            <a:spLocks noGrp="1"/>
          </p:cNvSpPr>
          <p:nvPr>
            <p:ph idx="1"/>
          </p:nvPr>
        </p:nvSpPr>
        <p:spPr>
          <a:xfrm>
            <a:off x="457200" y="1600200"/>
            <a:ext cx="8229600" cy="4525963"/>
          </a:xfrm>
          <a:prstGeom prst="rect">
            <a:avLst/>
          </a:prstGeom>
        </p:spPr>
        <p:txBody>
          <a:bodyPr vert="horz" lIns="91440" tIns="45720" rIns="91440" bIns="45720" rtlCol="0">
            <a:normAutofit/>
          </a:body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7" name="Ograda datuma 3"/>
          <p:cNvSpPr txBox="1">
            <a:spLocks/>
          </p:cNvSpPr>
          <p:nvPr userDrawn="1"/>
        </p:nvSpPr>
        <p:spPr bwMode="auto">
          <a:xfrm>
            <a:off x="457200" y="6356350"/>
            <a:ext cx="2133600" cy="365125"/>
          </a:xfrm>
          <a:prstGeom prst="rect">
            <a:avLst/>
          </a:prstGeom>
          <a:noFill/>
          <a:ln w="9525">
            <a:noFill/>
            <a:miter lim="800000"/>
            <a:headEnd/>
            <a:tailEnd/>
          </a:ln>
          <a:effectLst/>
        </p:spPr>
        <p:txBody>
          <a:bodyPr vert="horz" wrap="square" lIns="91440" tIns="45720" rIns="91440" bIns="45720" numCol="1" rtlCol="0" anchor="ctr" anchorCtr="0" compatLnSpc="1">
            <a:prstTxWarp prst="textNoShape">
              <a:avLst/>
            </a:prstTxWarp>
          </a:bodyPr>
          <a:lstStyle>
            <a:lvl1pPr algn="l">
              <a:defRPr sz="1200">
                <a:solidFill>
                  <a:schemeClr val="tx1">
                    <a:tint val="75000"/>
                  </a:schemeClr>
                </a:solidFil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20D1AD83-776F-40AA-A198-E37FAA14D7D5}" type="datetimeFigureOut">
              <a:rPr kumimoji="0" lang="sl-SI" sz="1200" b="0" i="0" u="none" strike="noStrike" kern="1200" cap="none" spc="0" normalizeH="0" baseline="0" noProof="0" smtClean="0">
                <a:ln>
                  <a:noFill/>
                </a:ln>
                <a:solidFill>
                  <a:schemeClr val="tx1">
                    <a:tint val="75000"/>
                  </a:schemeClr>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5.1.2016</a:t>
            </a:fld>
            <a:endParaRPr kumimoji="0" lang="sl-SI" sz="1200" b="0" i="0" u="none" strike="noStrike" kern="1200" cap="none" spc="0" normalizeH="0" baseline="0" noProof="0">
              <a:ln>
                <a:noFill/>
              </a:ln>
              <a:solidFill>
                <a:schemeClr val="tx1">
                  <a:tint val="75000"/>
                </a:schemeClr>
              </a:solidFill>
              <a:effectLst/>
              <a:uLnTx/>
              <a:uFillTx/>
              <a:latin typeface="Arial" charset="0"/>
              <a:ea typeface="+mn-ea"/>
              <a:cs typeface="+mn-cs"/>
            </a:endParaRPr>
          </a:p>
        </p:txBody>
      </p:sp>
      <p:sp>
        <p:nvSpPr>
          <p:cNvPr id="8" name="Ograda številke diapozitiva 5"/>
          <p:cNvSpPr txBox="1">
            <a:spLocks/>
          </p:cNvSpPr>
          <p:nvPr userDrawn="1"/>
        </p:nvSpPr>
        <p:spPr bwMode="auto">
          <a:xfrm>
            <a:off x="6553200" y="6356350"/>
            <a:ext cx="2133600" cy="365125"/>
          </a:xfrm>
          <a:prstGeom prst="rect">
            <a:avLst/>
          </a:prstGeom>
          <a:noFill/>
          <a:ln w="9525">
            <a:noFill/>
            <a:miter lim="800000"/>
            <a:headEnd/>
            <a:tailEnd/>
          </a:ln>
          <a:effectLst/>
        </p:spPr>
        <p:txBody>
          <a:bodyPr vert="horz" wrap="square" lIns="91440" tIns="45720" rIns="91440" bIns="45720" numCol="1" rtlCol="0" anchor="ctr" anchorCtr="0" compatLnSpc="1">
            <a:prstTxWarp prst="textNoShape">
              <a:avLst/>
            </a:prstTxWarp>
          </a:bodyPr>
          <a:lstStyle>
            <a:lvl1pPr algn="r">
              <a:defRPr sz="1200">
                <a:solidFill>
                  <a:schemeClr val="tx1">
                    <a:tint val="75000"/>
                  </a:schemeClr>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8773C06C-803E-4F1A-AB6C-A987EA8BAED8}" type="slidenum">
              <a:rPr kumimoji="0" lang="sl-SI" sz="1200" b="0" i="0" u="none" strike="noStrike" kern="1200" cap="none" spc="0" normalizeH="0" baseline="0" noProof="0" smtClean="0">
                <a:ln>
                  <a:noFill/>
                </a:ln>
                <a:solidFill>
                  <a:schemeClr val="tx1">
                    <a:tint val="75000"/>
                  </a:scheme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sl-SI" sz="1200" b="0" i="0" u="none" strike="noStrike" kern="1200" cap="none" spc="0" normalizeH="0" baseline="0" noProof="0">
              <a:ln>
                <a:noFill/>
              </a:ln>
              <a:solidFill>
                <a:schemeClr val="tx1">
                  <a:tint val="75000"/>
                </a:schemeClr>
              </a:solidFill>
              <a:effectLst/>
              <a:uLnTx/>
              <a:uFillTx/>
              <a:latin typeface="Arial" charset="0"/>
              <a:ea typeface="+mn-ea"/>
              <a:cs typeface="+mn-cs"/>
            </a:endParaRPr>
          </a:p>
        </p:txBody>
      </p:sp>
      <p:pic>
        <p:nvPicPr>
          <p:cNvPr id="9" name="Picture 8" descr="Fotolia_3490119_pp"/>
          <p:cNvPicPr>
            <a:picLocks noChangeAspect="1" noChangeArrowheads="1"/>
          </p:cNvPicPr>
          <p:nvPr userDrawn="1"/>
        </p:nvPicPr>
        <p:blipFill>
          <a:blip r:embed="rId2" cstate="print"/>
          <a:srcRect/>
          <a:stretch>
            <a:fillRect/>
          </a:stretch>
        </p:blipFill>
        <p:spPr bwMode="auto">
          <a:xfrm>
            <a:off x="1" y="847725"/>
            <a:ext cx="9144000" cy="6010275"/>
          </a:xfrm>
          <a:prstGeom prst="rect">
            <a:avLst/>
          </a:prstGeom>
          <a:noFill/>
        </p:spPr>
      </p:pic>
      <p:grpSp>
        <p:nvGrpSpPr>
          <p:cNvPr id="10" name="Group 11"/>
          <p:cNvGrpSpPr>
            <a:grpSpLocks/>
          </p:cNvGrpSpPr>
          <p:nvPr userDrawn="1"/>
        </p:nvGrpSpPr>
        <p:grpSpPr bwMode="auto">
          <a:xfrm>
            <a:off x="-25425" y="260350"/>
            <a:ext cx="9169426" cy="812800"/>
            <a:chOff x="-10" y="164"/>
            <a:chExt cx="5770" cy="512"/>
          </a:xfrm>
        </p:grpSpPr>
        <p:sp>
          <p:nvSpPr>
            <p:cNvPr id="11" name="Line 5"/>
            <p:cNvSpPr>
              <a:spLocks noChangeShapeType="1"/>
            </p:cNvSpPr>
            <p:nvPr/>
          </p:nvSpPr>
          <p:spPr bwMode="auto">
            <a:xfrm>
              <a:off x="-10" y="527"/>
              <a:ext cx="5770" cy="0"/>
            </a:xfrm>
            <a:prstGeom prst="line">
              <a:avLst/>
            </a:prstGeom>
            <a:noFill/>
            <a:ln w="28575">
              <a:solidFill>
                <a:srgbClr val="C92630"/>
              </a:solidFill>
              <a:round/>
              <a:headEnd/>
              <a:tailEnd/>
            </a:ln>
            <a:effectLst/>
          </p:spPr>
          <p:txBody>
            <a:bodyPr/>
            <a:lstStyle/>
            <a:p>
              <a:endParaRPr lang="sl-SI"/>
            </a:p>
          </p:txBody>
        </p:sp>
        <p:pic>
          <p:nvPicPr>
            <p:cNvPr id="12" name="Picture 6" descr="PP-ozadje-logo"/>
            <p:cNvPicPr>
              <a:picLocks noChangeAspect="1" noChangeArrowheads="1"/>
            </p:cNvPicPr>
            <p:nvPr/>
          </p:nvPicPr>
          <p:blipFill>
            <a:blip r:embed="rId3" cstate="print"/>
            <a:srcRect/>
            <a:stretch>
              <a:fillRect/>
            </a:stretch>
          </p:blipFill>
          <p:spPr bwMode="auto">
            <a:xfrm>
              <a:off x="4876" y="164"/>
              <a:ext cx="641" cy="184"/>
            </a:xfrm>
            <a:prstGeom prst="rect">
              <a:avLst/>
            </a:prstGeom>
            <a:noFill/>
          </p:spPr>
        </p:pic>
        <p:pic>
          <p:nvPicPr>
            <p:cNvPr id="13" name="Picture 10" descr="PP-ozadje-splet3"/>
            <p:cNvPicPr>
              <a:picLocks noChangeAspect="1" noChangeArrowheads="1"/>
            </p:cNvPicPr>
            <p:nvPr/>
          </p:nvPicPr>
          <p:blipFill>
            <a:blip r:embed="rId4" cstate="print"/>
            <a:srcRect/>
            <a:stretch>
              <a:fillRect/>
            </a:stretch>
          </p:blipFill>
          <p:spPr bwMode="auto">
            <a:xfrm>
              <a:off x="4876" y="572"/>
              <a:ext cx="647" cy="104"/>
            </a:xfrm>
            <a:prstGeom prst="rect">
              <a:avLst/>
            </a:prstGeom>
            <a:noFill/>
          </p:spPr>
        </p:pic>
      </p:grpSp>
      <p:pic>
        <p:nvPicPr>
          <p:cNvPr id="14" name="Slika 13" descr="Logotip.wmf"/>
          <p:cNvPicPr>
            <a:picLocks noChangeAspect="1"/>
          </p:cNvPicPr>
          <p:nvPr userDrawn="1"/>
        </p:nvPicPr>
        <p:blipFill>
          <a:blip r:embed="rId5" cstate="print"/>
          <a:stretch>
            <a:fillRect/>
          </a:stretch>
        </p:blipFill>
        <p:spPr>
          <a:xfrm>
            <a:off x="1214414" y="2500306"/>
            <a:ext cx="3571900" cy="963988"/>
          </a:xfrm>
          <a:prstGeom prst="rect">
            <a:avLst/>
          </a:prstGeom>
        </p:spPr>
      </p:pic>
      <p:sp>
        <p:nvSpPr>
          <p:cNvPr id="15" name="Ograda besedila 2"/>
          <p:cNvSpPr>
            <a:spLocks noGrp="1"/>
          </p:cNvSpPr>
          <p:nvPr>
            <p:ph type="body" idx="13" hasCustomPrompt="1"/>
          </p:nvPr>
        </p:nvSpPr>
        <p:spPr>
          <a:xfrm>
            <a:off x="214282" y="4143380"/>
            <a:ext cx="5857916" cy="714380"/>
          </a:xfrm>
        </p:spPr>
        <p:txBody>
          <a:bodyPr anchor="t"/>
          <a:lstStyle>
            <a:lvl1pPr marL="0" indent="0" algn="ctr">
              <a:buNone/>
              <a:defRPr sz="2000" baseline="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l-SI" dirty="0" smtClean="0"/>
              <a:t>Boštjan Lavuger</a:t>
            </a:r>
          </a:p>
          <a:p>
            <a:pPr lvl="0"/>
            <a:r>
              <a:rPr lang="sl-SI" dirty="0" err="1" smtClean="0"/>
              <a:t>Bostjan.lavuger@ntr</a:t>
            </a:r>
            <a:r>
              <a:rPr lang="sl-SI" dirty="0" smtClean="0"/>
              <a:t>-</a:t>
            </a:r>
            <a:r>
              <a:rPr lang="sl-SI" dirty="0" err="1" smtClean="0"/>
              <a:t>ing.si</a:t>
            </a:r>
            <a:endParaRPr lang="sl-SI" dirty="0" smtClean="0"/>
          </a:p>
        </p:txBody>
      </p:sp>
      <p:sp>
        <p:nvSpPr>
          <p:cNvPr id="16" name="Ograda besedila 2"/>
          <p:cNvSpPr>
            <a:spLocks noGrp="1"/>
          </p:cNvSpPr>
          <p:nvPr>
            <p:ph type="body" idx="14" hasCustomPrompt="1"/>
          </p:nvPr>
        </p:nvSpPr>
        <p:spPr>
          <a:xfrm>
            <a:off x="214282" y="3571876"/>
            <a:ext cx="5786478" cy="428628"/>
          </a:xfrm>
        </p:spPr>
        <p:txBody>
          <a:bodyPr anchor="t"/>
          <a:lstStyle>
            <a:lvl1pPr marL="0" indent="0" algn="ctr">
              <a:buNone/>
              <a:defRPr sz="2000" b="1" baseline="0">
                <a:solidFill>
                  <a:srgbClr val="5B91BD"/>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l-SI" dirty="0" err="1" smtClean="0"/>
              <a:t>www.ntr</a:t>
            </a:r>
            <a:r>
              <a:rPr lang="sl-SI" dirty="0" smtClean="0"/>
              <a:t>-</a:t>
            </a:r>
            <a:r>
              <a:rPr lang="sl-SI" dirty="0" err="1" smtClean="0"/>
              <a:t>ing.si</a:t>
            </a:r>
            <a:endParaRPr lang="sl-SI" dirty="0" smtClean="0"/>
          </a:p>
        </p:txBody>
      </p:sp>
    </p:spTree>
  </p:cSld>
  <p:clrMapOvr>
    <a:masterClrMapping/>
  </p:clrMapOvr>
  <p:transition spd="med"/>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1_Naslov in vsebina">
    <p:spTree>
      <p:nvGrpSpPr>
        <p:cNvPr id="1" name=""/>
        <p:cNvGrpSpPr/>
        <p:nvPr/>
      </p:nvGrpSpPr>
      <p:grpSpPr>
        <a:xfrm>
          <a:off x="0" y="0"/>
          <a:ext cx="0" cy="0"/>
          <a:chOff x="0" y="0"/>
          <a:chExt cx="0" cy="0"/>
        </a:xfrm>
      </p:grpSpPr>
      <p:sp>
        <p:nvSpPr>
          <p:cNvPr id="2" name="Naslov 1"/>
          <p:cNvSpPr>
            <a:spLocks noGrp="1"/>
          </p:cNvSpPr>
          <p:nvPr>
            <p:ph type="title"/>
          </p:nvPr>
        </p:nvSpPr>
        <p:spPr>
          <a:xfrm>
            <a:off x="214282" y="1000108"/>
            <a:ext cx="3222627" cy="947736"/>
          </a:xfrm>
        </p:spPr>
        <p:txBody>
          <a:bodyPr anchor="t"/>
          <a:lstStyle>
            <a:lvl1pPr algn="l">
              <a:defRPr sz="2000" b="1"/>
            </a:lvl1pPr>
          </a:lstStyle>
          <a:p>
            <a:r>
              <a:rPr lang="sl-SI" dirty="0" smtClean="0"/>
              <a:t>Kliknite, če želite urediti slog naslova matrice</a:t>
            </a:r>
            <a:endParaRPr lang="sl-SI" dirty="0"/>
          </a:p>
        </p:txBody>
      </p:sp>
      <p:sp>
        <p:nvSpPr>
          <p:cNvPr id="3" name="Ograda vsebine 2"/>
          <p:cNvSpPr>
            <a:spLocks noGrp="1"/>
          </p:cNvSpPr>
          <p:nvPr>
            <p:ph idx="1"/>
          </p:nvPr>
        </p:nvSpPr>
        <p:spPr>
          <a:xfrm>
            <a:off x="3575050" y="1071546"/>
            <a:ext cx="5111750" cy="505461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besedila 3"/>
          <p:cNvSpPr>
            <a:spLocks noGrp="1"/>
          </p:cNvSpPr>
          <p:nvPr>
            <p:ph type="body" sz="half" idx="2"/>
          </p:nvPr>
        </p:nvSpPr>
        <p:spPr>
          <a:xfrm>
            <a:off x="214282" y="2000240"/>
            <a:ext cx="3251231" cy="412592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dirty="0" smtClean="0"/>
              <a:t>Kliknite, če želite urediti sloge besedila matrice</a:t>
            </a:r>
          </a:p>
        </p:txBody>
      </p:sp>
      <p:sp>
        <p:nvSpPr>
          <p:cNvPr id="5" name="Ograda datuma 4"/>
          <p:cNvSpPr>
            <a:spLocks noGrp="1"/>
          </p:cNvSpPr>
          <p:nvPr>
            <p:ph type="dt" sz="half" idx="10"/>
          </p:nvPr>
        </p:nvSpPr>
        <p:spPr/>
        <p:txBody>
          <a:bodyPr/>
          <a:lstStyle>
            <a:lvl1pPr>
              <a:defRPr/>
            </a:lvl1pPr>
          </a:lstStyle>
          <a:p>
            <a:endParaRPr lang="sl-SI"/>
          </a:p>
        </p:txBody>
      </p:sp>
      <p:sp>
        <p:nvSpPr>
          <p:cNvPr id="6" name="Ograda noge 5"/>
          <p:cNvSpPr>
            <a:spLocks noGrp="1"/>
          </p:cNvSpPr>
          <p:nvPr>
            <p:ph type="ftr" sz="quarter" idx="11"/>
          </p:nvPr>
        </p:nvSpPr>
        <p:spPr/>
        <p:txBody>
          <a:bodyPr/>
          <a:lstStyle>
            <a:lvl1pPr>
              <a:defRPr/>
            </a:lvl1pPr>
          </a:lstStyle>
          <a:p>
            <a:endParaRPr lang="sl-SI"/>
          </a:p>
        </p:txBody>
      </p:sp>
      <p:sp>
        <p:nvSpPr>
          <p:cNvPr id="7" name="Ograda številke diapozitiva 6"/>
          <p:cNvSpPr>
            <a:spLocks noGrp="1"/>
          </p:cNvSpPr>
          <p:nvPr>
            <p:ph type="sldNum" sz="quarter" idx="12"/>
          </p:nvPr>
        </p:nvSpPr>
        <p:spPr/>
        <p:txBody>
          <a:bodyPr/>
          <a:lstStyle>
            <a:lvl1pPr>
              <a:defRPr/>
            </a:lvl1pPr>
          </a:lstStyle>
          <a:p>
            <a:fld id="{A4072E8B-D962-44CB-84AA-984486CB1667}" type="slidenum">
              <a:rPr lang="sl-SI"/>
              <a:pPr/>
              <a:t>‹#›</a:t>
            </a:fld>
            <a:endParaRPr lang="sl-SI"/>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jpe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8" descr="Ozadje_modro_pp"/>
          <p:cNvPicPr>
            <a:picLocks noChangeAspect="1" noChangeArrowheads="1"/>
          </p:cNvPicPr>
          <p:nvPr userDrawn="1"/>
        </p:nvPicPr>
        <p:blipFill>
          <a:blip r:embed="rId16" cstate="print"/>
          <a:srcRect/>
          <a:stretch>
            <a:fillRect/>
          </a:stretch>
        </p:blipFill>
        <p:spPr bwMode="auto">
          <a:xfrm>
            <a:off x="1" y="1000108"/>
            <a:ext cx="9144000" cy="5857892"/>
          </a:xfrm>
          <a:prstGeom prst="rect">
            <a:avLst/>
          </a:prstGeom>
          <a:noFill/>
        </p:spPr>
      </p:pic>
      <p:sp>
        <p:nvSpPr>
          <p:cNvPr id="12" name="Line 5"/>
          <p:cNvSpPr>
            <a:spLocks noChangeShapeType="1"/>
          </p:cNvSpPr>
          <p:nvPr userDrawn="1"/>
        </p:nvSpPr>
        <p:spPr bwMode="auto">
          <a:xfrm>
            <a:off x="-15875" y="1000108"/>
            <a:ext cx="9159875" cy="0"/>
          </a:xfrm>
          <a:prstGeom prst="line">
            <a:avLst/>
          </a:prstGeom>
          <a:noFill/>
          <a:ln w="28575">
            <a:solidFill>
              <a:srgbClr val="C92630"/>
            </a:solidFill>
            <a:round/>
            <a:headEnd/>
            <a:tailEnd/>
          </a:ln>
          <a:effectLst/>
        </p:spPr>
        <p:txBody>
          <a:bodyPr/>
          <a:lstStyle/>
          <a:p>
            <a:endParaRPr lang="sl-SI"/>
          </a:p>
        </p:txBody>
      </p:sp>
      <p:pic>
        <p:nvPicPr>
          <p:cNvPr id="13" name="Picture 6" descr="PP-ozadje-logo"/>
          <p:cNvPicPr>
            <a:picLocks noChangeAspect="1" noChangeArrowheads="1"/>
          </p:cNvPicPr>
          <p:nvPr userDrawn="1"/>
        </p:nvPicPr>
        <p:blipFill>
          <a:blip r:embed="rId17" cstate="print"/>
          <a:srcRect/>
          <a:stretch>
            <a:fillRect/>
          </a:stretch>
        </p:blipFill>
        <p:spPr bwMode="auto">
          <a:xfrm>
            <a:off x="7740649" y="260350"/>
            <a:ext cx="1260507" cy="361830"/>
          </a:xfrm>
          <a:prstGeom prst="rect">
            <a:avLst/>
          </a:prstGeom>
          <a:noFill/>
        </p:spPr>
      </p:pic>
      <p:pic>
        <p:nvPicPr>
          <p:cNvPr id="14" name="Picture 9" descr="PP-ozadje-splet2"/>
          <p:cNvPicPr>
            <a:picLocks noChangeAspect="1" noChangeArrowheads="1"/>
          </p:cNvPicPr>
          <p:nvPr userDrawn="1"/>
        </p:nvPicPr>
        <p:blipFill>
          <a:blip r:embed="rId18" cstate="print"/>
          <a:srcRect/>
          <a:stretch>
            <a:fillRect/>
          </a:stretch>
        </p:blipFill>
        <p:spPr bwMode="auto">
          <a:xfrm>
            <a:off x="7786710" y="1071546"/>
            <a:ext cx="1027113" cy="165100"/>
          </a:xfrm>
          <a:prstGeom prst="rect">
            <a:avLst/>
          </a:prstGeom>
          <a:noFill/>
        </p:spPr>
      </p:pic>
      <p:sp>
        <p:nvSpPr>
          <p:cNvPr id="1026" name="Rectangle 2"/>
          <p:cNvSpPr>
            <a:spLocks noGrp="1" noChangeArrowheads="1"/>
          </p:cNvSpPr>
          <p:nvPr>
            <p:ph type="title"/>
          </p:nvPr>
        </p:nvSpPr>
        <p:spPr bwMode="auto">
          <a:xfrm>
            <a:off x="428596" y="142852"/>
            <a:ext cx="7286676" cy="64294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sl-SI" dirty="0" smtClean="0"/>
              <a:t>Kliknite, če želite urediti slog naslova matrice</a:t>
            </a:r>
          </a:p>
        </p:txBody>
      </p:sp>
      <p:sp>
        <p:nvSpPr>
          <p:cNvPr id="1027" name="Rectangle 3"/>
          <p:cNvSpPr>
            <a:spLocks noGrp="1" noChangeArrowheads="1"/>
          </p:cNvSpPr>
          <p:nvPr>
            <p:ph type="body" idx="1"/>
          </p:nvPr>
        </p:nvSpPr>
        <p:spPr bwMode="auto">
          <a:xfrm>
            <a:off x="214282" y="1285860"/>
            <a:ext cx="8643998" cy="484030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sl-SI" dirty="0" smtClean="0"/>
              <a:t>Kliknite, če želite urediti sloge besedila matrice</a:t>
            </a:r>
          </a:p>
          <a:p>
            <a:pPr lvl="1"/>
            <a:r>
              <a:rPr lang="sl-SI" dirty="0" smtClean="0"/>
              <a:t>Druga raven</a:t>
            </a:r>
          </a:p>
          <a:p>
            <a:pPr lvl="2"/>
            <a:r>
              <a:rPr lang="sl-SI" dirty="0" smtClean="0"/>
              <a:t>Tretja raven</a:t>
            </a:r>
          </a:p>
          <a:p>
            <a:pPr lvl="3"/>
            <a:r>
              <a:rPr lang="sl-SI" dirty="0" smtClean="0"/>
              <a:t>Četrta raven</a:t>
            </a:r>
          </a:p>
          <a:p>
            <a:pPr lvl="4"/>
            <a:r>
              <a:rPr lang="sl-SI" dirty="0" smtClean="0"/>
              <a:t>Peta raven</a:t>
            </a:r>
          </a:p>
        </p:txBody>
      </p:sp>
      <p:sp>
        <p:nvSpPr>
          <p:cNvPr id="1028" name="Rectangle 4"/>
          <p:cNvSpPr>
            <a:spLocks noGrp="1" noChangeArrowheads="1"/>
          </p:cNvSpPr>
          <p:nvPr>
            <p:ph type="dt" sz="half" idx="2"/>
          </p:nvPr>
        </p:nvSpPr>
        <p:spPr bwMode="auto">
          <a:xfrm>
            <a:off x="0" y="6572272"/>
            <a:ext cx="2133600" cy="28572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sl-SI" dirty="0"/>
          </a:p>
        </p:txBody>
      </p:sp>
      <p:sp>
        <p:nvSpPr>
          <p:cNvPr id="1029" name="Rectangle 5"/>
          <p:cNvSpPr>
            <a:spLocks noGrp="1" noChangeArrowheads="1"/>
          </p:cNvSpPr>
          <p:nvPr>
            <p:ph type="ftr" sz="quarter" idx="3"/>
          </p:nvPr>
        </p:nvSpPr>
        <p:spPr bwMode="auto">
          <a:xfrm>
            <a:off x="2357422" y="6572272"/>
            <a:ext cx="4071966" cy="28572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lvl1pPr>
          </a:lstStyle>
          <a:p>
            <a:endParaRPr lang="sl-SI" dirty="0"/>
          </a:p>
        </p:txBody>
      </p:sp>
      <p:sp>
        <p:nvSpPr>
          <p:cNvPr id="1030" name="Rectangle 6"/>
          <p:cNvSpPr>
            <a:spLocks noGrp="1" noChangeArrowheads="1"/>
          </p:cNvSpPr>
          <p:nvPr>
            <p:ph type="sldNum" sz="quarter" idx="4"/>
          </p:nvPr>
        </p:nvSpPr>
        <p:spPr bwMode="auto">
          <a:xfrm>
            <a:off x="7010400" y="6572272"/>
            <a:ext cx="2133600" cy="28572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fld id="{1DD6F27E-7B21-448B-A488-B7D7963AF6A4}" type="slidenum">
              <a:rPr lang="sl-SI" smtClean="0"/>
              <a:pPr/>
              <a:t>‹#›</a:t>
            </a:fld>
            <a:endParaRPr lang="sl-SI"/>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72" r:id="rId8"/>
    <p:sldLayoutId id="2147483656" r:id="rId9"/>
    <p:sldLayoutId id="2147483657" r:id="rId10"/>
    <p:sldLayoutId id="2147483658" r:id="rId11"/>
    <p:sldLayoutId id="2147483659" r:id="rId12"/>
    <p:sldLayoutId id="2147483673" r:id="rId13"/>
    <p:sldLayoutId id="2147483674" r:id="rId14"/>
  </p:sldLayoutIdLst>
  <p:transition spd="med"/>
  <p:timing>
    <p:tnLst>
      <p:par>
        <p:cTn id="1" dur="indefinite" restart="never" nodeType="tmRoot"/>
      </p:par>
    </p:tnLst>
  </p:timing>
  <p:txStyles>
    <p:titleStyle>
      <a:lvl1pPr algn="ctr" rtl="0" eaLnBrk="1" fontAlgn="base" hangingPunct="1">
        <a:spcBef>
          <a:spcPct val="0"/>
        </a:spcBef>
        <a:spcAft>
          <a:spcPct val="0"/>
        </a:spcAft>
        <a:defRPr sz="3600" b="1">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image" Target="../media/image15.wmf"/><Relationship Id="rId5" Type="http://schemas.openxmlformats.org/officeDocument/2006/relationships/image" Target="../media/image13.wmf"/><Relationship Id="rId4" Type="http://schemas.openxmlformats.org/officeDocument/2006/relationships/oleObject" Target="../embeddings/oleObject2.bin"/></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4.xml"/><Relationship Id="rId1" Type="http://schemas.openxmlformats.org/officeDocument/2006/relationships/vmlDrawing" Target="../drawings/vmlDrawing3.vml"/><Relationship Id="rId4" Type="http://schemas.openxmlformats.org/officeDocument/2006/relationships/image" Target="../media/image23.emf"/></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6.xml"/><Relationship Id="rId1" Type="http://schemas.openxmlformats.org/officeDocument/2006/relationships/vmlDrawing" Target="../drawings/vmlDrawing4.vml"/><Relationship Id="rId6" Type="http://schemas.openxmlformats.org/officeDocument/2006/relationships/image" Target="../media/image26.wmf"/><Relationship Id="rId5" Type="http://schemas.openxmlformats.org/officeDocument/2006/relationships/oleObject" Target="../embeddings/oleObject5.bin"/><Relationship Id="rId4" Type="http://schemas.openxmlformats.org/officeDocument/2006/relationships/image" Target="../media/image25.w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1.emf"/><Relationship Id="rId5" Type="http://schemas.openxmlformats.org/officeDocument/2006/relationships/image" Target="../media/image30.emf"/><Relationship Id="rId4" Type="http://schemas.openxmlformats.org/officeDocument/2006/relationships/image" Target="../media/image29.emf"/></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image" Target="../media/image11.w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ctrTitle"/>
          </p:nvPr>
        </p:nvSpPr>
        <p:spPr>
          <a:xfrm>
            <a:off x="214282" y="2285992"/>
            <a:ext cx="8715436" cy="1152524"/>
          </a:xfrm>
        </p:spPr>
        <p:txBody>
          <a:bodyPr/>
          <a:lstStyle/>
          <a:p>
            <a:r>
              <a:rPr lang="sl-SI" sz="4000" dirty="0" smtClean="0"/>
              <a:t>El. </a:t>
            </a:r>
            <a:r>
              <a:rPr lang="sl-SI" sz="4000" dirty="0" smtClean="0"/>
              <a:t>napajanje</a:t>
            </a:r>
            <a:br>
              <a:rPr lang="sl-SI" sz="4000" dirty="0" smtClean="0"/>
            </a:br>
            <a:r>
              <a:rPr lang="sl-SI" sz="4000" dirty="0" smtClean="0"/>
              <a:t>računalniških centrov</a:t>
            </a:r>
            <a:endParaRPr lang="sl-SI" sz="4000" dirty="0"/>
          </a:p>
        </p:txBody>
      </p:sp>
      <p:sp>
        <p:nvSpPr>
          <p:cNvPr id="10243" name="Rectangle 3"/>
          <p:cNvSpPr>
            <a:spLocks noGrp="1" noChangeArrowheads="1"/>
          </p:cNvSpPr>
          <p:nvPr>
            <p:ph type="subTitle" idx="1"/>
          </p:nvPr>
        </p:nvSpPr>
        <p:spPr>
          <a:xfrm>
            <a:off x="684213" y="3857628"/>
            <a:ext cx="7775575" cy="2308222"/>
          </a:xfrm>
        </p:spPr>
        <p:txBody>
          <a:bodyPr/>
          <a:lstStyle/>
          <a:p>
            <a:r>
              <a:rPr lang="sl-SI" sz="2800" dirty="0" smtClean="0"/>
              <a:t>Boštjan Lavuger, NTR Inženiring d.o.o.</a:t>
            </a:r>
            <a:endParaRPr lang="sl-SI" sz="2800" dirty="0"/>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7939" name="Rectangle 3"/>
          <p:cNvSpPr>
            <a:spLocks noChangeArrowheads="1"/>
          </p:cNvSpPr>
          <p:nvPr/>
        </p:nvSpPr>
        <p:spPr bwMode="auto">
          <a:xfrm>
            <a:off x="896938" y="5932488"/>
            <a:ext cx="1906587" cy="522287"/>
          </a:xfrm>
          <a:prstGeom prst="rect">
            <a:avLst/>
          </a:prstGeom>
          <a:noFill/>
          <a:ln w="12700">
            <a:noFill/>
            <a:miter lim="800000"/>
            <a:headEnd/>
            <a:tailEnd/>
          </a:ln>
          <a:effectLst/>
        </p:spPr>
        <p:txBody>
          <a:bodyPr wrap="none" anchor="ctr"/>
          <a:lstStyle/>
          <a:p>
            <a:endParaRPr lang="sl-SI"/>
          </a:p>
        </p:txBody>
      </p:sp>
      <p:sp>
        <p:nvSpPr>
          <p:cNvPr id="167940" name="Rectangle 4"/>
          <p:cNvSpPr>
            <a:spLocks noChangeArrowheads="1"/>
          </p:cNvSpPr>
          <p:nvPr/>
        </p:nvSpPr>
        <p:spPr bwMode="auto">
          <a:xfrm>
            <a:off x="3359150" y="5932488"/>
            <a:ext cx="2832100" cy="522287"/>
          </a:xfrm>
          <a:prstGeom prst="rect">
            <a:avLst/>
          </a:prstGeom>
          <a:noFill/>
          <a:ln w="12700">
            <a:noFill/>
            <a:miter lim="800000"/>
            <a:headEnd/>
            <a:tailEnd/>
          </a:ln>
          <a:effectLst/>
        </p:spPr>
        <p:txBody>
          <a:bodyPr wrap="none" anchor="ctr"/>
          <a:lstStyle/>
          <a:p>
            <a:endParaRPr lang="sl-SI"/>
          </a:p>
        </p:txBody>
      </p:sp>
      <p:sp>
        <p:nvSpPr>
          <p:cNvPr id="167941" name="Rectangle 5"/>
          <p:cNvSpPr>
            <a:spLocks noChangeArrowheads="1"/>
          </p:cNvSpPr>
          <p:nvPr/>
        </p:nvSpPr>
        <p:spPr bwMode="auto">
          <a:xfrm>
            <a:off x="457200" y="4676775"/>
            <a:ext cx="3763963" cy="1104900"/>
          </a:xfrm>
          <a:prstGeom prst="rect">
            <a:avLst/>
          </a:prstGeom>
          <a:noFill/>
          <a:ln w="12700">
            <a:noFill/>
            <a:miter lim="800000"/>
            <a:headEnd/>
            <a:tailEnd/>
          </a:ln>
          <a:effectLst/>
        </p:spPr>
        <p:txBody>
          <a:bodyPr lIns="77788" tIns="38100" rIns="77788" bIns="38100">
            <a:spAutoFit/>
          </a:bodyPr>
          <a:lstStyle/>
          <a:p>
            <a:pPr defTabSz="661988" eaLnBrk="0" hangingPunct="0">
              <a:lnSpc>
                <a:spcPct val="105000"/>
              </a:lnSpc>
              <a:buClr>
                <a:srgbClr val="99CCFF"/>
              </a:buClr>
              <a:buSzPct val="80000"/>
              <a:buFont typeface="Dreieck" pitchFamily="34" charset="2"/>
              <a:buNone/>
            </a:pPr>
            <a:r>
              <a:rPr lang="en-GB" sz="1600" dirty="0">
                <a:solidFill>
                  <a:srgbClr val="091C5A"/>
                </a:solidFill>
              </a:rPr>
              <a:t>  </a:t>
            </a:r>
            <a:r>
              <a:rPr lang="en-GB" sz="1600" b="1" dirty="0">
                <a:solidFill>
                  <a:srgbClr val="091C5A"/>
                </a:solidFill>
              </a:rPr>
              <a:t>14-times rated current</a:t>
            </a:r>
            <a:r>
              <a:rPr lang="en-GB" sz="1600" dirty="0">
                <a:solidFill>
                  <a:srgbClr val="091C5A"/>
                </a:solidFill>
              </a:rPr>
              <a:t> ensures that</a:t>
            </a:r>
            <a:br>
              <a:rPr lang="en-GB" sz="1600" dirty="0">
                <a:solidFill>
                  <a:srgbClr val="091C5A"/>
                </a:solidFill>
              </a:rPr>
            </a:br>
            <a:r>
              <a:rPr lang="en-GB" sz="1600" dirty="0">
                <a:solidFill>
                  <a:srgbClr val="091C5A"/>
                </a:solidFill>
              </a:rPr>
              <a:t>  a faulty load is disconnected within </a:t>
            </a:r>
            <a:br>
              <a:rPr lang="en-GB" sz="1600" dirty="0">
                <a:solidFill>
                  <a:srgbClr val="091C5A"/>
                </a:solidFill>
              </a:rPr>
            </a:br>
            <a:r>
              <a:rPr lang="en-GB" sz="1600" dirty="0">
                <a:solidFill>
                  <a:srgbClr val="091C5A"/>
                </a:solidFill>
              </a:rPr>
              <a:t>  10ms also when the mains are not </a:t>
            </a:r>
            <a:br>
              <a:rPr lang="en-GB" sz="1600" dirty="0">
                <a:solidFill>
                  <a:srgbClr val="091C5A"/>
                </a:solidFill>
              </a:rPr>
            </a:br>
            <a:r>
              <a:rPr lang="en-GB" sz="1600" dirty="0">
                <a:solidFill>
                  <a:srgbClr val="091C5A"/>
                </a:solidFill>
              </a:rPr>
              <a:t>  available</a:t>
            </a:r>
          </a:p>
        </p:txBody>
      </p:sp>
      <p:sp>
        <p:nvSpPr>
          <p:cNvPr id="167942" name="Rectangle 6"/>
          <p:cNvSpPr>
            <a:spLocks noChangeArrowheads="1"/>
          </p:cNvSpPr>
          <p:nvPr/>
        </p:nvSpPr>
        <p:spPr bwMode="auto">
          <a:xfrm>
            <a:off x="4316413" y="4681538"/>
            <a:ext cx="4184650" cy="1362075"/>
          </a:xfrm>
          <a:prstGeom prst="rect">
            <a:avLst/>
          </a:prstGeom>
          <a:noFill/>
          <a:ln w="12700">
            <a:noFill/>
            <a:miter lim="800000"/>
            <a:headEnd/>
            <a:tailEnd/>
          </a:ln>
          <a:effectLst/>
        </p:spPr>
        <p:txBody>
          <a:bodyPr lIns="77788" tIns="38100" rIns="77788" bIns="38100">
            <a:spAutoFit/>
          </a:bodyPr>
          <a:lstStyle/>
          <a:p>
            <a:pPr defTabSz="661988" eaLnBrk="0" hangingPunct="0">
              <a:lnSpc>
                <a:spcPct val="105000"/>
              </a:lnSpc>
              <a:buClr>
                <a:srgbClr val="99CCFF"/>
              </a:buClr>
              <a:buSzPct val="80000"/>
              <a:buFont typeface="Dreieck" pitchFamily="34" charset="2"/>
              <a:buNone/>
            </a:pPr>
            <a:r>
              <a:rPr lang="en-GB" sz="1600" dirty="0">
                <a:solidFill>
                  <a:srgbClr val="091C5A"/>
                </a:solidFill>
              </a:rPr>
              <a:t>2-times rated current does not allow a safe &amp; fast clearing of downstream faults. </a:t>
            </a:r>
          </a:p>
          <a:p>
            <a:pPr defTabSz="661988" eaLnBrk="0" hangingPunct="0">
              <a:lnSpc>
                <a:spcPct val="105000"/>
              </a:lnSpc>
              <a:buClr>
                <a:srgbClr val="99CCFF"/>
              </a:buClr>
              <a:buSzPct val="80000"/>
              <a:buFont typeface="Dreieck" pitchFamily="34" charset="2"/>
              <a:buNone/>
            </a:pPr>
            <a:r>
              <a:rPr lang="en-GB" sz="1600" dirty="0">
                <a:solidFill>
                  <a:srgbClr val="091C5A"/>
                </a:solidFill>
              </a:rPr>
              <a:t>Consequence during mains failure:</a:t>
            </a:r>
          </a:p>
          <a:p>
            <a:pPr defTabSz="661988" eaLnBrk="0" hangingPunct="0">
              <a:lnSpc>
                <a:spcPct val="105000"/>
              </a:lnSpc>
              <a:buClr>
                <a:srgbClr val="99CCFF"/>
              </a:buClr>
              <a:buSzPct val="80000"/>
              <a:buFont typeface="Dreieck" pitchFamily="34" charset="2"/>
              <a:buNone/>
            </a:pPr>
            <a:r>
              <a:rPr lang="en-GB" sz="1600" b="1" dirty="0">
                <a:solidFill>
                  <a:srgbClr val="091C5A"/>
                </a:solidFill>
              </a:rPr>
              <a:t>UPS output voltage = 0 , all loads affected !</a:t>
            </a:r>
          </a:p>
        </p:txBody>
      </p:sp>
      <p:sp>
        <p:nvSpPr>
          <p:cNvPr id="167943" name="Text Box 7"/>
          <p:cNvSpPr txBox="1">
            <a:spLocks noChangeArrowheads="1"/>
          </p:cNvSpPr>
          <p:nvPr/>
        </p:nvSpPr>
        <p:spPr bwMode="auto">
          <a:xfrm>
            <a:off x="5816600" y="1322388"/>
            <a:ext cx="809625" cy="517525"/>
          </a:xfrm>
          <a:prstGeom prst="rect">
            <a:avLst/>
          </a:prstGeom>
          <a:noFill/>
          <a:ln w="12700">
            <a:noFill/>
            <a:miter lim="800000"/>
            <a:headEnd/>
            <a:tailEnd/>
          </a:ln>
          <a:effectLst/>
        </p:spPr>
        <p:txBody>
          <a:bodyPr>
            <a:spAutoFit/>
          </a:bodyPr>
          <a:lstStyle/>
          <a:p>
            <a:pPr eaLnBrk="0" hangingPunct="0"/>
            <a:r>
              <a:rPr lang="en-GB" sz="1400">
                <a:solidFill>
                  <a:srgbClr val="FF0000"/>
                </a:solidFill>
                <a:latin typeface="StoneSans" pitchFamily="2" charset="0"/>
              </a:rPr>
              <a:t>I</a:t>
            </a:r>
            <a:r>
              <a:rPr lang="en-GB" sz="1400" baseline="-25000">
                <a:solidFill>
                  <a:srgbClr val="FF0000"/>
                </a:solidFill>
                <a:latin typeface="StoneSans" pitchFamily="2" charset="0"/>
              </a:rPr>
              <a:t>short circuit</a:t>
            </a:r>
            <a:endParaRPr lang="en-GB" sz="1800">
              <a:solidFill>
                <a:schemeClr val="tx1"/>
              </a:solidFill>
              <a:latin typeface="StoneSans" pitchFamily="2" charset="0"/>
            </a:endParaRPr>
          </a:p>
        </p:txBody>
      </p:sp>
      <p:sp>
        <p:nvSpPr>
          <p:cNvPr id="167944" name="Line 8"/>
          <p:cNvSpPr>
            <a:spLocks noChangeShapeType="1"/>
          </p:cNvSpPr>
          <p:nvPr/>
        </p:nvSpPr>
        <p:spPr bwMode="auto">
          <a:xfrm flipH="1" flipV="1">
            <a:off x="4013200" y="2730500"/>
            <a:ext cx="628650" cy="1588"/>
          </a:xfrm>
          <a:prstGeom prst="line">
            <a:avLst/>
          </a:prstGeom>
          <a:noFill/>
          <a:ln w="12700">
            <a:solidFill>
              <a:srgbClr val="FF0000"/>
            </a:solidFill>
            <a:round/>
            <a:headEnd/>
            <a:tailEnd/>
          </a:ln>
          <a:effectLst/>
        </p:spPr>
        <p:txBody>
          <a:bodyPr wrap="none" anchor="ctr"/>
          <a:lstStyle/>
          <a:p>
            <a:endParaRPr lang="sl-SI"/>
          </a:p>
        </p:txBody>
      </p:sp>
      <p:sp>
        <p:nvSpPr>
          <p:cNvPr id="167945" name="Line 9"/>
          <p:cNvSpPr>
            <a:spLocks noChangeShapeType="1"/>
          </p:cNvSpPr>
          <p:nvPr/>
        </p:nvSpPr>
        <p:spPr bwMode="auto">
          <a:xfrm flipH="1">
            <a:off x="4641850" y="2738438"/>
            <a:ext cx="560388" cy="0"/>
          </a:xfrm>
          <a:prstGeom prst="line">
            <a:avLst/>
          </a:prstGeom>
          <a:noFill/>
          <a:ln w="12700">
            <a:solidFill>
              <a:schemeClr val="tx1"/>
            </a:solidFill>
            <a:round/>
            <a:headEnd/>
            <a:tailEnd/>
          </a:ln>
          <a:effectLst/>
        </p:spPr>
        <p:txBody>
          <a:bodyPr wrap="none" anchor="ctr"/>
          <a:lstStyle/>
          <a:p>
            <a:endParaRPr lang="sl-SI"/>
          </a:p>
        </p:txBody>
      </p:sp>
      <p:sp>
        <p:nvSpPr>
          <p:cNvPr id="167946" name="Line 10"/>
          <p:cNvSpPr>
            <a:spLocks noChangeShapeType="1"/>
          </p:cNvSpPr>
          <p:nvPr/>
        </p:nvSpPr>
        <p:spPr bwMode="auto">
          <a:xfrm flipH="1">
            <a:off x="5761038" y="2741613"/>
            <a:ext cx="560387" cy="0"/>
          </a:xfrm>
          <a:prstGeom prst="line">
            <a:avLst/>
          </a:prstGeom>
          <a:noFill/>
          <a:ln w="12700">
            <a:solidFill>
              <a:schemeClr val="tx1"/>
            </a:solidFill>
            <a:round/>
            <a:headEnd/>
            <a:tailEnd/>
          </a:ln>
          <a:effectLst/>
        </p:spPr>
        <p:txBody>
          <a:bodyPr wrap="none" anchor="ctr"/>
          <a:lstStyle/>
          <a:p>
            <a:endParaRPr lang="sl-SI"/>
          </a:p>
        </p:txBody>
      </p:sp>
      <p:grpSp>
        <p:nvGrpSpPr>
          <p:cNvPr id="2" name="Group 11"/>
          <p:cNvGrpSpPr>
            <a:grpSpLocks/>
          </p:cNvGrpSpPr>
          <p:nvPr/>
        </p:nvGrpSpPr>
        <p:grpSpPr bwMode="auto">
          <a:xfrm>
            <a:off x="6321425" y="1847850"/>
            <a:ext cx="1641475" cy="1825625"/>
            <a:chOff x="1561" y="1438"/>
            <a:chExt cx="1409" cy="2150"/>
          </a:xfrm>
        </p:grpSpPr>
        <p:sp>
          <p:nvSpPr>
            <p:cNvPr id="167948" name="Freeform 12"/>
            <p:cNvSpPr>
              <a:spLocks/>
            </p:cNvSpPr>
            <p:nvPr/>
          </p:nvSpPr>
          <p:spPr bwMode="auto">
            <a:xfrm>
              <a:off x="1846" y="3029"/>
              <a:ext cx="282" cy="11"/>
            </a:xfrm>
            <a:custGeom>
              <a:avLst/>
              <a:gdLst/>
              <a:ahLst/>
              <a:cxnLst>
                <a:cxn ang="0">
                  <a:pos x="565" y="11"/>
                </a:cxn>
                <a:cxn ang="0">
                  <a:pos x="565" y="0"/>
                </a:cxn>
                <a:cxn ang="0">
                  <a:pos x="0" y="0"/>
                </a:cxn>
                <a:cxn ang="0">
                  <a:pos x="0" y="22"/>
                </a:cxn>
                <a:cxn ang="0">
                  <a:pos x="565" y="22"/>
                </a:cxn>
                <a:cxn ang="0">
                  <a:pos x="565" y="11"/>
                </a:cxn>
              </a:cxnLst>
              <a:rect l="0" t="0" r="r" b="b"/>
              <a:pathLst>
                <a:path w="565" h="22">
                  <a:moveTo>
                    <a:pt x="565" y="11"/>
                  </a:moveTo>
                  <a:lnTo>
                    <a:pt x="565" y="0"/>
                  </a:lnTo>
                  <a:lnTo>
                    <a:pt x="0" y="0"/>
                  </a:lnTo>
                  <a:lnTo>
                    <a:pt x="0" y="22"/>
                  </a:lnTo>
                  <a:lnTo>
                    <a:pt x="565" y="22"/>
                  </a:lnTo>
                  <a:lnTo>
                    <a:pt x="565" y="11"/>
                  </a:lnTo>
                  <a:close/>
                </a:path>
              </a:pathLst>
            </a:custGeom>
            <a:solidFill>
              <a:srgbClr val="000000"/>
            </a:solidFill>
            <a:ln w="9525">
              <a:noFill/>
              <a:round/>
              <a:headEnd/>
              <a:tailEnd/>
            </a:ln>
          </p:spPr>
          <p:txBody>
            <a:bodyPr/>
            <a:lstStyle/>
            <a:p>
              <a:endParaRPr lang="sl-SI"/>
            </a:p>
          </p:txBody>
        </p:sp>
        <p:sp>
          <p:nvSpPr>
            <p:cNvPr id="167949" name="Freeform 13"/>
            <p:cNvSpPr>
              <a:spLocks/>
            </p:cNvSpPr>
            <p:nvPr/>
          </p:nvSpPr>
          <p:spPr bwMode="auto">
            <a:xfrm>
              <a:off x="1926" y="3001"/>
              <a:ext cx="120" cy="10"/>
            </a:xfrm>
            <a:custGeom>
              <a:avLst/>
              <a:gdLst/>
              <a:ahLst/>
              <a:cxnLst>
                <a:cxn ang="0">
                  <a:pos x="241" y="11"/>
                </a:cxn>
                <a:cxn ang="0">
                  <a:pos x="231" y="0"/>
                </a:cxn>
                <a:cxn ang="0">
                  <a:pos x="0" y="0"/>
                </a:cxn>
                <a:cxn ang="0">
                  <a:pos x="0" y="21"/>
                </a:cxn>
                <a:cxn ang="0">
                  <a:pos x="231" y="21"/>
                </a:cxn>
                <a:cxn ang="0">
                  <a:pos x="220" y="11"/>
                </a:cxn>
                <a:cxn ang="0">
                  <a:pos x="241" y="11"/>
                </a:cxn>
                <a:cxn ang="0">
                  <a:pos x="241" y="0"/>
                </a:cxn>
                <a:cxn ang="0">
                  <a:pos x="231" y="0"/>
                </a:cxn>
                <a:cxn ang="0">
                  <a:pos x="241" y="11"/>
                </a:cxn>
              </a:cxnLst>
              <a:rect l="0" t="0" r="r" b="b"/>
              <a:pathLst>
                <a:path w="241" h="21">
                  <a:moveTo>
                    <a:pt x="241" y="11"/>
                  </a:moveTo>
                  <a:lnTo>
                    <a:pt x="231" y="0"/>
                  </a:lnTo>
                  <a:lnTo>
                    <a:pt x="0" y="0"/>
                  </a:lnTo>
                  <a:lnTo>
                    <a:pt x="0" y="21"/>
                  </a:lnTo>
                  <a:lnTo>
                    <a:pt x="231" y="21"/>
                  </a:lnTo>
                  <a:lnTo>
                    <a:pt x="220" y="11"/>
                  </a:lnTo>
                  <a:lnTo>
                    <a:pt x="241" y="11"/>
                  </a:lnTo>
                  <a:lnTo>
                    <a:pt x="241" y="0"/>
                  </a:lnTo>
                  <a:lnTo>
                    <a:pt x="231" y="0"/>
                  </a:lnTo>
                  <a:lnTo>
                    <a:pt x="241" y="11"/>
                  </a:lnTo>
                  <a:close/>
                </a:path>
              </a:pathLst>
            </a:custGeom>
            <a:solidFill>
              <a:srgbClr val="000000"/>
            </a:solidFill>
            <a:ln w="9525">
              <a:noFill/>
              <a:round/>
              <a:headEnd/>
              <a:tailEnd/>
            </a:ln>
          </p:spPr>
          <p:txBody>
            <a:bodyPr/>
            <a:lstStyle/>
            <a:p>
              <a:endParaRPr lang="sl-SI"/>
            </a:p>
          </p:txBody>
        </p:sp>
        <p:sp>
          <p:nvSpPr>
            <p:cNvPr id="167950" name="Freeform 14"/>
            <p:cNvSpPr>
              <a:spLocks/>
            </p:cNvSpPr>
            <p:nvPr/>
          </p:nvSpPr>
          <p:spPr bwMode="auto">
            <a:xfrm>
              <a:off x="2036" y="3006"/>
              <a:ext cx="10" cy="57"/>
            </a:xfrm>
            <a:custGeom>
              <a:avLst/>
              <a:gdLst/>
              <a:ahLst/>
              <a:cxnLst>
                <a:cxn ang="0">
                  <a:pos x="11" y="114"/>
                </a:cxn>
                <a:cxn ang="0">
                  <a:pos x="21" y="104"/>
                </a:cxn>
                <a:cxn ang="0">
                  <a:pos x="21" y="0"/>
                </a:cxn>
                <a:cxn ang="0">
                  <a:pos x="0" y="0"/>
                </a:cxn>
                <a:cxn ang="0">
                  <a:pos x="0" y="104"/>
                </a:cxn>
                <a:cxn ang="0">
                  <a:pos x="11" y="93"/>
                </a:cxn>
                <a:cxn ang="0">
                  <a:pos x="11" y="114"/>
                </a:cxn>
                <a:cxn ang="0">
                  <a:pos x="21" y="114"/>
                </a:cxn>
                <a:cxn ang="0">
                  <a:pos x="21" y="104"/>
                </a:cxn>
                <a:cxn ang="0">
                  <a:pos x="11" y="114"/>
                </a:cxn>
              </a:cxnLst>
              <a:rect l="0" t="0" r="r" b="b"/>
              <a:pathLst>
                <a:path w="21" h="114">
                  <a:moveTo>
                    <a:pt x="11" y="114"/>
                  </a:moveTo>
                  <a:lnTo>
                    <a:pt x="21" y="104"/>
                  </a:lnTo>
                  <a:lnTo>
                    <a:pt x="21" y="0"/>
                  </a:lnTo>
                  <a:lnTo>
                    <a:pt x="0" y="0"/>
                  </a:lnTo>
                  <a:lnTo>
                    <a:pt x="0" y="104"/>
                  </a:lnTo>
                  <a:lnTo>
                    <a:pt x="11" y="93"/>
                  </a:lnTo>
                  <a:lnTo>
                    <a:pt x="11" y="114"/>
                  </a:lnTo>
                  <a:lnTo>
                    <a:pt x="21" y="114"/>
                  </a:lnTo>
                  <a:lnTo>
                    <a:pt x="21" y="104"/>
                  </a:lnTo>
                  <a:lnTo>
                    <a:pt x="11" y="114"/>
                  </a:lnTo>
                  <a:close/>
                </a:path>
              </a:pathLst>
            </a:custGeom>
            <a:solidFill>
              <a:srgbClr val="000000"/>
            </a:solidFill>
            <a:ln w="9525">
              <a:noFill/>
              <a:round/>
              <a:headEnd/>
              <a:tailEnd/>
            </a:ln>
          </p:spPr>
          <p:txBody>
            <a:bodyPr/>
            <a:lstStyle/>
            <a:p>
              <a:endParaRPr lang="sl-SI"/>
            </a:p>
          </p:txBody>
        </p:sp>
        <p:sp>
          <p:nvSpPr>
            <p:cNvPr id="167951" name="Freeform 15"/>
            <p:cNvSpPr>
              <a:spLocks/>
            </p:cNvSpPr>
            <p:nvPr/>
          </p:nvSpPr>
          <p:spPr bwMode="auto">
            <a:xfrm>
              <a:off x="1920" y="3053"/>
              <a:ext cx="121" cy="10"/>
            </a:xfrm>
            <a:custGeom>
              <a:avLst/>
              <a:gdLst/>
              <a:ahLst/>
              <a:cxnLst>
                <a:cxn ang="0">
                  <a:pos x="0" y="11"/>
                </a:cxn>
                <a:cxn ang="0">
                  <a:pos x="11" y="21"/>
                </a:cxn>
                <a:cxn ang="0">
                  <a:pos x="242" y="21"/>
                </a:cxn>
                <a:cxn ang="0">
                  <a:pos x="242" y="0"/>
                </a:cxn>
                <a:cxn ang="0">
                  <a:pos x="11" y="0"/>
                </a:cxn>
                <a:cxn ang="0">
                  <a:pos x="22" y="11"/>
                </a:cxn>
                <a:cxn ang="0">
                  <a:pos x="0" y="11"/>
                </a:cxn>
                <a:cxn ang="0">
                  <a:pos x="0" y="21"/>
                </a:cxn>
                <a:cxn ang="0">
                  <a:pos x="11" y="21"/>
                </a:cxn>
                <a:cxn ang="0">
                  <a:pos x="0" y="11"/>
                </a:cxn>
              </a:cxnLst>
              <a:rect l="0" t="0" r="r" b="b"/>
              <a:pathLst>
                <a:path w="242" h="21">
                  <a:moveTo>
                    <a:pt x="0" y="11"/>
                  </a:moveTo>
                  <a:lnTo>
                    <a:pt x="11" y="21"/>
                  </a:lnTo>
                  <a:lnTo>
                    <a:pt x="242" y="21"/>
                  </a:lnTo>
                  <a:lnTo>
                    <a:pt x="242" y="0"/>
                  </a:lnTo>
                  <a:lnTo>
                    <a:pt x="11" y="0"/>
                  </a:lnTo>
                  <a:lnTo>
                    <a:pt x="22" y="11"/>
                  </a:lnTo>
                  <a:lnTo>
                    <a:pt x="0" y="11"/>
                  </a:lnTo>
                  <a:lnTo>
                    <a:pt x="0" y="21"/>
                  </a:lnTo>
                  <a:lnTo>
                    <a:pt x="11" y="21"/>
                  </a:lnTo>
                  <a:lnTo>
                    <a:pt x="0" y="11"/>
                  </a:lnTo>
                  <a:close/>
                </a:path>
              </a:pathLst>
            </a:custGeom>
            <a:solidFill>
              <a:srgbClr val="000000"/>
            </a:solidFill>
            <a:ln w="9525">
              <a:noFill/>
              <a:round/>
              <a:headEnd/>
              <a:tailEnd/>
            </a:ln>
          </p:spPr>
          <p:txBody>
            <a:bodyPr/>
            <a:lstStyle/>
            <a:p>
              <a:endParaRPr lang="sl-SI"/>
            </a:p>
          </p:txBody>
        </p:sp>
        <p:sp>
          <p:nvSpPr>
            <p:cNvPr id="167952" name="Freeform 16"/>
            <p:cNvSpPr>
              <a:spLocks/>
            </p:cNvSpPr>
            <p:nvPr/>
          </p:nvSpPr>
          <p:spPr bwMode="auto">
            <a:xfrm>
              <a:off x="1920" y="3001"/>
              <a:ext cx="11" cy="57"/>
            </a:xfrm>
            <a:custGeom>
              <a:avLst/>
              <a:gdLst/>
              <a:ahLst/>
              <a:cxnLst>
                <a:cxn ang="0">
                  <a:pos x="11" y="0"/>
                </a:cxn>
                <a:cxn ang="0">
                  <a:pos x="0" y="11"/>
                </a:cxn>
                <a:cxn ang="0">
                  <a:pos x="0" y="115"/>
                </a:cxn>
                <a:cxn ang="0">
                  <a:pos x="22" y="115"/>
                </a:cxn>
                <a:cxn ang="0">
                  <a:pos x="22" y="11"/>
                </a:cxn>
                <a:cxn ang="0">
                  <a:pos x="11" y="21"/>
                </a:cxn>
                <a:cxn ang="0">
                  <a:pos x="11" y="0"/>
                </a:cxn>
                <a:cxn ang="0">
                  <a:pos x="0" y="0"/>
                </a:cxn>
                <a:cxn ang="0">
                  <a:pos x="0" y="11"/>
                </a:cxn>
                <a:cxn ang="0">
                  <a:pos x="11" y="0"/>
                </a:cxn>
              </a:cxnLst>
              <a:rect l="0" t="0" r="r" b="b"/>
              <a:pathLst>
                <a:path w="22" h="115">
                  <a:moveTo>
                    <a:pt x="11" y="0"/>
                  </a:moveTo>
                  <a:lnTo>
                    <a:pt x="0" y="11"/>
                  </a:lnTo>
                  <a:lnTo>
                    <a:pt x="0" y="115"/>
                  </a:lnTo>
                  <a:lnTo>
                    <a:pt x="22" y="115"/>
                  </a:lnTo>
                  <a:lnTo>
                    <a:pt x="22" y="11"/>
                  </a:lnTo>
                  <a:lnTo>
                    <a:pt x="11" y="21"/>
                  </a:lnTo>
                  <a:lnTo>
                    <a:pt x="11" y="0"/>
                  </a:lnTo>
                  <a:lnTo>
                    <a:pt x="0" y="0"/>
                  </a:lnTo>
                  <a:lnTo>
                    <a:pt x="0" y="11"/>
                  </a:lnTo>
                  <a:lnTo>
                    <a:pt x="11" y="0"/>
                  </a:lnTo>
                  <a:close/>
                </a:path>
              </a:pathLst>
            </a:custGeom>
            <a:solidFill>
              <a:srgbClr val="000000"/>
            </a:solidFill>
            <a:ln w="9525">
              <a:noFill/>
              <a:round/>
              <a:headEnd/>
              <a:tailEnd/>
            </a:ln>
          </p:spPr>
          <p:txBody>
            <a:bodyPr/>
            <a:lstStyle/>
            <a:p>
              <a:endParaRPr lang="sl-SI"/>
            </a:p>
          </p:txBody>
        </p:sp>
        <p:sp>
          <p:nvSpPr>
            <p:cNvPr id="167953" name="Freeform 17"/>
            <p:cNvSpPr>
              <a:spLocks/>
            </p:cNvSpPr>
            <p:nvPr/>
          </p:nvSpPr>
          <p:spPr bwMode="auto">
            <a:xfrm>
              <a:off x="1561" y="2486"/>
              <a:ext cx="283" cy="10"/>
            </a:xfrm>
            <a:custGeom>
              <a:avLst/>
              <a:gdLst/>
              <a:ahLst/>
              <a:cxnLst>
                <a:cxn ang="0">
                  <a:pos x="565" y="11"/>
                </a:cxn>
                <a:cxn ang="0">
                  <a:pos x="565" y="0"/>
                </a:cxn>
                <a:cxn ang="0">
                  <a:pos x="0" y="0"/>
                </a:cxn>
                <a:cxn ang="0">
                  <a:pos x="0" y="22"/>
                </a:cxn>
                <a:cxn ang="0">
                  <a:pos x="565" y="22"/>
                </a:cxn>
                <a:cxn ang="0">
                  <a:pos x="565" y="11"/>
                </a:cxn>
              </a:cxnLst>
              <a:rect l="0" t="0" r="r" b="b"/>
              <a:pathLst>
                <a:path w="565" h="22">
                  <a:moveTo>
                    <a:pt x="565" y="11"/>
                  </a:moveTo>
                  <a:lnTo>
                    <a:pt x="565" y="0"/>
                  </a:lnTo>
                  <a:lnTo>
                    <a:pt x="0" y="0"/>
                  </a:lnTo>
                  <a:lnTo>
                    <a:pt x="0" y="22"/>
                  </a:lnTo>
                  <a:lnTo>
                    <a:pt x="565" y="22"/>
                  </a:lnTo>
                  <a:lnTo>
                    <a:pt x="565" y="11"/>
                  </a:lnTo>
                  <a:close/>
                </a:path>
              </a:pathLst>
            </a:custGeom>
            <a:solidFill>
              <a:srgbClr val="000000"/>
            </a:solidFill>
            <a:ln w="9525">
              <a:noFill/>
              <a:round/>
              <a:headEnd/>
              <a:tailEnd/>
            </a:ln>
          </p:spPr>
          <p:txBody>
            <a:bodyPr/>
            <a:lstStyle/>
            <a:p>
              <a:endParaRPr lang="sl-SI"/>
            </a:p>
          </p:txBody>
        </p:sp>
        <p:sp>
          <p:nvSpPr>
            <p:cNvPr id="167954" name="Freeform 18"/>
            <p:cNvSpPr>
              <a:spLocks/>
            </p:cNvSpPr>
            <p:nvPr/>
          </p:nvSpPr>
          <p:spPr bwMode="auto">
            <a:xfrm>
              <a:off x="1641" y="2457"/>
              <a:ext cx="120" cy="11"/>
            </a:xfrm>
            <a:custGeom>
              <a:avLst/>
              <a:gdLst/>
              <a:ahLst/>
              <a:cxnLst>
                <a:cxn ang="0">
                  <a:pos x="242" y="11"/>
                </a:cxn>
                <a:cxn ang="0">
                  <a:pos x="231" y="0"/>
                </a:cxn>
                <a:cxn ang="0">
                  <a:pos x="0" y="0"/>
                </a:cxn>
                <a:cxn ang="0">
                  <a:pos x="0" y="21"/>
                </a:cxn>
                <a:cxn ang="0">
                  <a:pos x="231" y="21"/>
                </a:cxn>
                <a:cxn ang="0">
                  <a:pos x="220" y="11"/>
                </a:cxn>
                <a:cxn ang="0">
                  <a:pos x="242" y="11"/>
                </a:cxn>
                <a:cxn ang="0">
                  <a:pos x="242" y="0"/>
                </a:cxn>
                <a:cxn ang="0">
                  <a:pos x="231" y="0"/>
                </a:cxn>
                <a:cxn ang="0">
                  <a:pos x="242" y="11"/>
                </a:cxn>
              </a:cxnLst>
              <a:rect l="0" t="0" r="r" b="b"/>
              <a:pathLst>
                <a:path w="242" h="21">
                  <a:moveTo>
                    <a:pt x="242" y="11"/>
                  </a:moveTo>
                  <a:lnTo>
                    <a:pt x="231" y="0"/>
                  </a:lnTo>
                  <a:lnTo>
                    <a:pt x="0" y="0"/>
                  </a:lnTo>
                  <a:lnTo>
                    <a:pt x="0" y="21"/>
                  </a:lnTo>
                  <a:lnTo>
                    <a:pt x="231" y="21"/>
                  </a:lnTo>
                  <a:lnTo>
                    <a:pt x="220" y="11"/>
                  </a:lnTo>
                  <a:lnTo>
                    <a:pt x="242" y="11"/>
                  </a:lnTo>
                  <a:lnTo>
                    <a:pt x="242" y="0"/>
                  </a:lnTo>
                  <a:lnTo>
                    <a:pt x="231" y="0"/>
                  </a:lnTo>
                  <a:lnTo>
                    <a:pt x="242" y="11"/>
                  </a:lnTo>
                  <a:close/>
                </a:path>
              </a:pathLst>
            </a:custGeom>
            <a:solidFill>
              <a:srgbClr val="000000"/>
            </a:solidFill>
            <a:ln w="9525">
              <a:noFill/>
              <a:round/>
              <a:headEnd/>
              <a:tailEnd/>
            </a:ln>
          </p:spPr>
          <p:txBody>
            <a:bodyPr/>
            <a:lstStyle/>
            <a:p>
              <a:endParaRPr lang="sl-SI"/>
            </a:p>
          </p:txBody>
        </p:sp>
        <p:sp>
          <p:nvSpPr>
            <p:cNvPr id="167955" name="Freeform 19"/>
            <p:cNvSpPr>
              <a:spLocks/>
            </p:cNvSpPr>
            <p:nvPr/>
          </p:nvSpPr>
          <p:spPr bwMode="auto">
            <a:xfrm>
              <a:off x="1751" y="2462"/>
              <a:ext cx="10" cy="58"/>
            </a:xfrm>
            <a:custGeom>
              <a:avLst/>
              <a:gdLst/>
              <a:ahLst/>
              <a:cxnLst>
                <a:cxn ang="0">
                  <a:pos x="11" y="114"/>
                </a:cxn>
                <a:cxn ang="0">
                  <a:pos x="22" y="104"/>
                </a:cxn>
                <a:cxn ang="0">
                  <a:pos x="22" y="0"/>
                </a:cxn>
                <a:cxn ang="0">
                  <a:pos x="0" y="0"/>
                </a:cxn>
                <a:cxn ang="0">
                  <a:pos x="0" y="104"/>
                </a:cxn>
                <a:cxn ang="0">
                  <a:pos x="11" y="93"/>
                </a:cxn>
                <a:cxn ang="0">
                  <a:pos x="11" y="114"/>
                </a:cxn>
                <a:cxn ang="0">
                  <a:pos x="22" y="114"/>
                </a:cxn>
                <a:cxn ang="0">
                  <a:pos x="22" y="104"/>
                </a:cxn>
                <a:cxn ang="0">
                  <a:pos x="11" y="114"/>
                </a:cxn>
              </a:cxnLst>
              <a:rect l="0" t="0" r="r" b="b"/>
              <a:pathLst>
                <a:path w="22" h="114">
                  <a:moveTo>
                    <a:pt x="11" y="114"/>
                  </a:moveTo>
                  <a:lnTo>
                    <a:pt x="22" y="104"/>
                  </a:lnTo>
                  <a:lnTo>
                    <a:pt x="22" y="0"/>
                  </a:lnTo>
                  <a:lnTo>
                    <a:pt x="0" y="0"/>
                  </a:lnTo>
                  <a:lnTo>
                    <a:pt x="0" y="104"/>
                  </a:lnTo>
                  <a:lnTo>
                    <a:pt x="11" y="93"/>
                  </a:lnTo>
                  <a:lnTo>
                    <a:pt x="11" y="114"/>
                  </a:lnTo>
                  <a:lnTo>
                    <a:pt x="22" y="114"/>
                  </a:lnTo>
                  <a:lnTo>
                    <a:pt x="22" y="104"/>
                  </a:lnTo>
                  <a:lnTo>
                    <a:pt x="11" y="114"/>
                  </a:lnTo>
                  <a:close/>
                </a:path>
              </a:pathLst>
            </a:custGeom>
            <a:solidFill>
              <a:srgbClr val="000000"/>
            </a:solidFill>
            <a:ln w="9525">
              <a:noFill/>
              <a:round/>
              <a:headEnd/>
              <a:tailEnd/>
            </a:ln>
          </p:spPr>
          <p:txBody>
            <a:bodyPr/>
            <a:lstStyle/>
            <a:p>
              <a:endParaRPr lang="sl-SI"/>
            </a:p>
          </p:txBody>
        </p:sp>
        <p:sp>
          <p:nvSpPr>
            <p:cNvPr id="167956" name="Freeform 20"/>
            <p:cNvSpPr>
              <a:spLocks/>
            </p:cNvSpPr>
            <p:nvPr/>
          </p:nvSpPr>
          <p:spPr bwMode="auto">
            <a:xfrm>
              <a:off x="1635" y="2509"/>
              <a:ext cx="121" cy="11"/>
            </a:xfrm>
            <a:custGeom>
              <a:avLst/>
              <a:gdLst/>
              <a:ahLst/>
              <a:cxnLst>
                <a:cxn ang="0">
                  <a:pos x="0" y="11"/>
                </a:cxn>
                <a:cxn ang="0">
                  <a:pos x="10" y="21"/>
                </a:cxn>
                <a:cxn ang="0">
                  <a:pos x="241" y="21"/>
                </a:cxn>
                <a:cxn ang="0">
                  <a:pos x="241" y="0"/>
                </a:cxn>
                <a:cxn ang="0">
                  <a:pos x="10" y="0"/>
                </a:cxn>
                <a:cxn ang="0">
                  <a:pos x="21" y="11"/>
                </a:cxn>
                <a:cxn ang="0">
                  <a:pos x="0" y="11"/>
                </a:cxn>
                <a:cxn ang="0">
                  <a:pos x="0" y="21"/>
                </a:cxn>
                <a:cxn ang="0">
                  <a:pos x="10" y="21"/>
                </a:cxn>
                <a:cxn ang="0">
                  <a:pos x="0" y="11"/>
                </a:cxn>
              </a:cxnLst>
              <a:rect l="0" t="0" r="r" b="b"/>
              <a:pathLst>
                <a:path w="241" h="21">
                  <a:moveTo>
                    <a:pt x="0" y="11"/>
                  </a:moveTo>
                  <a:lnTo>
                    <a:pt x="10" y="21"/>
                  </a:lnTo>
                  <a:lnTo>
                    <a:pt x="241" y="21"/>
                  </a:lnTo>
                  <a:lnTo>
                    <a:pt x="241" y="0"/>
                  </a:lnTo>
                  <a:lnTo>
                    <a:pt x="10" y="0"/>
                  </a:lnTo>
                  <a:lnTo>
                    <a:pt x="21" y="11"/>
                  </a:lnTo>
                  <a:lnTo>
                    <a:pt x="0" y="11"/>
                  </a:lnTo>
                  <a:lnTo>
                    <a:pt x="0" y="21"/>
                  </a:lnTo>
                  <a:lnTo>
                    <a:pt x="10" y="21"/>
                  </a:lnTo>
                  <a:lnTo>
                    <a:pt x="0" y="11"/>
                  </a:lnTo>
                  <a:close/>
                </a:path>
              </a:pathLst>
            </a:custGeom>
            <a:solidFill>
              <a:srgbClr val="000000"/>
            </a:solidFill>
            <a:ln w="9525">
              <a:noFill/>
              <a:round/>
              <a:headEnd/>
              <a:tailEnd/>
            </a:ln>
          </p:spPr>
          <p:txBody>
            <a:bodyPr/>
            <a:lstStyle/>
            <a:p>
              <a:endParaRPr lang="sl-SI"/>
            </a:p>
          </p:txBody>
        </p:sp>
        <p:sp>
          <p:nvSpPr>
            <p:cNvPr id="167957" name="Freeform 21"/>
            <p:cNvSpPr>
              <a:spLocks/>
            </p:cNvSpPr>
            <p:nvPr/>
          </p:nvSpPr>
          <p:spPr bwMode="auto">
            <a:xfrm>
              <a:off x="1635" y="2457"/>
              <a:ext cx="11" cy="57"/>
            </a:xfrm>
            <a:custGeom>
              <a:avLst/>
              <a:gdLst/>
              <a:ahLst/>
              <a:cxnLst>
                <a:cxn ang="0">
                  <a:pos x="10" y="0"/>
                </a:cxn>
                <a:cxn ang="0">
                  <a:pos x="0" y="11"/>
                </a:cxn>
                <a:cxn ang="0">
                  <a:pos x="0" y="115"/>
                </a:cxn>
                <a:cxn ang="0">
                  <a:pos x="21" y="115"/>
                </a:cxn>
                <a:cxn ang="0">
                  <a:pos x="21" y="11"/>
                </a:cxn>
                <a:cxn ang="0">
                  <a:pos x="10" y="21"/>
                </a:cxn>
                <a:cxn ang="0">
                  <a:pos x="10" y="0"/>
                </a:cxn>
                <a:cxn ang="0">
                  <a:pos x="0" y="0"/>
                </a:cxn>
                <a:cxn ang="0">
                  <a:pos x="0" y="11"/>
                </a:cxn>
                <a:cxn ang="0">
                  <a:pos x="10" y="0"/>
                </a:cxn>
              </a:cxnLst>
              <a:rect l="0" t="0" r="r" b="b"/>
              <a:pathLst>
                <a:path w="21" h="115">
                  <a:moveTo>
                    <a:pt x="10" y="0"/>
                  </a:moveTo>
                  <a:lnTo>
                    <a:pt x="0" y="11"/>
                  </a:lnTo>
                  <a:lnTo>
                    <a:pt x="0" y="115"/>
                  </a:lnTo>
                  <a:lnTo>
                    <a:pt x="21" y="115"/>
                  </a:lnTo>
                  <a:lnTo>
                    <a:pt x="21" y="11"/>
                  </a:lnTo>
                  <a:lnTo>
                    <a:pt x="10" y="21"/>
                  </a:lnTo>
                  <a:lnTo>
                    <a:pt x="10" y="0"/>
                  </a:lnTo>
                  <a:lnTo>
                    <a:pt x="0" y="0"/>
                  </a:lnTo>
                  <a:lnTo>
                    <a:pt x="0" y="11"/>
                  </a:lnTo>
                  <a:lnTo>
                    <a:pt x="10" y="0"/>
                  </a:lnTo>
                  <a:close/>
                </a:path>
              </a:pathLst>
            </a:custGeom>
            <a:solidFill>
              <a:srgbClr val="000000"/>
            </a:solidFill>
            <a:ln w="9525">
              <a:noFill/>
              <a:round/>
              <a:headEnd/>
              <a:tailEnd/>
            </a:ln>
          </p:spPr>
          <p:txBody>
            <a:bodyPr/>
            <a:lstStyle/>
            <a:p>
              <a:endParaRPr lang="sl-SI"/>
            </a:p>
          </p:txBody>
        </p:sp>
        <p:sp>
          <p:nvSpPr>
            <p:cNvPr id="167958" name="Freeform 22"/>
            <p:cNvSpPr>
              <a:spLocks/>
            </p:cNvSpPr>
            <p:nvPr/>
          </p:nvSpPr>
          <p:spPr bwMode="auto">
            <a:xfrm>
              <a:off x="1846" y="1944"/>
              <a:ext cx="282" cy="10"/>
            </a:xfrm>
            <a:custGeom>
              <a:avLst/>
              <a:gdLst/>
              <a:ahLst/>
              <a:cxnLst>
                <a:cxn ang="0">
                  <a:pos x="565" y="10"/>
                </a:cxn>
                <a:cxn ang="0">
                  <a:pos x="565" y="0"/>
                </a:cxn>
                <a:cxn ang="0">
                  <a:pos x="0" y="0"/>
                </a:cxn>
                <a:cxn ang="0">
                  <a:pos x="0" y="21"/>
                </a:cxn>
                <a:cxn ang="0">
                  <a:pos x="565" y="21"/>
                </a:cxn>
                <a:cxn ang="0">
                  <a:pos x="565" y="10"/>
                </a:cxn>
              </a:cxnLst>
              <a:rect l="0" t="0" r="r" b="b"/>
              <a:pathLst>
                <a:path w="565" h="21">
                  <a:moveTo>
                    <a:pt x="565" y="10"/>
                  </a:moveTo>
                  <a:lnTo>
                    <a:pt x="565" y="0"/>
                  </a:lnTo>
                  <a:lnTo>
                    <a:pt x="0" y="0"/>
                  </a:lnTo>
                  <a:lnTo>
                    <a:pt x="0" y="21"/>
                  </a:lnTo>
                  <a:lnTo>
                    <a:pt x="565" y="21"/>
                  </a:lnTo>
                  <a:lnTo>
                    <a:pt x="565" y="10"/>
                  </a:lnTo>
                  <a:close/>
                </a:path>
              </a:pathLst>
            </a:custGeom>
            <a:solidFill>
              <a:srgbClr val="000000"/>
            </a:solidFill>
            <a:ln w="9525">
              <a:noFill/>
              <a:round/>
              <a:headEnd/>
              <a:tailEnd/>
            </a:ln>
          </p:spPr>
          <p:txBody>
            <a:bodyPr/>
            <a:lstStyle/>
            <a:p>
              <a:endParaRPr lang="sl-SI"/>
            </a:p>
          </p:txBody>
        </p:sp>
        <p:sp>
          <p:nvSpPr>
            <p:cNvPr id="167959" name="Freeform 23"/>
            <p:cNvSpPr>
              <a:spLocks/>
            </p:cNvSpPr>
            <p:nvPr/>
          </p:nvSpPr>
          <p:spPr bwMode="auto">
            <a:xfrm>
              <a:off x="1926" y="1915"/>
              <a:ext cx="120" cy="11"/>
            </a:xfrm>
            <a:custGeom>
              <a:avLst/>
              <a:gdLst/>
              <a:ahLst/>
              <a:cxnLst>
                <a:cxn ang="0">
                  <a:pos x="241" y="11"/>
                </a:cxn>
                <a:cxn ang="0">
                  <a:pos x="231" y="0"/>
                </a:cxn>
                <a:cxn ang="0">
                  <a:pos x="0" y="0"/>
                </a:cxn>
                <a:cxn ang="0">
                  <a:pos x="0" y="22"/>
                </a:cxn>
                <a:cxn ang="0">
                  <a:pos x="231" y="22"/>
                </a:cxn>
                <a:cxn ang="0">
                  <a:pos x="220" y="11"/>
                </a:cxn>
                <a:cxn ang="0">
                  <a:pos x="241" y="11"/>
                </a:cxn>
                <a:cxn ang="0">
                  <a:pos x="241" y="0"/>
                </a:cxn>
                <a:cxn ang="0">
                  <a:pos x="231" y="0"/>
                </a:cxn>
                <a:cxn ang="0">
                  <a:pos x="241" y="11"/>
                </a:cxn>
              </a:cxnLst>
              <a:rect l="0" t="0" r="r" b="b"/>
              <a:pathLst>
                <a:path w="241" h="22">
                  <a:moveTo>
                    <a:pt x="241" y="11"/>
                  </a:moveTo>
                  <a:lnTo>
                    <a:pt x="231" y="0"/>
                  </a:lnTo>
                  <a:lnTo>
                    <a:pt x="0" y="0"/>
                  </a:lnTo>
                  <a:lnTo>
                    <a:pt x="0" y="22"/>
                  </a:lnTo>
                  <a:lnTo>
                    <a:pt x="231" y="22"/>
                  </a:lnTo>
                  <a:lnTo>
                    <a:pt x="220" y="11"/>
                  </a:lnTo>
                  <a:lnTo>
                    <a:pt x="241" y="11"/>
                  </a:lnTo>
                  <a:lnTo>
                    <a:pt x="241" y="0"/>
                  </a:lnTo>
                  <a:lnTo>
                    <a:pt x="231" y="0"/>
                  </a:lnTo>
                  <a:lnTo>
                    <a:pt x="241" y="11"/>
                  </a:lnTo>
                  <a:close/>
                </a:path>
              </a:pathLst>
            </a:custGeom>
            <a:solidFill>
              <a:srgbClr val="000000"/>
            </a:solidFill>
            <a:ln w="9525">
              <a:noFill/>
              <a:round/>
              <a:headEnd/>
              <a:tailEnd/>
            </a:ln>
          </p:spPr>
          <p:txBody>
            <a:bodyPr/>
            <a:lstStyle/>
            <a:p>
              <a:endParaRPr lang="sl-SI"/>
            </a:p>
          </p:txBody>
        </p:sp>
        <p:sp>
          <p:nvSpPr>
            <p:cNvPr id="167960" name="Freeform 24"/>
            <p:cNvSpPr>
              <a:spLocks/>
            </p:cNvSpPr>
            <p:nvPr/>
          </p:nvSpPr>
          <p:spPr bwMode="auto">
            <a:xfrm>
              <a:off x="2036" y="1920"/>
              <a:ext cx="10" cy="58"/>
            </a:xfrm>
            <a:custGeom>
              <a:avLst/>
              <a:gdLst/>
              <a:ahLst/>
              <a:cxnLst>
                <a:cxn ang="0">
                  <a:pos x="11" y="114"/>
                </a:cxn>
                <a:cxn ang="0">
                  <a:pos x="21" y="104"/>
                </a:cxn>
                <a:cxn ang="0">
                  <a:pos x="21" y="0"/>
                </a:cxn>
                <a:cxn ang="0">
                  <a:pos x="0" y="0"/>
                </a:cxn>
                <a:cxn ang="0">
                  <a:pos x="0" y="104"/>
                </a:cxn>
                <a:cxn ang="0">
                  <a:pos x="11" y="93"/>
                </a:cxn>
                <a:cxn ang="0">
                  <a:pos x="11" y="114"/>
                </a:cxn>
                <a:cxn ang="0">
                  <a:pos x="21" y="114"/>
                </a:cxn>
                <a:cxn ang="0">
                  <a:pos x="21" y="104"/>
                </a:cxn>
                <a:cxn ang="0">
                  <a:pos x="11" y="114"/>
                </a:cxn>
              </a:cxnLst>
              <a:rect l="0" t="0" r="r" b="b"/>
              <a:pathLst>
                <a:path w="21" h="114">
                  <a:moveTo>
                    <a:pt x="11" y="114"/>
                  </a:moveTo>
                  <a:lnTo>
                    <a:pt x="21" y="104"/>
                  </a:lnTo>
                  <a:lnTo>
                    <a:pt x="21" y="0"/>
                  </a:lnTo>
                  <a:lnTo>
                    <a:pt x="0" y="0"/>
                  </a:lnTo>
                  <a:lnTo>
                    <a:pt x="0" y="104"/>
                  </a:lnTo>
                  <a:lnTo>
                    <a:pt x="11" y="93"/>
                  </a:lnTo>
                  <a:lnTo>
                    <a:pt x="11" y="114"/>
                  </a:lnTo>
                  <a:lnTo>
                    <a:pt x="21" y="114"/>
                  </a:lnTo>
                  <a:lnTo>
                    <a:pt x="21" y="104"/>
                  </a:lnTo>
                  <a:lnTo>
                    <a:pt x="11" y="114"/>
                  </a:lnTo>
                  <a:close/>
                </a:path>
              </a:pathLst>
            </a:custGeom>
            <a:solidFill>
              <a:srgbClr val="000000"/>
            </a:solidFill>
            <a:ln w="9525">
              <a:noFill/>
              <a:round/>
              <a:headEnd/>
              <a:tailEnd/>
            </a:ln>
          </p:spPr>
          <p:txBody>
            <a:bodyPr/>
            <a:lstStyle/>
            <a:p>
              <a:endParaRPr lang="sl-SI"/>
            </a:p>
          </p:txBody>
        </p:sp>
        <p:sp>
          <p:nvSpPr>
            <p:cNvPr id="167961" name="Freeform 25"/>
            <p:cNvSpPr>
              <a:spLocks/>
            </p:cNvSpPr>
            <p:nvPr/>
          </p:nvSpPr>
          <p:spPr bwMode="auto">
            <a:xfrm>
              <a:off x="1920" y="1967"/>
              <a:ext cx="121" cy="11"/>
            </a:xfrm>
            <a:custGeom>
              <a:avLst/>
              <a:gdLst/>
              <a:ahLst/>
              <a:cxnLst>
                <a:cxn ang="0">
                  <a:pos x="0" y="11"/>
                </a:cxn>
                <a:cxn ang="0">
                  <a:pos x="11" y="21"/>
                </a:cxn>
                <a:cxn ang="0">
                  <a:pos x="242" y="21"/>
                </a:cxn>
                <a:cxn ang="0">
                  <a:pos x="242" y="0"/>
                </a:cxn>
                <a:cxn ang="0">
                  <a:pos x="11" y="0"/>
                </a:cxn>
                <a:cxn ang="0">
                  <a:pos x="22" y="11"/>
                </a:cxn>
                <a:cxn ang="0">
                  <a:pos x="0" y="11"/>
                </a:cxn>
                <a:cxn ang="0">
                  <a:pos x="0" y="21"/>
                </a:cxn>
                <a:cxn ang="0">
                  <a:pos x="11" y="21"/>
                </a:cxn>
                <a:cxn ang="0">
                  <a:pos x="0" y="11"/>
                </a:cxn>
              </a:cxnLst>
              <a:rect l="0" t="0" r="r" b="b"/>
              <a:pathLst>
                <a:path w="242" h="21">
                  <a:moveTo>
                    <a:pt x="0" y="11"/>
                  </a:moveTo>
                  <a:lnTo>
                    <a:pt x="11" y="21"/>
                  </a:lnTo>
                  <a:lnTo>
                    <a:pt x="242" y="21"/>
                  </a:lnTo>
                  <a:lnTo>
                    <a:pt x="242" y="0"/>
                  </a:lnTo>
                  <a:lnTo>
                    <a:pt x="11" y="0"/>
                  </a:lnTo>
                  <a:lnTo>
                    <a:pt x="22" y="11"/>
                  </a:lnTo>
                  <a:lnTo>
                    <a:pt x="0" y="11"/>
                  </a:lnTo>
                  <a:lnTo>
                    <a:pt x="0" y="21"/>
                  </a:lnTo>
                  <a:lnTo>
                    <a:pt x="11" y="21"/>
                  </a:lnTo>
                  <a:lnTo>
                    <a:pt x="0" y="11"/>
                  </a:lnTo>
                  <a:close/>
                </a:path>
              </a:pathLst>
            </a:custGeom>
            <a:solidFill>
              <a:srgbClr val="000000"/>
            </a:solidFill>
            <a:ln w="9525">
              <a:noFill/>
              <a:round/>
              <a:headEnd/>
              <a:tailEnd/>
            </a:ln>
          </p:spPr>
          <p:txBody>
            <a:bodyPr/>
            <a:lstStyle/>
            <a:p>
              <a:endParaRPr lang="sl-SI"/>
            </a:p>
          </p:txBody>
        </p:sp>
        <p:sp>
          <p:nvSpPr>
            <p:cNvPr id="167962" name="Freeform 26"/>
            <p:cNvSpPr>
              <a:spLocks/>
            </p:cNvSpPr>
            <p:nvPr/>
          </p:nvSpPr>
          <p:spPr bwMode="auto">
            <a:xfrm>
              <a:off x="1920" y="1915"/>
              <a:ext cx="11" cy="57"/>
            </a:xfrm>
            <a:custGeom>
              <a:avLst/>
              <a:gdLst/>
              <a:ahLst/>
              <a:cxnLst>
                <a:cxn ang="0">
                  <a:pos x="11" y="0"/>
                </a:cxn>
                <a:cxn ang="0">
                  <a:pos x="0" y="11"/>
                </a:cxn>
                <a:cxn ang="0">
                  <a:pos x="0" y="115"/>
                </a:cxn>
                <a:cxn ang="0">
                  <a:pos x="22" y="115"/>
                </a:cxn>
                <a:cxn ang="0">
                  <a:pos x="22" y="11"/>
                </a:cxn>
                <a:cxn ang="0">
                  <a:pos x="11" y="22"/>
                </a:cxn>
                <a:cxn ang="0">
                  <a:pos x="11" y="0"/>
                </a:cxn>
                <a:cxn ang="0">
                  <a:pos x="0" y="0"/>
                </a:cxn>
                <a:cxn ang="0">
                  <a:pos x="0" y="11"/>
                </a:cxn>
                <a:cxn ang="0">
                  <a:pos x="11" y="0"/>
                </a:cxn>
              </a:cxnLst>
              <a:rect l="0" t="0" r="r" b="b"/>
              <a:pathLst>
                <a:path w="22" h="115">
                  <a:moveTo>
                    <a:pt x="11" y="0"/>
                  </a:moveTo>
                  <a:lnTo>
                    <a:pt x="0" y="11"/>
                  </a:lnTo>
                  <a:lnTo>
                    <a:pt x="0" y="115"/>
                  </a:lnTo>
                  <a:lnTo>
                    <a:pt x="22" y="115"/>
                  </a:lnTo>
                  <a:lnTo>
                    <a:pt x="22" y="11"/>
                  </a:lnTo>
                  <a:lnTo>
                    <a:pt x="11" y="22"/>
                  </a:lnTo>
                  <a:lnTo>
                    <a:pt x="11" y="0"/>
                  </a:lnTo>
                  <a:lnTo>
                    <a:pt x="0" y="0"/>
                  </a:lnTo>
                  <a:lnTo>
                    <a:pt x="0" y="11"/>
                  </a:lnTo>
                  <a:lnTo>
                    <a:pt x="11" y="0"/>
                  </a:lnTo>
                  <a:close/>
                </a:path>
              </a:pathLst>
            </a:custGeom>
            <a:solidFill>
              <a:srgbClr val="000000"/>
            </a:solidFill>
            <a:ln w="9525">
              <a:noFill/>
              <a:round/>
              <a:headEnd/>
              <a:tailEnd/>
            </a:ln>
          </p:spPr>
          <p:txBody>
            <a:bodyPr/>
            <a:lstStyle/>
            <a:p>
              <a:endParaRPr lang="sl-SI"/>
            </a:p>
          </p:txBody>
        </p:sp>
        <p:sp>
          <p:nvSpPr>
            <p:cNvPr id="167963" name="Freeform 27"/>
            <p:cNvSpPr>
              <a:spLocks/>
            </p:cNvSpPr>
            <p:nvPr/>
          </p:nvSpPr>
          <p:spPr bwMode="auto">
            <a:xfrm>
              <a:off x="2128" y="3300"/>
              <a:ext cx="283" cy="10"/>
            </a:xfrm>
            <a:custGeom>
              <a:avLst/>
              <a:gdLst/>
              <a:ahLst/>
              <a:cxnLst>
                <a:cxn ang="0">
                  <a:pos x="565" y="11"/>
                </a:cxn>
                <a:cxn ang="0">
                  <a:pos x="565" y="0"/>
                </a:cxn>
                <a:cxn ang="0">
                  <a:pos x="0" y="0"/>
                </a:cxn>
                <a:cxn ang="0">
                  <a:pos x="0" y="22"/>
                </a:cxn>
                <a:cxn ang="0">
                  <a:pos x="565" y="22"/>
                </a:cxn>
                <a:cxn ang="0">
                  <a:pos x="565" y="11"/>
                </a:cxn>
              </a:cxnLst>
              <a:rect l="0" t="0" r="r" b="b"/>
              <a:pathLst>
                <a:path w="565" h="22">
                  <a:moveTo>
                    <a:pt x="565" y="11"/>
                  </a:moveTo>
                  <a:lnTo>
                    <a:pt x="565" y="0"/>
                  </a:lnTo>
                  <a:lnTo>
                    <a:pt x="0" y="0"/>
                  </a:lnTo>
                  <a:lnTo>
                    <a:pt x="0" y="22"/>
                  </a:lnTo>
                  <a:lnTo>
                    <a:pt x="565" y="22"/>
                  </a:lnTo>
                  <a:lnTo>
                    <a:pt x="565" y="11"/>
                  </a:lnTo>
                  <a:close/>
                </a:path>
              </a:pathLst>
            </a:custGeom>
            <a:solidFill>
              <a:srgbClr val="000000"/>
            </a:solidFill>
            <a:ln w="9525">
              <a:noFill/>
              <a:round/>
              <a:headEnd/>
              <a:tailEnd/>
            </a:ln>
          </p:spPr>
          <p:txBody>
            <a:bodyPr/>
            <a:lstStyle/>
            <a:p>
              <a:endParaRPr lang="sl-SI"/>
            </a:p>
          </p:txBody>
        </p:sp>
        <p:sp>
          <p:nvSpPr>
            <p:cNvPr id="167964" name="Freeform 28"/>
            <p:cNvSpPr>
              <a:spLocks/>
            </p:cNvSpPr>
            <p:nvPr/>
          </p:nvSpPr>
          <p:spPr bwMode="auto">
            <a:xfrm>
              <a:off x="2208" y="3271"/>
              <a:ext cx="120" cy="11"/>
            </a:xfrm>
            <a:custGeom>
              <a:avLst/>
              <a:gdLst/>
              <a:ahLst/>
              <a:cxnLst>
                <a:cxn ang="0">
                  <a:pos x="242" y="11"/>
                </a:cxn>
                <a:cxn ang="0">
                  <a:pos x="231" y="0"/>
                </a:cxn>
                <a:cxn ang="0">
                  <a:pos x="0" y="0"/>
                </a:cxn>
                <a:cxn ang="0">
                  <a:pos x="0" y="21"/>
                </a:cxn>
                <a:cxn ang="0">
                  <a:pos x="231" y="21"/>
                </a:cxn>
                <a:cxn ang="0">
                  <a:pos x="220" y="11"/>
                </a:cxn>
                <a:cxn ang="0">
                  <a:pos x="242" y="11"/>
                </a:cxn>
                <a:cxn ang="0">
                  <a:pos x="242" y="0"/>
                </a:cxn>
                <a:cxn ang="0">
                  <a:pos x="231" y="0"/>
                </a:cxn>
                <a:cxn ang="0">
                  <a:pos x="242" y="11"/>
                </a:cxn>
              </a:cxnLst>
              <a:rect l="0" t="0" r="r" b="b"/>
              <a:pathLst>
                <a:path w="242" h="21">
                  <a:moveTo>
                    <a:pt x="242" y="11"/>
                  </a:moveTo>
                  <a:lnTo>
                    <a:pt x="231" y="0"/>
                  </a:lnTo>
                  <a:lnTo>
                    <a:pt x="0" y="0"/>
                  </a:lnTo>
                  <a:lnTo>
                    <a:pt x="0" y="21"/>
                  </a:lnTo>
                  <a:lnTo>
                    <a:pt x="231" y="21"/>
                  </a:lnTo>
                  <a:lnTo>
                    <a:pt x="220" y="11"/>
                  </a:lnTo>
                  <a:lnTo>
                    <a:pt x="242" y="11"/>
                  </a:lnTo>
                  <a:lnTo>
                    <a:pt x="242" y="0"/>
                  </a:lnTo>
                  <a:lnTo>
                    <a:pt x="231" y="0"/>
                  </a:lnTo>
                  <a:lnTo>
                    <a:pt x="242" y="11"/>
                  </a:lnTo>
                  <a:close/>
                </a:path>
              </a:pathLst>
            </a:custGeom>
            <a:solidFill>
              <a:srgbClr val="000000"/>
            </a:solidFill>
            <a:ln w="9525">
              <a:noFill/>
              <a:round/>
              <a:headEnd/>
              <a:tailEnd/>
            </a:ln>
          </p:spPr>
          <p:txBody>
            <a:bodyPr/>
            <a:lstStyle/>
            <a:p>
              <a:endParaRPr lang="sl-SI"/>
            </a:p>
          </p:txBody>
        </p:sp>
        <p:sp>
          <p:nvSpPr>
            <p:cNvPr id="167965" name="Freeform 29"/>
            <p:cNvSpPr>
              <a:spLocks/>
            </p:cNvSpPr>
            <p:nvPr/>
          </p:nvSpPr>
          <p:spPr bwMode="auto">
            <a:xfrm>
              <a:off x="2318" y="3276"/>
              <a:ext cx="10" cy="58"/>
            </a:xfrm>
            <a:custGeom>
              <a:avLst/>
              <a:gdLst/>
              <a:ahLst/>
              <a:cxnLst>
                <a:cxn ang="0">
                  <a:pos x="11" y="114"/>
                </a:cxn>
                <a:cxn ang="0">
                  <a:pos x="22" y="104"/>
                </a:cxn>
                <a:cxn ang="0">
                  <a:pos x="22" y="0"/>
                </a:cxn>
                <a:cxn ang="0">
                  <a:pos x="0" y="0"/>
                </a:cxn>
                <a:cxn ang="0">
                  <a:pos x="0" y="104"/>
                </a:cxn>
                <a:cxn ang="0">
                  <a:pos x="11" y="93"/>
                </a:cxn>
                <a:cxn ang="0">
                  <a:pos x="11" y="114"/>
                </a:cxn>
                <a:cxn ang="0">
                  <a:pos x="22" y="114"/>
                </a:cxn>
                <a:cxn ang="0">
                  <a:pos x="22" y="104"/>
                </a:cxn>
                <a:cxn ang="0">
                  <a:pos x="11" y="114"/>
                </a:cxn>
              </a:cxnLst>
              <a:rect l="0" t="0" r="r" b="b"/>
              <a:pathLst>
                <a:path w="22" h="114">
                  <a:moveTo>
                    <a:pt x="11" y="114"/>
                  </a:moveTo>
                  <a:lnTo>
                    <a:pt x="22" y="104"/>
                  </a:lnTo>
                  <a:lnTo>
                    <a:pt x="22" y="0"/>
                  </a:lnTo>
                  <a:lnTo>
                    <a:pt x="0" y="0"/>
                  </a:lnTo>
                  <a:lnTo>
                    <a:pt x="0" y="104"/>
                  </a:lnTo>
                  <a:lnTo>
                    <a:pt x="11" y="93"/>
                  </a:lnTo>
                  <a:lnTo>
                    <a:pt x="11" y="114"/>
                  </a:lnTo>
                  <a:lnTo>
                    <a:pt x="22" y="114"/>
                  </a:lnTo>
                  <a:lnTo>
                    <a:pt x="22" y="104"/>
                  </a:lnTo>
                  <a:lnTo>
                    <a:pt x="11" y="114"/>
                  </a:lnTo>
                  <a:close/>
                </a:path>
              </a:pathLst>
            </a:custGeom>
            <a:solidFill>
              <a:srgbClr val="000000"/>
            </a:solidFill>
            <a:ln w="9525">
              <a:noFill/>
              <a:round/>
              <a:headEnd/>
              <a:tailEnd/>
            </a:ln>
          </p:spPr>
          <p:txBody>
            <a:bodyPr/>
            <a:lstStyle/>
            <a:p>
              <a:endParaRPr lang="sl-SI"/>
            </a:p>
          </p:txBody>
        </p:sp>
        <p:sp>
          <p:nvSpPr>
            <p:cNvPr id="167966" name="Freeform 30"/>
            <p:cNvSpPr>
              <a:spLocks/>
            </p:cNvSpPr>
            <p:nvPr/>
          </p:nvSpPr>
          <p:spPr bwMode="auto">
            <a:xfrm>
              <a:off x="2202" y="3323"/>
              <a:ext cx="121" cy="11"/>
            </a:xfrm>
            <a:custGeom>
              <a:avLst/>
              <a:gdLst/>
              <a:ahLst/>
              <a:cxnLst>
                <a:cxn ang="0">
                  <a:pos x="0" y="11"/>
                </a:cxn>
                <a:cxn ang="0">
                  <a:pos x="10" y="21"/>
                </a:cxn>
                <a:cxn ang="0">
                  <a:pos x="241" y="21"/>
                </a:cxn>
                <a:cxn ang="0">
                  <a:pos x="241" y="0"/>
                </a:cxn>
                <a:cxn ang="0">
                  <a:pos x="10" y="0"/>
                </a:cxn>
                <a:cxn ang="0">
                  <a:pos x="21" y="11"/>
                </a:cxn>
                <a:cxn ang="0">
                  <a:pos x="0" y="11"/>
                </a:cxn>
                <a:cxn ang="0">
                  <a:pos x="0" y="21"/>
                </a:cxn>
                <a:cxn ang="0">
                  <a:pos x="10" y="21"/>
                </a:cxn>
                <a:cxn ang="0">
                  <a:pos x="0" y="11"/>
                </a:cxn>
              </a:cxnLst>
              <a:rect l="0" t="0" r="r" b="b"/>
              <a:pathLst>
                <a:path w="241" h="21">
                  <a:moveTo>
                    <a:pt x="0" y="11"/>
                  </a:moveTo>
                  <a:lnTo>
                    <a:pt x="10" y="21"/>
                  </a:lnTo>
                  <a:lnTo>
                    <a:pt x="241" y="21"/>
                  </a:lnTo>
                  <a:lnTo>
                    <a:pt x="241" y="0"/>
                  </a:lnTo>
                  <a:lnTo>
                    <a:pt x="10" y="0"/>
                  </a:lnTo>
                  <a:lnTo>
                    <a:pt x="21" y="11"/>
                  </a:lnTo>
                  <a:lnTo>
                    <a:pt x="0" y="11"/>
                  </a:lnTo>
                  <a:lnTo>
                    <a:pt x="0" y="21"/>
                  </a:lnTo>
                  <a:lnTo>
                    <a:pt x="10" y="21"/>
                  </a:lnTo>
                  <a:lnTo>
                    <a:pt x="0" y="11"/>
                  </a:lnTo>
                  <a:close/>
                </a:path>
              </a:pathLst>
            </a:custGeom>
            <a:solidFill>
              <a:srgbClr val="000000"/>
            </a:solidFill>
            <a:ln w="9525">
              <a:noFill/>
              <a:round/>
              <a:headEnd/>
              <a:tailEnd/>
            </a:ln>
          </p:spPr>
          <p:txBody>
            <a:bodyPr/>
            <a:lstStyle/>
            <a:p>
              <a:endParaRPr lang="sl-SI"/>
            </a:p>
          </p:txBody>
        </p:sp>
        <p:sp>
          <p:nvSpPr>
            <p:cNvPr id="167967" name="Freeform 31"/>
            <p:cNvSpPr>
              <a:spLocks/>
            </p:cNvSpPr>
            <p:nvPr/>
          </p:nvSpPr>
          <p:spPr bwMode="auto">
            <a:xfrm>
              <a:off x="2202" y="3271"/>
              <a:ext cx="11" cy="57"/>
            </a:xfrm>
            <a:custGeom>
              <a:avLst/>
              <a:gdLst/>
              <a:ahLst/>
              <a:cxnLst>
                <a:cxn ang="0">
                  <a:pos x="10" y="0"/>
                </a:cxn>
                <a:cxn ang="0">
                  <a:pos x="0" y="11"/>
                </a:cxn>
                <a:cxn ang="0">
                  <a:pos x="0" y="115"/>
                </a:cxn>
                <a:cxn ang="0">
                  <a:pos x="21" y="115"/>
                </a:cxn>
                <a:cxn ang="0">
                  <a:pos x="21" y="11"/>
                </a:cxn>
                <a:cxn ang="0">
                  <a:pos x="10" y="21"/>
                </a:cxn>
                <a:cxn ang="0">
                  <a:pos x="10" y="0"/>
                </a:cxn>
                <a:cxn ang="0">
                  <a:pos x="0" y="0"/>
                </a:cxn>
                <a:cxn ang="0">
                  <a:pos x="0" y="11"/>
                </a:cxn>
                <a:cxn ang="0">
                  <a:pos x="10" y="0"/>
                </a:cxn>
              </a:cxnLst>
              <a:rect l="0" t="0" r="r" b="b"/>
              <a:pathLst>
                <a:path w="21" h="115">
                  <a:moveTo>
                    <a:pt x="10" y="0"/>
                  </a:moveTo>
                  <a:lnTo>
                    <a:pt x="0" y="11"/>
                  </a:lnTo>
                  <a:lnTo>
                    <a:pt x="0" y="115"/>
                  </a:lnTo>
                  <a:lnTo>
                    <a:pt x="21" y="115"/>
                  </a:lnTo>
                  <a:lnTo>
                    <a:pt x="21" y="11"/>
                  </a:lnTo>
                  <a:lnTo>
                    <a:pt x="10" y="21"/>
                  </a:lnTo>
                  <a:lnTo>
                    <a:pt x="10" y="0"/>
                  </a:lnTo>
                  <a:lnTo>
                    <a:pt x="0" y="0"/>
                  </a:lnTo>
                  <a:lnTo>
                    <a:pt x="0" y="11"/>
                  </a:lnTo>
                  <a:lnTo>
                    <a:pt x="10" y="0"/>
                  </a:lnTo>
                  <a:close/>
                </a:path>
              </a:pathLst>
            </a:custGeom>
            <a:solidFill>
              <a:srgbClr val="000000"/>
            </a:solidFill>
            <a:ln w="9525">
              <a:noFill/>
              <a:round/>
              <a:headEnd/>
              <a:tailEnd/>
            </a:ln>
          </p:spPr>
          <p:txBody>
            <a:bodyPr/>
            <a:lstStyle/>
            <a:p>
              <a:endParaRPr lang="sl-SI"/>
            </a:p>
          </p:txBody>
        </p:sp>
        <p:sp>
          <p:nvSpPr>
            <p:cNvPr id="167968" name="Freeform 32"/>
            <p:cNvSpPr>
              <a:spLocks/>
            </p:cNvSpPr>
            <p:nvPr/>
          </p:nvSpPr>
          <p:spPr bwMode="auto">
            <a:xfrm>
              <a:off x="2128" y="2214"/>
              <a:ext cx="283" cy="11"/>
            </a:xfrm>
            <a:custGeom>
              <a:avLst/>
              <a:gdLst/>
              <a:ahLst/>
              <a:cxnLst>
                <a:cxn ang="0">
                  <a:pos x="565" y="11"/>
                </a:cxn>
                <a:cxn ang="0">
                  <a:pos x="565" y="0"/>
                </a:cxn>
                <a:cxn ang="0">
                  <a:pos x="0" y="0"/>
                </a:cxn>
                <a:cxn ang="0">
                  <a:pos x="0" y="22"/>
                </a:cxn>
                <a:cxn ang="0">
                  <a:pos x="565" y="22"/>
                </a:cxn>
                <a:cxn ang="0">
                  <a:pos x="565" y="11"/>
                </a:cxn>
              </a:cxnLst>
              <a:rect l="0" t="0" r="r" b="b"/>
              <a:pathLst>
                <a:path w="565" h="22">
                  <a:moveTo>
                    <a:pt x="565" y="11"/>
                  </a:moveTo>
                  <a:lnTo>
                    <a:pt x="565" y="0"/>
                  </a:lnTo>
                  <a:lnTo>
                    <a:pt x="0" y="0"/>
                  </a:lnTo>
                  <a:lnTo>
                    <a:pt x="0" y="22"/>
                  </a:lnTo>
                  <a:lnTo>
                    <a:pt x="565" y="22"/>
                  </a:lnTo>
                  <a:lnTo>
                    <a:pt x="565" y="11"/>
                  </a:lnTo>
                  <a:close/>
                </a:path>
              </a:pathLst>
            </a:custGeom>
            <a:solidFill>
              <a:srgbClr val="000000"/>
            </a:solidFill>
            <a:ln w="9525">
              <a:noFill/>
              <a:round/>
              <a:headEnd/>
              <a:tailEnd/>
            </a:ln>
          </p:spPr>
          <p:txBody>
            <a:bodyPr/>
            <a:lstStyle/>
            <a:p>
              <a:endParaRPr lang="sl-SI"/>
            </a:p>
          </p:txBody>
        </p:sp>
        <p:sp>
          <p:nvSpPr>
            <p:cNvPr id="167969" name="Freeform 33"/>
            <p:cNvSpPr>
              <a:spLocks/>
            </p:cNvSpPr>
            <p:nvPr/>
          </p:nvSpPr>
          <p:spPr bwMode="auto">
            <a:xfrm>
              <a:off x="2208" y="2186"/>
              <a:ext cx="120" cy="10"/>
            </a:xfrm>
            <a:custGeom>
              <a:avLst/>
              <a:gdLst/>
              <a:ahLst/>
              <a:cxnLst>
                <a:cxn ang="0">
                  <a:pos x="242" y="11"/>
                </a:cxn>
                <a:cxn ang="0">
                  <a:pos x="231" y="0"/>
                </a:cxn>
                <a:cxn ang="0">
                  <a:pos x="0" y="0"/>
                </a:cxn>
                <a:cxn ang="0">
                  <a:pos x="0" y="21"/>
                </a:cxn>
                <a:cxn ang="0">
                  <a:pos x="231" y="21"/>
                </a:cxn>
                <a:cxn ang="0">
                  <a:pos x="220" y="11"/>
                </a:cxn>
                <a:cxn ang="0">
                  <a:pos x="242" y="11"/>
                </a:cxn>
                <a:cxn ang="0">
                  <a:pos x="242" y="0"/>
                </a:cxn>
                <a:cxn ang="0">
                  <a:pos x="231" y="0"/>
                </a:cxn>
                <a:cxn ang="0">
                  <a:pos x="242" y="11"/>
                </a:cxn>
              </a:cxnLst>
              <a:rect l="0" t="0" r="r" b="b"/>
              <a:pathLst>
                <a:path w="242" h="21">
                  <a:moveTo>
                    <a:pt x="242" y="11"/>
                  </a:moveTo>
                  <a:lnTo>
                    <a:pt x="231" y="0"/>
                  </a:lnTo>
                  <a:lnTo>
                    <a:pt x="0" y="0"/>
                  </a:lnTo>
                  <a:lnTo>
                    <a:pt x="0" y="21"/>
                  </a:lnTo>
                  <a:lnTo>
                    <a:pt x="231" y="21"/>
                  </a:lnTo>
                  <a:lnTo>
                    <a:pt x="220" y="11"/>
                  </a:lnTo>
                  <a:lnTo>
                    <a:pt x="242" y="11"/>
                  </a:lnTo>
                  <a:lnTo>
                    <a:pt x="242" y="0"/>
                  </a:lnTo>
                  <a:lnTo>
                    <a:pt x="231" y="0"/>
                  </a:lnTo>
                  <a:lnTo>
                    <a:pt x="242" y="11"/>
                  </a:lnTo>
                  <a:close/>
                </a:path>
              </a:pathLst>
            </a:custGeom>
            <a:solidFill>
              <a:srgbClr val="000000"/>
            </a:solidFill>
            <a:ln w="9525">
              <a:noFill/>
              <a:round/>
              <a:headEnd/>
              <a:tailEnd/>
            </a:ln>
          </p:spPr>
          <p:txBody>
            <a:bodyPr/>
            <a:lstStyle/>
            <a:p>
              <a:endParaRPr lang="sl-SI"/>
            </a:p>
          </p:txBody>
        </p:sp>
        <p:sp>
          <p:nvSpPr>
            <p:cNvPr id="167970" name="Freeform 34"/>
            <p:cNvSpPr>
              <a:spLocks/>
            </p:cNvSpPr>
            <p:nvPr/>
          </p:nvSpPr>
          <p:spPr bwMode="auto">
            <a:xfrm>
              <a:off x="2318" y="2191"/>
              <a:ext cx="10" cy="57"/>
            </a:xfrm>
            <a:custGeom>
              <a:avLst/>
              <a:gdLst/>
              <a:ahLst/>
              <a:cxnLst>
                <a:cxn ang="0">
                  <a:pos x="11" y="114"/>
                </a:cxn>
                <a:cxn ang="0">
                  <a:pos x="22" y="104"/>
                </a:cxn>
                <a:cxn ang="0">
                  <a:pos x="22" y="0"/>
                </a:cxn>
                <a:cxn ang="0">
                  <a:pos x="0" y="0"/>
                </a:cxn>
                <a:cxn ang="0">
                  <a:pos x="0" y="104"/>
                </a:cxn>
                <a:cxn ang="0">
                  <a:pos x="11" y="93"/>
                </a:cxn>
                <a:cxn ang="0">
                  <a:pos x="11" y="114"/>
                </a:cxn>
                <a:cxn ang="0">
                  <a:pos x="22" y="114"/>
                </a:cxn>
                <a:cxn ang="0">
                  <a:pos x="22" y="104"/>
                </a:cxn>
                <a:cxn ang="0">
                  <a:pos x="11" y="114"/>
                </a:cxn>
              </a:cxnLst>
              <a:rect l="0" t="0" r="r" b="b"/>
              <a:pathLst>
                <a:path w="22" h="114">
                  <a:moveTo>
                    <a:pt x="11" y="114"/>
                  </a:moveTo>
                  <a:lnTo>
                    <a:pt x="22" y="104"/>
                  </a:lnTo>
                  <a:lnTo>
                    <a:pt x="22" y="0"/>
                  </a:lnTo>
                  <a:lnTo>
                    <a:pt x="0" y="0"/>
                  </a:lnTo>
                  <a:lnTo>
                    <a:pt x="0" y="104"/>
                  </a:lnTo>
                  <a:lnTo>
                    <a:pt x="11" y="93"/>
                  </a:lnTo>
                  <a:lnTo>
                    <a:pt x="11" y="114"/>
                  </a:lnTo>
                  <a:lnTo>
                    <a:pt x="22" y="114"/>
                  </a:lnTo>
                  <a:lnTo>
                    <a:pt x="22" y="104"/>
                  </a:lnTo>
                  <a:lnTo>
                    <a:pt x="11" y="114"/>
                  </a:lnTo>
                  <a:close/>
                </a:path>
              </a:pathLst>
            </a:custGeom>
            <a:solidFill>
              <a:srgbClr val="000000"/>
            </a:solidFill>
            <a:ln w="9525">
              <a:noFill/>
              <a:round/>
              <a:headEnd/>
              <a:tailEnd/>
            </a:ln>
          </p:spPr>
          <p:txBody>
            <a:bodyPr/>
            <a:lstStyle/>
            <a:p>
              <a:endParaRPr lang="sl-SI"/>
            </a:p>
          </p:txBody>
        </p:sp>
        <p:sp>
          <p:nvSpPr>
            <p:cNvPr id="167971" name="Freeform 35"/>
            <p:cNvSpPr>
              <a:spLocks/>
            </p:cNvSpPr>
            <p:nvPr/>
          </p:nvSpPr>
          <p:spPr bwMode="auto">
            <a:xfrm>
              <a:off x="2202" y="2238"/>
              <a:ext cx="121" cy="10"/>
            </a:xfrm>
            <a:custGeom>
              <a:avLst/>
              <a:gdLst/>
              <a:ahLst/>
              <a:cxnLst>
                <a:cxn ang="0">
                  <a:pos x="0" y="11"/>
                </a:cxn>
                <a:cxn ang="0">
                  <a:pos x="10" y="21"/>
                </a:cxn>
                <a:cxn ang="0">
                  <a:pos x="241" y="21"/>
                </a:cxn>
                <a:cxn ang="0">
                  <a:pos x="241" y="0"/>
                </a:cxn>
                <a:cxn ang="0">
                  <a:pos x="10" y="0"/>
                </a:cxn>
                <a:cxn ang="0">
                  <a:pos x="21" y="11"/>
                </a:cxn>
                <a:cxn ang="0">
                  <a:pos x="0" y="11"/>
                </a:cxn>
                <a:cxn ang="0">
                  <a:pos x="0" y="21"/>
                </a:cxn>
                <a:cxn ang="0">
                  <a:pos x="10" y="21"/>
                </a:cxn>
                <a:cxn ang="0">
                  <a:pos x="0" y="11"/>
                </a:cxn>
              </a:cxnLst>
              <a:rect l="0" t="0" r="r" b="b"/>
              <a:pathLst>
                <a:path w="241" h="21">
                  <a:moveTo>
                    <a:pt x="0" y="11"/>
                  </a:moveTo>
                  <a:lnTo>
                    <a:pt x="10" y="21"/>
                  </a:lnTo>
                  <a:lnTo>
                    <a:pt x="241" y="21"/>
                  </a:lnTo>
                  <a:lnTo>
                    <a:pt x="241" y="0"/>
                  </a:lnTo>
                  <a:lnTo>
                    <a:pt x="10" y="0"/>
                  </a:lnTo>
                  <a:lnTo>
                    <a:pt x="21" y="11"/>
                  </a:lnTo>
                  <a:lnTo>
                    <a:pt x="0" y="11"/>
                  </a:lnTo>
                  <a:lnTo>
                    <a:pt x="0" y="21"/>
                  </a:lnTo>
                  <a:lnTo>
                    <a:pt x="10" y="21"/>
                  </a:lnTo>
                  <a:lnTo>
                    <a:pt x="0" y="11"/>
                  </a:lnTo>
                  <a:close/>
                </a:path>
              </a:pathLst>
            </a:custGeom>
            <a:solidFill>
              <a:srgbClr val="000000"/>
            </a:solidFill>
            <a:ln w="9525">
              <a:noFill/>
              <a:round/>
              <a:headEnd/>
              <a:tailEnd/>
            </a:ln>
          </p:spPr>
          <p:txBody>
            <a:bodyPr/>
            <a:lstStyle/>
            <a:p>
              <a:endParaRPr lang="sl-SI"/>
            </a:p>
          </p:txBody>
        </p:sp>
        <p:sp>
          <p:nvSpPr>
            <p:cNvPr id="167972" name="Freeform 36"/>
            <p:cNvSpPr>
              <a:spLocks/>
            </p:cNvSpPr>
            <p:nvPr/>
          </p:nvSpPr>
          <p:spPr bwMode="auto">
            <a:xfrm>
              <a:off x="2202" y="2186"/>
              <a:ext cx="11" cy="57"/>
            </a:xfrm>
            <a:custGeom>
              <a:avLst/>
              <a:gdLst/>
              <a:ahLst/>
              <a:cxnLst>
                <a:cxn ang="0">
                  <a:pos x="10" y="0"/>
                </a:cxn>
                <a:cxn ang="0">
                  <a:pos x="0" y="11"/>
                </a:cxn>
                <a:cxn ang="0">
                  <a:pos x="0" y="115"/>
                </a:cxn>
                <a:cxn ang="0">
                  <a:pos x="21" y="115"/>
                </a:cxn>
                <a:cxn ang="0">
                  <a:pos x="21" y="11"/>
                </a:cxn>
                <a:cxn ang="0">
                  <a:pos x="10" y="21"/>
                </a:cxn>
                <a:cxn ang="0">
                  <a:pos x="10" y="0"/>
                </a:cxn>
                <a:cxn ang="0">
                  <a:pos x="0" y="0"/>
                </a:cxn>
                <a:cxn ang="0">
                  <a:pos x="0" y="11"/>
                </a:cxn>
                <a:cxn ang="0">
                  <a:pos x="10" y="0"/>
                </a:cxn>
              </a:cxnLst>
              <a:rect l="0" t="0" r="r" b="b"/>
              <a:pathLst>
                <a:path w="21" h="115">
                  <a:moveTo>
                    <a:pt x="10" y="0"/>
                  </a:moveTo>
                  <a:lnTo>
                    <a:pt x="0" y="11"/>
                  </a:lnTo>
                  <a:lnTo>
                    <a:pt x="0" y="115"/>
                  </a:lnTo>
                  <a:lnTo>
                    <a:pt x="21" y="115"/>
                  </a:lnTo>
                  <a:lnTo>
                    <a:pt x="21" y="11"/>
                  </a:lnTo>
                  <a:lnTo>
                    <a:pt x="10" y="21"/>
                  </a:lnTo>
                  <a:lnTo>
                    <a:pt x="10" y="0"/>
                  </a:lnTo>
                  <a:lnTo>
                    <a:pt x="0" y="0"/>
                  </a:lnTo>
                  <a:lnTo>
                    <a:pt x="0" y="11"/>
                  </a:lnTo>
                  <a:lnTo>
                    <a:pt x="10" y="0"/>
                  </a:lnTo>
                  <a:close/>
                </a:path>
              </a:pathLst>
            </a:custGeom>
            <a:solidFill>
              <a:srgbClr val="000000"/>
            </a:solidFill>
            <a:ln w="9525">
              <a:noFill/>
              <a:round/>
              <a:headEnd/>
              <a:tailEnd/>
            </a:ln>
          </p:spPr>
          <p:txBody>
            <a:bodyPr/>
            <a:lstStyle/>
            <a:p>
              <a:endParaRPr lang="sl-SI"/>
            </a:p>
          </p:txBody>
        </p:sp>
        <p:sp>
          <p:nvSpPr>
            <p:cNvPr id="167973" name="Freeform 37"/>
            <p:cNvSpPr>
              <a:spLocks/>
            </p:cNvSpPr>
            <p:nvPr/>
          </p:nvSpPr>
          <p:spPr bwMode="auto">
            <a:xfrm>
              <a:off x="2128" y="2757"/>
              <a:ext cx="283" cy="10"/>
            </a:xfrm>
            <a:custGeom>
              <a:avLst/>
              <a:gdLst/>
              <a:ahLst/>
              <a:cxnLst>
                <a:cxn ang="0">
                  <a:pos x="565" y="11"/>
                </a:cxn>
                <a:cxn ang="0">
                  <a:pos x="565" y="0"/>
                </a:cxn>
                <a:cxn ang="0">
                  <a:pos x="0" y="0"/>
                </a:cxn>
                <a:cxn ang="0">
                  <a:pos x="0" y="22"/>
                </a:cxn>
                <a:cxn ang="0">
                  <a:pos x="565" y="22"/>
                </a:cxn>
                <a:cxn ang="0">
                  <a:pos x="565" y="11"/>
                </a:cxn>
              </a:cxnLst>
              <a:rect l="0" t="0" r="r" b="b"/>
              <a:pathLst>
                <a:path w="565" h="22">
                  <a:moveTo>
                    <a:pt x="565" y="11"/>
                  </a:moveTo>
                  <a:lnTo>
                    <a:pt x="565" y="0"/>
                  </a:lnTo>
                  <a:lnTo>
                    <a:pt x="0" y="0"/>
                  </a:lnTo>
                  <a:lnTo>
                    <a:pt x="0" y="22"/>
                  </a:lnTo>
                  <a:lnTo>
                    <a:pt x="565" y="22"/>
                  </a:lnTo>
                  <a:lnTo>
                    <a:pt x="565" y="11"/>
                  </a:lnTo>
                  <a:close/>
                </a:path>
              </a:pathLst>
            </a:custGeom>
            <a:solidFill>
              <a:srgbClr val="000000"/>
            </a:solidFill>
            <a:ln w="9525">
              <a:noFill/>
              <a:round/>
              <a:headEnd/>
              <a:tailEnd/>
            </a:ln>
          </p:spPr>
          <p:txBody>
            <a:bodyPr/>
            <a:lstStyle/>
            <a:p>
              <a:endParaRPr lang="sl-SI"/>
            </a:p>
          </p:txBody>
        </p:sp>
        <p:sp>
          <p:nvSpPr>
            <p:cNvPr id="167974" name="Freeform 38"/>
            <p:cNvSpPr>
              <a:spLocks/>
            </p:cNvSpPr>
            <p:nvPr/>
          </p:nvSpPr>
          <p:spPr bwMode="auto">
            <a:xfrm>
              <a:off x="2208" y="2728"/>
              <a:ext cx="120" cy="11"/>
            </a:xfrm>
            <a:custGeom>
              <a:avLst/>
              <a:gdLst/>
              <a:ahLst/>
              <a:cxnLst>
                <a:cxn ang="0">
                  <a:pos x="242" y="11"/>
                </a:cxn>
                <a:cxn ang="0">
                  <a:pos x="231" y="0"/>
                </a:cxn>
                <a:cxn ang="0">
                  <a:pos x="0" y="0"/>
                </a:cxn>
                <a:cxn ang="0">
                  <a:pos x="0" y="21"/>
                </a:cxn>
                <a:cxn ang="0">
                  <a:pos x="231" y="21"/>
                </a:cxn>
                <a:cxn ang="0">
                  <a:pos x="220" y="11"/>
                </a:cxn>
                <a:cxn ang="0">
                  <a:pos x="242" y="11"/>
                </a:cxn>
                <a:cxn ang="0">
                  <a:pos x="242" y="0"/>
                </a:cxn>
                <a:cxn ang="0">
                  <a:pos x="231" y="0"/>
                </a:cxn>
                <a:cxn ang="0">
                  <a:pos x="242" y="11"/>
                </a:cxn>
              </a:cxnLst>
              <a:rect l="0" t="0" r="r" b="b"/>
              <a:pathLst>
                <a:path w="242" h="21">
                  <a:moveTo>
                    <a:pt x="242" y="11"/>
                  </a:moveTo>
                  <a:lnTo>
                    <a:pt x="231" y="0"/>
                  </a:lnTo>
                  <a:lnTo>
                    <a:pt x="0" y="0"/>
                  </a:lnTo>
                  <a:lnTo>
                    <a:pt x="0" y="21"/>
                  </a:lnTo>
                  <a:lnTo>
                    <a:pt x="231" y="21"/>
                  </a:lnTo>
                  <a:lnTo>
                    <a:pt x="220" y="11"/>
                  </a:lnTo>
                  <a:lnTo>
                    <a:pt x="242" y="11"/>
                  </a:lnTo>
                  <a:lnTo>
                    <a:pt x="242" y="0"/>
                  </a:lnTo>
                  <a:lnTo>
                    <a:pt x="231" y="0"/>
                  </a:lnTo>
                  <a:lnTo>
                    <a:pt x="242" y="11"/>
                  </a:lnTo>
                  <a:close/>
                </a:path>
              </a:pathLst>
            </a:custGeom>
            <a:solidFill>
              <a:srgbClr val="000000"/>
            </a:solidFill>
            <a:ln w="9525">
              <a:noFill/>
              <a:round/>
              <a:headEnd/>
              <a:tailEnd/>
            </a:ln>
          </p:spPr>
          <p:txBody>
            <a:bodyPr/>
            <a:lstStyle/>
            <a:p>
              <a:endParaRPr lang="sl-SI"/>
            </a:p>
          </p:txBody>
        </p:sp>
        <p:sp>
          <p:nvSpPr>
            <p:cNvPr id="167975" name="Freeform 39"/>
            <p:cNvSpPr>
              <a:spLocks/>
            </p:cNvSpPr>
            <p:nvPr/>
          </p:nvSpPr>
          <p:spPr bwMode="auto">
            <a:xfrm>
              <a:off x="2318" y="2733"/>
              <a:ext cx="10" cy="58"/>
            </a:xfrm>
            <a:custGeom>
              <a:avLst/>
              <a:gdLst/>
              <a:ahLst/>
              <a:cxnLst>
                <a:cxn ang="0">
                  <a:pos x="11" y="114"/>
                </a:cxn>
                <a:cxn ang="0">
                  <a:pos x="22" y="104"/>
                </a:cxn>
                <a:cxn ang="0">
                  <a:pos x="22" y="0"/>
                </a:cxn>
                <a:cxn ang="0">
                  <a:pos x="0" y="0"/>
                </a:cxn>
                <a:cxn ang="0">
                  <a:pos x="0" y="104"/>
                </a:cxn>
                <a:cxn ang="0">
                  <a:pos x="11" y="93"/>
                </a:cxn>
                <a:cxn ang="0">
                  <a:pos x="11" y="114"/>
                </a:cxn>
                <a:cxn ang="0">
                  <a:pos x="22" y="114"/>
                </a:cxn>
                <a:cxn ang="0">
                  <a:pos x="22" y="104"/>
                </a:cxn>
                <a:cxn ang="0">
                  <a:pos x="11" y="114"/>
                </a:cxn>
              </a:cxnLst>
              <a:rect l="0" t="0" r="r" b="b"/>
              <a:pathLst>
                <a:path w="22" h="114">
                  <a:moveTo>
                    <a:pt x="11" y="114"/>
                  </a:moveTo>
                  <a:lnTo>
                    <a:pt x="22" y="104"/>
                  </a:lnTo>
                  <a:lnTo>
                    <a:pt x="22" y="0"/>
                  </a:lnTo>
                  <a:lnTo>
                    <a:pt x="0" y="0"/>
                  </a:lnTo>
                  <a:lnTo>
                    <a:pt x="0" y="104"/>
                  </a:lnTo>
                  <a:lnTo>
                    <a:pt x="11" y="93"/>
                  </a:lnTo>
                  <a:lnTo>
                    <a:pt x="11" y="114"/>
                  </a:lnTo>
                  <a:lnTo>
                    <a:pt x="22" y="114"/>
                  </a:lnTo>
                  <a:lnTo>
                    <a:pt x="22" y="104"/>
                  </a:lnTo>
                  <a:lnTo>
                    <a:pt x="11" y="114"/>
                  </a:lnTo>
                  <a:close/>
                </a:path>
              </a:pathLst>
            </a:custGeom>
            <a:solidFill>
              <a:srgbClr val="000000"/>
            </a:solidFill>
            <a:ln w="9525">
              <a:noFill/>
              <a:round/>
              <a:headEnd/>
              <a:tailEnd/>
            </a:ln>
          </p:spPr>
          <p:txBody>
            <a:bodyPr/>
            <a:lstStyle/>
            <a:p>
              <a:endParaRPr lang="sl-SI"/>
            </a:p>
          </p:txBody>
        </p:sp>
        <p:sp>
          <p:nvSpPr>
            <p:cNvPr id="167976" name="Freeform 40"/>
            <p:cNvSpPr>
              <a:spLocks/>
            </p:cNvSpPr>
            <p:nvPr/>
          </p:nvSpPr>
          <p:spPr bwMode="auto">
            <a:xfrm>
              <a:off x="2202" y="2780"/>
              <a:ext cx="121" cy="11"/>
            </a:xfrm>
            <a:custGeom>
              <a:avLst/>
              <a:gdLst/>
              <a:ahLst/>
              <a:cxnLst>
                <a:cxn ang="0">
                  <a:pos x="0" y="11"/>
                </a:cxn>
                <a:cxn ang="0">
                  <a:pos x="10" y="21"/>
                </a:cxn>
                <a:cxn ang="0">
                  <a:pos x="241" y="21"/>
                </a:cxn>
                <a:cxn ang="0">
                  <a:pos x="241" y="0"/>
                </a:cxn>
                <a:cxn ang="0">
                  <a:pos x="10" y="0"/>
                </a:cxn>
                <a:cxn ang="0">
                  <a:pos x="21" y="11"/>
                </a:cxn>
                <a:cxn ang="0">
                  <a:pos x="0" y="11"/>
                </a:cxn>
                <a:cxn ang="0">
                  <a:pos x="0" y="21"/>
                </a:cxn>
                <a:cxn ang="0">
                  <a:pos x="10" y="21"/>
                </a:cxn>
                <a:cxn ang="0">
                  <a:pos x="0" y="11"/>
                </a:cxn>
              </a:cxnLst>
              <a:rect l="0" t="0" r="r" b="b"/>
              <a:pathLst>
                <a:path w="241" h="21">
                  <a:moveTo>
                    <a:pt x="0" y="11"/>
                  </a:moveTo>
                  <a:lnTo>
                    <a:pt x="10" y="21"/>
                  </a:lnTo>
                  <a:lnTo>
                    <a:pt x="241" y="21"/>
                  </a:lnTo>
                  <a:lnTo>
                    <a:pt x="241" y="0"/>
                  </a:lnTo>
                  <a:lnTo>
                    <a:pt x="10" y="0"/>
                  </a:lnTo>
                  <a:lnTo>
                    <a:pt x="21" y="11"/>
                  </a:lnTo>
                  <a:lnTo>
                    <a:pt x="0" y="11"/>
                  </a:lnTo>
                  <a:lnTo>
                    <a:pt x="0" y="21"/>
                  </a:lnTo>
                  <a:lnTo>
                    <a:pt x="10" y="21"/>
                  </a:lnTo>
                  <a:lnTo>
                    <a:pt x="0" y="11"/>
                  </a:lnTo>
                  <a:close/>
                </a:path>
              </a:pathLst>
            </a:custGeom>
            <a:solidFill>
              <a:srgbClr val="000000"/>
            </a:solidFill>
            <a:ln w="9525">
              <a:noFill/>
              <a:round/>
              <a:headEnd/>
              <a:tailEnd/>
            </a:ln>
          </p:spPr>
          <p:txBody>
            <a:bodyPr/>
            <a:lstStyle/>
            <a:p>
              <a:endParaRPr lang="sl-SI"/>
            </a:p>
          </p:txBody>
        </p:sp>
        <p:sp>
          <p:nvSpPr>
            <p:cNvPr id="167977" name="Freeform 41"/>
            <p:cNvSpPr>
              <a:spLocks/>
            </p:cNvSpPr>
            <p:nvPr/>
          </p:nvSpPr>
          <p:spPr bwMode="auto">
            <a:xfrm>
              <a:off x="2202" y="2728"/>
              <a:ext cx="11" cy="57"/>
            </a:xfrm>
            <a:custGeom>
              <a:avLst/>
              <a:gdLst/>
              <a:ahLst/>
              <a:cxnLst>
                <a:cxn ang="0">
                  <a:pos x="10" y="0"/>
                </a:cxn>
                <a:cxn ang="0">
                  <a:pos x="0" y="11"/>
                </a:cxn>
                <a:cxn ang="0">
                  <a:pos x="0" y="115"/>
                </a:cxn>
                <a:cxn ang="0">
                  <a:pos x="21" y="115"/>
                </a:cxn>
                <a:cxn ang="0">
                  <a:pos x="21" y="11"/>
                </a:cxn>
                <a:cxn ang="0">
                  <a:pos x="10" y="21"/>
                </a:cxn>
                <a:cxn ang="0">
                  <a:pos x="10" y="0"/>
                </a:cxn>
                <a:cxn ang="0">
                  <a:pos x="0" y="0"/>
                </a:cxn>
                <a:cxn ang="0">
                  <a:pos x="0" y="11"/>
                </a:cxn>
                <a:cxn ang="0">
                  <a:pos x="10" y="0"/>
                </a:cxn>
              </a:cxnLst>
              <a:rect l="0" t="0" r="r" b="b"/>
              <a:pathLst>
                <a:path w="21" h="115">
                  <a:moveTo>
                    <a:pt x="10" y="0"/>
                  </a:moveTo>
                  <a:lnTo>
                    <a:pt x="0" y="11"/>
                  </a:lnTo>
                  <a:lnTo>
                    <a:pt x="0" y="115"/>
                  </a:lnTo>
                  <a:lnTo>
                    <a:pt x="21" y="115"/>
                  </a:lnTo>
                  <a:lnTo>
                    <a:pt x="21" y="11"/>
                  </a:lnTo>
                  <a:lnTo>
                    <a:pt x="10" y="21"/>
                  </a:lnTo>
                  <a:lnTo>
                    <a:pt x="10" y="0"/>
                  </a:lnTo>
                  <a:lnTo>
                    <a:pt x="0" y="0"/>
                  </a:lnTo>
                  <a:lnTo>
                    <a:pt x="0" y="11"/>
                  </a:lnTo>
                  <a:lnTo>
                    <a:pt x="10" y="0"/>
                  </a:lnTo>
                  <a:close/>
                </a:path>
              </a:pathLst>
            </a:custGeom>
            <a:solidFill>
              <a:srgbClr val="000000"/>
            </a:solidFill>
            <a:ln w="9525">
              <a:noFill/>
              <a:round/>
              <a:headEnd/>
              <a:tailEnd/>
            </a:ln>
          </p:spPr>
          <p:txBody>
            <a:bodyPr/>
            <a:lstStyle/>
            <a:p>
              <a:endParaRPr lang="sl-SI"/>
            </a:p>
          </p:txBody>
        </p:sp>
        <p:sp>
          <p:nvSpPr>
            <p:cNvPr id="167978" name="Freeform 42"/>
            <p:cNvSpPr>
              <a:spLocks/>
            </p:cNvSpPr>
            <p:nvPr/>
          </p:nvSpPr>
          <p:spPr bwMode="auto">
            <a:xfrm>
              <a:off x="2128" y="1671"/>
              <a:ext cx="283" cy="11"/>
            </a:xfrm>
            <a:custGeom>
              <a:avLst/>
              <a:gdLst/>
              <a:ahLst/>
              <a:cxnLst>
                <a:cxn ang="0">
                  <a:pos x="565" y="10"/>
                </a:cxn>
                <a:cxn ang="0">
                  <a:pos x="565" y="0"/>
                </a:cxn>
                <a:cxn ang="0">
                  <a:pos x="0" y="0"/>
                </a:cxn>
                <a:cxn ang="0">
                  <a:pos x="0" y="21"/>
                </a:cxn>
                <a:cxn ang="0">
                  <a:pos x="565" y="21"/>
                </a:cxn>
                <a:cxn ang="0">
                  <a:pos x="565" y="10"/>
                </a:cxn>
              </a:cxnLst>
              <a:rect l="0" t="0" r="r" b="b"/>
              <a:pathLst>
                <a:path w="565" h="21">
                  <a:moveTo>
                    <a:pt x="565" y="10"/>
                  </a:moveTo>
                  <a:lnTo>
                    <a:pt x="565" y="0"/>
                  </a:lnTo>
                  <a:lnTo>
                    <a:pt x="0" y="0"/>
                  </a:lnTo>
                  <a:lnTo>
                    <a:pt x="0" y="21"/>
                  </a:lnTo>
                  <a:lnTo>
                    <a:pt x="565" y="21"/>
                  </a:lnTo>
                  <a:lnTo>
                    <a:pt x="565" y="10"/>
                  </a:lnTo>
                  <a:close/>
                </a:path>
              </a:pathLst>
            </a:custGeom>
            <a:solidFill>
              <a:srgbClr val="000000"/>
            </a:solidFill>
            <a:ln w="9525">
              <a:noFill/>
              <a:round/>
              <a:headEnd/>
              <a:tailEnd/>
            </a:ln>
          </p:spPr>
          <p:txBody>
            <a:bodyPr/>
            <a:lstStyle/>
            <a:p>
              <a:endParaRPr lang="sl-SI"/>
            </a:p>
          </p:txBody>
        </p:sp>
        <p:sp>
          <p:nvSpPr>
            <p:cNvPr id="167979" name="Freeform 43"/>
            <p:cNvSpPr>
              <a:spLocks/>
            </p:cNvSpPr>
            <p:nvPr/>
          </p:nvSpPr>
          <p:spPr bwMode="auto">
            <a:xfrm>
              <a:off x="2208" y="1643"/>
              <a:ext cx="120" cy="10"/>
            </a:xfrm>
            <a:custGeom>
              <a:avLst/>
              <a:gdLst/>
              <a:ahLst/>
              <a:cxnLst>
                <a:cxn ang="0">
                  <a:pos x="242" y="11"/>
                </a:cxn>
                <a:cxn ang="0">
                  <a:pos x="231" y="0"/>
                </a:cxn>
                <a:cxn ang="0">
                  <a:pos x="0" y="0"/>
                </a:cxn>
                <a:cxn ang="0">
                  <a:pos x="0" y="21"/>
                </a:cxn>
                <a:cxn ang="0">
                  <a:pos x="231" y="21"/>
                </a:cxn>
                <a:cxn ang="0">
                  <a:pos x="220" y="11"/>
                </a:cxn>
                <a:cxn ang="0">
                  <a:pos x="242" y="11"/>
                </a:cxn>
                <a:cxn ang="0">
                  <a:pos x="242" y="0"/>
                </a:cxn>
                <a:cxn ang="0">
                  <a:pos x="231" y="0"/>
                </a:cxn>
                <a:cxn ang="0">
                  <a:pos x="242" y="11"/>
                </a:cxn>
              </a:cxnLst>
              <a:rect l="0" t="0" r="r" b="b"/>
              <a:pathLst>
                <a:path w="242" h="21">
                  <a:moveTo>
                    <a:pt x="242" y="11"/>
                  </a:moveTo>
                  <a:lnTo>
                    <a:pt x="231" y="0"/>
                  </a:lnTo>
                  <a:lnTo>
                    <a:pt x="0" y="0"/>
                  </a:lnTo>
                  <a:lnTo>
                    <a:pt x="0" y="21"/>
                  </a:lnTo>
                  <a:lnTo>
                    <a:pt x="231" y="21"/>
                  </a:lnTo>
                  <a:lnTo>
                    <a:pt x="220" y="11"/>
                  </a:lnTo>
                  <a:lnTo>
                    <a:pt x="242" y="11"/>
                  </a:lnTo>
                  <a:lnTo>
                    <a:pt x="242" y="0"/>
                  </a:lnTo>
                  <a:lnTo>
                    <a:pt x="231" y="0"/>
                  </a:lnTo>
                  <a:lnTo>
                    <a:pt x="242" y="11"/>
                  </a:lnTo>
                  <a:close/>
                </a:path>
              </a:pathLst>
            </a:custGeom>
            <a:solidFill>
              <a:srgbClr val="000000"/>
            </a:solidFill>
            <a:ln w="9525">
              <a:noFill/>
              <a:round/>
              <a:headEnd/>
              <a:tailEnd/>
            </a:ln>
          </p:spPr>
          <p:txBody>
            <a:bodyPr/>
            <a:lstStyle/>
            <a:p>
              <a:endParaRPr lang="sl-SI"/>
            </a:p>
          </p:txBody>
        </p:sp>
        <p:sp>
          <p:nvSpPr>
            <p:cNvPr id="167980" name="Freeform 44"/>
            <p:cNvSpPr>
              <a:spLocks/>
            </p:cNvSpPr>
            <p:nvPr/>
          </p:nvSpPr>
          <p:spPr bwMode="auto">
            <a:xfrm>
              <a:off x="2318" y="1648"/>
              <a:ext cx="10" cy="57"/>
            </a:xfrm>
            <a:custGeom>
              <a:avLst/>
              <a:gdLst/>
              <a:ahLst/>
              <a:cxnLst>
                <a:cxn ang="0">
                  <a:pos x="11" y="114"/>
                </a:cxn>
                <a:cxn ang="0">
                  <a:pos x="22" y="104"/>
                </a:cxn>
                <a:cxn ang="0">
                  <a:pos x="22" y="0"/>
                </a:cxn>
                <a:cxn ang="0">
                  <a:pos x="0" y="0"/>
                </a:cxn>
                <a:cxn ang="0">
                  <a:pos x="0" y="104"/>
                </a:cxn>
                <a:cxn ang="0">
                  <a:pos x="11" y="93"/>
                </a:cxn>
                <a:cxn ang="0">
                  <a:pos x="11" y="114"/>
                </a:cxn>
                <a:cxn ang="0">
                  <a:pos x="22" y="114"/>
                </a:cxn>
                <a:cxn ang="0">
                  <a:pos x="22" y="104"/>
                </a:cxn>
                <a:cxn ang="0">
                  <a:pos x="11" y="114"/>
                </a:cxn>
              </a:cxnLst>
              <a:rect l="0" t="0" r="r" b="b"/>
              <a:pathLst>
                <a:path w="22" h="114">
                  <a:moveTo>
                    <a:pt x="11" y="114"/>
                  </a:moveTo>
                  <a:lnTo>
                    <a:pt x="22" y="104"/>
                  </a:lnTo>
                  <a:lnTo>
                    <a:pt x="22" y="0"/>
                  </a:lnTo>
                  <a:lnTo>
                    <a:pt x="0" y="0"/>
                  </a:lnTo>
                  <a:lnTo>
                    <a:pt x="0" y="104"/>
                  </a:lnTo>
                  <a:lnTo>
                    <a:pt x="11" y="93"/>
                  </a:lnTo>
                  <a:lnTo>
                    <a:pt x="11" y="114"/>
                  </a:lnTo>
                  <a:lnTo>
                    <a:pt x="22" y="114"/>
                  </a:lnTo>
                  <a:lnTo>
                    <a:pt x="22" y="104"/>
                  </a:lnTo>
                  <a:lnTo>
                    <a:pt x="11" y="114"/>
                  </a:lnTo>
                  <a:close/>
                </a:path>
              </a:pathLst>
            </a:custGeom>
            <a:solidFill>
              <a:srgbClr val="000000"/>
            </a:solidFill>
            <a:ln w="9525">
              <a:noFill/>
              <a:round/>
              <a:headEnd/>
              <a:tailEnd/>
            </a:ln>
          </p:spPr>
          <p:txBody>
            <a:bodyPr/>
            <a:lstStyle/>
            <a:p>
              <a:endParaRPr lang="sl-SI"/>
            </a:p>
          </p:txBody>
        </p:sp>
        <p:sp>
          <p:nvSpPr>
            <p:cNvPr id="167981" name="Freeform 45"/>
            <p:cNvSpPr>
              <a:spLocks/>
            </p:cNvSpPr>
            <p:nvPr/>
          </p:nvSpPr>
          <p:spPr bwMode="auto">
            <a:xfrm>
              <a:off x="2202" y="1695"/>
              <a:ext cx="121" cy="10"/>
            </a:xfrm>
            <a:custGeom>
              <a:avLst/>
              <a:gdLst/>
              <a:ahLst/>
              <a:cxnLst>
                <a:cxn ang="0">
                  <a:pos x="0" y="11"/>
                </a:cxn>
                <a:cxn ang="0">
                  <a:pos x="10" y="21"/>
                </a:cxn>
                <a:cxn ang="0">
                  <a:pos x="241" y="21"/>
                </a:cxn>
                <a:cxn ang="0">
                  <a:pos x="241" y="0"/>
                </a:cxn>
                <a:cxn ang="0">
                  <a:pos x="10" y="0"/>
                </a:cxn>
                <a:cxn ang="0">
                  <a:pos x="21" y="11"/>
                </a:cxn>
                <a:cxn ang="0">
                  <a:pos x="0" y="11"/>
                </a:cxn>
                <a:cxn ang="0">
                  <a:pos x="0" y="21"/>
                </a:cxn>
                <a:cxn ang="0">
                  <a:pos x="10" y="21"/>
                </a:cxn>
                <a:cxn ang="0">
                  <a:pos x="0" y="11"/>
                </a:cxn>
              </a:cxnLst>
              <a:rect l="0" t="0" r="r" b="b"/>
              <a:pathLst>
                <a:path w="241" h="21">
                  <a:moveTo>
                    <a:pt x="0" y="11"/>
                  </a:moveTo>
                  <a:lnTo>
                    <a:pt x="10" y="21"/>
                  </a:lnTo>
                  <a:lnTo>
                    <a:pt x="241" y="21"/>
                  </a:lnTo>
                  <a:lnTo>
                    <a:pt x="241" y="0"/>
                  </a:lnTo>
                  <a:lnTo>
                    <a:pt x="10" y="0"/>
                  </a:lnTo>
                  <a:lnTo>
                    <a:pt x="21" y="11"/>
                  </a:lnTo>
                  <a:lnTo>
                    <a:pt x="0" y="11"/>
                  </a:lnTo>
                  <a:lnTo>
                    <a:pt x="0" y="21"/>
                  </a:lnTo>
                  <a:lnTo>
                    <a:pt x="10" y="21"/>
                  </a:lnTo>
                  <a:lnTo>
                    <a:pt x="0" y="11"/>
                  </a:lnTo>
                  <a:close/>
                </a:path>
              </a:pathLst>
            </a:custGeom>
            <a:solidFill>
              <a:srgbClr val="000000"/>
            </a:solidFill>
            <a:ln w="9525">
              <a:noFill/>
              <a:round/>
              <a:headEnd/>
              <a:tailEnd/>
            </a:ln>
          </p:spPr>
          <p:txBody>
            <a:bodyPr/>
            <a:lstStyle/>
            <a:p>
              <a:endParaRPr lang="sl-SI"/>
            </a:p>
          </p:txBody>
        </p:sp>
        <p:sp>
          <p:nvSpPr>
            <p:cNvPr id="167982" name="Freeform 46"/>
            <p:cNvSpPr>
              <a:spLocks/>
            </p:cNvSpPr>
            <p:nvPr/>
          </p:nvSpPr>
          <p:spPr bwMode="auto">
            <a:xfrm>
              <a:off x="2202" y="1643"/>
              <a:ext cx="11" cy="57"/>
            </a:xfrm>
            <a:custGeom>
              <a:avLst/>
              <a:gdLst/>
              <a:ahLst/>
              <a:cxnLst>
                <a:cxn ang="0">
                  <a:pos x="10" y="0"/>
                </a:cxn>
                <a:cxn ang="0">
                  <a:pos x="0" y="11"/>
                </a:cxn>
                <a:cxn ang="0">
                  <a:pos x="0" y="115"/>
                </a:cxn>
                <a:cxn ang="0">
                  <a:pos x="21" y="115"/>
                </a:cxn>
                <a:cxn ang="0">
                  <a:pos x="21" y="11"/>
                </a:cxn>
                <a:cxn ang="0">
                  <a:pos x="10" y="21"/>
                </a:cxn>
                <a:cxn ang="0">
                  <a:pos x="10" y="0"/>
                </a:cxn>
                <a:cxn ang="0">
                  <a:pos x="0" y="0"/>
                </a:cxn>
                <a:cxn ang="0">
                  <a:pos x="0" y="11"/>
                </a:cxn>
                <a:cxn ang="0">
                  <a:pos x="10" y="0"/>
                </a:cxn>
              </a:cxnLst>
              <a:rect l="0" t="0" r="r" b="b"/>
              <a:pathLst>
                <a:path w="21" h="115">
                  <a:moveTo>
                    <a:pt x="10" y="0"/>
                  </a:moveTo>
                  <a:lnTo>
                    <a:pt x="0" y="11"/>
                  </a:lnTo>
                  <a:lnTo>
                    <a:pt x="0" y="115"/>
                  </a:lnTo>
                  <a:lnTo>
                    <a:pt x="21" y="115"/>
                  </a:lnTo>
                  <a:lnTo>
                    <a:pt x="21" y="11"/>
                  </a:lnTo>
                  <a:lnTo>
                    <a:pt x="10" y="21"/>
                  </a:lnTo>
                  <a:lnTo>
                    <a:pt x="10" y="0"/>
                  </a:lnTo>
                  <a:lnTo>
                    <a:pt x="0" y="0"/>
                  </a:lnTo>
                  <a:lnTo>
                    <a:pt x="0" y="11"/>
                  </a:lnTo>
                  <a:lnTo>
                    <a:pt x="10" y="0"/>
                  </a:lnTo>
                  <a:close/>
                </a:path>
              </a:pathLst>
            </a:custGeom>
            <a:solidFill>
              <a:srgbClr val="000000"/>
            </a:solidFill>
            <a:ln w="9525">
              <a:noFill/>
              <a:round/>
              <a:headEnd/>
              <a:tailEnd/>
            </a:ln>
          </p:spPr>
          <p:txBody>
            <a:bodyPr/>
            <a:lstStyle/>
            <a:p>
              <a:endParaRPr lang="sl-SI"/>
            </a:p>
          </p:txBody>
        </p:sp>
        <p:sp>
          <p:nvSpPr>
            <p:cNvPr id="167983" name="Freeform 47"/>
            <p:cNvSpPr>
              <a:spLocks/>
            </p:cNvSpPr>
            <p:nvPr/>
          </p:nvSpPr>
          <p:spPr bwMode="auto">
            <a:xfrm>
              <a:off x="2410" y="2401"/>
              <a:ext cx="84" cy="10"/>
            </a:xfrm>
            <a:custGeom>
              <a:avLst/>
              <a:gdLst/>
              <a:ahLst/>
              <a:cxnLst>
                <a:cxn ang="0">
                  <a:pos x="168" y="10"/>
                </a:cxn>
                <a:cxn ang="0">
                  <a:pos x="168" y="0"/>
                </a:cxn>
                <a:cxn ang="0">
                  <a:pos x="0" y="0"/>
                </a:cxn>
                <a:cxn ang="0">
                  <a:pos x="0" y="21"/>
                </a:cxn>
                <a:cxn ang="0">
                  <a:pos x="168" y="21"/>
                </a:cxn>
                <a:cxn ang="0">
                  <a:pos x="168" y="10"/>
                </a:cxn>
              </a:cxnLst>
              <a:rect l="0" t="0" r="r" b="b"/>
              <a:pathLst>
                <a:path w="168" h="21">
                  <a:moveTo>
                    <a:pt x="168" y="10"/>
                  </a:moveTo>
                  <a:lnTo>
                    <a:pt x="168" y="0"/>
                  </a:lnTo>
                  <a:lnTo>
                    <a:pt x="0" y="0"/>
                  </a:lnTo>
                  <a:lnTo>
                    <a:pt x="0" y="21"/>
                  </a:lnTo>
                  <a:lnTo>
                    <a:pt x="168" y="21"/>
                  </a:lnTo>
                  <a:lnTo>
                    <a:pt x="168" y="10"/>
                  </a:lnTo>
                  <a:close/>
                </a:path>
              </a:pathLst>
            </a:custGeom>
            <a:solidFill>
              <a:srgbClr val="000000"/>
            </a:solidFill>
            <a:ln w="9525">
              <a:noFill/>
              <a:round/>
              <a:headEnd/>
              <a:tailEnd/>
            </a:ln>
          </p:spPr>
          <p:txBody>
            <a:bodyPr/>
            <a:lstStyle/>
            <a:p>
              <a:endParaRPr lang="sl-SI"/>
            </a:p>
          </p:txBody>
        </p:sp>
        <p:sp>
          <p:nvSpPr>
            <p:cNvPr id="167984" name="Freeform 48"/>
            <p:cNvSpPr>
              <a:spLocks/>
            </p:cNvSpPr>
            <p:nvPr/>
          </p:nvSpPr>
          <p:spPr bwMode="auto">
            <a:xfrm>
              <a:off x="2609" y="2401"/>
              <a:ext cx="84" cy="10"/>
            </a:xfrm>
            <a:custGeom>
              <a:avLst/>
              <a:gdLst/>
              <a:ahLst/>
              <a:cxnLst>
                <a:cxn ang="0">
                  <a:pos x="168" y="10"/>
                </a:cxn>
                <a:cxn ang="0">
                  <a:pos x="168" y="0"/>
                </a:cxn>
                <a:cxn ang="0">
                  <a:pos x="0" y="0"/>
                </a:cxn>
                <a:cxn ang="0">
                  <a:pos x="0" y="21"/>
                </a:cxn>
                <a:cxn ang="0">
                  <a:pos x="168" y="21"/>
                </a:cxn>
                <a:cxn ang="0">
                  <a:pos x="168" y="10"/>
                </a:cxn>
              </a:cxnLst>
              <a:rect l="0" t="0" r="r" b="b"/>
              <a:pathLst>
                <a:path w="168" h="21">
                  <a:moveTo>
                    <a:pt x="168" y="10"/>
                  </a:moveTo>
                  <a:lnTo>
                    <a:pt x="168" y="0"/>
                  </a:lnTo>
                  <a:lnTo>
                    <a:pt x="0" y="0"/>
                  </a:lnTo>
                  <a:lnTo>
                    <a:pt x="0" y="21"/>
                  </a:lnTo>
                  <a:lnTo>
                    <a:pt x="168" y="21"/>
                  </a:lnTo>
                  <a:lnTo>
                    <a:pt x="168" y="10"/>
                  </a:lnTo>
                  <a:close/>
                </a:path>
              </a:pathLst>
            </a:custGeom>
            <a:solidFill>
              <a:srgbClr val="FF0000"/>
            </a:solidFill>
            <a:ln w="9525">
              <a:noFill/>
              <a:round/>
              <a:headEnd/>
              <a:tailEnd/>
            </a:ln>
          </p:spPr>
          <p:txBody>
            <a:bodyPr/>
            <a:lstStyle/>
            <a:p>
              <a:endParaRPr lang="sl-SI"/>
            </a:p>
          </p:txBody>
        </p:sp>
        <p:sp>
          <p:nvSpPr>
            <p:cNvPr id="167985" name="Freeform 49"/>
            <p:cNvSpPr>
              <a:spLocks/>
            </p:cNvSpPr>
            <p:nvPr/>
          </p:nvSpPr>
          <p:spPr bwMode="auto">
            <a:xfrm>
              <a:off x="2490" y="2372"/>
              <a:ext cx="120" cy="11"/>
            </a:xfrm>
            <a:custGeom>
              <a:avLst/>
              <a:gdLst/>
              <a:ahLst/>
              <a:cxnLst>
                <a:cxn ang="0">
                  <a:pos x="241" y="11"/>
                </a:cxn>
                <a:cxn ang="0">
                  <a:pos x="230" y="0"/>
                </a:cxn>
                <a:cxn ang="0">
                  <a:pos x="0" y="0"/>
                </a:cxn>
                <a:cxn ang="0">
                  <a:pos x="0" y="22"/>
                </a:cxn>
                <a:cxn ang="0">
                  <a:pos x="230" y="22"/>
                </a:cxn>
                <a:cxn ang="0">
                  <a:pos x="220" y="11"/>
                </a:cxn>
                <a:cxn ang="0">
                  <a:pos x="241" y="11"/>
                </a:cxn>
                <a:cxn ang="0">
                  <a:pos x="241" y="0"/>
                </a:cxn>
                <a:cxn ang="0">
                  <a:pos x="230" y="0"/>
                </a:cxn>
                <a:cxn ang="0">
                  <a:pos x="241" y="11"/>
                </a:cxn>
              </a:cxnLst>
              <a:rect l="0" t="0" r="r" b="b"/>
              <a:pathLst>
                <a:path w="241" h="22">
                  <a:moveTo>
                    <a:pt x="241" y="11"/>
                  </a:moveTo>
                  <a:lnTo>
                    <a:pt x="230" y="0"/>
                  </a:lnTo>
                  <a:lnTo>
                    <a:pt x="0" y="0"/>
                  </a:lnTo>
                  <a:lnTo>
                    <a:pt x="0" y="22"/>
                  </a:lnTo>
                  <a:lnTo>
                    <a:pt x="230" y="22"/>
                  </a:lnTo>
                  <a:lnTo>
                    <a:pt x="220" y="11"/>
                  </a:lnTo>
                  <a:lnTo>
                    <a:pt x="241" y="11"/>
                  </a:lnTo>
                  <a:lnTo>
                    <a:pt x="241" y="0"/>
                  </a:lnTo>
                  <a:lnTo>
                    <a:pt x="230" y="0"/>
                  </a:lnTo>
                  <a:lnTo>
                    <a:pt x="241" y="11"/>
                  </a:lnTo>
                  <a:close/>
                </a:path>
              </a:pathLst>
            </a:custGeom>
            <a:solidFill>
              <a:srgbClr val="FF0000"/>
            </a:solidFill>
            <a:ln w="9525">
              <a:noFill/>
              <a:round/>
              <a:headEnd/>
              <a:tailEnd/>
            </a:ln>
          </p:spPr>
          <p:txBody>
            <a:bodyPr/>
            <a:lstStyle/>
            <a:p>
              <a:endParaRPr lang="sl-SI"/>
            </a:p>
          </p:txBody>
        </p:sp>
        <p:sp>
          <p:nvSpPr>
            <p:cNvPr id="167986" name="Freeform 50"/>
            <p:cNvSpPr>
              <a:spLocks/>
            </p:cNvSpPr>
            <p:nvPr/>
          </p:nvSpPr>
          <p:spPr bwMode="auto">
            <a:xfrm>
              <a:off x="2600" y="2378"/>
              <a:ext cx="10" cy="57"/>
            </a:xfrm>
            <a:custGeom>
              <a:avLst/>
              <a:gdLst/>
              <a:ahLst/>
              <a:cxnLst>
                <a:cxn ang="0">
                  <a:pos x="10" y="115"/>
                </a:cxn>
                <a:cxn ang="0">
                  <a:pos x="21" y="104"/>
                </a:cxn>
                <a:cxn ang="0">
                  <a:pos x="21" y="0"/>
                </a:cxn>
                <a:cxn ang="0">
                  <a:pos x="0" y="0"/>
                </a:cxn>
                <a:cxn ang="0">
                  <a:pos x="0" y="104"/>
                </a:cxn>
                <a:cxn ang="0">
                  <a:pos x="10" y="93"/>
                </a:cxn>
                <a:cxn ang="0">
                  <a:pos x="10" y="115"/>
                </a:cxn>
                <a:cxn ang="0">
                  <a:pos x="21" y="115"/>
                </a:cxn>
                <a:cxn ang="0">
                  <a:pos x="21" y="104"/>
                </a:cxn>
                <a:cxn ang="0">
                  <a:pos x="10" y="115"/>
                </a:cxn>
              </a:cxnLst>
              <a:rect l="0" t="0" r="r" b="b"/>
              <a:pathLst>
                <a:path w="21" h="115">
                  <a:moveTo>
                    <a:pt x="10" y="115"/>
                  </a:moveTo>
                  <a:lnTo>
                    <a:pt x="21" y="104"/>
                  </a:lnTo>
                  <a:lnTo>
                    <a:pt x="21" y="0"/>
                  </a:lnTo>
                  <a:lnTo>
                    <a:pt x="0" y="0"/>
                  </a:lnTo>
                  <a:lnTo>
                    <a:pt x="0" y="104"/>
                  </a:lnTo>
                  <a:lnTo>
                    <a:pt x="10" y="93"/>
                  </a:lnTo>
                  <a:lnTo>
                    <a:pt x="10" y="115"/>
                  </a:lnTo>
                  <a:lnTo>
                    <a:pt x="21" y="115"/>
                  </a:lnTo>
                  <a:lnTo>
                    <a:pt x="21" y="104"/>
                  </a:lnTo>
                  <a:lnTo>
                    <a:pt x="10" y="115"/>
                  </a:lnTo>
                  <a:close/>
                </a:path>
              </a:pathLst>
            </a:custGeom>
            <a:solidFill>
              <a:srgbClr val="FF0000"/>
            </a:solidFill>
            <a:ln w="9525">
              <a:noFill/>
              <a:round/>
              <a:headEnd/>
              <a:tailEnd/>
            </a:ln>
          </p:spPr>
          <p:txBody>
            <a:bodyPr/>
            <a:lstStyle/>
            <a:p>
              <a:endParaRPr lang="sl-SI"/>
            </a:p>
          </p:txBody>
        </p:sp>
        <p:sp>
          <p:nvSpPr>
            <p:cNvPr id="167987" name="Freeform 51"/>
            <p:cNvSpPr>
              <a:spLocks/>
            </p:cNvSpPr>
            <p:nvPr/>
          </p:nvSpPr>
          <p:spPr bwMode="auto">
            <a:xfrm>
              <a:off x="2485" y="2424"/>
              <a:ext cx="120" cy="11"/>
            </a:xfrm>
            <a:custGeom>
              <a:avLst/>
              <a:gdLst/>
              <a:ahLst/>
              <a:cxnLst>
                <a:cxn ang="0">
                  <a:pos x="0" y="11"/>
                </a:cxn>
                <a:cxn ang="0">
                  <a:pos x="11" y="22"/>
                </a:cxn>
                <a:cxn ang="0">
                  <a:pos x="241" y="22"/>
                </a:cxn>
                <a:cxn ang="0">
                  <a:pos x="241" y="0"/>
                </a:cxn>
                <a:cxn ang="0">
                  <a:pos x="11" y="0"/>
                </a:cxn>
                <a:cxn ang="0">
                  <a:pos x="21" y="11"/>
                </a:cxn>
                <a:cxn ang="0">
                  <a:pos x="0" y="11"/>
                </a:cxn>
                <a:cxn ang="0">
                  <a:pos x="0" y="22"/>
                </a:cxn>
                <a:cxn ang="0">
                  <a:pos x="11" y="22"/>
                </a:cxn>
                <a:cxn ang="0">
                  <a:pos x="0" y="11"/>
                </a:cxn>
              </a:cxnLst>
              <a:rect l="0" t="0" r="r" b="b"/>
              <a:pathLst>
                <a:path w="241" h="22">
                  <a:moveTo>
                    <a:pt x="0" y="11"/>
                  </a:moveTo>
                  <a:lnTo>
                    <a:pt x="11" y="22"/>
                  </a:lnTo>
                  <a:lnTo>
                    <a:pt x="241" y="22"/>
                  </a:lnTo>
                  <a:lnTo>
                    <a:pt x="241" y="0"/>
                  </a:lnTo>
                  <a:lnTo>
                    <a:pt x="11" y="0"/>
                  </a:lnTo>
                  <a:lnTo>
                    <a:pt x="21" y="11"/>
                  </a:lnTo>
                  <a:lnTo>
                    <a:pt x="0" y="11"/>
                  </a:lnTo>
                  <a:lnTo>
                    <a:pt x="0" y="22"/>
                  </a:lnTo>
                  <a:lnTo>
                    <a:pt x="11" y="22"/>
                  </a:lnTo>
                  <a:lnTo>
                    <a:pt x="0" y="11"/>
                  </a:lnTo>
                  <a:close/>
                </a:path>
              </a:pathLst>
            </a:custGeom>
            <a:solidFill>
              <a:srgbClr val="FF0000"/>
            </a:solidFill>
            <a:ln w="9525">
              <a:noFill/>
              <a:round/>
              <a:headEnd/>
              <a:tailEnd/>
            </a:ln>
          </p:spPr>
          <p:txBody>
            <a:bodyPr/>
            <a:lstStyle/>
            <a:p>
              <a:endParaRPr lang="sl-SI"/>
            </a:p>
          </p:txBody>
        </p:sp>
        <p:sp>
          <p:nvSpPr>
            <p:cNvPr id="167988" name="Freeform 52"/>
            <p:cNvSpPr>
              <a:spLocks/>
            </p:cNvSpPr>
            <p:nvPr/>
          </p:nvSpPr>
          <p:spPr bwMode="auto">
            <a:xfrm>
              <a:off x="2485" y="2372"/>
              <a:ext cx="10" cy="58"/>
            </a:xfrm>
            <a:custGeom>
              <a:avLst/>
              <a:gdLst/>
              <a:ahLst/>
              <a:cxnLst>
                <a:cxn ang="0">
                  <a:pos x="11" y="0"/>
                </a:cxn>
                <a:cxn ang="0">
                  <a:pos x="0" y="11"/>
                </a:cxn>
                <a:cxn ang="0">
                  <a:pos x="0" y="115"/>
                </a:cxn>
                <a:cxn ang="0">
                  <a:pos x="21" y="115"/>
                </a:cxn>
                <a:cxn ang="0">
                  <a:pos x="21" y="11"/>
                </a:cxn>
                <a:cxn ang="0">
                  <a:pos x="11" y="22"/>
                </a:cxn>
                <a:cxn ang="0">
                  <a:pos x="11" y="0"/>
                </a:cxn>
                <a:cxn ang="0">
                  <a:pos x="0" y="0"/>
                </a:cxn>
                <a:cxn ang="0">
                  <a:pos x="0" y="11"/>
                </a:cxn>
                <a:cxn ang="0">
                  <a:pos x="11" y="0"/>
                </a:cxn>
              </a:cxnLst>
              <a:rect l="0" t="0" r="r" b="b"/>
              <a:pathLst>
                <a:path w="21" h="115">
                  <a:moveTo>
                    <a:pt x="11" y="0"/>
                  </a:moveTo>
                  <a:lnTo>
                    <a:pt x="0" y="11"/>
                  </a:lnTo>
                  <a:lnTo>
                    <a:pt x="0" y="115"/>
                  </a:lnTo>
                  <a:lnTo>
                    <a:pt x="21" y="115"/>
                  </a:lnTo>
                  <a:lnTo>
                    <a:pt x="21" y="11"/>
                  </a:lnTo>
                  <a:lnTo>
                    <a:pt x="11" y="22"/>
                  </a:lnTo>
                  <a:lnTo>
                    <a:pt x="11" y="0"/>
                  </a:lnTo>
                  <a:lnTo>
                    <a:pt x="0" y="0"/>
                  </a:lnTo>
                  <a:lnTo>
                    <a:pt x="0" y="11"/>
                  </a:lnTo>
                  <a:lnTo>
                    <a:pt x="11" y="0"/>
                  </a:lnTo>
                  <a:close/>
                </a:path>
              </a:pathLst>
            </a:custGeom>
            <a:solidFill>
              <a:srgbClr val="FF0000"/>
            </a:solidFill>
            <a:ln w="9525">
              <a:noFill/>
              <a:round/>
              <a:headEnd/>
              <a:tailEnd/>
            </a:ln>
          </p:spPr>
          <p:txBody>
            <a:bodyPr/>
            <a:lstStyle/>
            <a:p>
              <a:endParaRPr lang="sl-SI"/>
            </a:p>
          </p:txBody>
        </p:sp>
        <p:sp>
          <p:nvSpPr>
            <p:cNvPr id="167989" name="Freeform 53"/>
            <p:cNvSpPr>
              <a:spLocks/>
            </p:cNvSpPr>
            <p:nvPr/>
          </p:nvSpPr>
          <p:spPr bwMode="auto">
            <a:xfrm>
              <a:off x="2878" y="2350"/>
              <a:ext cx="92" cy="91"/>
            </a:xfrm>
            <a:custGeom>
              <a:avLst/>
              <a:gdLst/>
              <a:ahLst/>
              <a:cxnLst>
                <a:cxn ang="0">
                  <a:pos x="7" y="175"/>
                </a:cxn>
                <a:cxn ang="0">
                  <a:pos x="14" y="182"/>
                </a:cxn>
                <a:cxn ang="0">
                  <a:pos x="182" y="15"/>
                </a:cxn>
                <a:cxn ang="0">
                  <a:pos x="168" y="0"/>
                </a:cxn>
                <a:cxn ang="0">
                  <a:pos x="0" y="168"/>
                </a:cxn>
                <a:cxn ang="0">
                  <a:pos x="7" y="175"/>
                </a:cxn>
              </a:cxnLst>
              <a:rect l="0" t="0" r="r" b="b"/>
              <a:pathLst>
                <a:path w="182" h="182">
                  <a:moveTo>
                    <a:pt x="7" y="175"/>
                  </a:moveTo>
                  <a:lnTo>
                    <a:pt x="14" y="182"/>
                  </a:lnTo>
                  <a:lnTo>
                    <a:pt x="182" y="15"/>
                  </a:lnTo>
                  <a:lnTo>
                    <a:pt x="168" y="0"/>
                  </a:lnTo>
                  <a:lnTo>
                    <a:pt x="0" y="168"/>
                  </a:lnTo>
                  <a:lnTo>
                    <a:pt x="7" y="175"/>
                  </a:lnTo>
                  <a:close/>
                </a:path>
              </a:pathLst>
            </a:custGeom>
            <a:solidFill>
              <a:srgbClr val="FF0000"/>
            </a:solidFill>
            <a:ln w="9525">
              <a:noFill/>
              <a:round/>
              <a:headEnd/>
              <a:tailEnd/>
            </a:ln>
          </p:spPr>
          <p:txBody>
            <a:bodyPr/>
            <a:lstStyle/>
            <a:p>
              <a:endParaRPr lang="sl-SI"/>
            </a:p>
          </p:txBody>
        </p:sp>
        <p:sp>
          <p:nvSpPr>
            <p:cNvPr id="167990" name="Freeform 54"/>
            <p:cNvSpPr>
              <a:spLocks/>
            </p:cNvSpPr>
            <p:nvPr/>
          </p:nvSpPr>
          <p:spPr bwMode="auto">
            <a:xfrm>
              <a:off x="2659" y="2348"/>
              <a:ext cx="91" cy="93"/>
            </a:xfrm>
            <a:custGeom>
              <a:avLst/>
              <a:gdLst/>
              <a:ahLst/>
              <a:cxnLst>
                <a:cxn ang="0">
                  <a:pos x="174" y="0"/>
                </a:cxn>
                <a:cxn ang="0">
                  <a:pos x="167" y="3"/>
                </a:cxn>
                <a:cxn ang="0">
                  <a:pos x="0" y="171"/>
                </a:cxn>
                <a:cxn ang="0">
                  <a:pos x="15" y="185"/>
                </a:cxn>
                <a:cxn ang="0">
                  <a:pos x="181" y="18"/>
                </a:cxn>
                <a:cxn ang="0">
                  <a:pos x="174" y="21"/>
                </a:cxn>
                <a:cxn ang="0">
                  <a:pos x="174" y="0"/>
                </a:cxn>
                <a:cxn ang="0">
                  <a:pos x="170" y="0"/>
                </a:cxn>
                <a:cxn ang="0">
                  <a:pos x="167" y="3"/>
                </a:cxn>
                <a:cxn ang="0">
                  <a:pos x="174" y="0"/>
                </a:cxn>
              </a:cxnLst>
              <a:rect l="0" t="0" r="r" b="b"/>
              <a:pathLst>
                <a:path w="181" h="185">
                  <a:moveTo>
                    <a:pt x="174" y="0"/>
                  </a:moveTo>
                  <a:lnTo>
                    <a:pt x="167" y="3"/>
                  </a:lnTo>
                  <a:lnTo>
                    <a:pt x="0" y="171"/>
                  </a:lnTo>
                  <a:lnTo>
                    <a:pt x="15" y="185"/>
                  </a:lnTo>
                  <a:lnTo>
                    <a:pt x="181" y="18"/>
                  </a:lnTo>
                  <a:lnTo>
                    <a:pt x="174" y="21"/>
                  </a:lnTo>
                  <a:lnTo>
                    <a:pt x="174" y="0"/>
                  </a:lnTo>
                  <a:lnTo>
                    <a:pt x="170" y="0"/>
                  </a:lnTo>
                  <a:lnTo>
                    <a:pt x="167" y="3"/>
                  </a:lnTo>
                  <a:lnTo>
                    <a:pt x="174" y="0"/>
                  </a:lnTo>
                  <a:close/>
                </a:path>
              </a:pathLst>
            </a:custGeom>
            <a:solidFill>
              <a:srgbClr val="FF0000"/>
            </a:solidFill>
            <a:ln w="9525">
              <a:noFill/>
              <a:round/>
              <a:headEnd/>
              <a:tailEnd/>
            </a:ln>
          </p:spPr>
          <p:txBody>
            <a:bodyPr/>
            <a:lstStyle/>
            <a:p>
              <a:endParaRPr lang="sl-SI"/>
            </a:p>
          </p:txBody>
        </p:sp>
        <p:sp>
          <p:nvSpPr>
            <p:cNvPr id="167991" name="Freeform 55"/>
            <p:cNvSpPr>
              <a:spLocks/>
            </p:cNvSpPr>
            <p:nvPr/>
          </p:nvSpPr>
          <p:spPr bwMode="auto">
            <a:xfrm>
              <a:off x="2746" y="2348"/>
              <a:ext cx="84" cy="11"/>
            </a:xfrm>
            <a:custGeom>
              <a:avLst/>
              <a:gdLst/>
              <a:ahLst/>
              <a:cxnLst>
                <a:cxn ang="0">
                  <a:pos x="168" y="10"/>
                </a:cxn>
                <a:cxn ang="0">
                  <a:pos x="168" y="0"/>
                </a:cxn>
                <a:cxn ang="0">
                  <a:pos x="0" y="1"/>
                </a:cxn>
                <a:cxn ang="0">
                  <a:pos x="0" y="22"/>
                </a:cxn>
                <a:cxn ang="0">
                  <a:pos x="168" y="21"/>
                </a:cxn>
                <a:cxn ang="0">
                  <a:pos x="168" y="10"/>
                </a:cxn>
              </a:cxnLst>
              <a:rect l="0" t="0" r="r" b="b"/>
              <a:pathLst>
                <a:path w="168" h="22">
                  <a:moveTo>
                    <a:pt x="168" y="10"/>
                  </a:moveTo>
                  <a:lnTo>
                    <a:pt x="168" y="0"/>
                  </a:lnTo>
                  <a:lnTo>
                    <a:pt x="0" y="1"/>
                  </a:lnTo>
                  <a:lnTo>
                    <a:pt x="0" y="22"/>
                  </a:lnTo>
                  <a:lnTo>
                    <a:pt x="168" y="21"/>
                  </a:lnTo>
                  <a:lnTo>
                    <a:pt x="168" y="10"/>
                  </a:lnTo>
                  <a:close/>
                </a:path>
              </a:pathLst>
            </a:custGeom>
            <a:solidFill>
              <a:srgbClr val="FF0000"/>
            </a:solidFill>
            <a:ln w="9525">
              <a:noFill/>
              <a:round/>
              <a:headEnd/>
              <a:tailEnd/>
            </a:ln>
          </p:spPr>
          <p:txBody>
            <a:bodyPr/>
            <a:lstStyle/>
            <a:p>
              <a:endParaRPr lang="sl-SI"/>
            </a:p>
          </p:txBody>
        </p:sp>
        <p:sp>
          <p:nvSpPr>
            <p:cNvPr id="167992" name="Freeform 56"/>
            <p:cNvSpPr>
              <a:spLocks/>
            </p:cNvSpPr>
            <p:nvPr/>
          </p:nvSpPr>
          <p:spPr bwMode="auto">
            <a:xfrm>
              <a:off x="2881" y="2421"/>
              <a:ext cx="89" cy="87"/>
            </a:xfrm>
            <a:custGeom>
              <a:avLst/>
              <a:gdLst/>
              <a:ahLst/>
              <a:cxnLst>
                <a:cxn ang="0">
                  <a:pos x="156" y="7"/>
                </a:cxn>
                <a:cxn ang="0">
                  <a:pos x="159" y="0"/>
                </a:cxn>
                <a:cxn ang="0">
                  <a:pos x="0" y="159"/>
                </a:cxn>
                <a:cxn ang="0">
                  <a:pos x="15" y="174"/>
                </a:cxn>
                <a:cxn ang="0">
                  <a:pos x="174" y="15"/>
                </a:cxn>
                <a:cxn ang="0">
                  <a:pos x="177" y="7"/>
                </a:cxn>
                <a:cxn ang="0">
                  <a:pos x="174" y="15"/>
                </a:cxn>
                <a:cxn ang="0">
                  <a:pos x="177" y="12"/>
                </a:cxn>
                <a:cxn ang="0">
                  <a:pos x="177" y="7"/>
                </a:cxn>
                <a:cxn ang="0">
                  <a:pos x="156" y="7"/>
                </a:cxn>
              </a:cxnLst>
              <a:rect l="0" t="0" r="r" b="b"/>
              <a:pathLst>
                <a:path w="177" h="174">
                  <a:moveTo>
                    <a:pt x="156" y="7"/>
                  </a:moveTo>
                  <a:lnTo>
                    <a:pt x="159" y="0"/>
                  </a:lnTo>
                  <a:lnTo>
                    <a:pt x="0" y="159"/>
                  </a:lnTo>
                  <a:lnTo>
                    <a:pt x="15" y="174"/>
                  </a:lnTo>
                  <a:lnTo>
                    <a:pt x="174" y="15"/>
                  </a:lnTo>
                  <a:lnTo>
                    <a:pt x="177" y="7"/>
                  </a:lnTo>
                  <a:lnTo>
                    <a:pt x="174" y="15"/>
                  </a:lnTo>
                  <a:lnTo>
                    <a:pt x="177" y="12"/>
                  </a:lnTo>
                  <a:lnTo>
                    <a:pt x="177" y="7"/>
                  </a:lnTo>
                  <a:lnTo>
                    <a:pt x="156" y="7"/>
                  </a:lnTo>
                  <a:close/>
                </a:path>
              </a:pathLst>
            </a:custGeom>
            <a:solidFill>
              <a:srgbClr val="FF0000"/>
            </a:solidFill>
            <a:ln w="9525">
              <a:noFill/>
              <a:round/>
              <a:headEnd/>
              <a:tailEnd/>
            </a:ln>
          </p:spPr>
          <p:txBody>
            <a:bodyPr/>
            <a:lstStyle/>
            <a:p>
              <a:endParaRPr lang="sl-SI"/>
            </a:p>
          </p:txBody>
        </p:sp>
        <p:sp>
          <p:nvSpPr>
            <p:cNvPr id="167993" name="Freeform 57"/>
            <p:cNvSpPr>
              <a:spLocks/>
            </p:cNvSpPr>
            <p:nvPr/>
          </p:nvSpPr>
          <p:spPr bwMode="auto">
            <a:xfrm>
              <a:off x="2960" y="2353"/>
              <a:ext cx="10" cy="72"/>
            </a:xfrm>
            <a:custGeom>
              <a:avLst/>
              <a:gdLst/>
              <a:ahLst/>
              <a:cxnLst>
                <a:cxn ang="0">
                  <a:pos x="11" y="0"/>
                </a:cxn>
                <a:cxn ang="0">
                  <a:pos x="0" y="0"/>
                </a:cxn>
                <a:cxn ang="0">
                  <a:pos x="0" y="144"/>
                </a:cxn>
                <a:cxn ang="0">
                  <a:pos x="21" y="144"/>
                </a:cxn>
                <a:cxn ang="0">
                  <a:pos x="21" y="0"/>
                </a:cxn>
                <a:cxn ang="0">
                  <a:pos x="11" y="0"/>
                </a:cxn>
              </a:cxnLst>
              <a:rect l="0" t="0" r="r" b="b"/>
              <a:pathLst>
                <a:path w="21" h="144">
                  <a:moveTo>
                    <a:pt x="11" y="0"/>
                  </a:moveTo>
                  <a:lnTo>
                    <a:pt x="0" y="0"/>
                  </a:lnTo>
                  <a:lnTo>
                    <a:pt x="0" y="144"/>
                  </a:lnTo>
                  <a:lnTo>
                    <a:pt x="21" y="144"/>
                  </a:lnTo>
                  <a:lnTo>
                    <a:pt x="21" y="0"/>
                  </a:lnTo>
                  <a:lnTo>
                    <a:pt x="11" y="0"/>
                  </a:lnTo>
                  <a:close/>
                </a:path>
              </a:pathLst>
            </a:custGeom>
            <a:solidFill>
              <a:srgbClr val="FF0000"/>
            </a:solidFill>
            <a:ln w="9525">
              <a:noFill/>
              <a:round/>
              <a:headEnd/>
              <a:tailEnd/>
            </a:ln>
          </p:spPr>
          <p:txBody>
            <a:bodyPr/>
            <a:lstStyle/>
            <a:p>
              <a:endParaRPr lang="sl-SI"/>
            </a:p>
          </p:txBody>
        </p:sp>
        <p:sp>
          <p:nvSpPr>
            <p:cNvPr id="167994" name="Freeform 58"/>
            <p:cNvSpPr>
              <a:spLocks/>
            </p:cNvSpPr>
            <p:nvPr/>
          </p:nvSpPr>
          <p:spPr bwMode="auto">
            <a:xfrm>
              <a:off x="2410" y="1492"/>
              <a:ext cx="283" cy="10"/>
            </a:xfrm>
            <a:custGeom>
              <a:avLst/>
              <a:gdLst/>
              <a:ahLst/>
              <a:cxnLst>
                <a:cxn ang="0">
                  <a:pos x="566" y="11"/>
                </a:cxn>
                <a:cxn ang="0">
                  <a:pos x="566" y="0"/>
                </a:cxn>
                <a:cxn ang="0">
                  <a:pos x="0" y="0"/>
                </a:cxn>
                <a:cxn ang="0">
                  <a:pos x="0" y="21"/>
                </a:cxn>
                <a:cxn ang="0">
                  <a:pos x="566" y="21"/>
                </a:cxn>
                <a:cxn ang="0">
                  <a:pos x="566" y="11"/>
                </a:cxn>
              </a:cxnLst>
              <a:rect l="0" t="0" r="r" b="b"/>
              <a:pathLst>
                <a:path w="566" h="21">
                  <a:moveTo>
                    <a:pt x="566" y="11"/>
                  </a:moveTo>
                  <a:lnTo>
                    <a:pt x="566" y="0"/>
                  </a:lnTo>
                  <a:lnTo>
                    <a:pt x="0" y="0"/>
                  </a:lnTo>
                  <a:lnTo>
                    <a:pt x="0" y="21"/>
                  </a:lnTo>
                  <a:lnTo>
                    <a:pt x="566" y="21"/>
                  </a:lnTo>
                  <a:lnTo>
                    <a:pt x="566" y="11"/>
                  </a:lnTo>
                  <a:close/>
                </a:path>
              </a:pathLst>
            </a:custGeom>
            <a:solidFill>
              <a:srgbClr val="000000"/>
            </a:solidFill>
            <a:ln w="9525">
              <a:noFill/>
              <a:round/>
              <a:headEnd/>
              <a:tailEnd/>
            </a:ln>
          </p:spPr>
          <p:txBody>
            <a:bodyPr/>
            <a:lstStyle/>
            <a:p>
              <a:endParaRPr lang="sl-SI"/>
            </a:p>
          </p:txBody>
        </p:sp>
        <p:sp>
          <p:nvSpPr>
            <p:cNvPr id="167995" name="Freeform 59"/>
            <p:cNvSpPr>
              <a:spLocks/>
            </p:cNvSpPr>
            <p:nvPr/>
          </p:nvSpPr>
          <p:spPr bwMode="auto">
            <a:xfrm>
              <a:off x="2490" y="1463"/>
              <a:ext cx="120" cy="10"/>
            </a:xfrm>
            <a:custGeom>
              <a:avLst/>
              <a:gdLst/>
              <a:ahLst/>
              <a:cxnLst>
                <a:cxn ang="0">
                  <a:pos x="241" y="10"/>
                </a:cxn>
                <a:cxn ang="0">
                  <a:pos x="230" y="0"/>
                </a:cxn>
                <a:cxn ang="0">
                  <a:pos x="0" y="0"/>
                </a:cxn>
                <a:cxn ang="0">
                  <a:pos x="0" y="21"/>
                </a:cxn>
                <a:cxn ang="0">
                  <a:pos x="230" y="21"/>
                </a:cxn>
                <a:cxn ang="0">
                  <a:pos x="220" y="10"/>
                </a:cxn>
                <a:cxn ang="0">
                  <a:pos x="241" y="10"/>
                </a:cxn>
                <a:cxn ang="0">
                  <a:pos x="241" y="0"/>
                </a:cxn>
                <a:cxn ang="0">
                  <a:pos x="230" y="0"/>
                </a:cxn>
                <a:cxn ang="0">
                  <a:pos x="241" y="10"/>
                </a:cxn>
              </a:cxnLst>
              <a:rect l="0" t="0" r="r" b="b"/>
              <a:pathLst>
                <a:path w="241" h="21">
                  <a:moveTo>
                    <a:pt x="241" y="10"/>
                  </a:moveTo>
                  <a:lnTo>
                    <a:pt x="230" y="0"/>
                  </a:lnTo>
                  <a:lnTo>
                    <a:pt x="0" y="0"/>
                  </a:lnTo>
                  <a:lnTo>
                    <a:pt x="0" y="21"/>
                  </a:lnTo>
                  <a:lnTo>
                    <a:pt x="230" y="21"/>
                  </a:lnTo>
                  <a:lnTo>
                    <a:pt x="220" y="10"/>
                  </a:lnTo>
                  <a:lnTo>
                    <a:pt x="241" y="10"/>
                  </a:lnTo>
                  <a:lnTo>
                    <a:pt x="241" y="0"/>
                  </a:lnTo>
                  <a:lnTo>
                    <a:pt x="230" y="0"/>
                  </a:lnTo>
                  <a:lnTo>
                    <a:pt x="241" y="10"/>
                  </a:lnTo>
                  <a:close/>
                </a:path>
              </a:pathLst>
            </a:custGeom>
            <a:solidFill>
              <a:srgbClr val="000000"/>
            </a:solidFill>
            <a:ln w="9525">
              <a:noFill/>
              <a:round/>
              <a:headEnd/>
              <a:tailEnd/>
            </a:ln>
          </p:spPr>
          <p:txBody>
            <a:bodyPr/>
            <a:lstStyle/>
            <a:p>
              <a:endParaRPr lang="sl-SI"/>
            </a:p>
          </p:txBody>
        </p:sp>
        <p:sp>
          <p:nvSpPr>
            <p:cNvPr id="167996" name="Freeform 60"/>
            <p:cNvSpPr>
              <a:spLocks/>
            </p:cNvSpPr>
            <p:nvPr/>
          </p:nvSpPr>
          <p:spPr bwMode="auto">
            <a:xfrm>
              <a:off x="2600" y="1468"/>
              <a:ext cx="10" cy="57"/>
            </a:xfrm>
            <a:custGeom>
              <a:avLst/>
              <a:gdLst/>
              <a:ahLst/>
              <a:cxnLst>
                <a:cxn ang="0">
                  <a:pos x="10" y="115"/>
                </a:cxn>
                <a:cxn ang="0">
                  <a:pos x="21" y="104"/>
                </a:cxn>
                <a:cxn ang="0">
                  <a:pos x="21" y="0"/>
                </a:cxn>
                <a:cxn ang="0">
                  <a:pos x="0" y="0"/>
                </a:cxn>
                <a:cxn ang="0">
                  <a:pos x="0" y="104"/>
                </a:cxn>
                <a:cxn ang="0">
                  <a:pos x="10" y="94"/>
                </a:cxn>
                <a:cxn ang="0">
                  <a:pos x="10" y="115"/>
                </a:cxn>
                <a:cxn ang="0">
                  <a:pos x="21" y="115"/>
                </a:cxn>
                <a:cxn ang="0">
                  <a:pos x="21" y="104"/>
                </a:cxn>
                <a:cxn ang="0">
                  <a:pos x="10" y="115"/>
                </a:cxn>
              </a:cxnLst>
              <a:rect l="0" t="0" r="r" b="b"/>
              <a:pathLst>
                <a:path w="21" h="115">
                  <a:moveTo>
                    <a:pt x="10" y="115"/>
                  </a:moveTo>
                  <a:lnTo>
                    <a:pt x="21" y="104"/>
                  </a:lnTo>
                  <a:lnTo>
                    <a:pt x="21" y="0"/>
                  </a:lnTo>
                  <a:lnTo>
                    <a:pt x="0" y="0"/>
                  </a:lnTo>
                  <a:lnTo>
                    <a:pt x="0" y="104"/>
                  </a:lnTo>
                  <a:lnTo>
                    <a:pt x="10" y="94"/>
                  </a:lnTo>
                  <a:lnTo>
                    <a:pt x="10" y="115"/>
                  </a:lnTo>
                  <a:lnTo>
                    <a:pt x="21" y="115"/>
                  </a:lnTo>
                  <a:lnTo>
                    <a:pt x="21" y="104"/>
                  </a:lnTo>
                  <a:lnTo>
                    <a:pt x="10" y="115"/>
                  </a:lnTo>
                  <a:close/>
                </a:path>
              </a:pathLst>
            </a:custGeom>
            <a:solidFill>
              <a:srgbClr val="000000"/>
            </a:solidFill>
            <a:ln w="9525">
              <a:noFill/>
              <a:round/>
              <a:headEnd/>
              <a:tailEnd/>
            </a:ln>
          </p:spPr>
          <p:txBody>
            <a:bodyPr/>
            <a:lstStyle/>
            <a:p>
              <a:endParaRPr lang="sl-SI"/>
            </a:p>
          </p:txBody>
        </p:sp>
        <p:sp>
          <p:nvSpPr>
            <p:cNvPr id="167997" name="Freeform 61"/>
            <p:cNvSpPr>
              <a:spLocks/>
            </p:cNvSpPr>
            <p:nvPr/>
          </p:nvSpPr>
          <p:spPr bwMode="auto">
            <a:xfrm>
              <a:off x="2485" y="1515"/>
              <a:ext cx="120" cy="10"/>
            </a:xfrm>
            <a:custGeom>
              <a:avLst/>
              <a:gdLst/>
              <a:ahLst/>
              <a:cxnLst>
                <a:cxn ang="0">
                  <a:pos x="0" y="10"/>
                </a:cxn>
                <a:cxn ang="0">
                  <a:pos x="11" y="21"/>
                </a:cxn>
                <a:cxn ang="0">
                  <a:pos x="241" y="21"/>
                </a:cxn>
                <a:cxn ang="0">
                  <a:pos x="241" y="0"/>
                </a:cxn>
                <a:cxn ang="0">
                  <a:pos x="11" y="0"/>
                </a:cxn>
                <a:cxn ang="0">
                  <a:pos x="21" y="10"/>
                </a:cxn>
                <a:cxn ang="0">
                  <a:pos x="0" y="10"/>
                </a:cxn>
                <a:cxn ang="0">
                  <a:pos x="0" y="21"/>
                </a:cxn>
                <a:cxn ang="0">
                  <a:pos x="11" y="21"/>
                </a:cxn>
                <a:cxn ang="0">
                  <a:pos x="0" y="10"/>
                </a:cxn>
              </a:cxnLst>
              <a:rect l="0" t="0" r="r" b="b"/>
              <a:pathLst>
                <a:path w="241" h="21">
                  <a:moveTo>
                    <a:pt x="0" y="10"/>
                  </a:moveTo>
                  <a:lnTo>
                    <a:pt x="11" y="21"/>
                  </a:lnTo>
                  <a:lnTo>
                    <a:pt x="241" y="21"/>
                  </a:lnTo>
                  <a:lnTo>
                    <a:pt x="241" y="0"/>
                  </a:lnTo>
                  <a:lnTo>
                    <a:pt x="11" y="0"/>
                  </a:lnTo>
                  <a:lnTo>
                    <a:pt x="21" y="10"/>
                  </a:lnTo>
                  <a:lnTo>
                    <a:pt x="0" y="10"/>
                  </a:lnTo>
                  <a:lnTo>
                    <a:pt x="0" y="21"/>
                  </a:lnTo>
                  <a:lnTo>
                    <a:pt x="11" y="21"/>
                  </a:lnTo>
                  <a:lnTo>
                    <a:pt x="0" y="10"/>
                  </a:lnTo>
                  <a:close/>
                </a:path>
              </a:pathLst>
            </a:custGeom>
            <a:solidFill>
              <a:srgbClr val="000000"/>
            </a:solidFill>
            <a:ln w="9525">
              <a:noFill/>
              <a:round/>
              <a:headEnd/>
              <a:tailEnd/>
            </a:ln>
          </p:spPr>
          <p:txBody>
            <a:bodyPr/>
            <a:lstStyle/>
            <a:p>
              <a:endParaRPr lang="sl-SI"/>
            </a:p>
          </p:txBody>
        </p:sp>
        <p:sp>
          <p:nvSpPr>
            <p:cNvPr id="167998" name="Freeform 62"/>
            <p:cNvSpPr>
              <a:spLocks/>
            </p:cNvSpPr>
            <p:nvPr/>
          </p:nvSpPr>
          <p:spPr bwMode="auto">
            <a:xfrm>
              <a:off x="2485" y="1463"/>
              <a:ext cx="10" cy="57"/>
            </a:xfrm>
            <a:custGeom>
              <a:avLst/>
              <a:gdLst/>
              <a:ahLst/>
              <a:cxnLst>
                <a:cxn ang="0">
                  <a:pos x="11" y="0"/>
                </a:cxn>
                <a:cxn ang="0">
                  <a:pos x="0" y="10"/>
                </a:cxn>
                <a:cxn ang="0">
                  <a:pos x="0" y="114"/>
                </a:cxn>
                <a:cxn ang="0">
                  <a:pos x="21" y="114"/>
                </a:cxn>
                <a:cxn ang="0">
                  <a:pos x="21" y="10"/>
                </a:cxn>
                <a:cxn ang="0">
                  <a:pos x="11" y="21"/>
                </a:cxn>
                <a:cxn ang="0">
                  <a:pos x="11" y="0"/>
                </a:cxn>
                <a:cxn ang="0">
                  <a:pos x="0" y="0"/>
                </a:cxn>
                <a:cxn ang="0">
                  <a:pos x="0" y="10"/>
                </a:cxn>
                <a:cxn ang="0">
                  <a:pos x="11" y="0"/>
                </a:cxn>
              </a:cxnLst>
              <a:rect l="0" t="0" r="r" b="b"/>
              <a:pathLst>
                <a:path w="21" h="114">
                  <a:moveTo>
                    <a:pt x="11" y="0"/>
                  </a:moveTo>
                  <a:lnTo>
                    <a:pt x="0" y="10"/>
                  </a:lnTo>
                  <a:lnTo>
                    <a:pt x="0" y="114"/>
                  </a:lnTo>
                  <a:lnTo>
                    <a:pt x="21" y="114"/>
                  </a:lnTo>
                  <a:lnTo>
                    <a:pt x="21" y="10"/>
                  </a:lnTo>
                  <a:lnTo>
                    <a:pt x="11" y="21"/>
                  </a:lnTo>
                  <a:lnTo>
                    <a:pt x="11" y="0"/>
                  </a:lnTo>
                  <a:lnTo>
                    <a:pt x="0" y="0"/>
                  </a:lnTo>
                  <a:lnTo>
                    <a:pt x="0" y="10"/>
                  </a:lnTo>
                  <a:lnTo>
                    <a:pt x="11" y="0"/>
                  </a:lnTo>
                  <a:close/>
                </a:path>
              </a:pathLst>
            </a:custGeom>
            <a:solidFill>
              <a:srgbClr val="000000"/>
            </a:solidFill>
            <a:ln w="9525">
              <a:noFill/>
              <a:round/>
              <a:headEnd/>
              <a:tailEnd/>
            </a:ln>
          </p:spPr>
          <p:txBody>
            <a:bodyPr/>
            <a:lstStyle/>
            <a:p>
              <a:endParaRPr lang="sl-SI"/>
            </a:p>
          </p:txBody>
        </p:sp>
        <p:sp>
          <p:nvSpPr>
            <p:cNvPr id="167999" name="Rectangle 63"/>
            <p:cNvSpPr>
              <a:spLocks noChangeArrowheads="1"/>
            </p:cNvSpPr>
            <p:nvPr/>
          </p:nvSpPr>
          <p:spPr bwMode="auto">
            <a:xfrm>
              <a:off x="2664" y="1531"/>
              <a:ext cx="219" cy="62"/>
            </a:xfrm>
            <a:prstGeom prst="rect">
              <a:avLst/>
            </a:prstGeom>
            <a:solidFill>
              <a:srgbClr val="FFFFFF"/>
            </a:solidFill>
            <a:ln w="9525">
              <a:noFill/>
              <a:miter lim="800000"/>
              <a:headEnd/>
              <a:tailEnd/>
            </a:ln>
          </p:spPr>
          <p:txBody>
            <a:bodyPr/>
            <a:lstStyle/>
            <a:p>
              <a:endParaRPr lang="sl-SI"/>
            </a:p>
          </p:txBody>
        </p:sp>
        <p:sp>
          <p:nvSpPr>
            <p:cNvPr id="168000" name="Freeform 64"/>
            <p:cNvSpPr>
              <a:spLocks/>
            </p:cNvSpPr>
            <p:nvPr/>
          </p:nvSpPr>
          <p:spPr bwMode="auto">
            <a:xfrm>
              <a:off x="2664" y="1525"/>
              <a:ext cx="224" cy="11"/>
            </a:xfrm>
            <a:custGeom>
              <a:avLst/>
              <a:gdLst/>
              <a:ahLst/>
              <a:cxnLst>
                <a:cxn ang="0">
                  <a:pos x="450" y="10"/>
                </a:cxn>
                <a:cxn ang="0">
                  <a:pos x="439" y="0"/>
                </a:cxn>
                <a:cxn ang="0">
                  <a:pos x="0" y="0"/>
                </a:cxn>
                <a:cxn ang="0">
                  <a:pos x="0" y="21"/>
                </a:cxn>
                <a:cxn ang="0">
                  <a:pos x="439" y="21"/>
                </a:cxn>
                <a:cxn ang="0">
                  <a:pos x="429" y="10"/>
                </a:cxn>
                <a:cxn ang="0">
                  <a:pos x="450" y="10"/>
                </a:cxn>
                <a:cxn ang="0">
                  <a:pos x="450" y="0"/>
                </a:cxn>
                <a:cxn ang="0">
                  <a:pos x="439" y="0"/>
                </a:cxn>
                <a:cxn ang="0">
                  <a:pos x="450" y="10"/>
                </a:cxn>
              </a:cxnLst>
              <a:rect l="0" t="0" r="r" b="b"/>
              <a:pathLst>
                <a:path w="450" h="21">
                  <a:moveTo>
                    <a:pt x="450" y="10"/>
                  </a:moveTo>
                  <a:lnTo>
                    <a:pt x="439" y="0"/>
                  </a:lnTo>
                  <a:lnTo>
                    <a:pt x="0" y="0"/>
                  </a:lnTo>
                  <a:lnTo>
                    <a:pt x="0" y="21"/>
                  </a:lnTo>
                  <a:lnTo>
                    <a:pt x="439" y="21"/>
                  </a:lnTo>
                  <a:lnTo>
                    <a:pt x="429" y="10"/>
                  </a:lnTo>
                  <a:lnTo>
                    <a:pt x="450" y="10"/>
                  </a:lnTo>
                  <a:lnTo>
                    <a:pt x="450" y="0"/>
                  </a:lnTo>
                  <a:lnTo>
                    <a:pt x="439" y="0"/>
                  </a:lnTo>
                  <a:lnTo>
                    <a:pt x="450" y="10"/>
                  </a:lnTo>
                  <a:close/>
                </a:path>
              </a:pathLst>
            </a:custGeom>
            <a:solidFill>
              <a:srgbClr val="000000"/>
            </a:solidFill>
            <a:ln w="9525">
              <a:noFill/>
              <a:round/>
              <a:headEnd/>
              <a:tailEnd/>
            </a:ln>
          </p:spPr>
          <p:txBody>
            <a:bodyPr/>
            <a:lstStyle/>
            <a:p>
              <a:endParaRPr lang="sl-SI"/>
            </a:p>
          </p:txBody>
        </p:sp>
        <p:sp>
          <p:nvSpPr>
            <p:cNvPr id="168001" name="Freeform 65"/>
            <p:cNvSpPr>
              <a:spLocks/>
            </p:cNvSpPr>
            <p:nvPr/>
          </p:nvSpPr>
          <p:spPr bwMode="auto">
            <a:xfrm>
              <a:off x="2878" y="1531"/>
              <a:ext cx="10" cy="68"/>
            </a:xfrm>
            <a:custGeom>
              <a:avLst/>
              <a:gdLst/>
              <a:ahLst/>
              <a:cxnLst>
                <a:cxn ang="0">
                  <a:pos x="10" y="136"/>
                </a:cxn>
                <a:cxn ang="0">
                  <a:pos x="21" y="126"/>
                </a:cxn>
                <a:cxn ang="0">
                  <a:pos x="21" y="0"/>
                </a:cxn>
                <a:cxn ang="0">
                  <a:pos x="0" y="0"/>
                </a:cxn>
                <a:cxn ang="0">
                  <a:pos x="0" y="126"/>
                </a:cxn>
                <a:cxn ang="0">
                  <a:pos x="10" y="115"/>
                </a:cxn>
                <a:cxn ang="0">
                  <a:pos x="10" y="136"/>
                </a:cxn>
                <a:cxn ang="0">
                  <a:pos x="21" y="136"/>
                </a:cxn>
                <a:cxn ang="0">
                  <a:pos x="21" y="126"/>
                </a:cxn>
                <a:cxn ang="0">
                  <a:pos x="10" y="136"/>
                </a:cxn>
              </a:cxnLst>
              <a:rect l="0" t="0" r="r" b="b"/>
              <a:pathLst>
                <a:path w="21" h="136">
                  <a:moveTo>
                    <a:pt x="10" y="136"/>
                  </a:moveTo>
                  <a:lnTo>
                    <a:pt x="21" y="126"/>
                  </a:lnTo>
                  <a:lnTo>
                    <a:pt x="21" y="0"/>
                  </a:lnTo>
                  <a:lnTo>
                    <a:pt x="0" y="0"/>
                  </a:lnTo>
                  <a:lnTo>
                    <a:pt x="0" y="126"/>
                  </a:lnTo>
                  <a:lnTo>
                    <a:pt x="10" y="115"/>
                  </a:lnTo>
                  <a:lnTo>
                    <a:pt x="10" y="136"/>
                  </a:lnTo>
                  <a:lnTo>
                    <a:pt x="21" y="136"/>
                  </a:lnTo>
                  <a:lnTo>
                    <a:pt x="21" y="126"/>
                  </a:lnTo>
                  <a:lnTo>
                    <a:pt x="10" y="136"/>
                  </a:lnTo>
                  <a:close/>
                </a:path>
              </a:pathLst>
            </a:custGeom>
            <a:solidFill>
              <a:srgbClr val="000000"/>
            </a:solidFill>
            <a:ln w="9525">
              <a:noFill/>
              <a:round/>
              <a:headEnd/>
              <a:tailEnd/>
            </a:ln>
          </p:spPr>
          <p:txBody>
            <a:bodyPr/>
            <a:lstStyle/>
            <a:p>
              <a:endParaRPr lang="sl-SI"/>
            </a:p>
          </p:txBody>
        </p:sp>
        <p:sp>
          <p:nvSpPr>
            <p:cNvPr id="168002" name="Freeform 66"/>
            <p:cNvSpPr>
              <a:spLocks/>
            </p:cNvSpPr>
            <p:nvPr/>
          </p:nvSpPr>
          <p:spPr bwMode="auto">
            <a:xfrm>
              <a:off x="2658" y="1588"/>
              <a:ext cx="225" cy="11"/>
            </a:xfrm>
            <a:custGeom>
              <a:avLst/>
              <a:gdLst/>
              <a:ahLst/>
              <a:cxnLst>
                <a:cxn ang="0">
                  <a:pos x="0" y="11"/>
                </a:cxn>
                <a:cxn ang="0">
                  <a:pos x="10" y="21"/>
                </a:cxn>
                <a:cxn ang="0">
                  <a:pos x="449" y="21"/>
                </a:cxn>
                <a:cxn ang="0">
                  <a:pos x="449" y="0"/>
                </a:cxn>
                <a:cxn ang="0">
                  <a:pos x="10" y="0"/>
                </a:cxn>
                <a:cxn ang="0">
                  <a:pos x="21" y="11"/>
                </a:cxn>
                <a:cxn ang="0">
                  <a:pos x="0" y="11"/>
                </a:cxn>
                <a:cxn ang="0">
                  <a:pos x="0" y="21"/>
                </a:cxn>
                <a:cxn ang="0">
                  <a:pos x="10" y="21"/>
                </a:cxn>
                <a:cxn ang="0">
                  <a:pos x="0" y="11"/>
                </a:cxn>
              </a:cxnLst>
              <a:rect l="0" t="0" r="r" b="b"/>
              <a:pathLst>
                <a:path w="449" h="21">
                  <a:moveTo>
                    <a:pt x="0" y="11"/>
                  </a:moveTo>
                  <a:lnTo>
                    <a:pt x="10" y="21"/>
                  </a:lnTo>
                  <a:lnTo>
                    <a:pt x="449" y="21"/>
                  </a:lnTo>
                  <a:lnTo>
                    <a:pt x="449" y="0"/>
                  </a:lnTo>
                  <a:lnTo>
                    <a:pt x="10" y="0"/>
                  </a:lnTo>
                  <a:lnTo>
                    <a:pt x="21" y="11"/>
                  </a:lnTo>
                  <a:lnTo>
                    <a:pt x="0" y="11"/>
                  </a:lnTo>
                  <a:lnTo>
                    <a:pt x="0" y="21"/>
                  </a:lnTo>
                  <a:lnTo>
                    <a:pt x="10" y="21"/>
                  </a:lnTo>
                  <a:lnTo>
                    <a:pt x="0" y="11"/>
                  </a:lnTo>
                  <a:close/>
                </a:path>
              </a:pathLst>
            </a:custGeom>
            <a:solidFill>
              <a:srgbClr val="000000"/>
            </a:solidFill>
            <a:ln w="9525">
              <a:noFill/>
              <a:round/>
              <a:headEnd/>
              <a:tailEnd/>
            </a:ln>
          </p:spPr>
          <p:txBody>
            <a:bodyPr/>
            <a:lstStyle/>
            <a:p>
              <a:endParaRPr lang="sl-SI"/>
            </a:p>
          </p:txBody>
        </p:sp>
        <p:sp>
          <p:nvSpPr>
            <p:cNvPr id="168003" name="Freeform 67"/>
            <p:cNvSpPr>
              <a:spLocks/>
            </p:cNvSpPr>
            <p:nvPr/>
          </p:nvSpPr>
          <p:spPr bwMode="auto">
            <a:xfrm>
              <a:off x="2658" y="1525"/>
              <a:ext cx="11" cy="68"/>
            </a:xfrm>
            <a:custGeom>
              <a:avLst/>
              <a:gdLst/>
              <a:ahLst/>
              <a:cxnLst>
                <a:cxn ang="0">
                  <a:pos x="10" y="0"/>
                </a:cxn>
                <a:cxn ang="0">
                  <a:pos x="0" y="10"/>
                </a:cxn>
                <a:cxn ang="0">
                  <a:pos x="0" y="136"/>
                </a:cxn>
                <a:cxn ang="0">
                  <a:pos x="21" y="136"/>
                </a:cxn>
                <a:cxn ang="0">
                  <a:pos x="21" y="10"/>
                </a:cxn>
                <a:cxn ang="0">
                  <a:pos x="10" y="21"/>
                </a:cxn>
                <a:cxn ang="0">
                  <a:pos x="10" y="0"/>
                </a:cxn>
                <a:cxn ang="0">
                  <a:pos x="0" y="0"/>
                </a:cxn>
                <a:cxn ang="0">
                  <a:pos x="0" y="10"/>
                </a:cxn>
                <a:cxn ang="0">
                  <a:pos x="10" y="0"/>
                </a:cxn>
              </a:cxnLst>
              <a:rect l="0" t="0" r="r" b="b"/>
              <a:pathLst>
                <a:path w="21" h="136">
                  <a:moveTo>
                    <a:pt x="10" y="0"/>
                  </a:moveTo>
                  <a:lnTo>
                    <a:pt x="0" y="10"/>
                  </a:lnTo>
                  <a:lnTo>
                    <a:pt x="0" y="136"/>
                  </a:lnTo>
                  <a:lnTo>
                    <a:pt x="21" y="136"/>
                  </a:lnTo>
                  <a:lnTo>
                    <a:pt x="21" y="10"/>
                  </a:lnTo>
                  <a:lnTo>
                    <a:pt x="10" y="21"/>
                  </a:lnTo>
                  <a:lnTo>
                    <a:pt x="10" y="0"/>
                  </a:lnTo>
                  <a:lnTo>
                    <a:pt x="0" y="0"/>
                  </a:lnTo>
                  <a:lnTo>
                    <a:pt x="0" y="10"/>
                  </a:lnTo>
                  <a:lnTo>
                    <a:pt x="10" y="0"/>
                  </a:lnTo>
                  <a:close/>
                </a:path>
              </a:pathLst>
            </a:custGeom>
            <a:solidFill>
              <a:srgbClr val="000000"/>
            </a:solidFill>
            <a:ln w="9525">
              <a:noFill/>
              <a:round/>
              <a:headEnd/>
              <a:tailEnd/>
            </a:ln>
          </p:spPr>
          <p:txBody>
            <a:bodyPr/>
            <a:lstStyle/>
            <a:p>
              <a:endParaRPr lang="sl-SI"/>
            </a:p>
          </p:txBody>
        </p:sp>
        <p:sp>
          <p:nvSpPr>
            <p:cNvPr id="168004" name="Freeform 68"/>
            <p:cNvSpPr>
              <a:spLocks/>
            </p:cNvSpPr>
            <p:nvPr/>
          </p:nvSpPr>
          <p:spPr bwMode="auto">
            <a:xfrm>
              <a:off x="2878" y="1438"/>
              <a:ext cx="89" cy="94"/>
            </a:xfrm>
            <a:custGeom>
              <a:avLst/>
              <a:gdLst/>
              <a:ahLst/>
              <a:cxnLst>
                <a:cxn ang="0">
                  <a:pos x="7" y="179"/>
                </a:cxn>
                <a:cxn ang="0">
                  <a:pos x="14" y="187"/>
                </a:cxn>
                <a:cxn ang="0">
                  <a:pos x="177" y="15"/>
                </a:cxn>
                <a:cxn ang="0">
                  <a:pos x="162" y="0"/>
                </a:cxn>
                <a:cxn ang="0">
                  <a:pos x="0" y="172"/>
                </a:cxn>
                <a:cxn ang="0">
                  <a:pos x="7" y="179"/>
                </a:cxn>
              </a:cxnLst>
              <a:rect l="0" t="0" r="r" b="b"/>
              <a:pathLst>
                <a:path w="177" h="187">
                  <a:moveTo>
                    <a:pt x="7" y="179"/>
                  </a:moveTo>
                  <a:lnTo>
                    <a:pt x="14" y="187"/>
                  </a:lnTo>
                  <a:lnTo>
                    <a:pt x="177" y="15"/>
                  </a:lnTo>
                  <a:lnTo>
                    <a:pt x="162" y="0"/>
                  </a:lnTo>
                  <a:lnTo>
                    <a:pt x="0" y="172"/>
                  </a:lnTo>
                  <a:lnTo>
                    <a:pt x="7" y="179"/>
                  </a:lnTo>
                  <a:close/>
                </a:path>
              </a:pathLst>
            </a:custGeom>
            <a:solidFill>
              <a:srgbClr val="000000"/>
            </a:solidFill>
            <a:ln w="9525">
              <a:noFill/>
              <a:round/>
              <a:headEnd/>
              <a:tailEnd/>
            </a:ln>
          </p:spPr>
          <p:txBody>
            <a:bodyPr/>
            <a:lstStyle/>
            <a:p>
              <a:endParaRPr lang="sl-SI"/>
            </a:p>
          </p:txBody>
        </p:sp>
        <p:sp>
          <p:nvSpPr>
            <p:cNvPr id="168005" name="Freeform 69"/>
            <p:cNvSpPr>
              <a:spLocks/>
            </p:cNvSpPr>
            <p:nvPr/>
          </p:nvSpPr>
          <p:spPr bwMode="auto">
            <a:xfrm>
              <a:off x="2659" y="1439"/>
              <a:ext cx="91" cy="93"/>
            </a:xfrm>
            <a:custGeom>
              <a:avLst/>
              <a:gdLst/>
              <a:ahLst/>
              <a:cxnLst>
                <a:cxn ang="0">
                  <a:pos x="174" y="0"/>
                </a:cxn>
                <a:cxn ang="0">
                  <a:pos x="167" y="3"/>
                </a:cxn>
                <a:cxn ang="0">
                  <a:pos x="0" y="171"/>
                </a:cxn>
                <a:cxn ang="0">
                  <a:pos x="15" y="186"/>
                </a:cxn>
                <a:cxn ang="0">
                  <a:pos x="181" y="18"/>
                </a:cxn>
                <a:cxn ang="0">
                  <a:pos x="174" y="21"/>
                </a:cxn>
                <a:cxn ang="0">
                  <a:pos x="174" y="0"/>
                </a:cxn>
                <a:cxn ang="0">
                  <a:pos x="170" y="0"/>
                </a:cxn>
                <a:cxn ang="0">
                  <a:pos x="167" y="3"/>
                </a:cxn>
                <a:cxn ang="0">
                  <a:pos x="174" y="0"/>
                </a:cxn>
              </a:cxnLst>
              <a:rect l="0" t="0" r="r" b="b"/>
              <a:pathLst>
                <a:path w="181" h="186">
                  <a:moveTo>
                    <a:pt x="174" y="0"/>
                  </a:moveTo>
                  <a:lnTo>
                    <a:pt x="167" y="3"/>
                  </a:lnTo>
                  <a:lnTo>
                    <a:pt x="0" y="171"/>
                  </a:lnTo>
                  <a:lnTo>
                    <a:pt x="15" y="186"/>
                  </a:lnTo>
                  <a:lnTo>
                    <a:pt x="181" y="18"/>
                  </a:lnTo>
                  <a:lnTo>
                    <a:pt x="174" y="21"/>
                  </a:lnTo>
                  <a:lnTo>
                    <a:pt x="174" y="0"/>
                  </a:lnTo>
                  <a:lnTo>
                    <a:pt x="170" y="0"/>
                  </a:lnTo>
                  <a:lnTo>
                    <a:pt x="167" y="3"/>
                  </a:lnTo>
                  <a:lnTo>
                    <a:pt x="174" y="0"/>
                  </a:lnTo>
                  <a:close/>
                </a:path>
              </a:pathLst>
            </a:custGeom>
            <a:solidFill>
              <a:srgbClr val="000000"/>
            </a:solidFill>
            <a:ln w="9525">
              <a:noFill/>
              <a:round/>
              <a:headEnd/>
              <a:tailEnd/>
            </a:ln>
          </p:spPr>
          <p:txBody>
            <a:bodyPr/>
            <a:lstStyle/>
            <a:p>
              <a:endParaRPr lang="sl-SI"/>
            </a:p>
          </p:txBody>
        </p:sp>
        <p:sp>
          <p:nvSpPr>
            <p:cNvPr id="168006" name="Freeform 70"/>
            <p:cNvSpPr>
              <a:spLocks/>
            </p:cNvSpPr>
            <p:nvPr/>
          </p:nvSpPr>
          <p:spPr bwMode="auto">
            <a:xfrm>
              <a:off x="2746" y="1438"/>
              <a:ext cx="214" cy="12"/>
            </a:xfrm>
            <a:custGeom>
              <a:avLst/>
              <a:gdLst/>
              <a:ahLst/>
              <a:cxnLst>
                <a:cxn ang="0">
                  <a:pos x="427" y="11"/>
                </a:cxn>
                <a:cxn ang="0">
                  <a:pos x="427" y="0"/>
                </a:cxn>
                <a:cxn ang="0">
                  <a:pos x="0" y="1"/>
                </a:cxn>
                <a:cxn ang="0">
                  <a:pos x="0" y="22"/>
                </a:cxn>
                <a:cxn ang="0">
                  <a:pos x="427" y="21"/>
                </a:cxn>
                <a:cxn ang="0">
                  <a:pos x="427" y="11"/>
                </a:cxn>
              </a:cxnLst>
              <a:rect l="0" t="0" r="r" b="b"/>
              <a:pathLst>
                <a:path w="427" h="22">
                  <a:moveTo>
                    <a:pt x="427" y="11"/>
                  </a:moveTo>
                  <a:lnTo>
                    <a:pt x="427" y="0"/>
                  </a:lnTo>
                  <a:lnTo>
                    <a:pt x="0" y="1"/>
                  </a:lnTo>
                  <a:lnTo>
                    <a:pt x="0" y="22"/>
                  </a:lnTo>
                  <a:lnTo>
                    <a:pt x="427" y="21"/>
                  </a:lnTo>
                  <a:lnTo>
                    <a:pt x="427" y="11"/>
                  </a:lnTo>
                  <a:close/>
                </a:path>
              </a:pathLst>
            </a:custGeom>
            <a:solidFill>
              <a:srgbClr val="000000"/>
            </a:solidFill>
            <a:ln w="9525">
              <a:noFill/>
              <a:round/>
              <a:headEnd/>
              <a:tailEnd/>
            </a:ln>
          </p:spPr>
          <p:txBody>
            <a:bodyPr/>
            <a:lstStyle/>
            <a:p>
              <a:endParaRPr lang="sl-SI"/>
            </a:p>
          </p:txBody>
        </p:sp>
        <p:sp>
          <p:nvSpPr>
            <p:cNvPr id="168007" name="Freeform 71"/>
            <p:cNvSpPr>
              <a:spLocks/>
            </p:cNvSpPr>
            <p:nvPr/>
          </p:nvSpPr>
          <p:spPr bwMode="auto">
            <a:xfrm>
              <a:off x="2881" y="1512"/>
              <a:ext cx="89" cy="87"/>
            </a:xfrm>
            <a:custGeom>
              <a:avLst/>
              <a:gdLst/>
              <a:ahLst/>
              <a:cxnLst>
                <a:cxn ang="0">
                  <a:pos x="156" y="8"/>
                </a:cxn>
                <a:cxn ang="0">
                  <a:pos x="159" y="0"/>
                </a:cxn>
                <a:cxn ang="0">
                  <a:pos x="0" y="159"/>
                </a:cxn>
                <a:cxn ang="0">
                  <a:pos x="15" y="174"/>
                </a:cxn>
                <a:cxn ang="0">
                  <a:pos x="174" y="15"/>
                </a:cxn>
                <a:cxn ang="0">
                  <a:pos x="177" y="8"/>
                </a:cxn>
                <a:cxn ang="0">
                  <a:pos x="174" y="15"/>
                </a:cxn>
                <a:cxn ang="0">
                  <a:pos x="177" y="12"/>
                </a:cxn>
                <a:cxn ang="0">
                  <a:pos x="177" y="8"/>
                </a:cxn>
                <a:cxn ang="0">
                  <a:pos x="156" y="8"/>
                </a:cxn>
              </a:cxnLst>
              <a:rect l="0" t="0" r="r" b="b"/>
              <a:pathLst>
                <a:path w="177" h="174">
                  <a:moveTo>
                    <a:pt x="156" y="8"/>
                  </a:moveTo>
                  <a:lnTo>
                    <a:pt x="159" y="0"/>
                  </a:lnTo>
                  <a:lnTo>
                    <a:pt x="0" y="159"/>
                  </a:lnTo>
                  <a:lnTo>
                    <a:pt x="15" y="174"/>
                  </a:lnTo>
                  <a:lnTo>
                    <a:pt x="174" y="15"/>
                  </a:lnTo>
                  <a:lnTo>
                    <a:pt x="177" y="8"/>
                  </a:lnTo>
                  <a:lnTo>
                    <a:pt x="174" y="15"/>
                  </a:lnTo>
                  <a:lnTo>
                    <a:pt x="177" y="12"/>
                  </a:lnTo>
                  <a:lnTo>
                    <a:pt x="177" y="8"/>
                  </a:lnTo>
                  <a:lnTo>
                    <a:pt x="156" y="8"/>
                  </a:lnTo>
                  <a:close/>
                </a:path>
              </a:pathLst>
            </a:custGeom>
            <a:solidFill>
              <a:srgbClr val="000000"/>
            </a:solidFill>
            <a:ln w="9525">
              <a:noFill/>
              <a:round/>
              <a:headEnd/>
              <a:tailEnd/>
            </a:ln>
          </p:spPr>
          <p:txBody>
            <a:bodyPr/>
            <a:lstStyle/>
            <a:p>
              <a:endParaRPr lang="sl-SI"/>
            </a:p>
          </p:txBody>
        </p:sp>
        <p:sp>
          <p:nvSpPr>
            <p:cNvPr id="168008" name="Freeform 72"/>
            <p:cNvSpPr>
              <a:spLocks/>
            </p:cNvSpPr>
            <p:nvPr/>
          </p:nvSpPr>
          <p:spPr bwMode="auto">
            <a:xfrm>
              <a:off x="2960" y="1443"/>
              <a:ext cx="10" cy="72"/>
            </a:xfrm>
            <a:custGeom>
              <a:avLst/>
              <a:gdLst/>
              <a:ahLst/>
              <a:cxnLst>
                <a:cxn ang="0">
                  <a:pos x="11" y="0"/>
                </a:cxn>
                <a:cxn ang="0">
                  <a:pos x="0" y="0"/>
                </a:cxn>
                <a:cxn ang="0">
                  <a:pos x="0" y="144"/>
                </a:cxn>
                <a:cxn ang="0">
                  <a:pos x="21" y="144"/>
                </a:cxn>
                <a:cxn ang="0">
                  <a:pos x="21" y="0"/>
                </a:cxn>
                <a:cxn ang="0">
                  <a:pos x="11" y="0"/>
                </a:cxn>
              </a:cxnLst>
              <a:rect l="0" t="0" r="r" b="b"/>
              <a:pathLst>
                <a:path w="21" h="144">
                  <a:moveTo>
                    <a:pt x="11" y="0"/>
                  </a:moveTo>
                  <a:lnTo>
                    <a:pt x="0" y="0"/>
                  </a:lnTo>
                  <a:lnTo>
                    <a:pt x="0" y="144"/>
                  </a:lnTo>
                  <a:lnTo>
                    <a:pt x="21" y="144"/>
                  </a:lnTo>
                  <a:lnTo>
                    <a:pt x="21" y="0"/>
                  </a:lnTo>
                  <a:lnTo>
                    <a:pt x="11" y="0"/>
                  </a:lnTo>
                  <a:close/>
                </a:path>
              </a:pathLst>
            </a:custGeom>
            <a:solidFill>
              <a:srgbClr val="000000"/>
            </a:solidFill>
            <a:ln w="9525">
              <a:noFill/>
              <a:round/>
              <a:headEnd/>
              <a:tailEnd/>
            </a:ln>
          </p:spPr>
          <p:txBody>
            <a:bodyPr/>
            <a:lstStyle/>
            <a:p>
              <a:endParaRPr lang="sl-SI"/>
            </a:p>
          </p:txBody>
        </p:sp>
        <p:sp>
          <p:nvSpPr>
            <p:cNvPr id="168009" name="Freeform 73"/>
            <p:cNvSpPr>
              <a:spLocks/>
            </p:cNvSpPr>
            <p:nvPr/>
          </p:nvSpPr>
          <p:spPr bwMode="auto">
            <a:xfrm>
              <a:off x="2410" y="1851"/>
              <a:ext cx="283" cy="11"/>
            </a:xfrm>
            <a:custGeom>
              <a:avLst/>
              <a:gdLst/>
              <a:ahLst/>
              <a:cxnLst>
                <a:cxn ang="0">
                  <a:pos x="566" y="11"/>
                </a:cxn>
                <a:cxn ang="0">
                  <a:pos x="566" y="0"/>
                </a:cxn>
                <a:cxn ang="0">
                  <a:pos x="0" y="0"/>
                </a:cxn>
                <a:cxn ang="0">
                  <a:pos x="0" y="21"/>
                </a:cxn>
                <a:cxn ang="0">
                  <a:pos x="566" y="21"/>
                </a:cxn>
                <a:cxn ang="0">
                  <a:pos x="566" y="11"/>
                </a:cxn>
              </a:cxnLst>
              <a:rect l="0" t="0" r="r" b="b"/>
              <a:pathLst>
                <a:path w="566" h="21">
                  <a:moveTo>
                    <a:pt x="566" y="11"/>
                  </a:moveTo>
                  <a:lnTo>
                    <a:pt x="566" y="0"/>
                  </a:lnTo>
                  <a:lnTo>
                    <a:pt x="0" y="0"/>
                  </a:lnTo>
                  <a:lnTo>
                    <a:pt x="0" y="21"/>
                  </a:lnTo>
                  <a:lnTo>
                    <a:pt x="566" y="21"/>
                  </a:lnTo>
                  <a:lnTo>
                    <a:pt x="566" y="11"/>
                  </a:lnTo>
                  <a:close/>
                </a:path>
              </a:pathLst>
            </a:custGeom>
            <a:solidFill>
              <a:srgbClr val="000000"/>
            </a:solidFill>
            <a:ln w="9525">
              <a:noFill/>
              <a:round/>
              <a:headEnd/>
              <a:tailEnd/>
            </a:ln>
          </p:spPr>
          <p:txBody>
            <a:bodyPr/>
            <a:lstStyle/>
            <a:p>
              <a:endParaRPr lang="sl-SI"/>
            </a:p>
          </p:txBody>
        </p:sp>
        <p:sp>
          <p:nvSpPr>
            <p:cNvPr id="168010" name="Freeform 74"/>
            <p:cNvSpPr>
              <a:spLocks/>
            </p:cNvSpPr>
            <p:nvPr/>
          </p:nvSpPr>
          <p:spPr bwMode="auto">
            <a:xfrm>
              <a:off x="2490" y="1822"/>
              <a:ext cx="120" cy="11"/>
            </a:xfrm>
            <a:custGeom>
              <a:avLst/>
              <a:gdLst/>
              <a:ahLst/>
              <a:cxnLst>
                <a:cxn ang="0">
                  <a:pos x="241" y="10"/>
                </a:cxn>
                <a:cxn ang="0">
                  <a:pos x="230" y="0"/>
                </a:cxn>
                <a:cxn ang="0">
                  <a:pos x="0" y="0"/>
                </a:cxn>
                <a:cxn ang="0">
                  <a:pos x="0" y="21"/>
                </a:cxn>
                <a:cxn ang="0">
                  <a:pos x="230" y="21"/>
                </a:cxn>
                <a:cxn ang="0">
                  <a:pos x="220" y="10"/>
                </a:cxn>
                <a:cxn ang="0">
                  <a:pos x="241" y="10"/>
                </a:cxn>
                <a:cxn ang="0">
                  <a:pos x="241" y="0"/>
                </a:cxn>
                <a:cxn ang="0">
                  <a:pos x="230" y="0"/>
                </a:cxn>
                <a:cxn ang="0">
                  <a:pos x="241" y="10"/>
                </a:cxn>
              </a:cxnLst>
              <a:rect l="0" t="0" r="r" b="b"/>
              <a:pathLst>
                <a:path w="241" h="21">
                  <a:moveTo>
                    <a:pt x="241" y="10"/>
                  </a:moveTo>
                  <a:lnTo>
                    <a:pt x="230" y="0"/>
                  </a:lnTo>
                  <a:lnTo>
                    <a:pt x="0" y="0"/>
                  </a:lnTo>
                  <a:lnTo>
                    <a:pt x="0" y="21"/>
                  </a:lnTo>
                  <a:lnTo>
                    <a:pt x="230" y="21"/>
                  </a:lnTo>
                  <a:lnTo>
                    <a:pt x="220" y="10"/>
                  </a:lnTo>
                  <a:lnTo>
                    <a:pt x="241" y="10"/>
                  </a:lnTo>
                  <a:lnTo>
                    <a:pt x="241" y="0"/>
                  </a:lnTo>
                  <a:lnTo>
                    <a:pt x="230" y="0"/>
                  </a:lnTo>
                  <a:lnTo>
                    <a:pt x="241" y="10"/>
                  </a:lnTo>
                  <a:close/>
                </a:path>
              </a:pathLst>
            </a:custGeom>
            <a:solidFill>
              <a:srgbClr val="000000"/>
            </a:solidFill>
            <a:ln w="9525">
              <a:noFill/>
              <a:round/>
              <a:headEnd/>
              <a:tailEnd/>
            </a:ln>
          </p:spPr>
          <p:txBody>
            <a:bodyPr/>
            <a:lstStyle/>
            <a:p>
              <a:endParaRPr lang="sl-SI"/>
            </a:p>
          </p:txBody>
        </p:sp>
        <p:sp>
          <p:nvSpPr>
            <p:cNvPr id="168011" name="Freeform 75"/>
            <p:cNvSpPr>
              <a:spLocks/>
            </p:cNvSpPr>
            <p:nvPr/>
          </p:nvSpPr>
          <p:spPr bwMode="auto">
            <a:xfrm>
              <a:off x="2600" y="1828"/>
              <a:ext cx="10" cy="57"/>
            </a:xfrm>
            <a:custGeom>
              <a:avLst/>
              <a:gdLst/>
              <a:ahLst/>
              <a:cxnLst>
                <a:cxn ang="0">
                  <a:pos x="10" y="115"/>
                </a:cxn>
                <a:cxn ang="0">
                  <a:pos x="21" y="104"/>
                </a:cxn>
                <a:cxn ang="0">
                  <a:pos x="21" y="0"/>
                </a:cxn>
                <a:cxn ang="0">
                  <a:pos x="0" y="0"/>
                </a:cxn>
                <a:cxn ang="0">
                  <a:pos x="0" y="104"/>
                </a:cxn>
                <a:cxn ang="0">
                  <a:pos x="10" y="94"/>
                </a:cxn>
                <a:cxn ang="0">
                  <a:pos x="10" y="115"/>
                </a:cxn>
                <a:cxn ang="0">
                  <a:pos x="21" y="115"/>
                </a:cxn>
                <a:cxn ang="0">
                  <a:pos x="21" y="104"/>
                </a:cxn>
                <a:cxn ang="0">
                  <a:pos x="10" y="115"/>
                </a:cxn>
              </a:cxnLst>
              <a:rect l="0" t="0" r="r" b="b"/>
              <a:pathLst>
                <a:path w="21" h="115">
                  <a:moveTo>
                    <a:pt x="10" y="115"/>
                  </a:moveTo>
                  <a:lnTo>
                    <a:pt x="21" y="104"/>
                  </a:lnTo>
                  <a:lnTo>
                    <a:pt x="21" y="0"/>
                  </a:lnTo>
                  <a:lnTo>
                    <a:pt x="0" y="0"/>
                  </a:lnTo>
                  <a:lnTo>
                    <a:pt x="0" y="104"/>
                  </a:lnTo>
                  <a:lnTo>
                    <a:pt x="10" y="94"/>
                  </a:lnTo>
                  <a:lnTo>
                    <a:pt x="10" y="115"/>
                  </a:lnTo>
                  <a:lnTo>
                    <a:pt x="21" y="115"/>
                  </a:lnTo>
                  <a:lnTo>
                    <a:pt x="21" y="104"/>
                  </a:lnTo>
                  <a:lnTo>
                    <a:pt x="10" y="115"/>
                  </a:lnTo>
                  <a:close/>
                </a:path>
              </a:pathLst>
            </a:custGeom>
            <a:solidFill>
              <a:srgbClr val="000000"/>
            </a:solidFill>
            <a:ln w="9525">
              <a:noFill/>
              <a:round/>
              <a:headEnd/>
              <a:tailEnd/>
            </a:ln>
          </p:spPr>
          <p:txBody>
            <a:bodyPr/>
            <a:lstStyle/>
            <a:p>
              <a:endParaRPr lang="sl-SI"/>
            </a:p>
          </p:txBody>
        </p:sp>
        <p:sp>
          <p:nvSpPr>
            <p:cNvPr id="168012" name="Freeform 76"/>
            <p:cNvSpPr>
              <a:spLocks/>
            </p:cNvSpPr>
            <p:nvPr/>
          </p:nvSpPr>
          <p:spPr bwMode="auto">
            <a:xfrm>
              <a:off x="2485" y="1874"/>
              <a:ext cx="120" cy="11"/>
            </a:xfrm>
            <a:custGeom>
              <a:avLst/>
              <a:gdLst/>
              <a:ahLst/>
              <a:cxnLst>
                <a:cxn ang="0">
                  <a:pos x="0" y="10"/>
                </a:cxn>
                <a:cxn ang="0">
                  <a:pos x="11" y="21"/>
                </a:cxn>
                <a:cxn ang="0">
                  <a:pos x="241" y="21"/>
                </a:cxn>
                <a:cxn ang="0">
                  <a:pos x="241" y="0"/>
                </a:cxn>
                <a:cxn ang="0">
                  <a:pos x="11" y="0"/>
                </a:cxn>
                <a:cxn ang="0">
                  <a:pos x="21" y="10"/>
                </a:cxn>
                <a:cxn ang="0">
                  <a:pos x="0" y="10"/>
                </a:cxn>
                <a:cxn ang="0">
                  <a:pos x="0" y="21"/>
                </a:cxn>
                <a:cxn ang="0">
                  <a:pos x="11" y="21"/>
                </a:cxn>
                <a:cxn ang="0">
                  <a:pos x="0" y="10"/>
                </a:cxn>
              </a:cxnLst>
              <a:rect l="0" t="0" r="r" b="b"/>
              <a:pathLst>
                <a:path w="241" h="21">
                  <a:moveTo>
                    <a:pt x="0" y="10"/>
                  </a:moveTo>
                  <a:lnTo>
                    <a:pt x="11" y="21"/>
                  </a:lnTo>
                  <a:lnTo>
                    <a:pt x="241" y="21"/>
                  </a:lnTo>
                  <a:lnTo>
                    <a:pt x="241" y="0"/>
                  </a:lnTo>
                  <a:lnTo>
                    <a:pt x="11" y="0"/>
                  </a:lnTo>
                  <a:lnTo>
                    <a:pt x="21" y="10"/>
                  </a:lnTo>
                  <a:lnTo>
                    <a:pt x="0" y="10"/>
                  </a:lnTo>
                  <a:lnTo>
                    <a:pt x="0" y="21"/>
                  </a:lnTo>
                  <a:lnTo>
                    <a:pt x="11" y="21"/>
                  </a:lnTo>
                  <a:lnTo>
                    <a:pt x="0" y="10"/>
                  </a:lnTo>
                  <a:close/>
                </a:path>
              </a:pathLst>
            </a:custGeom>
            <a:solidFill>
              <a:srgbClr val="000000"/>
            </a:solidFill>
            <a:ln w="9525">
              <a:noFill/>
              <a:round/>
              <a:headEnd/>
              <a:tailEnd/>
            </a:ln>
          </p:spPr>
          <p:txBody>
            <a:bodyPr/>
            <a:lstStyle/>
            <a:p>
              <a:endParaRPr lang="sl-SI"/>
            </a:p>
          </p:txBody>
        </p:sp>
        <p:sp>
          <p:nvSpPr>
            <p:cNvPr id="168013" name="Freeform 77"/>
            <p:cNvSpPr>
              <a:spLocks/>
            </p:cNvSpPr>
            <p:nvPr/>
          </p:nvSpPr>
          <p:spPr bwMode="auto">
            <a:xfrm>
              <a:off x="2485" y="1822"/>
              <a:ext cx="10" cy="58"/>
            </a:xfrm>
            <a:custGeom>
              <a:avLst/>
              <a:gdLst/>
              <a:ahLst/>
              <a:cxnLst>
                <a:cxn ang="0">
                  <a:pos x="11" y="0"/>
                </a:cxn>
                <a:cxn ang="0">
                  <a:pos x="0" y="10"/>
                </a:cxn>
                <a:cxn ang="0">
                  <a:pos x="0" y="114"/>
                </a:cxn>
                <a:cxn ang="0">
                  <a:pos x="21" y="114"/>
                </a:cxn>
                <a:cxn ang="0">
                  <a:pos x="21" y="10"/>
                </a:cxn>
                <a:cxn ang="0">
                  <a:pos x="11" y="21"/>
                </a:cxn>
                <a:cxn ang="0">
                  <a:pos x="11" y="0"/>
                </a:cxn>
                <a:cxn ang="0">
                  <a:pos x="0" y="0"/>
                </a:cxn>
                <a:cxn ang="0">
                  <a:pos x="0" y="10"/>
                </a:cxn>
                <a:cxn ang="0">
                  <a:pos x="11" y="0"/>
                </a:cxn>
              </a:cxnLst>
              <a:rect l="0" t="0" r="r" b="b"/>
              <a:pathLst>
                <a:path w="21" h="114">
                  <a:moveTo>
                    <a:pt x="11" y="0"/>
                  </a:moveTo>
                  <a:lnTo>
                    <a:pt x="0" y="10"/>
                  </a:lnTo>
                  <a:lnTo>
                    <a:pt x="0" y="114"/>
                  </a:lnTo>
                  <a:lnTo>
                    <a:pt x="21" y="114"/>
                  </a:lnTo>
                  <a:lnTo>
                    <a:pt x="21" y="10"/>
                  </a:lnTo>
                  <a:lnTo>
                    <a:pt x="11" y="21"/>
                  </a:lnTo>
                  <a:lnTo>
                    <a:pt x="11" y="0"/>
                  </a:lnTo>
                  <a:lnTo>
                    <a:pt x="0" y="0"/>
                  </a:lnTo>
                  <a:lnTo>
                    <a:pt x="0" y="10"/>
                  </a:lnTo>
                  <a:lnTo>
                    <a:pt x="11" y="0"/>
                  </a:lnTo>
                  <a:close/>
                </a:path>
              </a:pathLst>
            </a:custGeom>
            <a:solidFill>
              <a:srgbClr val="000000"/>
            </a:solidFill>
            <a:ln w="9525">
              <a:noFill/>
              <a:round/>
              <a:headEnd/>
              <a:tailEnd/>
            </a:ln>
          </p:spPr>
          <p:txBody>
            <a:bodyPr/>
            <a:lstStyle/>
            <a:p>
              <a:endParaRPr lang="sl-SI"/>
            </a:p>
          </p:txBody>
        </p:sp>
        <p:sp>
          <p:nvSpPr>
            <p:cNvPr id="168014" name="Rectangle 78"/>
            <p:cNvSpPr>
              <a:spLocks noChangeArrowheads="1"/>
            </p:cNvSpPr>
            <p:nvPr/>
          </p:nvSpPr>
          <p:spPr bwMode="auto">
            <a:xfrm>
              <a:off x="2664" y="1890"/>
              <a:ext cx="219" cy="63"/>
            </a:xfrm>
            <a:prstGeom prst="rect">
              <a:avLst/>
            </a:prstGeom>
            <a:solidFill>
              <a:srgbClr val="FFFFFF"/>
            </a:solidFill>
            <a:ln w="9525">
              <a:noFill/>
              <a:miter lim="800000"/>
              <a:headEnd/>
              <a:tailEnd/>
            </a:ln>
          </p:spPr>
          <p:txBody>
            <a:bodyPr/>
            <a:lstStyle/>
            <a:p>
              <a:endParaRPr lang="sl-SI"/>
            </a:p>
          </p:txBody>
        </p:sp>
        <p:sp>
          <p:nvSpPr>
            <p:cNvPr id="168015" name="Freeform 79"/>
            <p:cNvSpPr>
              <a:spLocks/>
            </p:cNvSpPr>
            <p:nvPr/>
          </p:nvSpPr>
          <p:spPr bwMode="auto">
            <a:xfrm>
              <a:off x="2664" y="1885"/>
              <a:ext cx="224" cy="11"/>
            </a:xfrm>
            <a:custGeom>
              <a:avLst/>
              <a:gdLst/>
              <a:ahLst/>
              <a:cxnLst>
                <a:cxn ang="0">
                  <a:pos x="450" y="11"/>
                </a:cxn>
                <a:cxn ang="0">
                  <a:pos x="439" y="0"/>
                </a:cxn>
                <a:cxn ang="0">
                  <a:pos x="0" y="0"/>
                </a:cxn>
                <a:cxn ang="0">
                  <a:pos x="0" y="21"/>
                </a:cxn>
                <a:cxn ang="0">
                  <a:pos x="439" y="21"/>
                </a:cxn>
                <a:cxn ang="0">
                  <a:pos x="429" y="11"/>
                </a:cxn>
                <a:cxn ang="0">
                  <a:pos x="450" y="11"/>
                </a:cxn>
                <a:cxn ang="0">
                  <a:pos x="450" y="0"/>
                </a:cxn>
                <a:cxn ang="0">
                  <a:pos x="439" y="0"/>
                </a:cxn>
                <a:cxn ang="0">
                  <a:pos x="450" y="11"/>
                </a:cxn>
              </a:cxnLst>
              <a:rect l="0" t="0" r="r" b="b"/>
              <a:pathLst>
                <a:path w="450" h="21">
                  <a:moveTo>
                    <a:pt x="450" y="11"/>
                  </a:moveTo>
                  <a:lnTo>
                    <a:pt x="439" y="0"/>
                  </a:lnTo>
                  <a:lnTo>
                    <a:pt x="0" y="0"/>
                  </a:lnTo>
                  <a:lnTo>
                    <a:pt x="0" y="21"/>
                  </a:lnTo>
                  <a:lnTo>
                    <a:pt x="439" y="21"/>
                  </a:lnTo>
                  <a:lnTo>
                    <a:pt x="429" y="11"/>
                  </a:lnTo>
                  <a:lnTo>
                    <a:pt x="450" y="11"/>
                  </a:lnTo>
                  <a:lnTo>
                    <a:pt x="450" y="0"/>
                  </a:lnTo>
                  <a:lnTo>
                    <a:pt x="439" y="0"/>
                  </a:lnTo>
                  <a:lnTo>
                    <a:pt x="450" y="11"/>
                  </a:lnTo>
                  <a:close/>
                </a:path>
              </a:pathLst>
            </a:custGeom>
            <a:solidFill>
              <a:srgbClr val="000000"/>
            </a:solidFill>
            <a:ln w="9525">
              <a:noFill/>
              <a:round/>
              <a:headEnd/>
              <a:tailEnd/>
            </a:ln>
          </p:spPr>
          <p:txBody>
            <a:bodyPr/>
            <a:lstStyle/>
            <a:p>
              <a:endParaRPr lang="sl-SI"/>
            </a:p>
          </p:txBody>
        </p:sp>
        <p:sp>
          <p:nvSpPr>
            <p:cNvPr id="168016" name="Freeform 80"/>
            <p:cNvSpPr>
              <a:spLocks/>
            </p:cNvSpPr>
            <p:nvPr/>
          </p:nvSpPr>
          <p:spPr bwMode="auto">
            <a:xfrm>
              <a:off x="2878" y="1890"/>
              <a:ext cx="10" cy="68"/>
            </a:xfrm>
            <a:custGeom>
              <a:avLst/>
              <a:gdLst/>
              <a:ahLst/>
              <a:cxnLst>
                <a:cxn ang="0">
                  <a:pos x="10" y="135"/>
                </a:cxn>
                <a:cxn ang="0">
                  <a:pos x="21" y="125"/>
                </a:cxn>
                <a:cxn ang="0">
                  <a:pos x="21" y="0"/>
                </a:cxn>
                <a:cxn ang="0">
                  <a:pos x="0" y="0"/>
                </a:cxn>
                <a:cxn ang="0">
                  <a:pos x="0" y="125"/>
                </a:cxn>
                <a:cxn ang="0">
                  <a:pos x="10" y="114"/>
                </a:cxn>
                <a:cxn ang="0">
                  <a:pos x="10" y="135"/>
                </a:cxn>
                <a:cxn ang="0">
                  <a:pos x="21" y="135"/>
                </a:cxn>
                <a:cxn ang="0">
                  <a:pos x="21" y="125"/>
                </a:cxn>
                <a:cxn ang="0">
                  <a:pos x="10" y="135"/>
                </a:cxn>
              </a:cxnLst>
              <a:rect l="0" t="0" r="r" b="b"/>
              <a:pathLst>
                <a:path w="21" h="135">
                  <a:moveTo>
                    <a:pt x="10" y="135"/>
                  </a:moveTo>
                  <a:lnTo>
                    <a:pt x="21" y="125"/>
                  </a:lnTo>
                  <a:lnTo>
                    <a:pt x="21" y="0"/>
                  </a:lnTo>
                  <a:lnTo>
                    <a:pt x="0" y="0"/>
                  </a:lnTo>
                  <a:lnTo>
                    <a:pt x="0" y="125"/>
                  </a:lnTo>
                  <a:lnTo>
                    <a:pt x="10" y="114"/>
                  </a:lnTo>
                  <a:lnTo>
                    <a:pt x="10" y="135"/>
                  </a:lnTo>
                  <a:lnTo>
                    <a:pt x="21" y="135"/>
                  </a:lnTo>
                  <a:lnTo>
                    <a:pt x="21" y="125"/>
                  </a:lnTo>
                  <a:lnTo>
                    <a:pt x="10" y="135"/>
                  </a:lnTo>
                  <a:close/>
                </a:path>
              </a:pathLst>
            </a:custGeom>
            <a:solidFill>
              <a:srgbClr val="000000"/>
            </a:solidFill>
            <a:ln w="9525">
              <a:noFill/>
              <a:round/>
              <a:headEnd/>
              <a:tailEnd/>
            </a:ln>
          </p:spPr>
          <p:txBody>
            <a:bodyPr/>
            <a:lstStyle/>
            <a:p>
              <a:endParaRPr lang="sl-SI"/>
            </a:p>
          </p:txBody>
        </p:sp>
        <p:sp>
          <p:nvSpPr>
            <p:cNvPr id="168017" name="Freeform 81"/>
            <p:cNvSpPr>
              <a:spLocks/>
            </p:cNvSpPr>
            <p:nvPr/>
          </p:nvSpPr>
          <p:spPr bwMode="auto">
            <a:xfrm>
              <a:off x="2658" y="1948"/>
              <a:ext cx="225" cy="10"/>
            </a:xfrm>
            <a:custGeom>
              <a:avLst/>
              <a:gdLst/>
              <a:ahLst/>
              <a:cxnLst>
                <a:cxn ang="0">
                  <a:pos x="0" y="11"/>
                </a:cxn>
                <a:cxn ang="0">
                  <a:pos x="10" y="21"/>
                </a:cxn>
                <a:cxn ang="0">
                  <a:pos x="449" y="21"/>
                </a:cxn>
                <a:cxn ang="0">
                  <a:pos x="449" y="0"/>
                </a:cxn>
                <a:cxn ang="0">
                  <a:pos x="10" y="0"/>
                </a:cxn>
                <a:cxn ang="0">
                  <a:pos x="21" y="11"/>
                </a:cxn>
                <a:cxn ang="0">
                  <a:pos x="0" y="11"/>
                </a:cxn>
                <a:cxn ang="0">
                  <a:pos x="0" y="21"/>
                </a:cxn>
                <a:cxn ang="0">
                  <a:pos x="10" y="21"/>
                </a:cxn>
                <a:cxn ang="0">
                  <a:pos x="0" y="11"/>
                </a:cxn>
              </a:cxnLst>
              <a:rect l="0" t="0" r="r" b="b"/>
              <a:pathLst>
                <a:path w="449" h="21">
                  <a:moveTo>
                    <a:pt x="0" y="11"/>
                  </a:moveTo>
                  <a:lnTo>
                    <a:pt x="10" y="21"/>
                  </a:lnTo>
                  <a:lnTo>
                    <a:pt x="449" y="21"/>
                  </a:lnTo>
                  <a:lnTo>
                    <a:pt x="449" y="0"/>
                  </a:lnTo>
                  <a:lnTo>
                    <a:pt x="10" y="0"/>
                  </a:lnTo>
                  <a:lnTo>
                    <a:pt x="21" y="11"/>
                  </a:lnTo>
                  <a:lnTo>
                    <a:pt x="0" y="11"/>
                  </a:lnTo>
                  <a:lnTo>
                    <a:pt x="0" y="21"/>
                  </a:lnTo>
                  <a:lnTo>
                    <a:pt x="10" y="21"/>
                  </a:lnTo>
                  <a:lnTo>
                    <a:pt x="0" y="11"/>
                  </a:lnTo>
                  <a:close/>
                </a:path>
              </a:pathLst>
            </a:custGeom>
            <a:solidFill>
              <a:srgbClr val="000000"/>
            </a:solidFill>
            <a:ln w="9525">
              <a:noFill/>
              <a:round/>
              <a:headEnd/>
              <a:tailEnd/>
            </a:ln>
          </p:spPr>
          <p:txBody>
            <a:bodyPr/>
            <a:lstStyle/>
            <a:p>
              <a:endParaRPr lang="sl-SI"/>
            </a:p>
          </p:txBody>
        </p:sp>
        <p:sp>
          <p:nvSpPr>
            <p:cNvPr id="168018" name="Freeform 82"/>
            <p:cNvSpPr>
              <a:spLocks/>
            </p:cNvSpPr>
            <p:nvPr/>
          </p:nvSpPr>
          <p:spPr bwMode="auto">
            <a:xfrm>
              <a:off x="2658" y="1885"/>
              <a:ext cx="11" cy="68"/>
            </a:xfrm>
            <a:custGeom>
              <a:avLst/>
              <a:gdLst/>
              <a:ahLst/>
              <a:cxnLst>
                <a:cxn ang="0">
                  <a:pos x="10" y="0"/>
                </a:cxn>
                <a:cxn ang="0">
                  <a:pos x="0" y="11"/>
                </a:cxn>
                <a:cxn ang="0">
                  <a:pos x="0" y="136"/>
                </a:cxn>
                <a:cxn ang="0">
                  <a:pos x="21" y="136"/>
                </a:cxn>
                <a:cxn ang="0">
                  <a:pos x="21" y="11"/>
                </a:cxn>
                <a:cxn ang="0">
                  <a:pos x="10" y="21"/>
                </a:cxn>
                <a:cxn ang="0">
                  <a:pos x="10" y="0"/>
                </a:cxn>
                <a:cxn ang="0">
                  <a:pos x="0" y="0"/>
                </a:cxn>
                <a:cxn ang="0">
                  <a:pos x="0" y="11"/>
                </a:cxn>
                <a:cxn ang="0">
                  <a:pos x="10" y="0"/>
                </a:cxn>
              </a:cxnLst>
              <a:rect l="0" t="0" r="r" b="b"/>
              <a:pathLst>
                <a:path w="21" h="136">
                  <a:moveTo>
                    <a:pt x="10" y="0"/>
                  </a:moveTo>
                  <a:lnTo>
                    <a:pt x="0" y="11"/>
                  </a:lnTo>
                  <a:lnTo>
                    <a:pt x="0" y="136"/>
                  </a:lnTo>
                  <a:lnTo>
                    <a:pt x="21" y="136"/>
                  </a:lnTo>
                  <a:lnTo>
                    <a:pt x="21" y="11"/>
                  </a:lnTo>
                  <a:lnTo>
                    <a:pt x="10" y="21"/>
                  </a:lnTo>
                  <a:lnTo>
                    <a:pt x="10" y="0"/>
                  </a:lnTo>
                  <a:lnTo>
                    <a:pt x="0" y="0"/>
                  </a:lnTo>
                  <a:lnTo>
                    <a:pt x="0" y="11"/>
                  </a:lnTo>
                  <a:lnTo>
                    <a:pt x="10" y="0"/>
                  </a:lnTo>
                  <a:close/>
                </a:path>
              </a:pathLst>
            </a:custGeom>
            <a:solidFill>
              <a:srgbClr val="000000"/>
            </a:solidFill>
            <a:ln w="9525">
              <a:noFill/>
              <a:round/>
              <a:headEnd/>
              <a:tailEnd/>
            </a:ln>
          </p:spPr>
          <p:txBody>
            <a:bodyPr/>
            <a:lstStyle/>
            <a:p>
              <a:endParaRPr lang="sl-SI"/>
            </a:p>
          </p:txBody>
        </p:sp>
        <p:sp>
          <p:nvSpPr>
            <p:cNvPr id="168019" name="Freeform 83"/>
            <p:cNvSpPr>
              <a:spLocks/>
            </p:cNvSpPr>
            <p:nvPr/>
          </p:nvSpPr>
          <p:spPr bwMode="auto">
            <a:xfrm>
              <a:off x="2878" y="1798"/>
              <a:ext cx="89" cy="93"/>
            </a:xfrm>
            <a:custGeom>
              <a:avLst/>
              <a:gdLst/>
              <a:ahLst/>
              <a:cxnLst>
                <a:cxn ang="0">
                  <a:pos x="7" y="179"/>
                </a:cxn>
                <a:cxn ang="0">
                  <a:pos x="14" y="187"/>
                </a:cxn>
                <a:cxn ang="0">
                  <a:pos x="177" y="15"/>
                </a:cxn>
                <a:cxn ang="0">
                  <a:pos x="162" y="0"/>
                </a:cxn>
                <a:cxn ang="0">
                  <a:pos x="0" y="172"/>
                </a:cxn>
                <a:cxn ang="0">
                  <a:pos x="7" y="179"/>
                </a:cxn>
              </a:cxnLst>
              <a:rect l="0" t="0" r="r" b="b"/>
              <a:pathLst>
                <a:path w="177" h="187">
                  <a:moveTo>
                    <a:pt x="7" y="179"/>
                  </a:moveTo>
                  <a:lnTo>
                    <a:pt x="14" y="187"/>
                  </a:lnTo>
                  <a:lnTo>
                    <a:pt x="177" y="15"/>
                  </a:lnTo>
                  <a:lnTo>
                    <a:pt x="162" y="0"/>
                  </a:lnTo>
                  <a:lnTo>
                    <a:pt x="0" y="172"/>
                  </a:lnTo>
                  <a:lnTo>
                    <a:pt x="7" y="179"/>
                  </a:lnTo>
                  <a:close/>
                </a:path>
              </a:pathLst>
            </a:custGeom>
            <a:solidFill>
              <a:srgbClr val="000000"/>
            </a:solidFill>
            <a:ln w="9525">
              <a:noFill/>
              <a:round/>
              <a:headEnd/>
              <a:tailEnd/>
            </a:ln>
          </p:spPr>
          <p:txBody>
            <a:bodyPr/>
            <a:lstStyle/>
            <a:p>
              <a:endParaRPr lang="sl-SI"/>
            </a:p>
          </p:txBody>
        </p:sp>
        <p:sp>
          <p:nvSpPr>
            <p:cNvPr id="168020" name="Freeform 84"/>
            <p:cNvSpPr>
              <a:spLocks/>
            </p:cNvSpPr>
            <p:nvPr/>
          </p:nvSpPr>
          <p:spPr bwMode="auto">
            <a:xfrm>
              <a:off x="2659" y="1799"/>
              <a:ext cx="91" cy="92"/>
            </a:xfrm>
            <a:custGeom>
              <a:avLst/>
              <a:gdLst/>
              <a:ahLst/>
              <a:cxnLst>
                <a:cxn ang="0">
                  <a:pos x="174" y="0"/>
                </a:cxn>
                <a:cxn ang="0">
                  <a:pos x="167" y="3"/>
                </a:cxn>
                <a:cxn ang="0">
                  <a:pos x="0" y="171"/>
                </a:cxn>
                <a:cxn ang="0">
                  <a:pos x="15" y="186"/>
                </a:cxn>
                <a:cxn ang="0">
                  <a:pos x="181" y="18"/>
                </a:cxn>
                <a:cxn ang="0">
                  <a:pos x="174" y="21"/>
                </a:cxn>
                <a:cxn ang="0">
                  <a:pos x="174" y="0"/>
                </a:cxn>
                <a:cxn ang="0">
                  <a:pos x="170" y="0"/>
                </a:cxn>
                <a:cxn ang="0">
                  <a:pos x="167" y="3"/>
                </a:cxn>
                <a:cxn ang="0">
                  <a:pos x="174" y="0"/>
                </a:cxn>
              </a:cxnLst>
              <a:rect l="0" t="0" r="r" b="b"/>
              <a:pathLst>
                <a:path w="181" h="186">
                  <a:moveTo>
                    <a:pt x="174" y="0"/>
                  </a:moveTo>
                  <a:lnTo>
                    <a:pt x="167" y="3"/>
                  </a:lnTo>
                  <a:lnTo>
                    <a:pt x="0" y="171"/>
                  </a:lnTo>
                  <a:lnTo>
                    <a:pt x="15" y="186"/>
                  </a:lnTo>
                  <a:lnTo>
                    <a:pt x="181" y="18"/>
                  </a:lnTo>
                  <a:lnTo>
                    <a:pt x="174" y="21"/>
                  </a:lnTo>
                  <a:lnTo>
                    <a:pt x="174" y="0"/>
                  </a:lnTo>
                  <a:lnTo>
                    <a:pt x="170" y="0"/>
                  </a:lnTo>
                  <a:lnTo>
                    <a:pt x="167" y="3"/>
                  </a:lnTo>
                  <a:lnTo>
                    <a:pt x="174" y="0"/>
                  </a:lnTo>
                  <a:close/>
                </a:path>
              </a:pathLst>
            </a:custGeom>
            <a:solidFill>
              <a:srgbClr val="000000"/>
            </a:solidFill>
            <a:ln w="9525">
              <a:noFill/>
              <a:round/>
              <a:headEnd/>
              <a:tailEnd/>
            </a:ln>
          </p:spPr>
          <p:txBody>
            <a:bodyPr/>
            <a:lstStyle/>
            <a:p>
              <a:endParaRPr lang="sl-SI"/>
            </a:p>
          </p:txBody>
        </p:sp>
        <p:sp>
          <p:nvSpPr>
            <p:cNvPr id="168021" name="Freeform 85"/>
            <p:cNvSpPr>
              <a:spLocks/>
            </p:cNvSpPr>
            <p:nvPr/>
          </p:nvSpPr>
          <p:spPr bwMode="auto">
            <a:xfrm>
              <a:off x="2746" y="1798"/>
              <a:ext cx="214" cy="11"/>
            </a:xfrm>
            <a:custGeom>
              <a:avLst/>
              <a:gdLst/>
              <a:ahLst/>
              <a:cxnLst>
                <a:cxn ang="0">
                  <a:pos x="427" y="11"/>
                </a:cxn>
                <a:cxn ang="0">
                  <a:pos x="427" y="0"/>
                </a:cxn>
                <a:cxn ang="0">
                  <a:pos x="0" y="1"/>
                </a:cxn>
                <a:cxn ang="0">
                  <a:pos x="0" y="22"/>
                </a:cxn>
                <a:cxn ang="0">
                  <a:pos x="427" y="21"/>
                </a:cxn>
                <a:cxn ang="0">
                  <a:pos x="427" y="11"/>
                </a:cxn>
              </a:cxnLst>
              <a:rect l="0" t="0" r="r" b="b"/>
              <a:pathLst>
                <a:path w="427" h="22">
                  <a:moveTo>
                    <a:pt x="427" y="11"/>
                  </a:moveTo>
                  <a:lnTo>
                    <a:pt x="427" y="0"/>
                  </a:lnTo>
                  <a:lnTo>
                    <a:pt x="0" y="1"/>
                  </a:lnTo>
                  <a:lnTo>
                    <a:pt x="0" y="22"/>
                  </a:lnTo>
                  <a:lnTo>
                    <a:pt x="427" y="21"/>
                  </a:lnTo>
                  <a:lnTo>
                    <a:pt x="427" y="11"/>
                  </a:lnTo>
                  <a:close/>
                </a:path>
              </a:pathLst>
            </a:custGeom>
            <a:solidFill>
              <a:srgbClr val="000000"/>
            </a:solidFill>
            <a:ln w="9525">
              <a:noFill/>
              <a:round/>
              <a:headEnd/>
              <a:tailEnd/>
            </a:ln>
          </p:spPr>
          <p:txBody>
            <a:bodyPr/>
            <a:lstStyle/>
            <a:p>
              <a:endParaRPr lang="sl-SI"/>
            </a:p>
          </p:txBody>
        </p:sp>
        <p:sp>
          <p:nvSpPr>
            <p:cNvPr id="168022" name="Freeform 86"/>
            <p:cNvSpPr>
              <a:spLocks/>
            </p:cNvSpPr>
            <p:nvPr/>
          </p:nvSpPr>
          <p:spPr bwMode="auto">
            <a:xfrm>
              <a:off x="2881" y="1871"/>
              <a:ext cx="89" cy="87"/>
            </a:xfrm>
            <a:custGeom>
              <a:avLst/>
              <a:gdLst/>
              <a:ahLst/>
              <a:cxnLst>
                <a:cxn ang="0">
                  <a:pos x="156" y="8"/>
                </a:cxn>
                <a:cxn ang="0">
                  <a:pos x="159" y="0"/>
                </a:cxn>
                <a:cxn ang="0">
                  <a:pos x="0" y="159"/>
                </a:cxn>
                <a:cxn ang="0">
                  <a:pos x="15" y="174"/>
                </a:cxn>
                <a:cxn ang="0">
                  <a:pos x="174" y="15"/>
                </a:cxn>
                <a:cxn ang="0">
                  <a:pos x="177" y="8"/>
                </a:cxn>
                <a:cxn ang="0">
                  <a:pos x="174" y="15"/>
                </a:cxn>
                <a:cxn ang="0">
                  <a:pos x="177" y="12"/>
                </a:cxn>
                <a:cxn ang="0">
                  <a:pos x="177" y="8"/>
                </a:cxn>
                <a:cxn ang="0">
                  <a:pos x="156" y="8"/>
                </a:cxn>
              </a:cxnLst>
              <a:rect l="0" t="0" r="r" b="b"/>
              <a:pathLst>
                <a:path w="177" h="174">
                  <a:moveTo>
                    <a:pt x="156" y="8"/>
                  </a:moveTo>
                  <a:lnTo>
                    <a:pt x="159" y="0"/>
                  </a:lnTo>
                  <a:lnTo>
                    <a:pt x="0" y="159"/>
                  </a:lnTo>
                  <a:lnTo>
                    <a:pt x="15" y="174"/>
                  </a:lnTo>
                  <a:lnTo>
                    <a:pt x="174" y="15"/>
                  </a:lnTo>
                  <a:lnTo>
                    <a:pt x="177" y="8"/>
                  </a:lnTo>
                  <a:lnTo>
                    <a:pt x="174" y="15"/>
                  </a:lnTo>
                  <a:lnTo>
                    <a:pt x="177" y="12"/>
                  </a:lnTo>
                  <a:lnTo>
                    <a:pt x="177" y="8"/>
                  </a:lnTo>
                  <a:lnTo>
                    <a:pt x="156" y="8"/>
                  </a:lnTo>
                  <a:close/>
                </a:path>
              </a:pathLst>
            </a:custGeom>
            <a:solidFill>
              <a:srgbClr val="000000"/>
            </a:solidFill>
            <a:ln w="9525">
              <a:noFill/>
              <a:round/>
              <a:headEnd/>
              <a:tailEnd/>
            </a:ln>
          </p:spPr>
          <p:txBody>
            <a:bodyPr/>
            <a:lstStyle/>
            <a:p>
              <a:endParaRPr lang="sl-SI"/>
            </a:p>
          </p:txBody>
        </p:sp>
        <p:sp>
          <p:nvSpPr>
            <p:cNvPr id="168023" name="Freeform 87"/>
            <p:cNvSpPr>
              <a:spLocks/>
            </p:cNvSpPr>
            <p:nvPr/>
          </p:nvSpPr>
          <p:spPr bwMode="auto">
            <a:xfrm>
              <a:off x="2960" y="1803"/>
              <a:ext cx="10" cy="72"/>
            </a:xfrm>
            <a:custGeom>
              <a:avLst/>
              <a:gdLst/>
              <a:ahLst/>
              <a:cxnLst>
                <a:cxn ang="0">
                  <a:pos x="11" y="0"/>
                </a:cxn>
                <a:cxn ang="0">
                  <a:pos x="0" y="0"/>
                </a:cxn>
                <a:cxn ang="0">
                  <a:pos x="0" y="144"/>
                </a:cxn>
                <a:cxn ang="0">
                  <a:pos x="21" y="144"/>
                </a:cxn>
                <a:cxn ang="0">
                  <a:pos x="21" y="0"/>
                </a:cxn>
                <a:cxn ang="0">
                  <a:pos x="11" y="0"/>
                </a:cxn>
              </a:cxnLst>
              <a:rect l="0" t="0" r="r" b="b"/>
              <a:pathLst>
                <a:path w="21" h="144">
                  <a:moveTo>
                    <a:pt x="11" y="0"/>
                  </a:moveTo>
                  <a:lnTo>
                    <a:pt x="0" y="0"/>
                  </a:lnTo>
                  <a:lnTo>
                    <a:pt x="0" y="144"/>
                  </a:lnTo>
                  <a:lnTo>
                    <a:pt x="21" y="144"/>
                  </a:lnTo>
                  <a:lnTo>
                    <a:pt x="21" y="0"/>
                  </a:lnTo>
                  <a:lnTo>
                    <a:pt x="11" y="0"/>
                  </a:lnTo>
                  <a:close/>
                </a:path>
              </a:pathLst>
            </a:custGeom>
            <a:solidFill>
              <a:srgbClr val="000000"/>
            </a:solidFill>
            <a:ln w="9525">
              <a:noFill/>
              <a:round/>
              <a:headEnd/>
              <a:tailEnd/>
            </a:ln>
          </p:spPr>
          <p:txBody>
            <a:bodyPr/>
            <a:lstStyle/>
            <a:p>
              <a:endParaRPr lang="sl-SI"/>
            </a:p>
          </p:txBody>
        </p:sp>
        <p:sp>
          <p:nvSpPr>
            <p:cNvPr id="168024" name="Freeform 88"/>
            <p:cNvSpPr>
              <a:spLocks/>
            </p:cNvSpPr>
            <p:nvPr/>
          </p:nvSpPr>
          <p:spPr bwMode="auto">
            <a:xfrm>
              <a:off x="2410" y="2030"/>
              <a:ext cx="283" cy="11"/>
            </a:xfrm>
            <a:custGeom>
              <a:avLst/>
              <a:gdLst/>
              <a:ahLst/>
              <a:cxnLst>
                <a:cxn ang="0">
                  <a:pos x="566" y="11"/>
                </a:cxn>
                <a:cxn ang="0">
                  <a:pos x="566" y="0"/>
                </a:cxn>
                <a:cxn ang="0">
                  <a:pos x="0" y="0"/>
                </a:cxn>
                <a:cxn ang="0">
                  <a:pos x="0" y="22"/>
                </a:cxn>
                <a:cxn ang="0">
                  <a:pos x="566" y="22"/>
                </a:cxn>
                <a:cxn ang="0">
                  <a:pos x="566" y="11"/>
                </a:cxn>
              </a:cxnLst>
              <a:rect l="0" t="0" r="r" b="b"/>
              <a:pathLst>
                <a:path w="566" h="22">
                  <a:moveTo>
                    <a:pt x="566" y="11"/>
                  </a:moveTo>
                  <a:lnTo>
                    <a:pt x="566" y="0"/>
                  </a:lnTo>
                  <a:lnTo>
                    <a:pt x="0" y="0"/>
                  </a:lnTo>
                  <a:lnTo>
                    <a:pt x="0" y="22"/>
                  </a:lnTo>
                  <a:lnTo>
                    <a:pt x="566" y="22"/>
                  </a:lnTo>
                  <a:lnTo>
                    <a:pt x="566" y="11"/>
                  </a:lnTo>
                  <a:close/>
                </a:path>
              </a:pathLst>
            </a:custGeom>
            <a:solidFill>
              <a:srgbClr val="000000"/>
            </a:solidFill>
            <a:ln w="9525">
              <a:noFill/>
              <a:round/>
              <a:headEnd/>
              <a:tailEnd/>
            </a:ln>
          </p:spPr>
          <p:txBody>
            <a:bodyPr/>
            <a:lstStyle/>
            <a:p>
              <a:endParaRPr lang="sl-SI"/>
            </a:p>
          </p:txBody>
        </p:sp>
        <p:sp>
          <p:nvSpPr>
            <p:cNvPr id="168025" name="Freeform 89"/>
            <p:cNvSpPr>
              <a:spLocks/>
            </p:cNvSpPr>
            <p:nvPr/>
          </p:nvSpPr>
          <p:spPr bwMode="auto">
            <a:xfrm>
              <a:off x="2490" y="2002"/>
              <a:ext cx="120" cy="10"/>
            </a:xfrm>
            <a:custGeom>
              <a:avLst/>
              <a:gdLst/>
              <a:ahLst/>
              <a:cxnLst>
                <a:cxn ang="0">
                  <a:pos x="241" y="11"/>
                </a:cxn>
                <a:cxn ang="0">
                  <a:pos x="230" y="0"/>
                </a:cxn>
                <a:cxn ang="0">
                  <a:pos x="0" y="0"/>
                </a:cxn>
                <a:cxn ang="0">
                  <a:pos x="0" y="21"/>
                </a:cxn>
                <a:cxn ang="0">
                  <a:pos x="230" y="21"/>
                </a:cxn>
                <a:cxn ang="0">
                  <a:pos x="220" y="11"/>
                </a:cxn>
                <a:cxn ang="0">
                  <a:pos x="241" y="11"/>
                </a:cxn>
                <a:cxn ang="0">
                  <a:pos x="241" y="0"/>
                </a:cxn>
                <a:cxn ang="0">
                  <a:pos x="230" y="0"/>
                </a:cxn>
                <a:cxn ang="0">
                  <a:pos x="241" y="11"/>
                </a:cxn>
              </a:cxnLst>
              <a:rect l="0" t="0" r="r" b="b"/>
              <a:pathLst>
                <a:path w="241" h="21">
                  <a:moveTo>
                    <a:pt x="241" y="11"/>
                  </a:moveTo>
                  <a:lnTo>
                    <a:pt x="230" y="0"/>
                  </a:lnTo>
                  <a:lnTo>
                    <a:pt x="0" y="0"/>
                  </a:lnTo>
                  <a:lnTo>
                    <a:pt x="0" y="21"/>
                  </a:lnTo>
                  <a:lnTo>
                    <a:pt x="230" y="21"/>
                  </a:lnTo>
                  <a:lnTo>
                    <a:pt x="220" y="11"/>
                  </a:lnTo>
                  <a:lnTo>
                    <a:pt x="241" y="11"/>
                  </a:lnTo>
                  <a:lnTo>
                    <a:pt x="241" y="0"/>
                  </a:lnTo>
                  <a:lnTo>
                    <a:pt x="230" y="0"/>
                  </a:lnTo>
                  <a:lnTo>
                    <a:pt x="241" y="11"/>
                  </a:lnTo>
                  <a:close/>
                </a:path>
              </a:pathLst>
            </a:custGeom>
            <a:solidFill>
              <a:srgbClr val="000000"/>
            </a:solidFill>
            <a:ln w="9525">
              <a:noFill/>
              <a:round/>
              <a:headEnd/>
              <a:tailEnd/>
            </a:ln>
          </p:spPr>
          <p:txBody>
            <a:bodyPr/>
            <a:lstStyle/>
            <a:p>
              <a:endParaRPr lang="sl-SI"/>
            </a:p>
          </p:txBody>
        </p:sp>
        <p:sp>
          <p:nvSpPr>
            <p:cNvPr id="168026" name="Freeform 90"/>
            <p:cNvSpPr>
              <a:spLocks/>
            </p:cNvSpPr>
            <p:nvPr/>
          </p:nvSpPr>
          <p:spPr bwMode="auto">
            <a:xfrm>
              <a:off x="2600" y="2007"/>
              <a:ext cx="10" cy="57"/>
            </a:xfrm>
            <a:custGeom>
              <a:avLst/>
              <a:gdLst/>
              <a:ahLst/>
              <a:cxnLst>
                <a:cxn ang="0">
                  <a:pos x="10" y="114"/>
                </a:cxn>
                <a:cxn ang="0">
                  <a:pos x="21" y="104"/>
                </a:cxn>
                <a:cxn ang="0">
                  <a:pos x="21" y="0"/>
                </a:cxn>
                <a:cxn ang="0">
                  <a:pos x="0" y="0"/>
                </a:cxn>
                <a:cxn ang="0">
                  <a:pos x="0" y="104"/>
                </a:cxn>
                <a:cxn ang="0">
                  <a:pos x="10" y="93"/>
                </a:cxn>
                <a:cxn ang="0">
                  <a:pos x="10" y="114"/>
                </a:cxn>
                <a:cxn ang="0">
                  <a:pos x="21" y="114"/>
                </a:cxn>
                <a:cxn ang="0">
                  <a:pos x="21" y="104"/>
                </a:cxn>
                <a:cxn ang="0">
                  <a:pos x="10" y="114"/>
                </a:cxn>
              </a:cxnLst>
              <a:rect l="0" t="0" r="r" b="b"/>
              <a:pathLst>
                <a:path w="21" h="114">
                  <a:moveTo>
                    <a:pt x="10" y="114"/>
                  </a:moveTo>
                  <a:lnTo>
                    <a:pt x="21" y="104"/>
                  </a:lnTo>
                  <a:lnTo>
                    <a:pt x="21" y="0"/>
                  </a:lnTo>
                  <a:lnTo>
                    <a:pt x="0" y="0"/>
                  </a:lnTo>
                  <a:lnTo>
                    <a:pt x="0" y="104"/>
                  </a:lnTo>
                  <a:lnTo>
                    <a:pt x="10" y="93"/>
                  </a:lnTo>
                  <a:lnTo>
                    <a:pt x="10" y="114"/>
                  </a:lnTo>
                  <a:lnTo>
                    <a:pt x="21" y="114"/>
                  </a:lnTo>
                  <a:lnTo>
                    <a:pt x="21" y="104"/>
                  </a:lnTo>
                  <a:lnTo>
                    <a:pt x="10" y="114"/>
                  </a:lnTo>
                  <a:close/>
                </a:path>
              </a:pathLst>
            </a:custGeom>
            <a:solidFill>
              <a:srgbClr val="000000"/>
            </a:solidFill>
            <a:ln w="9525">
              <a:noFill/>
              <a:round/>
              <a:headEnd/>
              <a:tailEnd/>
            </a:ln>
          </p:spPr>
          <p:txBody>
            <a:bodyPr/>
            <a:lstStyle/>
            <a:p>
              <a:endParaRPr lang="sl-SI"/>
            </a:p>
          </p:txBody>
        </p:sp>
        <p:sp>
          <p:nvSpPr>
            <p:cNvPr id="168027" name="Freeform 91"/>
            <p:cNvSpPr>
              <a:spLocks/>
            </p:cNvSpPr>
            <p:nvPr/>
          </p:nvSpPr>
          <p:spPr bwMode="auto">
            <a:xfrm>
              <a:off x="2485" y="2054"/>
              <a:ext cx="120" cy="10"/>
            </a:xfrm>
            <a:custGeom>
              <a:avLst/>
              <a:gdLst/>
              <a:ahLst/>
              <a:cxnLst>
                <a:cxn ang="0">
                  <a:pos x="0" y="11"/>
                </a:cxn>
                <a:cxn ang="0">
                  <a:pos x="11" y="21"/>
                </a:cxn>
                <a:cxn ang="0">
                  <a:pos x="241" y="21"/>
                </a:cxn>
                <a:cxn ang="0">
                  <a:pos x="241" y="0"/>
                </a:cxn>
                <a:cxn ang="0">
                  <a:pos x="11" y="0"/>
                </a:cxn>
                <a:cxn ang="0">
                  <a:pos x="21" y="11"/>
                </a:cxn>
                <a:cxn ang="0">
                  <a:pos x="0" y="11"/>
                </a:cxn>
                <a:cxn ang="0">
                  <a:pos x="0" y="21"/>
                </a:cxn>
                <a:cxn ang="0">
                  <a:pos x="11" y="21"/>
                </a:cxn>
                <a:cxn ang="0">
                  <a:pos x="0" y="11"/>
                </a:cxn>
              </a:cxnLst>
              <a:rect l="0" t="0" r="r" b="b"/>
              <a:pathLst>
                <a:path w="241" h="21">
                  <a:moveTo>
                    <a:pt x="0" y="11"/>
                  </a:moveTo>
                  <a:lnTo>
                    <a:pt x="11" y="21"/>
                  </a:lnTo>
                  <a:lnTo>
                    <a:pt x="241" y="21"/>
                  </a:lnTo>
                  <a:lnTo>
                    <a:pt x="241" y="0"/>
                  </a:lnTo>
                  <a:lnTo>
                    <a:pt x="11" y="0"/>
                  </a:lnTo>
                  <a:lnTo>
                    <a:pt x="21" y="11"/>
                  </a:lnTo>
                  <a:lnTo>
                    <a:pt x="0" y="11"/>
                  </a:lnTo>
                  <a:lnTo>
                    <a:pt x="0" y="21"/>
                  </a:lnTo>
                  <a:lnTo>
                    <a:pt x="11" y="21"/>
                  </a:lnTo>
                  <a:lnTo>
                    <a:pt x="0" y="11"/>
                  </a:lnTo>
                  <a:close/>
                </a:path>
              </a:pathLst>
            </a:custGeom>
            <a:solidFill>
              <a:srgbClr val="000000"/>
            </a:solidFill>
            <a:ln w="9525">
              <a:noFill/>
              <a:round/>
              <a:headEnd/>
              <a:tailEnd/>
            </a:ln>
          </p:spPr>
          <p:txBody>
            <a:bodyPr/>
            <a:lstStyle/>
            <a:p>
              <a:endParaRPr lang="sl-SI"/>
            </a:p>
          </p:txBody>
        </p:sp>
        <p:sp>
          <p:nvSpPr>
            <p:cNvPr id="168028" name="Freeform 92"/>
            <p:cNvSpPr>
              <a:spLocks/>
            </p:cNvSpPr>
            <p:nvPr/>
          </p:nvSpPr>
          <p:spPr bwMode="auto">
            <a:xfrm>
              <a:off x="2485" y="2002"/>
              <a:ext cx="10" cy="57"/>
            </a:xfrm>
            <a:custGeom>
              <a:avLst/>
              <a:gdLst/>
              <a:ahLst/>
              <a:cxnLst>
                <a:cxn ang="0">
                  <a:pos x="11" y="0"/>
                </a:cxn>
                <a:cxn ang="0">
                  <a:pos x="0" y="11"/>
                </a:cxn>
                <a:cxn ang="0">
                  <a:pos x="0" y="115"/>
                </a:cxn>
                <a:cxn ang="0">
                  <a:pos x="21" y="115"/>
                </a:cxn>
                <a:cxn ang="0">
                  <a:pos x="21" y="11"/>
                </a:cxn>
                <a:cxn ang="0">
                  <a:pos x="11" y="21"/>
                </a:cxn>
                <a:cxn ang="0">
                  <a:pos x="11" y="0"/>
                </a:cxn>
                <a:cxn ang="0">
                  <a:pos x="0" y="0"/>
                </a:cxn>
                <a:cxn ang="0">
                  <a:pos x="0" y="11"/>
                </a:cxn>
                <a:cxn ang="0">
                  <a:pos x="11" y="0"/>
                </a:cxn>
              </a:cxnLst>
              <a:rect l="0" t="0" r="r" b="b"/>
              <a:pathLst>
                <a:path w="21" h="115">
                  <a:moveTo>
                    <a:pt x="11" y="0"/>
                  </a:moveTo>
                  <a:lnTo>
                    <a:pt x="0" y="11"/>
                  </a:lnTo>
                  <a:lnTo>
                    <a:pt x="0" y="115"/>
                  </a:lnTo>
                  <a:lnTo>
                    <a:pt x="21" y="115"/>
                  </a:lnTo>
                  <a:lnTo>
                    <a:pt x="21" y="11"/>
                  </a:lnTo>
                  <a:lnTo>
                    <a:pt x="11" y="21"/>
                  </a:lnTo>
                  <a:lnTo>
                    <a:pt x="11" y="0"/>
                  </a:lnTo>
                  <a:lnTo>
                    <a:pt x="0" y="0"/>
                  </a:lnTo>
                  <a:lnTo>
                    <a:pt x="0" y="11"/>
                  </a:lnTo>
                  <a:lnTo>
                    <a:pt x="11" y="0"/>
                  </a:lnTo>
                  <a:close/>
                </a:path>
              </a:pathLst>
            </a:custGeom>
            <a:solidFill>
              <a:srgbClr val="000000"/>
            </a:solidFill>
            <a:ln w="9525">
              <a:noFill/>
              <a:round/>
              <a:headEnd/>
              <a:tailEnd/>
            </a:ln>
          </p:spPr>
          <p:txBody>
            <a:bodyPr/>
            <a:lstStyle/>
            <a:p>
              <a:endParaRPr lang="sl-SI"/>
            </a:p>
          </p:txBody>
        </p:sp>
        <p:sp>
          <p:nvSpPr>
            <p:cNvPr id="168029" name="Rectangle 93"/>
            <p:cNvSpPr>
              <a:spLocks noChangeArrowheads="1"/>
            </p:cNvSpPr>
            <p:nvPr/>
          </p:nvSpPr>
          <p:spPr bwMode="auto">
            <a:xfrm>
              <a:off x="2664" y="2069"/>
              <a:ext cx="219" cy="63"/>
            </a:xfrm>
            <a:prstGeom prst="rect">
              <a:avLst/>
            </a:prstGeom>
            <a:solidFill>
              <a:srgbClr val="FFFFFF"/>
            </a:solidFill>
            <a:ln w="9525">
              <a:noFill/>
              <a:miter lim="800000"/>
              <a:headEnd/>
              <a:tailEnd/>
            </a:ln>
          </p:spPr>
          <p:txBody>
            <a:bodyPr/>
            <a:lstStyle/>
            <a:p>
              <a:endParaRPr lang="sl-SI"/>
            </a:p>
          </p:txBody>
        </p:sp>
        <p:sp>
          <p:nvSpPr>
            <p:cNvPr id="168030" name="Freeform 94"/>
            <p:cNvSpPr>
              <a:spLocks/>
            </p:cNvSpPr>
            <p:nvPr/>
          </p:nvSpPr>
          <p:spPr bwMode="auto">
            <a:xfrm>
              <a:off x="2664" y="2064"/>
              <a:ext cx="224" cy="11"/>
            </a:xfrm>
            <a:custGeom>
              <a:avLst/>
              <a:gdLst/>
              <a:ahLst/>
              <a:cxnLst>
                <a:cxn ang="0">
                  <a:pos x="450" y="11"/>
                </a:cxn>
                <a:cxn ang="0">
                  <a:pos x="439" y="0"/>
                </a:cxn>
                <a:cxn ang="0">
                  <a:pos x="0" y="0"/>
                </a:cxn>
                <a:cxn ang="0">
                  <a:pos x="0" y="22"/>
                </a:cxn>
                <a:cxn ang="0">
                  <a:pos x="439" y="22"/>
                </a:cxn>
                <a:cxn ang="0">
                  <a:pos x="429" y="11"/>
                </a:cxn>
                <a:cxn ang="0">
                  <a:pos x="450" y="11"/>
                </a:cxn>
                <a:cxn ang="0">
                  <a:pos x="450" y="0"/>
                </a:cxn>
                <a:cxn ang="0">
                  <a:pos x="439" y="0"/>
                </a:cxn>
                <a:cxn ang="0">
                  <a:pos x="450" y="11"/>
                </a:cxn>
              </a:cxnLst>
              <a:rect l="0" t="0" r="r" b="b"/>
              <a:pathLst>
                <a:path w="450" h="22">
                  <a:moveTo>
                    <a:pt x="450" y="11"/>
                  </a:moveTo>
                  <a:lnTo>
                    <a:pt x="439" y="0"/>
                  </a:lnTo>
                  <a:lnTo>
                    <a:pt x="0" y="0"/>
                  </a:lnTo>
                  <a:lnTo>
                    <a:pt x="0" y="22"/>
                  </a:lnTo>
                  <a:lnTo>
                    <a:pt x="439" y="22"/>
                  </a:lnTo>
                  <a:lnTo>
                    <a:pt x="429" y="11"/>
                  </a:lnTo>
                  <a:lnTo>
                    <a:pt x="450" y="11"/>
                  </a:lnTo>
                  <a:lnTo>
                    <a:pt x="450" y="0"/>
                  </a:lnTo>
                  <a:lnTo>
                    <a:pt x="439" y="0"/>
                  </a:lnTo>
                  <a:lnTo>
                    <a:pt x="450" y="11"/>
                  </a:lnTo>
                  <a:close/>
                </a:path>
              </a:pathLst>
            </a:custGeom>
            <a:solidFill>
              <a:srgbClr val="000000"/>
            </a:solidFill>
            <a:ln w="9525">
              <a:noFill/>
              <a:round/>
              <a:headEnd/>
              <a:tailEnd/>
            </a:ln>
          </p:spPr>
          <p:txBody>
            <a:bodyPr/>
            <a:lstStyle/>
            <a:p>
              <a:endParaRPr lang="sl-SI"/>
            </a:p>
          </p:txBody>
        </p:sp>
        <p:sp>
          <p:nvSpPr>
            <p:cNvPr id="168031" name="Freeform 95"/>
            <p:cNvSpPr>
              <a:spLocks/>
            </p:cNvSpPr>
            <p:nvPr/>
          </p:nvSpPr>
          <p:spPr bwMode="auto">
            <a:xfrm>
              <a:off x="2878" y="2069"/>
              <a:ext cx="10" cy="68"/>
            </a:xfrm>
            <a:custGeom>
              <a:avLst/>
              <a:gdLst/>
              <a:ahLst/>
              <a:cxnLst>
                <a:cxn ang="0">
                  <a:pos x="10" y="136"/>
                </a:cxn>
                <a:cxn ang="0">
                  <a:pos x="21" y="125"/>
                </a:cxn>
                <a:cxn ang="0">
                  <a:pos x="21" y="0"/>
                </a:cxn>
                <a:cxn ang="0">
                  <a:pos x="0" y="0"/>
                </a:cxn>
                <a:cxn ang="0">
                  <a:pos x="0" y="125"/>
                </a:cxn>
                <a:cxn ang="0">
                  <a:pos x="10" y="114"/>
                </a:cxn>
                <a:cxn ang="0">
                  <a:pos x="10" y="136"/>
                </a:cxn>
                <a:cxn ang="0">
                  <a:pos x="21" y="136"/>
                </a:cxn>
                <a:cxn ang="0">
                  <a:pos x="21" y="125"/>
                </a:cxn>
                <a:cxn ang="0">
                  <a:pos x="10" y="136"/>
                </a:cxn>
              </a:cxnLst>
              <a:rect l="0" t="0" r="r" b="b"/>
              <a:pathLst>
                <a:path w="21" h="136">
                  <a:moveTo>
                    <a:pt x="10" y="136"/>
                  </a:moveTo>
                  <a:lnTo>
                    <a:pt x="21" y="125"/>
                  </a:lnTo>
                  <a:lnTo>
                    <a:pt x="21" y="0"/>
                  </a:lnTo>
                  <a:lnTo>
                    <a:pt x="0" y="0"/>
                  </a:lnTo>
                  <a:lnTo>
                    <a:pt x="0" y="125"/>
                  </a:lnTo>
                  <a:lnTo>
                    <a:pt x="10" y="114"/>
                  </a:lnTo>
                  <a:lnTo>
                    <a:pt x="10" y="136"/>
                  </a:lnTo>
                  <a:lnTo>
                    <a:pt x="21" y="136"/>
                  </a:lnTo>
                  <a:lnTo>
                    <a:pt x="21" y="125"/>
                  </a:lnTo>
                  <a:lnTo>
                    <a:pt x="10" y="136"/>
                  </a:lnTo>
                  <a:close/>
                </a:path>
              </a:pathLst>
            </a:custGeom>
            <a:solidFill>
              <a:srgbClr val="000000"/>
            </a:solidFill>
            <a:ln w="9525">
              <a:noFill/>
              <a:round/>
              <a:headEnd/>
              <a:tailEnd/>
            </a:ln>
          </p:spPr>
          <p:txBody>
            <a:bodyPr/>
            <a:lstStyle/>
            <a:p>
              <a:endParaRPr lang="sl-SI"/>
            </a:p>
          </p:txBody>
        </p:sp>
        <p:sp>
          <p:nvSpPr>
            <p:cNvPr id="168032" name="Freeform 96"/>
            <p:cNvSpPr>
              <a:spLocks/>
            </p:cNvSpPr>
            <p:nvPr/>
          </p:nvSpPr>
          <p:spPr bwMode="auto">
            <a:xfrm>
              <a:off x="2658" y="2127"/>
              <a:ext cx="225" cy="10"/>
            </a:xfrm>
            <a:custGeom>
              <a:avLst/>
              <a:gdLst/>
              <a:ahLst/>
              <a:cxnLst>
                <a:cxn ang="0">
                  <a:pos x="0" y="11"/>
                </a:cxn>
                <a:cxn ang="0">
                  <a:pos x="10" y="22"/>
                </a:cxn>
                <a:cxn ang="0">
                  <a:pos x="449" y="22"/>
                </a:cxn>
                <a:cxn ang="0">
                  <a:pos x="449" y="0"/>
                </a:cxn>
                <a:cxn ang="0">
                  <a:pos x="10" y="0"/>
                </a:cxn>
                <a:cxn ang="0">
                  <a:pos x="21" y="11"/>
                </a:cxn>
                <a:cxn ang="0">
                  <a:pos x="0" y="11"/>
                </a:cxn>
                <a:cxn ang="0">
                  <a:pos x="0" y="22"/>
                </a:cxn>
                <a:cxn ang="0">
                  <a:pos x="10" y="22"/>
                </a:cxn>
                <a:cxn ang="0">
                  <a:pos x="0" y="11"/>
                </a:cxn>
              </a:cxnLst>
              <a:rect l="0" t="0" r="r" b="b"/>
              <a:pathLst>
                <a:path w="449" h="22">
                  <a:moveTo>
                    <a:pt x="0" y="11"/>
                  </a:moveTo>
                  <a:lnTo>
                    <a:pt x="10" y="22"/>
                  </a:lnTo>
                  <a:lnTo>
                    <a:pt x="449" y="22"/>
                  </a:lnTo>
                  <a:lnTo>
                    <a:pt x="449" y="0"/>
                  </a:lnTo>
                  <a:lnTo>
                    <a:pt x="10" y="0"/>
                  </a:lnTo>
                  <a:lnTo>
                    <a:pt x="21" y="11"/>
                  </a:lnTo>
                  <a:lnTo>
                    <a:pt x="0" y="11"/>
                  </a:lnTo>
                  <a:lnTo>
                    <a:pt x="0" y="22"/>
                  </a:lnTo>
                  <a:lnTo>
                    <a:pt x="10" y="22"/>
                  </a:lnTo>
                  <a:lnTo>
                    <a:pt x="0" y="11"/>
                  </a:lnTo>
                  <a:close/>
                </a:path>
              </a:pathLst>
            </a:custGeom>
            <a:solidFill>
              <a:srgbClr val="000000"/>
            </a:solidFill>
            <a:ln w="9525">
              <a:noFill/>
              <a:round/>
              <a:headEnd/>
              <a:tailEnd/>
            </a:ln>
          </p:spPr>
          <p:txBody>
            <a:bodyPr/>
            <a:lstStyle/>
            <a:p>
              <a:endParaRPr lang="sl-SI"/>
            </a:p>
          </p:txBody>
        </p:sp>
        <p:sp>
          <p:nvSpPr>
            <p:cNvPr id="168033" name="Freeform 97"/>
            <p:cNvSpPr>
              <a:spLocks/>
            </p:cNvSpPr>
            <p:nvPr/>
          </p:nvSpPr>
          <p:spPr bwMode="auto">
            <a:xfrm>
              <a:off x="2658" y="2064"/>
              <a:ext cx="11" cy="68"/>
            </a:xfrm>
            <a:custGeom>
              <a:avLst/>
              <a:gdLst/>
              <a:ahLst/>
              <a:cxnLst>
                <a:cxn ang="0">
                  <a:pos x="10" y="0"/>
                </a:cxn>
                <a:cxn ang="0">
                  <a:pos x="0" y="11"/>
                </a:cxn>
                <a:cxn ang="0">
                  <a:pos x="0" y="136"/>
                </a:cxn>
                <a:cxn ang="0">
                  <a:pos x="21" y="136"/>
                </a:cxn>
                <a:cxn ang="0">
                  <a:pos x="21" y="11"/>
                </a:cxn>
                <a:cxn ang="0">
                  <a:pos x="10" y="22"/>
                </a:cxn>
                <a:cxn ang="0">
                  <a:pos x="10" y="0"/>
                </a:cxn>
                <a:cxn ang="0">
                  <a:pos x="0" y="0"/>
                </a:cxn>
                <a:cxn ang="0">
                  <a:pos x="0" y="11"/>
                </a:cxn>
                <a:cxn ang="0">
                  <a:pos x="10" y="0"/>
                </a:cxn>
              </a:cxnLst>
              <a:rect l="0" t="0" r="r" b="b"/>
              <a:pathLst>
                <a:path w="21" h="136">
                  <a:moveTo>
                    <a:pt x="10" y="0"/>
                  </a:moveTo>
                  <a:lnTo>
                    <a:pt x="0" y="11"/>
                  </a:lnTo>
                  <a:lnTo>
                    <a:pt x="0" y="136"/>
                  </a:lnTo>
                  <a:lnTo>
                    <a:pt x="21" y="136"/>
                  </a:lnTo>
                  <a:lnTo>
                    <a:pt x="21" y="11"/>
                  </a:lnTo>
                  <a:lnTo>
                    <a:pt x="10" y="22"/>
                  </a:lnTo>
                  <a:lnTo>
                    <a:pt x="10" y="0"/>
                  </a:lnTo>
                  <a:lnTo>
                    <a:pt x="0" y="0"/>
                  </a:lnTo>
                  <a:lnTo>
                    <a:pt x="0" y="11"/>
                  </a:lnTo>
                  <a:lnTo>
                    <a:pt x="10" y="0"/>
                  </a:lnTo>
                  <a:close/>
                </a:path>
              </a:pathLst>
            </a:custGeom>
            <a:solidFill>
              <a:srgbClr val="000000"/>
            </a:solidFill>
            <a:ln w="9525">
              <a:noFill/>
              <a:round/>
              <a:headEnd/>
              <a:tailEnd/>
            </a:ln>
          </p:spPr>
          <p:txBody>
            <a:bodyPr/>
            <a:lstStyle/>
            <a:p>
              <a:endParaRPr lang="sl-SI"/>
            </a:p>
          </p:txBody>
        </p:sp>
        <p:sp>
          <p:nvSpPr>
            <p:cNvPr id="168034" name="Freeform 98"/>
            <p:cNvSpPr>
              <a:spLocks/>
            </p:cNvSpPr>
            <p:nvPr/>
          </p:nvSpPr>
          <p:spPr bwMode="auto">
            <a:xfrm>
              <a:off x="2878" y="1977"/>
              <a:ext cx="89" cy="94"/>
            </a:xfrm>
            <a:custGeom>
              <a:avLst/>
              <a:gdLst/>
              <a:ahLst/>
              <a:cxnLst>
                <a:cxn ang="0">
                  <a:pos x="7" y="180"/>
                </a:cxn>
                <a:cxn ang="0">
                  <a:pos x="14" y="187"/>
                </a:cxn>
                <a:cxn ang="0">
                  <a:pos x="177" y="15"/>
                </a:cxn>
                <a:cxn ang="0">
                  <a:pos x="162" y="0"/>
                </a:cxn>
                <a:cxn ang="0">
                  <a:pos x="0" y="172"/>
                </a:cxn>
                <a:cxn ang="0">
                  <a:pos x="7" y="180"/>
                </a:cxn>
              </a:cxnLst>
              <a:rect l="0" t="0" r="r" b="b"/>
              <a:pathLst>
                <a:path w="177" h="187">
                  <a:moveTo>
                    <a:pt x="7" y="180"/>
                  </a:moveTo>
                  <a:lnTo>
                    <a:pt x="14" y="187"/>
                  </a:lnTo>
                  <a:lnTo>
                    <a:pt x="177" y="15"/>
                  </a:lnTo>
                  <a:lnTo>
                    <a:pt x="162" y="0"/>
                  </a:lnTo>
                  <a:lnTo>
                    <a:pt x="0" y="172"/>
                  </a:lnTo>
                  <a:lnTo>
                    <a:pt x="7" y="180"/>
                  </a:lnTo>
                  <a:close/>
                </a:path>
              </a:pathLst>
            </a:custGeom>
            <a:solidFill>
              <a:srgbClr val="000000"/>
            </a:solidFill>
            <a:ln w="9525">
              <a:noFill/>
              <a:round/>
              <a:headEnd/>
              <a:tailEnd/>
            </a:ln>
          </p:spPr>
          <p:txBody>
            <a:bodyPr/>
            <a:lstStyle/>
            <a:p>
              <a:endParaRPr lang="sl-SI"/>
            </a:p>
          </p:txBody>
        </p:sp>
        <p:sp>
          <p:nvSpPr>
            <p:cNvPr id="168035" name="Freeform 99"/>
            <p:cNvSpPr>
              <a:spLocks/>
            </p:cNvSpPr>
            <p:nvPr/>
          </p:nvSpPr>
          <p:spPr bwMode="auto">
            <a:xfrm>
              <a:off x="2659" y="1978"/>
              <a:ext cx="91" cy="93"/>
            </a:xfrm>
            <a:custGeom>
              <a:avLst/>
              <a:gdLst/>
              <a:ahLst/>
              <a:cxnLst>
                <a:cxn ang="0">
                  <a:pos x="174" y="0"/>
                </a:cxn>
                <a:cxn ang="0">
                  <a:pos x="167" y="4"/>
                </a:cxn>
                <a:cxn ang="0">
                  <a:pos x="0" y="171"/>
                </a:cxn>
                <a:cxn ang="0">
                  <a:pos x="15" y="186"/>
                </a:cxn>
                <a:cxn ang="0">
                  <a:pos x="181" y="19"/>
                </a:cxn>
                <a:cxn ang="0">
                  <a:pos x="174" y="22"/>
                </a:cxn>
                <a:cxn ang="0">
                  <a:pos x="174" y="0"/>
                </a:cxn>
                <a:cxn ang="0">
                  <a:pos x="170" y="0"/>
                </a:cxn>
                <a:cxn ang="0">
                  <a:pos x="167" y="4"/>
                </a:cxn>
                <a:cxn ang="0">
                  <a:pos x="174" y="0"/>
                </a:cxn>
              </a:cxnLst>
              <a:rect l="0" t="0" r="r" b="b"/>
              <a:pathLst>
                <a:path w="181" h="186">
                  <a:moveTo>
                    <a:pt x="174" y="0"/>
                  </a:moveTo>
                  <a:lnTo>
                    <a:pt x="167" y="4"/>
                  </a:lnTo>
                  <a:lnTo>
                    <a:pt x="0" y="171"/>
                  </a:lnTo>
                  <a:lnTo>
                    <a:pt x="15" y="186"/>
                  </a:lnTo>
                  <a:lnTo>
                    <a:pt x="181" y="19"/>
                  </a:lnTo>
                  <a:lnTo>
                    <a:pt x="174" y="22"/>
                  </a:lnTo>
                  <a:lnTo>
                    <a:pt x="174" y="0"/>
                  </a:lnTo>
                  <a:lnTo>
                    <a:pt x="170" y="0"/>
                  </a:lnTo>
                  <a:lnTo>
                    <a:pt x="167" y="4"/>
                  </a:lnTo>
                  <a:lnTo>
                    <a:pt x="174" y="0"/>
                  </a:lnTo>
                  <a:close/>
                </a:path>
              </a:pathLst>
            </a:custGeom>
            <a:solidFill>
              <a:srgbClr val="000000"/>
            </a:solidFill>
            <a:ln w="9525">
              <a:noFill/>
              <a:round/>
              <a:headEnd/>
              <a:tailEnd/>
            </a:ln>
          </p:spPr>
          <p:txBody>
            <a:bodyPr/>
            <a:lstStyle/>
            <a:p>
              <a:endParaRPr lang="sl-SI"/>
            </a:p>
          </p:txBody>
        </p:sp>
        <p:sp>
          <p:nvSpPr>
            <p:cNvPr id="168036" name="Freeform 100"/>
            <p:cNvSpPr>
              <a:spLocks/>
            </p:cNvSpPr>
            <p:nvPr/>
          </p:nvSpPr>
          <p:spPr bwMode="auto">
            <a:xfrm>
              <a:off x="2746" y="1977"/>
              <a:ext cx="214" cy="11"/>
            </a:xfrm>
            <a:custGeom>
              <a:avLst/>
              <a:gdLst/>
              <a:ahLst/>
              <a:cxnLst>
                <a:cxn ang="0">
                  <a:pos x="427" y="11"/>
                </a:cxn>
                <a:cxn ang="0">
                  <a:pos x="427" y="0"/>
                </a:cxn>
                <a:cxn ang="0">
                  <a:pos x="0" y="1"/>
                </a:cxn>
                <a:cxn ang="0">
                  <a:pos x="0" y="23"/>
                </a:cxn>
                <a:cxn ang="0">
                  <a:pos x="427" y="22"/>
                </a:cxn>
                <a:cxn ang="0">
                  <a:pos x="427" y="11"/>
                </a:cxn>
              </a:cxnLst>
              <a:rect l="0" t="0" r="r" b="b"/>
              <a:pathLst>
                <a:path w="427" h="23">
                  <a:moveTo>
                    <a:pt x="427" y="11"/>
                  </a:moveTo>
                  <a:lnTo>
                    <a:pt x="427" y="0"/>
                  </a:lnTo>
                  <a:lnTo>
                    <a:pt x="0" y="1"/>
                  </a:lnTo>
                  <a:lnTo>
                    <a:pt x="0" y="23"/>
                  </a:lnTo>
                  <a:lnTo>
                    <a:pt x="427" y="22"/>
                  </a:lnTo>
                  <a:lnTo>
                    <a:pt x="427" y="11"/>
                  </a:lnTo>
                  <a:close/>
                </a:path>
              </a:pathLst>
            </a:custGeom>
            <a:solidFill>
              <a:srgbClr val="000000"/>
            </a:solidFill>
            <a:ln w="9525">
              <a:noFill/>
              <a:round/>
              <a:headEnd/>
              <a:tailEnd/>
            </a:ln>
          </p:spPr>
          <p:txBody>
            <a:bodyPr/>
            <a:lstStyle/>
            <a:p>
              <a:endParaRPr lang="sl-SI"/>
            </a:p>
          </p:txBody>
        </p:sp>
        <p:sp>
          <p:nvSpPr>
            <p:cNvPr id="168037" name="Freeform 101"/>
            <p:cNvSpPr>
              <a:spLocks/>
            </p:cNvSpPr>
            <p:nvPr/>
          </p:nvSpPr>
          <p:spPr bwMode="auto">
            <a:xfrm>
              <a:off x="2881" y="2050"/>
              <a:ext cx="89" cy="87"/>
            </a:xfrm>
            <a:custGeom>
              <a:avLst/>
              <a:gdLst/>
              <a:ahLst/>
              <a:cxnLst>
                <a:cxn ang="0">
                  <a:pos x="156" y="7"/>
                </a:cxn>
                <a:cxn ang="0">
                  <a:pos x="159" y="0"/>
                </a:cxn>
                <a:cxn ang="0">
                  <a:pos x="0" y="159"/>
                </a:cxn>
                <a:cxn ang="0">
                  <a:pos x="15" y="174"/>
                </a:cxn>
                <a:cxn ang="0">
                  <a:pos x="174" y="15"/>
                </a:cxn>
                <a:cxn ang="0">
                  <a:pos x="177" y="7"/>
                </a:cxn>
                <a:cxn ang="0">
                  <a:pos x="174" y="15"/>
                </a:cxn>
                <a:cxn ang="0">
                  <a:pos x="177" y="11"/>
                </a:cxn>
                <a:cxn ang="0">
                  <a:pos x="177" y="7"/>
                </a:cxn>
                <a:cxn ang="0">
                  <a:pos x="156" y="7"/>
                </a:cxn>
              </a:cxnLst>
              <a:rect l="0" t="0" r="r" b="b"/>
              <a:pathLst>
                <a:path w="177" h="174">
                  <a:moveTo>
                    <a:pt x="156" y="7"/>
                  </a:moveTo>
                  <a:lnTo>
                    <a:pt x="159" y="0"/>
                  </a:lnTo>
                  <a:lnTo>
                    <a:pt x="0" y="159"/>
                  </a:lnTo>
                  <a:lnTo>
                    <a:pt x="15" y="174"/>
                  </a:lnTo>
                  <a:lnTo>
                    <a:pt x="174" y="15"/>
                  </a:lnTo>
                  <a:lnTo>
                    <a:pt x="177" y="7"/>
                  </a:lnTo>
                  <a:lnTo>
                    <a:pt x="174" y="15"/>
                  </a:lnTo>
                  <a:lnTo>
                    <a:pt x="177" y="11"/>
                  </a:lnTo>
                  <a:lnTo>
                    <a:pt x="177" y="7"/>
                  </a:lnTo>
                  <a:lnTo>
                    <a:pt x="156" y="7"/>
                  </a:lnTo>
                  <a:close/>
                </a:path>
              </a:pathLst>
            </a:custGeom>
            <a:solidFill>
              <a:srgbClr val="000000"/>
            </a:solidFill>
            <a:ln w="9525">
              <a:noFill/>
              <a:round/>
              <a:headEnd/>
              <a:tailEnd/>
            </a:ln>
          </p:spPr>
          <p:txBody>
            <a:bodyPr/>
            <a:lstStyle/>
            <a:p>
              <a:endParaRPr lang="sl-SI"/>
            </a:p>
          </p:txBody>
        </p:sp>
        <p:sp>
          <p:nvSpPr>
            <p:cNvPr id="168038" name="Freeform 102"/>
            <p:cNvSpPr>
              <a:spLocks/>
            </p:cNvSpPr>
            <p:nvPr/>
          </p:nvSpPr>
          <p:spPr bwMode="auto">
            <a:xfrm>
              <a:off x="2960" y="1982"/>
              <a:ext cx="10" cy="72"/>
            </a:xfrm>
            <a:custGeom>
              <a:avLst/>
              <a:gdLst/>
              <a:ahLst/>
              <a:cxnLst>
                <a:cxn ang="0">
                  <a:pos x="11" y="0"/>
                </a:cxn>
                <a:cxn ang="0">
                  <a:pos x="0" y="0"/>
                </a:cxn>
                <a:cxn ang="0">
                  <a:pos x="0" y="144"/>
                </a:cxn>
                <a:cxn ang="0">
                  <a:pos x="21" y="144"/>
                </a:cxn>
                <a:cxn ang="0">
                  <a:pos x="21" y="0"/>
                </a:cxn>
                <a:cxn ang="0">
                  <a:pos x="11" y="0"/>
                </a:cxn>
              </a:cxnLst>
              <a:rect l="0" t="0" r="r" b="b"/>
              <a:pathLst>
                <a:path w="21" h="144">
                  <a:moveTo>
                    <a:pt x="11" y="0"/>
                  </a:moveTo>
                  <a:lnTo>
                    <a:pt x="0" y="0"/>
                  </a:lnTo>
                  <a:lnTo>
                    <a:pt x="0" y="144"/>
                  </a:lnTo>
                  <a:lnTo>
                    <a:pt x="21" y="144"/>
                  </a:lnTo>
                  <a:lnTo>
                    <a:pt x="21" y="0"/>
                  </a:lnTo>
                  <a:lnTo>
                    <a:pt x="11" y="0"/>
                  </a:lnTo>
                  <a:close/>
                </a:path>
              </a:pathLst>
            </a:custGeom>
            <a:solidFill>
              <a:srgbClr val="000000"/>
            </a:solidFill>
            <a:ln w="9525">
              <a:noFill/>
              <a:round/>
              <a:headEnd/>
              <a:tailEnd/>
            </a:ln>
          </p:spPr>
          <p:txBody>
            <a:bodyPr/>
            <a:lstStyle/>
            <a:p>
              <a:endParaRPr lang="sl-SI"/>
            </a:p>
          </p:txBody>
        </p:sp>
        <p:sp>
          <p:nvSpPr>
            <p:cNvPr id="168039" name="Freeform 103"/>
            <p:cNvSpPr>
              <a:spLocks/>
            </p:cNvSpPr>
            <p:nvPr/>
          </p:nvSpPr>
          <p:spPr bwMode="auto">
            <a:xfrm>
              <a:off x="2410" y="2573"/>
              <a:ext cx="283" cy="10"/>
            </a:xfrm>
            <a:custGeom>
              <a:avLst/>
              <a:gdLst/>
              <a:ahLst/>
              <a:cxnLst>
                <a:cxn ang="0">
                  <a:pos x="566" y="11"/>
                </a:cxn>
                <a:cxn ang="0">
                  <a:pos x="566" y="0"/>
                </a:cxn>
                <a:cxn ang="0">
                  <a:pos x="0" y="0"/>
                </a:cxn>
                <a:cxn ang="0">
                  <a:pos x="0" y="22"/>
                </a:cxn>
                <a:cxn ang="0">
                  <a:pos x="566" y="22"/>
                </a:cxn>
                <a:cxn ang="0">
                  <a:pos x="566" y="11"/>
                </a:cxn>
              </a:cxnLst>
              <a:rect l="0" t="0" r="r" b="b"/>
              <a:pathLst>
                <a:path w="566" h="22">
                  <a:moveTo>
                    <a:pt x="566" y="11"/>
                  </a:moveTo>
                  <a:lnTo>
                    <a:pt x="566" y="0"/>
                  </a:lnTo>
                  <a:lnTo>
                    <a:pt x="0" y="0"/>
                  </a:lnTo>
                  <a:lnTo>
                    <a:pt x="0" y="22"/>
                  </a:lnTo>
                  <a:lnTo>
                    <a:pt x="566" y="22"/>
                  </a:lnTo>
                  <a:lnTo>
                    <a:pt x="566" y="11"/>
                  </a:lnTo>
                  <a:close/>
                </a:path>
              </a:pathLst>
            </a:custGeom>
            <a:solidFill>
              <a:srgbClr val="000000"/>
            </a:solidFill>
            <a:ln w="9525">
              <a:noFill/>
              <a:round/>
              <a:headEnd/>
              <a:tailEnd/>
            </a:ln>
          </p:spPr>
          <p:txBody>
            <a:bodyPr/>
            <a:lstStyle/>
            <a:p>
              <a:endParaRPr lang="sl-SI"/>
            </a:p>
          </p:txBody>
        </p:sp>
        <p:sp>
          <p:nvSpPr>
            <p:cNvPr id="168040" name="Freeform 104"/>
            <p:cNvSpPr>
              <a:spLocks/>
            </p:cNvSpPr>
            <p:nvPr/>
          </p:nvSpPr>
          <p:spPr bwMode="auto">
            <a:xfrm>
              <a:off x="2490" y="2544"/>
              <a:ext cx="120" cy="11"/>
            </a:xfrm>
            <a:custGeom>
              <a:avLst/>
              <a:gdLst/>
              <a:ahLst/>
              <a:cxnLst>
                <a:cxn ang="0">
                  <a:pos x="241" y="11"/>
                </a:cxn>
                <a:cxn ang="0">
                  <a:pos x="230" y="0"/>
                </a:cxn>
                <a:cxn ang="0">
                  <a:pos x="0" y="0"/>
                </a:cxn>
                <a:cxn ang="0">
                  <a:pos x="0" y="21"/>
                </a:cxn>
                <a:cxn ang="0">
                  <a:pos x="230" y="21"/>
                </a:cxn>
                <a:cxn ang="0">
                  <a:pos x="220" y="11"/>
                </a:cxn>
                <a:cxn ang="0">
                  <a:pos x="241" y="11"/>
                </a:cxn>
                <a:cxn ang="0">
                  <a:pos x="241" y="0"/>
                </a:cxn>
                <a:cxn ang="0">
                  <a:pos x="230" y="0"/>
                </a:cxn>
                <a:cxn ang="0">
                  <a:pos x="241" y="11"/>
                </a:cxn>
              </a:cxnLst>
              <a:rect l="0" t="0" r="r" b="b"/>
              <a:pathLst>
                <a:path w="241" h="21">
                  <a:moveTo>
                    <a:pt x="241" y="11"/>
                  </a:moveTo>
                  <a:lnTo>
                    <a:pt x="230" y="0"/>
                  </a:lnTo>
                  <a:lnTo>
                    <a:pt x="0" y="0"/>
                  </a:lnTo>
                  <a:lnTo>
                    <a:pt x="0" y="21"/>
                  </a:lnTo>
                  <a:lnTo>
                    <a:pt x="230" y="21"/>
                  </a:lnTo>
                  <a:lnTo>
                    <a:pt x="220" y="11"/>
                  </a:lnTo>
                  <a:lnTo>
                    <a:pt x="241" y="11"/>
                  </a:lnTo>
                  <a:lnTo>
                    <a:pt x="241" y="0"/>
                  </a:lnTo>
                  <a:lnTo>
                    <a:pt x="230" y="0"/>
                  </a:lnTo>
                  <a:lnTo>
                    <a:pt x="241" y="11"/>
                  </a:lnTo>
                  <a:close/>
                </a:path>
              </a:pathLst>
            </a:custGeom>
            <a:solidFill>
              <a:srgbClr val="000000"/>
            </a:solidFill>
            <a:ln w="9525">
              <a:noFill/>
              <a:round/>
              <a:headEnd/>
              <a:tailEnd/>
            </a:ln>
          </p:spPr>
          <p:txBody>
            <a:bodyPr/>
            <a:lstStyle/>
            <a:p>
              <a:endParaRPr lang="sl-SI"/>
            </a:p>
          </p:txBody>
        </p:sp>
        <p:sp>
          <p:nvSpPr>
            <p:cNvPr id="168041" name="Freeform 105"/>
            <p:cNvSpPr>
              <a:spLocks/>
            </p:cNvSpPr>
            <p:nvPr/>
          </p:nvSpPr>
          <p:spPr bwMode="auto">
            <a:xfrm>
              <a:off x="2600" y="2549"/>
              <a:ext cx="10" cy="58"/>
            </a:xfrm>
            <a:custGeom>
              <a:avLst/>
              <a:gdLst/>
              <a:ahLst/>
              <a:cxnLst>
                <a:cxn ang="0">
                  <a:pos x="10" y="114"/>
                </a:cxn>
                <a:cxn ang="0">
                  <a:pos x="21" y="104"/>
                </a:cxn>
                <a:cxn ang="0">
                  <a:pos x="21" y="0"/>
                </a:cxn>
                <a:cxn ang="0">
                  <a:pos x="0" y="0"/>
                </a:cxn>
                <a:cxn ang="0">
                  <a:pos x="0" y="104"/>
                </a:cxn>
                <a:cxn ang="0">
                  <a:pos x="10" y="93"/>
                </a:cxn>
                <a:cxn ang="0">
                  <a:pos x="10" y="114"/>
                </a:cxn>
                <a:cxn ang="0">
                  <a:pos x="21" y="114"/>
                </a:cxn>
                <a:cxn ang="0">
                  <a:pos x="21" y="104"/>
                </a:cxn>
                <a:cxn ang="0">
                  <a:pos x="10" y="114"/>
                </a:cxn>
              </a:cxnLst>
              <a:rect l="0" t="0" r="r" b="b"/>
              <a:pathLst>
                <a:path w="21" h="114">
                  <a:moveTo>
                    <a:pt x="10" y="114"/>
                  </a:moveTo>
                  <a:lnTo>
                    <a:pt x="21" y="104"/>
                  </a:lnTo>
                  <a:lnTo>
                    <a:pt x="21" y="0"/>
                  </a:lnTo>
                  <a:lnTo>
                    <a:pt x="0" y="0"/>
                  </a:lnTo>
                  <a:lnTo>
                    <a:pt x="0" y="104"/>
                  </a:lnTo>
                  <a:lnTo>
                    <a:pt x="10" y="93"/>
                  </a:lnTo>
                  <a:lnTo>
                    <a:pt x="10" y="114"/>
                  </a:lnTo>
                  <a:lnTo>
                    <a:pt x="21" y="114"/>
                  </a:lnTo>
                  <a:lnTo>
                    <a:pt x="21" y="104"/>
                  </a:lnTo>
                  <a:lnTo>
                    <a:pt x="10" y="114"/>
                  </a:lnTo>
                  <a:close/>
                </a:path>
              </a:pathLst>
            </a:custGeom>
            <a:solidFill>
              <a:srgbClr val="000000"/>
            </a:solidFill>
            <a:ln w="9525">
              <a:noFill/>
              <a:round/>
              <a:headEnd/>
              <a:tailEnd/>
            </a:ln>
          </p:spPr>
          <p:txBody>
            <a:bodyPr/>
            <a:lstStyle/>
            <a:p>
              <a:endParaRPr lang="sl-SI"/>
            </a:p>
          </p:txBody>
        </p:sp>
        <p:sp>
          <p:nvSpPr>
            <p:cNvPr id="168042" name="Freeform 106"/>
            <p:cNvSpPr>
              <a:spLocks/>
            </p:cNvSpPr>
            <p:nvPr/>
          </p:nvSpPr>
          <p:spPr bwMode="auto">
            <a:xfrm>
              <a:off x="2485" y="2596"/>
              <a:ext cx="120" cy="11"/>
            </a:xfrm>
            <a:custGeom>
              <a:avLst/>
              <a:gdLst/>
              <a:ahLst/>
              <a:cxnLst>
                <a:cxn ang="0">
                  <a:pos x="0" y="11"/>
                </a:cxn>
                <a:cxn ang="0">
                  <a:pos x="11" y="21"/>
                </a:cxn>
                <a:cxn ang="0">
                  <a:pos x="241" y="21"/>
                </a:cxn>
                <a:cxn ang="0">
                  <a:pos x="241" y="0"/>
                </a:cxn>
                <a:cxn ang="0">
                  <a:pos x="11" y="0"/>
                </a:cxn>
                <a:cxn ang="0">
                  <a:pos x="21" y="11"/>
                </a:cxn>
                <a:cxn ang="0">
                  <a:pos x="0" y="11"/>
                </a:cxn>
                <a:cxn ang="0">
                  <a:pos x="0" y="21"/>
                </a:cxn>
                <a:cxn ang="0">
                  <a:pos x="11" y="21"/>
                </a:cxn>
                <a:cxn ang="0">
                  <a:pos x="0" y="11"/>
                </a:cxn>
              </a:cxnLst>
              <a:rect l="0" t="0" r="r" b="b"/>
              <a:pathLst>
                <a:path w="241" h="21">
                  <a:moveTo>
                    <a:pt x="0" y="11"/>
                  </a:moveTo>
                  <a:lnTo>
                    <a:pt x="11" y="21"/>
                  </a:lnTo>
                  <a:lnTo>
                    <a:pt x="241" y="21"/>
                  </a:lnTo>
                  <a:lnTo>
                    <a:pt x="241" y="0"/>
                  </a:lnTo>
                  <a:lnTo>
                    <a:pt x="11" y="0"/>
                  </a:lnTo>
                  <a:lnTo>
                    <a:pt x="21" y="11"/>
                  </a:lnTo>
                  <a:lnTo>
                    <a:pt x="0" y="11"/>
                  </a:lnTo>
                  <a:lnTo>
                    <a:pt x="0" y="21"/>
                  </a:lnTo>
                  <a:lnTo>
                    <a:pt x="11" y="21"/>
                  </a:lnTo>
                  <a:lnTo>
                    <a:pt x="0" y="11"/>
                  </a:lnTo>
                  <a:close/>
                </a:path>
              </a:pathLst>
            </a:custGeom>
            <a:solidFill>
              <a:srgbClr val="000000"/>
            </a:solidFill>
            <a:ln w="9525">
              <a:noFill/>
              <a:round/>
              <a:headEnd/>
              <a:tailEnd/>
            </a:ln>
          </p:spPr>
          <p:txBody>
            <a:bodyPr/>
            <a:lstStyle/>
            <a:p>
              <a:endParaRPr lang="sl-SI"/>
            </a:p>
          </p:txBody>
        </p:sp>
        <p:sp>
          <p:nvSpPr>
            <p:cNvPr id="168043" name="Freeform 107"/>
            <p:cNvSpPr>
              <a:spLocks/>
            </p:cNvSpPr>
            <p:nvPr/>
          </p:nvSpPr>
          <p:spPr bwMode="auto">
            <a:xfrm>
              <a:off x="2485" y="2544"/>
              <a:ext cx="10" cy="57"/>
            </a:xfrm>
            <a:custGeom>
              <a:avLst/>
              <a:gdLst/>
              <a:ahLst/>
              <a:cxnLst>
                <a:cxn ang="0">
                  <a:pos x="11" y="0"/>
                </a:cxn>
                <a:cxn ang="0">
                  <a:pos x="0" y="11"/>
                </a:cxn>
                <a:cxn ang="0">
                  <a:pos x="0" y="115"/>
                </a:cxn>
                <a:cxn ang="0">
                  <a:pos x="21" y="115"/>
                </a:cxn>
                <a:cxn ang="0">
                  <a:pos x="21" y="11"/>
                </a:cxn>
                <a:cxn ang="0">
                  <a:pos x="11" y="21"/>
                </a:cxn>
                <a:cxn ang="0">
                  <a:pos x="11" y="0"/>
                </a:cxn>
                <a:cxn ang="0">
                  <a:pos x="0" y="0"/>
                </a:cxn>
                <a:cxn ang="0">
                  <a:pos x="0" y="11"/>
                </a:cxn>
                <a:cxn ang="0">
                  <a:pos x="11" y="0"/>
                </a:cxn>
              </a:cxnLst>
              <a:rect l="0" t="0" r="r" b="b"/>
              <a:pathLst>
                <a:path w="21" h="115">
                  <a:moveTo>
                    <a:pt x="11" y="0"/>
                  </a:moveTo>
                  <a:lnTo>
                    <a:pt x="0" y="11"/>
                  </a:lnTo>
                  <a:lnTo>
                    <a:pt x="0" y="115"/>
                  </a:lnTo>
                  <a:lnTo>
                    <a:pt x="21" y="115"/>
                  </a:lnTo>
                  <a:lnTo>
                    <a:pt x="21" y="11"/>
                  </a:lnTo>
                  <a:lnTo>
                    <a:pt x="11" y="21"/>
                  </a:lnTo>
                  <a:lnTo>
                    <a:pt x="11" y="0"/>
                  </a:lnTo>
                  <a:lnTo>
                    <a:pt x="0" y="0"/>
                  </a:lnTo>
                  <a:lnTo>
                    <a:pt x="0" y="11"/>
                  </a:lnTo>
                  <a:lnTo>
                    <a:pt x="11" y="0"/>
                  </a:lnTo>
                  <a:close/>
                </a:path>
              </a:pathLst>
            </a:custGeom>
            <a:solidFill>
              <a:srgbClr val="000000"/>
            </a:solidFill>
            <a:ln w="9525">
              <a:noFill/>
              <a:round/>
              <a:headEnd/>
              <a:tailEnd/>
            </a:ln>
          </p:spPr>
          <p:txBody>
            <a:bodyPr/>
            <a:lstStyle/>
            <a:p>
              <a:endParaRPr lang="sl-SI"/>
            </a:p>
          </p:txBody>
        </p:sp>
        <p:sp>
          <p:nvSpPr>
            <p:cNvPr id="168044" name="Rectangle 108"/>
            <p:cNvSpPr>
              <a:spLocks noChangeArrowheads="1"/>
            </p:cNvSpPr>
            <p:nvPr/>
          </p:nvSpPr>
          <p:spPr bwMode="auto">
            <a:xfrm>
              <a:off x="2664" y="2612"/>
              <a:ext cx="219" cy="62"/>
            </a:xfrm>
            <a:prstGeom prst="rect">
              <a:avLst/>
            </a:prstGeom>
            <a:solidFill>
              <a:srgbClr val="FFFFFF"/>
            </a:solidFill>
            <a:ln w="9525">
              <a:noFill/>
              <a:miter lim="800000"/>
              <a:headEnd/>
              <a:tailEnd/>
            </a:ln>
          </p:spPr>
          <p:txBody>
            <a:bodyPr/>
            <a:lstStyle/>
            <a:p>
              <a:endParaRPr lang="sl-SI"/>
            </a:p>
          </p:txBody>
        </p:sp>
        <p:sp>
          <p:nvSpPr>
            <p:cNvPr id="168045" name="Freeform 109"/>
            <p:cNvSpPr>
              <a:spLocks/>
            </p:cNvSpPr>
            <p:nvPr/>
          </p:nvSpPr>
          <p:spPr bwMode="auto">
            <a:xfrm>
              <a:off x="2664" y="2607"/>
              <a:ext cx="224" cy="10"/>
            </a:xfrm>
            <a:custGeom>
              <a:avLst/>
              <a:gdLst/>
              <a:ahLst/>
              <a:cxnLst>
                <a:cxn ang="0">
                  <a:pos x="450" y="11"/>
                </a:cxn>
                <a:cxn ang="0">
                  <a:pos x="439" y="0"/>
                </a:cxn>
                <a:cxn ang="0">
                  <a:pos x="0" y="0"/>
                </a:cxn>
                <a:cxn ang="0">
                  <a:pos x="0" y="21"/>
                </a:cxn>
                <a:cxn ang="0">
                  <a:pos x="439" y="21"/>
                </a:cxn>
                <a:cxn ang="0">
                  <a:pos x="429" y="11"/>
                </a:cxn>
                <a:cxn ang="0">
                  <a:pos x="450" y="11"/>
                </a:cxn>
                <a:cxn ang="0">
                  <a:pos x="450" y="0"/>
                </a:cxn>
                <a:cxn ang="0">
                  <a:pos x="439" y="0"/>
                </a:cxn>
                <a:cxn ang="0">
                  <a:pos x="450" y="11"/>
                </a:cxn>
              </a:cxnLst>
              <a:rect l="0" t="0" r="r" b="b"/>
              <a:pathLst>
                <a:path w="450" h="21">
                  <a:moveTo>
                    <a:pt x="450" y="11"/>
                  </a:moveTo>
                  <a:lnTo>
                    <a:pt x="439" y="0"/>
                  </a:lnTo>
                  <a:lnTo>
                    <a:pt x="0" y="0"/>
                  </a:lnTo>
                  <a:lnTo>
                    <a:pt x="0" y="21"/>
                  </a:lnTo>
                  <a:lnTo>
                    <a:pt x="439" y="21"/>
                  </a:lnTo>
                  <a:lnTo>
                    <a:pt x="429" y="11"/>
                  </a:lnTo>
                  <a:lnTo>
                    <a:pt x="450" y="11"/>
                  </a:lnTo>
                  <a:lnTo>
                    <a:pt x="450" y="0"/>
                  </a:lnTo>
                  <a:lnTo>
                    <a:pt x="439" y="0"/>
                  </a:lnTo>
                  <a:lnTo>
                    <a:pt x="450" y="11"/>
                  </a:lnTo>
                  <a:close/>
                </a:path>
              </a:pathLst>
            </a:custGeom>
            <a:solidFill>
              <a:srgbClr val="000000"/>
            </a:solidFill>
            <a:ln w="9525">
              <a:noFill/>
              <a:round/>
              <a:headEnd/>
              <a:tailEnd/>
            </a:ln>
          </p:spPr>
          <p:txBody>
            <a:bodyPr/>
            <a:lstStyle/>
            <a:p>
              <a:endParaRPr lang="sl-SI"/>
            </a:p>
          </p:txBody>
        </p:sp>
        <p:sp>
          <p:nvSpPr>
            <p:cNvPr id="168046" name="Freeform 110"/>
            <p:cNvSpPr>
              <a:spLocks/>
            </p:cNvSpPr>
            <p:nvPr/>
          </p:nvSpPr>
          <p:spPr bwMode="auto">
            <a:xfrm>
              <a:off x="2878" y="2612"/>
              <a:ext cx="10" cy="68"/>
            </a:xfrm>
            <a:custGeom>
              <a:avLst/>
              <a:gdLst/>
              <a:ahLst/>
              <a:cxnLst>
                <a:cxn ang="0">
                  <a:pos x="10" y="136"/>
                </a:cxn>
                <a:cxn ang="0">
                  <a:pos x="21" y="125"/>
                </a:cxn>
                <a:cxn ang="0">
                  <a:pos x="21" y="0"/>
                </a:cxn>
                <a:cxn ang="0">
                  <a:pos x="0" y="0"/>
                </a:cxn>
                <a:cxn ang="0">
                  <a:pos x="0" y="125"/>
                </a:cxn>
                <a:cxn ang="0">
                  <a:pos x="10" y="114"/>
                </a:cxn>
                <a:cxn ang="0">
                  <a:pos x="10" y="136"/>
                </a:cxn>
                <a:cxn ang="0">
                  <a:pos x="21" y="136"/>
                </a:cxn>
                <a:cxn ang="0">
                  <a:pos x="21" y="125"/>
                </a:cxn>
                <a:cxn ang="0">
                  <a:pos x="10" y="136"/>
                </a:cxn>
              </a:cxnLst>
              <a:rect l="0" t="0" r="r" b="b"/>
              <a:pathLst>
                <a:path w="21" h="136">
                  <a:moveTo>
                    <a:pt x="10" y="136"/>
                  </a:moveTo>
                  <a:lnTo>
                    <a:pt x="21" y="125"/>
                  </a:lnTo>
                  <a:lnTo>
                    <a:pt x="21" y="0"/>
                  </a:lnTo>
                  <a:lnTo>
                    <a:pt x="0" y="0"/>
                  </a:lnTo>
                  <a:lnTo>
                    <a:pt x="0" y="125"/>
                  </a:lnTo>
                  <a:lnTo>
                    <a:pt x="10" y="114"/>
                  </a:lnTo>
                  <a:lnTo>
                    <a:pt x="10" y="136"/>
                  </a:lnTo>
                  <a:lnTo>
                    <a:pt x="21" y="136"/>
                  </a:lnTo>
                  <a:lnTo>
                    <a:pt x="21" y="125"/>
                  </a:lnTo>
                  <a:lnTo>
                    <a:pt x="10" y="136"/>
                  </a:lnTo>
                  <a:close/>
                </a:path>
              </a:pathLst>
            </a:custGeom>
            <a:solidFill>
              <a:srgbClr val="000000"/>
            </a:solidFill>
            <a:ln w="9525">
              <a:noFill/>
              <a:round/>
              <a:headEnd/>
              <a:tailEnd/>
            </a:ln>
          </p:spPr>
          <p:txBody>
            <a:bodyPr/>
            <a:lstStyle/>
            <a:p>
              <a:endParaRPr lang="sl-SI"/>
            </a:p>
          </p:txBody>
        </p:sp>
        <p:sp>
          <p:nvSpPr>
            <p:cNvPr id="168047" name="Freeform 111"/>
            <p:cNvSpPr>
              <a:spLocks/>
            </p:cNvSpPr>
            <p:nvPr/>
          </p:nvSpPr>
          <p:spPr bwMode="auto">
            <a:xfrm>
              <a:off x="2658" y="2669"/>
              <a:ext cx="225" cy="11"/>
            </a:xfrm>
            <a:custGeom>
              <a:avLst/>
              <a:gdLst/>
              <a:ahLst/>
              <a:cxnLst>
                <a:cxn ang="0">
                  <a:pos x="0" y="11"/>
                </a:cxn>
                <a:cxn ang="0">
                  <a:pos x="10" y="22"/>
                </a:cxn>
                <a:cxn ang="0">
                  <a:pos x="449" y="22"/>
                </a:cxn>
                <a:cxn ang="0">
                  <a:pos x="449" y="0"/>
                </a:cxn>
                <a:cxn ang="0">
                  <a:pos x="10" y="0"/>
                </a:cxn>
                <a:cxn ang="0">
                  <a:pos x="21" y="11"/>
                </a:cxn>
                <a:cxn ang="0">
                  <a:pos x="0" y="11"/>
                </a:cxn>
                <a:cxn ang="0">
                  <a:pos x="0" y="22"/>
                </a:cxn>
                <a:cxn ang="0">
                  <a:pos x="10" y="22"/>
                </a:cxn>
                <a:cxn ang="0">
                  <a:pos x="0" y="11"/>
                </a:cxn>
              </a:cxnLst>
              <a:rect l="0" t="0" r="r" b="b"/>
              <a:pathLst>
                <a:path w="449" h="22">
                  <a:moveTo>
                    <a:pt x="0" y="11"/>
                  </a:moveTo>
                  <a:lnTo>
                    <a:pt x="10" y="22"/>
                  </a:lnTo>
                  <a:lnTo>
                    <a:pt x="449" y="22"/>
                  </a:lnTo>
                  <a:lnTo>
                    <a:pt x="449" y="0"/>
                  </a:lnTo>
                  <a:lnTo>
                    <a:pt x="10" y="0"/>
                  </a:lnTo>
                  <a:lnTo>
                    <a:pt x="21" y="11"/>
                  </a:lnTo>
                  <a:lnTo>
                    <a:pt x="0" y="11"/>
                  </a:lnTo>
                  <a:lnTo>
                    <a:pt x="0" y="22"/>
                  </a:lnTo>
                  <a:lnTo>
                    <a:pt x="10" y="22"/>
                  </a:lnTo>
                  <a:lnTo>
                    <a:pt x="0" y="11"/>
                  </a:lnTo>
                  <a:close/>
                </a:path>
              </a:pathLst>
            </a:custGeom>
            <a:solidFill>
              <a:srgbClr val="000000"/>
            </a:solidFill>
            <a:ln w="9525">
              <a:noFill/>
              <a:round/>
              <a:headEnd/>
              <a:tailEnd/>
            </a:ln>
          </p:spPr>
          <p:txBody>
            <a:bodyPr/>
            <a:lstStyle/>
            <a:p>
              <a:endParaRPr lang="sl-SI"/>
            </a:p>
          </p:txBody>
        </p:sp>
        <p:sp>
          <p:nvSpPr>
            <p:cNvPr id="168048" name="Freeform 112"/>
            <p:cNvSpPr>
              <a:spLocks/>
            </p:cNvSpPr>
            <p:nvPr/>
          </p:nvSpPr>
          <p:spPr bwMode="auto">
            <a:xfrm>
              <a:off x="2658" y="2607"/>
              <a:ext cx="11" cy="67"/>
            </a:xfrm>
            <a:custGeom>
              <a:avLst/>
              <a:gdLst/>
              <a:ahLst/>
              <a:cxnLst>
                <a:cxn ang="0">
                  <a:pos x="10" y="0"/>
                </a:cxn>
                <a:cxn ang="0">
                  <a:pos x="0" y="11"/>
                </a:cxn>
                <a:cxn ang="0">
                  <a:pos x="0" y="136"/>
                </a:cxn>
                <a:cxn ang="0">
                  <a:pos x="21" y="136"/>
                </a:cxn>
                <a:cxn ang="0">
                  <a:pos x="21" y="11"/>
                </a:cxn>
                <a:cxn ang="0">
                  <a:pos x="10" y="21"/>
                </a:cxn>
                <a:cxn ang="0">
                  <a:pos x="10" y="0"/>
                </a:cxn>
                <a:cxn ang="0">
                  <a:pos x="0" y="0"/>
                </a:cxn>
                <a:cxn ang="0">
                  <a:pos x="0" y="11"/>
                </a:cxn>
                <a:cxn ang="0">
                  <a:pos x="10" y="0"/>
                </a:cxn>
              </a:cxnLst>
              <a:rect l="0" t="0" r="r" b="b"/>
              <a:pathLst>
                <a:path w="21" h="136">
                  <a:moveTo>
                    <a:pt x="10" y="0"/>
                  </a:moveTo>
                  <a:lnTo>
                    <a:pt x="0" y="11"/>
                  </a:lnTo>
                  <a:lnTo>
                    <a:pt x="0" y="136"/>
                  </a:lnTo>
                  <a:lnTo>
                    <a:pt x="21" y="136"/>
                  </a:lnTo>
                  <a:lnTo>
                    <a:pt x="21" y="11"/>
                  </a:lnTo>
                  <a:lnTo>
                    <a:pt x="10" y="21"/>
                  </a:lnTo>
                  <a:lnTo>
                    <a:pt x="10" y="0"/>
                  </a:lnTo>
                  <a:lnTo>
                    <a:pt x="0" y="0"/>
                  </a:lnTo>
                  <a:lnTo>
                    <a:pt x="0" y="11"/>
                  </a:lnTo>
                  <a:lnTo>
                    <a:pt x="10" y="0"/>
                  </a:lnTo>
                  <a:close/>
                </a:path>
              </a:pathLst>
            </a:custGeom>
            <a:solidFill>
              <a:srgbClr val="000000"/>
            </a:solidFill>
            <a:ln w="9525">
              <a:noFill/>
              <a:round/>
              <a:headEnd/>
              <a:tailEnd/>
            </a:ln>
          </p:spPr>
          <p:txBody>
            <a:bodyPr/>
            <a:lstStyle/>
            <a:p>
              <a:endParaRPr lang="sl-SI"/>
            </a:p>
          </p:txBody>
        </p:sp>
        <p:sp>
          <p:nvSpPr>
            <p:cNvPr id="168049" name="Freeform 113"/>
            <p:cNvSpPr>
              <a:spLocks/>
            </p:cNvSpPr>
            <p:nvPr/>
          </p:nvSpPr>
          <p:spPr bwMode="auto">
            <a:xfrm>
              <a:off x="2878" y="2520"/>
              <a:ext cx="89" cy="93"/>
            </a:xfrm>
            <a:custGeom>
              <a:avLst/>
              <a:gdLst/>
              <a:ahLst/>
              <a:cxnLst>
                <a:cxn ang="0">
                  <a:pos x="7" y="180"/>
                </a:cxn>
                <a:cxn ang="0">
                  <a:pos x="14" y="187"/>
                </a:cxn>
                <a:cxn ang="0">
                  <a:pos x="177" y="15"/>
                </a:cxn>
                <a:cxn ang="0">
                  <a:pos x="162" y="0"/>
                </a:cxn>
                <a:cxn ang="0">
                  <a:pos x="0" y="172"/>
                </a:cxn>
                <a:cxn ang="0">
                  <a:pos x="7" y="180"/>
                </a:cxn>
              </a:cxnLst>
              <a:rect l="0" t="0" r="r" b="b"/>
              <a:pathLst>
                <a:path w="177" h="187">
                  <a:moveTo>
                    <a:pt x="7" y="180"/>
                  </a:moveTo>
                  <a:lnTo>
                    <a:pt x="14" y="187"/>
                  </a:lnTo>
                  <a:lnTo>
                    <a:pt x="177" y="15"/>
                  </a:lnTo>
                  <a:lnTo>
                    <a:pt x="162" y="0"/>
                  </a:lnTo>
                  <a:lnTo>
                    <a:pt x="0" y="172"/>
                  </a:lnTo>
                  <a:lnTo>
                    <a:pt x="7" y="180"/>
                  </a:lnTo>
                  <a:close/>
                </a:path>
              </a:pathLst>
            </a:custGeom>
            <a:solidFill>
              <a:srgbClr val="000000"/>
            </a:solidFill>
            <a:ln w="9525">
              <a:noFill/>
              <a:round/>
              <a:headEnd/>
              <a:tailEnd/>
            </a:ln>
          </p:spPr>
          <p:txBody>
            <a:bodyPr/>
            <a:lstStyle/>
            <a:p>
              <a:endParaRPr lang="sl-SI"/>
            </a:p>
          </p:txBody>
        </p:sp>
        <p:sp>
          <p:nvSpPr>
            <p:cNvPr id="168050" name="Freeform 114"/>
            <p:cNvSpPr>
              <a:spLocks/>
            </p:cNvSpPr>
            <p:nvPr/>
          </p:nvSpPr>
          <p:spPr bwMode="auto">
            <a:xfrm>
              <a:off x="2659" y="2520"/>
              <a:ext cx="91" cy="93"/>
            </a:xfrm>
            <a:custGeom>
              <a:avLst/>
              <a:gdLst/>
              <a:ahLst/>
              <a:cxnLst>
                <a:cxn ang="0">
                  <a:pos x="174" y="0"/>
                </a:cxn>
                <a:cxn ang="0">
                  <a:pos x="167" y="4"/>
                </a:cxn>
                <a:cxn ang="0">
                  <a:pos x="0" y="171"/>
                </a:cxn>
                <a:cxn ang="0">
                  <a:pos x="15" y="186"/>
                </a:cxn>
                <a:cxn ang="0">
                  <a:pos x="181" y="18"/>
                </a:cxn>
                <a:cxn ang="0">
                  <a:pos x="174" y="22"/>
                </a:cxn>
                <a:cxn ang="0">
                  <a:pos x="174" y="0"/>
                </a:cxn>
                <a:cxn ang="0">
                  <a:pos x="170" y="0"/>
                </a:cxn>
                <a:cxn ang="0">
                  <a:pos x="167" y="4"/>
                </a:cxn>
                <a:cxn ang="0">
                  <a:pos x="174" y="0"/>
                </a:cxn>
              </a:cxnLst>
              <a:rect l="0" t="0" r="r" b="b"/>
              <a:pathLst>
                <a:path w="181" h="186">
                  <a:moveTo>
                    <a:pt x="174" y="0"/>
                  </a:moveTo>
                  <a:lnTo>
                    <a:pt x="167" y="4"/>
                  </a:lnTo>
                  <a:lnTo>
                    <a:pt x="0" y="171"/>
                  </a:lnTo>
                  <a:lnTo>
                    <a:pt x="15" y="186"/>
                  </a:lnTo>
                  <a:lnTo>
                    <a:pt x="181" y="18"/>
                  </a:lnTo>
                  <a:lnTo>
                    <a:pt x="174" y="22"/>
                  </a:lnTo>
                  <a:lnTo>
                    <a:pt x="174" y="0"/>
                  </a:lnTo>
                  <a:lnTo>
                    <a:pt x="170" y="0"/>
                  </a:lnTo>
                  <a:lnTo>
                    <a:pt x="167" y="4"/>
                  </a:lnTo>
                  <a:lnTo>
                    <a:pt x="174" y="0"/>
                  </a:lnTo>
                  <a:close/>
                </a:path>
              </a:pathLst>
            </a:custGeom>
            <a:solidFill>
              <a:srgbClr val="000000"/>
            </a:solidFill>
            <a:ln w="9525">
              <a:noFill/>
              <a:round/>
              <a:headEnd/>
              <a:tailEnd/>
            </a:ln>
          </p:spPr>
          <p:txBody>
            <a:bodyPr/>
            <a:lstStyle/>
            <a:p>
              <a:endParaRPr lang="sl-SI"/>
            </a:p>
          </p:txBody>
        </p:sp>
        <p:sp>
          <p:nvSpPr>
            <p:cNvPr id="168051" name="Freeform 115"/>
            <p:cNvSpPr>
              <a:spLocks/>
            </p:cNvSpPr>
            <p:nvPr/>
          </p:nvSpPr>
          <p:spPr bwMode="auto">
            <a:xfrm>
              <a:off x="2746" y="2520"/>
              <a:ext cx="214" cy="11"/>
            </a:xfrm>
            <a:custGeom>
              <a:avLst/>
              <a:gdLst/>
              <a:ahLst/>
              <a:cxnLst>
                <a:cxn ang="0">
                  <a:pos x="427" y="11"/>
                </a:cxn>
                <a:cxn ang="0">
                  <a:pos x="427" y="0"/>
                </a:cxn>
                <a:cxn ang="0">
                  <a:pos x="0" y="1"/>
                </a:cxn>
                <a:cxn ang="0">
                  <a:pos x="0" y="23"/>
                </a:cxn>
                <a:cxn ang="0">
                  <a:pos x="427" y="22"/>
                </a:cxn>
                <a:cxn ang="0">
                  <a:pos x="427" y="11"/>
                </a:cxn>
              </a:cxnLst>
              <a:rect l="0" t="0" r="r" b="b"/>
              <a:pathLst>
                <a:path w="427" h="23">
                  <a:moveTo>
                    <a:pt x="427" y="11"/>
                  </a:moveTo>
                  <a:lnTo>
                    <a:pt x="427" y="0"/>
                  </a:lnTo>
                  <a:lnTo>
                    <a:pt x="0" y="1"/>
                  </a:lnTo>
                  <a:lnTo>
                    <a:pt x="0" y="23"/>
                  </a:lnTo>
                  <a:lnTo>
                    <a:pt x="427" y="22"/>
                  </a:lnTo>
                  <a:lnTo>
                    <a:pt x="427" y="11"/>
                  </a:lnTo>
                  <a:close/>
                </a:path>
              </a:pathLst>
            </a:custGeom>
            <a:solidFill>
              <a:srgbClr val="000000"/>
            </a:solidFill>
            <a:ln w="9525">
              <a:noFill/>
              <a:round/>
              <a:headEnd/>
              <a:tailEnd/>
            </a:ln>
          </p:spPr>
          <p:txBody>
            <a:bodyPr/>
            <a:lstStyle/>
            <a:p>
              <a:endParaRPr lang="sl-SI"/>
            </a:p>
          </p:txBody>
        </p:sp>
        <p:sp>
          <p:nvSpPr>
            <p:cNvPr id="168052" name="Freeform 116"/>
            <p:cNvSpPr>
              <a:spLocks/>
            </p:cNvSpPr>
            <p:nvPr/>
          </p:nvSpPr>
          <p:spPr bwMode="auto">
            <a:xfrm>
              <a:off x="2881" y="2593"/>
              <a:ext cx="89" cy="87"/>
            </a:xfrm>
            <a:custGeom>
              <a:avLst/>
              <a:gdLst/>
              <a:ahLst/>
              <a:cxnLst>
                <a:cxn ang="0">
                  <a:pos x="156" y="7"/>
                </a:cxn>
                <a:cxn ang="0">
                  <a:pos x="159" y="0"/>
                </a:cxn>
                <a:cxn ang="0">
                  <a:pos x="0" y="159"/>
                </a:cxn>
                <a:cxn ang="0">
                  <a:pos x="15" y="174"/>
                </a:cxn>
                <a:cxn ang="0">
                  <a:pos x="174" y="15"/>
                </a:cxn>
                <a:cxn ang="0">
                  <a:pos x="177" y="7"/>
                </a:cxn>
                <a:cxn ang="0">
                  <a:pos x="174" y="15"/>
                </a:cxn>
                <a:cxn ang="0">
                  <a:pos x="177" y="11"/>
                </a:cxn>
                <a:cxn ang="0">
                  <a:pos x="177" y="7"/>
                </a:cxn>
                <a:cxn ang="0">
                  <a:pos x="156" y="7"/>
                </a:cxn>
              </a:cxnLst>
              <a:rect l="0" t="0" r="r" b="b"/>
              <a:pathLst>
                <a:path w="177" h="174">
                  <a:moveTo>
                    <a:pt x="156" y="7"/>
                  </a:moveTo>
                  <a:lnTo>
                    <a:pt x="159" y="0"/>
                  </a:lnTo>
                  <a:lnTo>
                    <a:pt x="0" y="159"/>
                  </a:lnTo>
                  <a:lnTo>
                    <a:pt x="15" y="174"/>
                  </a:lnTo>
                  <a:lnTo>
                    <a:pt x="174" y="15"/>
                  </a:lnTo>
                  <a:lnTo>
                    <a:pt x="177" y="7"/>
                  </a:lnTo>
                  <a:lnTo>
                    <a:pt x="174" y="15"/>
                  </a:lnTo>
                  <a:lnTo>
                    <a:pt x="177" y="11"/>
                  </a:lnTo>
                  <a:lnTo>
                    <a:pt x="177" y="7"/>
                  </a:lnTo>
                  <a:lnTo>
                    <a:pt x="156" y="7"/>
                  </a:lnTo>
                  <a:close/>
                </a:path>
              </a:pathLst>
            </a:custGeom>
            <a:solidFill>
              <a:srgbClr val="000000"/>
            </a:solidFill>
            <a:ln w="9525">
              <a:noFill/>
              <a:round/>
              <a:headEnd/>
              <a:tailEnd/>
            </a:ln>
          </p:spPr>
          <p:txBody>
            <a:bodyPr/>
            <a:lstStyle/>
            <a:p>
              <a:endParaRPr lang="sl-SI"/>
            </a:p>
          </p:txBody>
        </p:sp>
        <p:sp>
          <p:nvSpPr>
            <p:cNvPr id="168053" name="Freeform 117"/>
            <p:cNvSpPr>
              <a:spLocks/>
            </p:cNvSpPr>
            <p:nvPr/>
          </p:nvSpPr>
          <p:spPr bwMode="auto">
            <a:xfrm>
              <a:off x="2960" y="2524"/>
              <a:ext cx="10" cy="73"/>
            </a:xfrm>
            <a:custGeom>
              <a:avLst/>
              <a:gdLst/>
              <a:ahLst/>
              <a:cxnLst>
                <a:cxn ang="0">
                  <a:pos x="11" y="0"/>
                </a:cxn>
                <a:cxn ang="0">
                  <a:pos x="0" y="0"/>
                </a:cxn>
                <a:cxn ang="0">
                  <a:pos x="0" y="144"/>
                </a:cxn>
                <a:cxn ang="0">
                  <a:pos x="21" y="144"/>
                </a:cxn>
                <a:cxn ang="0">
                  <a:pos x="21" y="0"/>
                </a:cxn>
                <a:cxn ang="0">
                  <a:pos x="11" y="0"/>
                </a:cxn>
              </a:cxnLst>
              <a:rect l="0" t="0" r="r" b="b"/>
              <a:pathLst>
                <a:path w="21" h="144">
                  <a:moveTo>
                    <a:pt x="11" y="0"/>
                  </a:moveTo>
                  <a:lnTo>
                    <a:pt x="0" y="0"/>
                  </a:lnTo>
                  <a:lnTo>
                    <a:pt x="0" y="144"/>
                  </a:lnTo>
                  <a:lnTo>
                    <a:pt x="21" y="144"/>
                  </a:lnTo>
                  <a:lnTo>
                    <a:pt x="21" y="0"/>
                  </a:lnTo>
                  <a:lnTo>
                    <a:pt x="11" y="0"/>
                  </a:lnTo>
                  <a:close/>
                </a:path>
              </a:pathLst>
            </a:custGeom>
            <a:solidFill>
              <a:srgbClr val="000000"/>
            </a:solidFill>
            <a:ln w="9525">
              <a:noFill/>
              <a:round/>
              <a:headEnd/>
              <a:tailEnd/>
            </a:ln>
          </p:spPr>
          <p:txBody>
            <a:bodyPr/>
            <a:lstStyle/>
            <a:p>
              <a:endParaRPr lang="sl-SI"/>
            </a:p>
          </p:txBody>
        </p:sp>
        <p:sp>
          <p:nvSpPr>
            <p:cNvPr id="168054" name="Freeform 118"/>
            <p:cNvSpPr>
              <a:spLocks/>
            </p:cNvSpPr>
            <p:nvPr/>
          </p:nvSpPr>
          <p:spPr bwMode="auto">
            <a:xfrm>
              <a:off x="2410" y="3116"/>
              <a:ext cx="283" cy="11"/>
            </a:xfrm>
            <a:custGeom>
              <a:avLst/>
              <a:gdLst/>
              <a:ahLst/>
              <a:cxnLst>
                <a:cxn ang="0">
                  <a:pos x="566" y="11"/>
                </a:cxn>
                <a:cxn ang="0">
                  <a:pos x="566" y="0"/>
                </a:cxn>
                <a:cxn ang="0">
                  <a:pos x="0" y="0"/>
                </a:cxn>
                <a:cxn ang="0">
                  <a:pos x="0" y="22"/>
                </a:cxn>
                <a:cxn ang="0">
                  <a:pos x="566" y="22"/>
                </a:cxn>
                <a:cxn ang="0">
                  <a:pos x="566" y="11"/>
                </a:cxn>
              </a:cxnLst>
              <a:rect l="0" t="0" r="r" b="b"/>
              <a:pathLst>
                <a:path w="566" h="22">
                  <a:moveTo>
                    <a:pt x="566" y="11"/>
                  </a:moveTo>
                  <a:lnTo>
                    <a:pt x="566" y="0"/>
                  </a:lnTo>
                  <a:lnTo>
                    <a:pt x="0" y="0"/>
                  </a:lnTo>
                  <a:lnTo>
                    <a:pt x="0" y="22"/>
                  </a:lnTo>
                  <a:lnTo>
                    <a:pt x="566" y="22"/>
                  </a:lnTo>
                  <a:lnTo>
                    <a:pt x="566" y="11"/>
                  </a:lnTo>
                  <a:close/>
                </a:path>
              </a:pathLst>
            </a:custGeom>
            <a:solidFill>
              <a:srgbClr val="000000"/>
            </a:solidFill>
            <a:ln w="9525">
              <a:noFill/>
              <a:round/>
              <a:headEnd/>
              <a:tailEnd/>
            </a:ln>
          </p:spPr>
          <p:txBody>
            <a:bodyPr/>
            <a:lstStyle/>
            <a:p>
              <a:endParaRPr lang="sl-SI"/>
            </a:p>
          </p:txBody>
        </p:sp>
        <p:sp>
          <p:nvSpPr>
            <p:cNvPr id="168055" name="Freeform 119"/>
            <p:cNvSpPr>
              <a:spLocks/>
            </p:cNvSpPr>
            <p:nvPr/>
          </p:nvSpPr>
          <p:spPr bwMode="auto">
            <a:xfrm>
              <a:off x="2490" y="3088"/>
              <a:ext cx="120" cy="10"/>
            </a:xfrm>
            <a:custGeom>
              <a:avLst/>
              <a:gdLst/>
              <a:ahLst/>
              <a:cxnLst>
                <a:cxn ang="0">
                  <a:pos x="241" y="11"/>
                </a:cxn>
                <a:cxn ang="0">
                  <a:pos x="230" y="0"/>
                </a:cxn>
                <a:cxn ang="0">
                  <a:pos x="0" y="0"/>
                </a:cxn>
                <a:cxn ang="0">
                  <a:pos x="0" y="21"/>
                </a:cxn>
                <a:cxn ang="0">
                  <a:pos x="230" y="21"/>
                </a:cxn>
                <a:cxn ang="0">
                  <a:pos x="220" y="11"/>
                </a:cxn>
                <a:cxn ang="0">
                  <a:pos x="241" y="11"/>
                </a:cxn>
                <a:cxn ang="0">
                  <a:pos x="241" y="0"/>
                </a:cxn>
                <a:cxn ang="0">
                  <a:pos x="230" y="0"/>
                </a:cxn>
                <a:cxn ang="0">
                  <a:pos x="241" y="11"/>
                </a:cxn>
              </a:cxnLst>
              <a:rect l="0" t="0" r="r" b="b"/>
              <a:pathLst>
                <a:path w="241" h="21">
                  <a:moveTo>
                    <a:pt x="241" y="11"/>
                  </a:moveTo>
                  <a:lnTo>
                    <a:pt x="230" y="0"/>
                  </a:lnTo>
                  <a:lnTo>
                    <a:pt x="0" y="0"/>
                  </a:lnTo>
                  <a:lnTo>
                    <a:pt x="0" y="21"/>
                  </a:lnTo>
                  <a:lnTo>
                    <a:pt x="230" y="21"/>
                  </a:lnTo>
                  <a:lnTo>
                    <a:pt x="220" y="11"/>
                  </a:lnTo>
                  <a:lnTo>
                    <a:pt x="241" y="11"/>
                  </a:lnTo>
                  <a:lnTo>
                    <a:pt x="241" y="0"/>
                  </a:lnTo>
                  <a:lnTo>
                    <a:pt x="230" y="0"/>
                  </a:lnTo>
                  <a:lnTo>
                    <a:pt x="241" y="11"/>
                  </a:lnTo>
                  <a:close/>
                </a:path>
              </a:pathLst>
            </a:custGeom>
            <a:solidFill>
              <a:srgbClr val="000000"/>
            </a:solidFill>
            <a:ln w="9525">
              <a:noFill/>
              <a:round/>
              <a:headEnd/>
              <a:tailEnd/>
            </a:ln>
          </p:spPr>
          <p:txBody>
            <a:bodyPr/>
            <a:lstStyle/>
            <a:p>
              <a:endParaRPr lang="sl-SI"/>
            </a:p>
          </p:txBody>
        </p:sp>
        <p:sp>
          <p:nvSpPr>
            <p:cNvPr id="168056" name="Freeform 120"/>
            <p:cNvSpPr>
              <a:spLocks/>
            </p:cNvSpPr>
            <p:nvPr/>
          </p:nvSpPr>
          <p:spPr bwMode="auto">
            <a:xfrm>
              <a:off x="2600" y="3093"/>
              <a:ext cx="10" cy="57"/>
            </a:xfrm>
            <a:custGeom>
              <a:avLst/>
              <a:gdLst/>
              <a:ahLst/>
              <a:cxnLst>
                <a:cxn ang="0">
                  <a:pos x="10" y="114"/>
                </a:cxn>
                <a:cxn ang="0">
                  <a:pos x="21" y="104"/>
                </a:cxn>
                <a:cxn ang="0">
                  <a:pos x="21" y="0"/>
                </a:cxn>
                <a:cxn ang="0">
                  <a:pos x="0" y="0"/>
                </a:cxn>
                <a:cxn ang="0">
                  <a:pos x="0" y="104"/>
                </a:cxn>
                <a:cxn ang="0">
                  <a:pos x="10" y="93"/>
                </a:cxn>
                <a:cxn ang="0">
                  <a:pos x="10" y="114"/>
                </a:cxn>
                <a:cxn ang="0">
                  <a:pos x="21" y="114"/>
                </a:cxn>
                <a:cxn ang="0">
                  <a:pos x="21" y="104"/>
                </a:cxn>
                <a:cxn ang="0">
                  <a:pos x="10" y="114"/>
                </a:cxn>
              </a:cxnLst>
              <a:rect l="0" t="0" r="r" b="b"/>
              <a:pathLst>
                <a:path w="21" h="114">
                  <a:moveTo>
                    <a:pt x="10" y="114"/>
                  </a:moveTo>
                  <a:lnTo>
                    <a:pt x="21" y="104"/>
                  </a:lnTo>
                  <a:lnTo>
                    <a:pt x="21" y="0"/>
                  </a:lnTo>
                  <a:lnTo>
                    <a:pt x="0" y="0"/>
                  </a:lnTo>
                  <a:lnTo>
                    <a:pt x="0" y="104"/>
                  </a:lnTo>
                  <a:lnTo>
                    <a:pt x="10" y="93"/>
                  </a:lnTo>
                  <a:lnTo>
                    <a:pt x="10" y="114"/>
                  </a:lnTo>
                  <a:lnTo>
                    <a:pt x="21" y="114"/>
                  </a:lnTo>
                  <a:lnTo>
                    <a:pt x="21" y="104"/>
                  </a:lnTo>
                  <a:lnTo>
                    <a:pt x="10" y="114"/>
                  </a:lnTo>
                  <a:close/>
                </a:path>
              </a:pathLst>
            </a:custGeom>
            <a:solidFill>
              <a:srgbClr val="000000"/>
            </a:solidFill>
            <a:ln w="9525">
              <a:noFill/>
              <a:round/>
              <a:headEnd/>
              <a:tailEnd/>
            </a:ln>
          </p:spPr>
          <p:txBody>
            <a:bodyPr/>
            <a:lstStyle/>
            <a:p>
              <a:endParaRPr lang="sl-SI"/>
            </a:p>
          </p:txBody>
        </p:sp>
        <p:sp>
          <p:nvSpPr>
            <p:cNvPr id="168057" name="Freeform 121"/>
            <p:cNvSpPr>
              <a:spLocks/>
            </p:cNvSpPr>
            <p:nvPr/>
          </p:nvSpPr>
          <p:spPr bwMode="auto">
            <a:xfrm>
              <a:off x="2485" y="3140"/>
              <a:ext cx="120" cy="10"/>
            </a:xfrm>
            <a:custGeom>
              <a:avLst/>
              <a:gdLst/>
              <a:ahLst/>
              <a:cxnLst>
                <a:cxn ang="0">
                  <a:pos x="0" y="11"/>
                </a:cxn>
                <a:cxn ang="0">
                  <a:pos x="11" y="21"/>
                </a:cxn>
                <a:cxn ang="0">
                  <a:pos x="241" y="21"/>
                </a:cxn>
                <a:cxn ang="0">
                  <a:pos x="241" y="0"/>
                </a:cxn>
                <a:cxn ang="0">
                  <a:pos x="11" y="0"/>
                </a:cxn>
                <a:cxn ang="0">
                  <a:pos x="21" y="11"/>
                </a:cxn>
                <a:cxn ang="0">
                  <a:pos x="0" y="11"/>
                </a:cxn>
                <a:cxn ang="0">
                  <a:pos x="0" y="21"/>
                </a:cxn>
                <a:cxn ang="0">
                  <a:pos x="11" y="21"/>
                </a:cxn>
                <a:cxn ang="0">
                  <a:pos x="0" y="11"/>
                </a:cxn>
              </a:cxnLst>
              <a:rect l="0" t="0" r="r" b="b"/>
              <a:pathLst>
                <a:path w="241" h="21">
                  <a:moveTo>
                    <a:pt x="0" y="11"/>
                  </a:moveTo>
                  <a:lnTo>
                    <a:pt x="11" y="21"/>
                  </a:lnTo>
                  <a:lnTo>
                    <a:pt x="241" y="21"/>
                  </a:lnTo>
                  <a:lnTo>
                    <a:pt x="241" y="0"/>
                  </a:lnTo>
                  <a:lnTo>
                    <a:pt x="11" y="0"/>
                  </a:lnTo>
                  <a:lnTo>
                    <a:pt x="21" y="11"/>
                  </a:lnTo>
                  <a:lnTo>
                    <a:pt x="0" y="11"/>
                  </a:lnTo>
                  <a:lnTo>
                    <a:pt x="0" y="21"/>
                  </a:lnTo>
                  <a:lnTo>
                    <a:pt x="11" y="21"/>
                  </a:lnTo>
                  <a:lnTo>
                    <a:pt x="0" y="11"/>
                  </a:lnTo>
                  <a:close/>
                </a:path>
              </a:pathLst>
            </a:custGeom>
            <a:solidFill>
              <a:srgbClr val="000000"/>
            </a:solidFill>
            <a:ln w="9525">
              <a:noFill/>
              <a:round/>
              <a:headEnd/>
              <a:tailEnd/>
            </a:ln>
          </p:spPr>
          <p:txBody>
            <a:bodyPr/>
            <a:lstStyle/>
            <a:p>
              <a:endParaRPr lang="sl-SI"/>
            </a:p>
          </p:txBody>
        </p:sp>
        <p:sp>
          <p:nvSpPr>
            <p:cNvPr id="168058" name="Freeform 122"/>
            <p:cNvSpPr>
              <a:spLocks/>
            </p:cNvSpPr>
            <p:nvPr/>
          </p:nvSpPr>
          <p:spPr bwMode="auto">
            <a:xfrm>
              <a:off x="2485" y="3088"/>
              <a:ext cx="10" cy="57"/>
            </a:xfrm>
            <a:custGeom>
              <a:avLst/>
              <a:gdLst/>
              <a:ahLst/>
              <a:cxnLst>
                <a:cxn ang="0">
                  <a:pos x="11" y="0"/>
                </a:cxn>
                <a:cxn ang="0">
                  <a:pos x="0" y="11"/>
                </a:cxn>
                <a:cxn ang="0">
                  <a:pos x="0" y="115"/>
                </a:cxn>
                <a:cxn ang="0">
                  <a:pos x="21" y="115"/>
                </a:cxn>
                <a:cxn ang="0">
                  <a:pos x="21" y="11"/>
                </a:cxn>
                <a:cxn ang="0">
                  <a:pos x="11" y="21"/>
                </a:cxn>
                <a:cxn ang="0">
                  <a:pos x="11" y="0"/>
                </a:cxn>
                <a:cxn ang="0">
                  <a:pos x="0" y="0"/>
                </a:cxn>
                <a:cxn ang="0">
                  <a:pos x="0" y="11"/>
                </a:cxn>
                <a:cxn ang="0">
                  <a:pos x="11" y="0"/>
                </a:cxn>
              </a:cxnLst>
              <a:rect l="0" t="0" r="r" b="b"/>
              <a:pathLst>
                <a:path w="21" h="115">
                  <a:moveTo>
                    <a:pt x="11" y="0"/>
                  </a:moveTo>
                  <a:lnTo>
                    <a:pt x="0" y="11"/>
                  </a:lnTo>
                  <a:lnTo>
                    <a:pt x="0" y="115"/>
                  </a:lnTo>
                  <a:lnTo>
                    <a:pt x="21" y="115"/>
                  </a:lnTo>
                  <a:lnTo>
                    <a:pt x="21" y="11"/>
                  </a:lnTo>
                  <a:lnTo>
                    <a:pt x="11" y="21"/>
                  </a:lnTo>
                  <a:lnTo>
                    <a:pt x="11" y="0"/>
                  </a:lnTo>
                  <a:lnTo>
                    <a:pt x="0" y="0"/>
                  </a:lnTo>
                  <a:lnTo>
                    <a:pt x="0" y="11"/>
                  </a:lnTo>
                  <a:lnTo>
                    <a:pt x="11" y="0"/>
                  </a:lnTo>
                  <a:close/>
                </a:path>
              </a:pathLst>
            </a:custGeom>
            <a:solidFill>
              <a:srgbClr val="000000"/>
            </a:solidFill>
            <a:ln w="9525">
              <a:noFill/>
              <a:round/>
              <a:headEnd/>
              <a:tailEnd/>
            </a:ln>
          </p:spPr>
          <p:txBody>
            <a:bodyPr/>
            <a:lstStyle/>
            <a:p>
              <a:endParaRPr lang="sl-SI"/>
            </a:p>
          </p:txBody>
        </p:sp>
        <p:sp>
          <p:nvSpPr>
            <p:cNvPr id="168059" name="Rectangle 123"/>
            <p:cNvSpPr>
              <a:spLocks noChangeArrowheads="1"/>
            </p:cNvSpPr>
            <p:nvPr/>
          </p:nvSpPr>
          <p:spPr bwMode="auto">
            <a:xfrm>
              <a:off x="2664" y="3155"/>
              <a:ext cx="219" cy="63"/>
            </a:xfrm>
            <a:prstGeom prst="rect">
              <a:avLst/>
            </a:prstGeom>
            <a:solidFill>
              <a:srgbClr val="FFFFFF"/>
            </a:solidFill>
            <a:ln w="9525">
              <a:noFill/>
              <a:miter lim="800000"/>
              <a:headEnd/>
              <a:tailEnd/>
            </a:ln>
          </p:spPr>
          <p:txBody>
            <a:bodyPr/>
            <a:lstStyle/>
            <a:p>
              <a:endParaRPr lang="sl-SI"/>
            </a:p>
          </p:txBody>
        </p:sp>
        <p:sp>
          <p:nvSpPr>
            <p:cNvPr id="168060" name="Freeform 124"/>
            <p:cNvSpPr>
              <a:spLocks/>
            </p:cNvSpPr>
            <p:nvPr/>
          </p:nvSpPr>
          <p:spPr bwMode="auto">
            <a:xfrm>
              <a:off x="2664" y="3150"/>
              <a:ext cx="224" cy="11"/>
            </a:xfrm>
            <a:custGeom>
              <a:avLst/>
              <a:gdLst/>
              <a:ahLst/>
              <a:cxnLst>
                <a:cxn ang="0">
                  <a:pos x="450" y="11"/>
                </a:cxn>
                <a:cxn ang="0">
                  <a:pos x="439" y="0"/>
                </a:cxn>
                <a:cxn ang="0">
                  <a:pos x="0" y="0"/>
                </a:cxn>
                <a:cxn ang="0">
                  <a:pos x="0" y="21"/>
                </a:cxn>
                <a:cxn ang="0">
                  <a:pos x="439" y="21"/>
                </a:cxn>
                <a:cxn ang="0">
                  <a:pos x="429" y="11"/>
                </a:cxn>
                <a:cxn ang="0">
                  <a:pos x="450" y="11"/>
                </a:cxn>
                <a:cxn ang="0">
                  <a:pos x="450" y="0"/>
                </a:cxn>
                <a:cxn ang="0">
                  <a:pos x="439" y="0"/>
                </a:cxn>
                <a:cxn ang="0">
                  <a:pos x="450" y="11"/>
                </a:cxn>
              </a:cxnLst>
              <a:rect l="0" t="0" r="r" b="b"/>
              <a:pathLst>
                <a:path w="450" h="21">
                  <a:moveTo>
                    <a:pt x="450" y="11"/>
                  </a:moveTo>
                  <a:lnTo>
                    <a:pt x="439" y="0"/>
                  </a:lnTo>
                  <a:lnTo>
                    <a:pt x="0" y="0"/>
                  </a:lnTo>
                  <a:lnTo>
                    <a:pt x="0" y="21"/>
                  </a:lnTo>
                  <a:lnTo>
                    <a:pt x="439" y="21"/>
                  </a:lnTo>
                  <a:lnTo>
                    <a:pt x="429" y="11"/>
                  </a:lnTo>
                  <a:lnTo>
                    <a:pt x="450" y="11"/>
                  </a:lnTo>
                  <a:lnTo>
                    <a:pt x="450" y="0"/>
                  </a:lnTo>
                  <a:lnTo>
                    <a:pt x="439" y="0"/>
                  </a:lnTo>
                  <a:lnTo>
                    <a:pt x="450" y="11"/>
                  </a:lnTo>
                  <a:close/>
                </a:path>
              </a:pathLst>
            </a:custGeom>
            <a:solidFill>
              <a:srgbClr val="000000"/>
            </a:solidFill>
            <a:ln w="9525">
              <a:noFill/>
              <a:round/>
              <a:headEnd/>
              <a:tailEnd/>
            </a:ln>
          </p:spPr>
          <p:txBody>
            <a:bodyPr/>
            <a:lstStyle/>
            <a:p>
              <a:endParaRPr lang="sl-SI"/>
            </a:p>
          </p:txBody>
        </p:sp>
        <p:sp>
          <p:nvSpPr>
            <p:cNvPr id="168061" name="Freeform 125"/>
            <p:cNvSpPr>
              <a:spLocks/>
            </p:cNvSpPr>
            <p:nvPr/>
          </p:nvSpPr>
          <p:spPr bwMode="auto">
            <a:xfrm>
              <a:off x="2878" y="3155"/>
              <a:ext cx="10" cy="68"/>
            </a:xfrm>
            <a:custGeom>
              <a:avLst/>
              <a:gdLst/>
              <a:ahLst/>
              <a:cxnLst>
                <a:cxn ang="0">
                  <a:pos x="10" y="136"/>
                </a:cxn>
                <a:cxn ang="0">
                  <a:pos x="21" y="125"/>
                </a:cxn>
                <a:cxn ang="0">
                  <a:pos x="21" y="0"/>
                </a:cxn>
                <a:cxn ang="0">
                  <a:pos x="0" y="0"/>
                </a:cxn>
                <a:cxn ang="0">
                  <a:pos x="0" y="125"/>
                </a:cxn>
                <a:cxn ang="0">
                  <a:pos x="10" y="114"/>
                </a:cxn>
                <a:cxn ang="0">
                  <a:pos x="10" y="136"/>
                </a:cxn>
                <a:cxn ang="0">
                  <a:pos x="21" y="136"/>
                </a:cxn>
                <a:cxn ang="0">
                  <a:pos x="21" y="125"/>
                </a:cxn>
                <a:cxn ang="0">
                  <a:pos x="10" y="136"/>
                </a:cxn>
              </a:cxnLst>
              <a:rect l="0" t="0" r="r" b="b"/>
              <a:pathLst>
                <a:path w="21" h="136">
                  <a:moveTo>
                    <a:pt x="10" y="136"/>
                  </a:moveTo>
                  <a:lnTo>
                    <a:pt x="21" y="125"/>
                  </a:lnTo>
                  <a:lnTo>
                    <a:pt x="21" y="0"/>
                  </a:lnTo>
                  <a:lnTo>
                    <a:pt x="0" y="0"/>
                  </a:lnTo>
                  <a:lnTo>
                    <a:pt x="0" y="125"/>
                  </a:lnTo>
                  <a:lnTo>
                    <a:pt x="10" y="114"/>
                  </a:lnTo>
                  <a:lnTo>
                    <a:pt x="10" y="136"/>
                  </a:lnTo>
                  <a:lnTo>
                    <a:pt x="21" y="136"/>
                  </a:lnTo>
                  <a:lnTo>
                    <a:pt x="21" y="125"/>
                  </a:lnTo>
                  <a:lnTo>
                    <a:pt x="10" y="136"/>
                  </a:lnTo>
                  <a:close/>
                </a:path>
              </a:pathLst>
            </a:custGeom>
            <a:solidFill>
              <a:srgbClr val="000000"/>
            </a:solidFill>
            <a:ln w="9525">
              <a:noFill/>
              <a:round/>
              <a:headEnd/>
              <a:tailEnd/>
            </a:ln>
          </p:spPr>
          <p:txBody>
            <a:bodyPr/>
            <a:lstStyle/>
            <a:p>
              <a:endParaRPr lang="sl-SI"/>
            </a:p>
          </p:txBody>
        </p:sp>
        <p:sp>
          <p:nvSpPr>
            <p:cNvPr id="168062" name="Freeform 126"/>
            <p:cNvSpPr>
              <a:spLocks/>
            </p:cNvSpPr>
            <p:nvPr/>
          </p:nvSpPr>
          <p:spPr bwMode="auto">
            <a:xfrm>
              <a:off x="2658" y="3213"/>
              <a:ext cx="225" cy="10"/>
            </a:xfrm>
            <a:custGeom>
              <a:avLst/>
              <a:gdLst/>
              <a:ahLst/>
              <a:cxnLst>
                <a:cxn ang="0">
                  <a:pos x="0" y="11"/>
                </a:cxn>
                <a:cxn ang="0">
                  <a:pos x="10" y="22"/>
                </a:cxn>
                <a:cxn ang="0">
                  <a:pos x="449" y="22"/>
                </a:cxn>
                <a:cxn ang="0">
                  <a:pos x="449" y="0"/>
                </a:cxn>
                <a:cxn ang="0">
                  <a:pos x="10" y="0"/>
                </a:cxn>
                <a:cxn ang="0">
                  <a:pos x="21" y="11"/>
                </a:cxn>
                <a:cxn ang="0">
                  <a:pos x="0" y="11"/>
                </a:cxn>
                <a:cxn ang="0">
                  <a:pos x="0" y="22"/>
                </a:cxn>
                <a:cxn ang="0">
                  <a:pos x="10" y="22"/>
                </a:cxn>
                <a:cxn ang="0">
                  <a:pos x="0" y="11"/>
                </a:cxn>
              </a:cxnLst>
              <a:rect l="0" t="0" r="r" b="b"/>
              <a:pathLst>
                <a:path w="449" h="22">
                  <a:moveTo>
                    <a:pt x="0" y="11"/>
                  </a:moveTo>
                  <a:lnTo>
                    <a:pt x="10" y="22"/>
                  </a:lnTo>
                  <a:lnTo>
                    <a:pt x="449" y="22"/>
                  </a:lnTo>
                  <a:lnTo>
                    <a:pt x="449" y="0"/>
                  </a:lnTo>
                  <a:lnTo>
                    <a:pt x="10" y="0"/>
                  </a:lnTo>
                  <a:lnTo>
                    <a:pt x="21" y="11"/>
                  </a:lnTo>
                  <a:lnTo>
                    <a:pt x="0" y="11"/>
                  </a:lnTo>
                  <a:lnTo>
                    <a:pt x="0" y="22"/>
                  </a:lnTo>
                  <a:lnTo>
                    <a:pt x="10" y="22"/>
                  </a:lnTo>
                  <a:lnTo>
                    <a:pt x="0" y="11"/>
                  </a:lnTo>
                  <a:close/>
                </a:path>
              </a:pathLst>
            </a:custGeom>
            <a:solidFill>
              <a:srgbClr val="000000"/>
            </a:solidFill>
            <a:ln w="9525">
              <a:noFill/>
              <a:round/>
              <a:headEnd/>
              <a:tailEnd/>
            </a:ln>
          </p:spPr>
          <p:txBody>
            <a:bodyPr/>
            <a:lstStyle/>
            <a:p>
              <a:endParaRPr lang="sl-SI"/>
            </a:p>
          </p:txBody>
        </p:sp>
        <p:sp>
          <p:nvSpPr>
            <p:cNvPr id="168063" name="Freeform 127"/>
            <p:cNvSpPr>
              <a:spLocks/>
            </p:cNvSpPr>
            <p:nvPr/>
          </p:nvSpPr>
          <p:spPr bwMode="auto">
            <a:xfrm>
              <a:off x="2658" y="3150"/>
              <a:ext cx="11" cy="68"/>
            </a:xfrm>
            <a:custGeom>
              <a:avLst/>
              <a:gdLst/>
              <a:ahLst/>
              <a:cxnLst>
                <a:cxn ang="0">
                  <a:pos x="10" y="0"/>
                </a:cxn>
                <a:cxn ang="0">
                  <a:pos x="0" y="11"/>
                </a:cxn>
                <a:cxn ang="0">
                  <a:pos x="0" y="136"/>
                </a:cxn>
                <a:cxn ang="0">
                  <a:pos x="21" y="136"/>
                </a:cxn>
                <a:cxn ang="0">
                  <a:pos x="21" y="11"/>
                </a:cxn>
                <a:cxn ang="0">
                  <a:pos x="10" y="21"/>
                </a:cxn>
                <a:cxn ang="0">
                  <a:pos x="10" y="0"/>
                </a:cxn>
                <a:cxn ang="0">
                  <a:pos x="0" y="0"/>
                </a:cxn>
                <a:cxn ang="0">
                  <a:pos x="0" y="11"/>
                </a:cxn>
                <a:cxn ang="0">
                  <a:pos x="10" y="0"/>
                </a:cxn>
              </a:cxnLst>
              <a:rect l="0" t="0" r="r" b="b"/>
              <a:pathLst>
                <a:path w="21" h="136">
                  <a:moveTo>
                    <a:pt x="10" y="0"/>
                  </a:moveTo>
                  <a:lnTo>
                    <a:pt x="0" y="11"/>
                  </a:lnTo>
                  <a:lnTo>
                    <a:pt x="0" y="136"/>
                  </a:lnTo>
                  <a:lnTo>
                    <a:pt x="21" y="136"/>
                  </a:lnTo>
                  <a:lnTo>
                    <a:pt x="21" y="11"/>
                  </a:lnTo>
                  <a:lnTo>
                    <a:pt x="10" y="21"/>
                  </a:lnTo>
                  <a:lnTo>
                    <a:pt x="10" y="0"/>
                  </a:lnTo>
                  <a:lnTo>
                    <a:pt x="0" y="0"/>
                  </a:lnTo>
                  <a:lnTo>
                    <a:pt x="0" y="11"/>
                  </a:lnTo>
                  <a:lnTo>
                    <a:pt x="10" y="0"/>
                  </a:lnTo>
                  <a:close/>
                </a:path>
              </a:pathLst>
            </a:custGeom>
            <a:solidFill>
              <a:srgbClr val="000000"/>
            </a:solidFill>
            <a:ln w="9525">
              <a:noFill/>
              <a:round/>
              <a:headEnd/>
              <a:tailEnd/>
            </a:ln>
          </p:spPr>
          <p:txBody>
            <a:bodyPr/>
            <a:lstStyle/>
            <a:p>
              <a:endParaRPr lang="sl-SI"/>
            </a:p>
          </p:txBody>
        </p:sp>
        <p:sp>
          <p:nvSpPr>
            <p:cNvPr id="168064" name="Freeform 128"/>
            <p:cNvSpPr>
              <a:spLocks/>
            </p:cNvSpPr>
            <p:nvPr/>
          </p:nvSpPr>
          <p:spPr bwMode="auto">
            <a:xfrm>
              <a:off x="2878" y="3063"/>
              <a:ext cx="89" cy="93"/>
            </a:xfrm>
            <a:custGeom>
              <a:avLst/>
              <a:gdLst/>
              <a:ahLst/>
              <a:cxnLst>
                <a:cxn ang="0">
                  <a:pos x="7" y="180"/>
                </a:cxn>
                <a:cxn ang="0">
                  <a:pos x="14" y="187"/>
                </a:cxn>
                <a:cxn ang="0">
                  <a:pos x="177" y="15"/>
                </a:cxn>
                <a:cxn ang="0">
                  <a:pos x="162" y="0"/>
                </a:cxn>
                <a:cxn ang="0">
                  <a:pos x="0" y="172"/>
                </a:cxn>
                <a:cxn ang="0">
                  <a:pos x="7" y="180"/>
                </a:cxn>
              </a:cxnLst>
              <a:rect l="0" t="0" r="r" b="b"/>
              <a:pathLst>
                <a:path w="177" h="187">
                  <a:moveTo>
                    <a:pt x="7" y="180"/>
                  </a:moveTo>
                  <a:lnTo>
                    <a:pt x="14" y="187"/>
                  </a:lnTo>
                  <a:lnTo>
                    <a:pt x="177" y="15"/>
                  </a:lnTo>
                  <a:lnTo>
                    <a:pt x="162" y="0"/>
                  </a:lnTo>
                  <a:lnTo>
                    <a:pt x="0" y="172"/>
                  </a:lnTo>
                  <a:lnTo>
                    <a:pt x="7" y="180"/>
                  </a:lnTo>
                  <a:close/>
                </a:path>
              </a:pathLst>
            </a:custGeom>
            <a:solidFill>
              <a:srgbClr val="000000"/>
            </a:solidFill>
            <a:ln w="9525">
              <a:noFill/>
              <a:round/>
              <a:headEnd/>
              <a:tailEnd/>
            </a:ln>
          </p:spPr>
          <p:txBody>
            <a:bodyPr/>
            <a:lstStyle/>
            <a:p>
              <a:endParaRPr lang="sl-SI"/>
            </a:p>
          </p:txBody>
        </p:sp>
        <p:sp>
          <p:nvSpPr>
            <p:cNvPr id="168065" name="Freeform 129"/>
            <p:cNvSpPr>
              <a:spLocks/>
            </p:cNvSpPr>
            <p:nvPr/>
          </p:nvSpPr>
          <p:spPr bwMode="auto">
            <a:xfrm>
              <a:off x="2659" y="3064"/>
              <a:ext cx="91" cy="92"/>
            </a:xfrm>
            <a:custGeom>
              <a:avLst/>
              <a:gdLst/>
              <a:ahLst/>
              <a:cxnLst>
                <a:cxn ang="0">
                  <a:pos x="174" y="0"/>
                </a:cxn>
                <a:cxn ang="0">
                  <a:pos x="167" y="4"/>
                </a:cxn>
                <a:cxn ang="0">
                  <a:pos x="0" y="171"/>
                </a:cxn>
                <a:cxn ang="0">
                  <a:pos x="15" y="186"/>
                </a:cxn>
                <a:cxn ang="0">
                  <a:pos x="181" y="18"/>
                </a:cxn>
                <a:cxn ang="0">
                  <a:pos x="174" y="22"/>
                </a:cxn>
                <a:cxn ang="0">
                  <a:pos x="174" y="0"/>
                </a:cxn>
                <a:cxn ang="0">
                  <a:pos x="170" y="0"/>
                </a:cxn>
                <a:cxn ang="0">
                  <a:pos x="167" y="4"/>
                </a:cxn>
                <a:cxn ang="0">
                  <a:pos x="174" y="0"/>
                </a:cxn>
              </a:cxnLst>
              <a:rect l="0" t="0" r="r" b="b"/>
              <a:pathLst>
                <a:path w="181" h="186">
                  <a:moveTo>
                    <a:pt x="174" y="0"/>
                  </a:moveTo>
                  <a:lnTo>
                    <a:pt x="167" y="4"/>
                  </a:lnTo>
                  <a:lnTo>
                    <a:pt x="0" y="171"/>
                  </a:lnTo>
                  <a:lnTo>
                    <a:pt x="15" y="186"/>
                  </a:lnTo>
                  <a:lnTo>
                    <a:pt x="181" y="18"/>
                  </a:lnTo>
                  <a:lnTo>
                    <a:pt x="174" y="22"/>
                  </a:lnTo>
                  <a:lnTo>
                    <a:pt x="174" y="0"/>
                  </a:lnTo>
                  <a:lnTo>
                    <a:pt x="170" y="0"/>
                  </a:lnTo>
                  <a:lnTo>
                    <a:pt x="167" y="4"/>
                  </a:lnTo>
                  <a:lnTo>
                    <a:pt x="174" y="0"/>
                  </a:lnTo>
                  <a:close/>
                </a:path>
              </a:pathLst>
            </a:custGeom>
            <a:solidFill>
              <a:srgbClr val="000000"/>
            </a:solidFill>
            <a:ln w="9525">
              <a:noFill/>
              <a:round/>
              <a:headEnd/>
              <a:tailEnd/>
            </a:ln>
          </p:spPr>
          <p:txBody>
            <a:bodyPr/>
            <a:lstStyle/>
            <a:p>
              <a:endParaRPr lang="sl-SI"/>
            </a:p>
          </p:txBody>
        </p:sp>
        <p:sp>
          <p:nvSpPr>
            <p:cNvPr id="168066" name="Freeform 130"/>
            <p:cNvSpPr>
              <a:spLocks/>
            </p:cNvSpPr>
            <p:nvPr/>
          </p:nvSpPr>
          <p:spPr bwMode="auto">
            <a:xfrm>
              <a:off x="2746" y="3063"/>
              <a:ext cx="214" cy="11"/>
            </a:xfrm>
            <a:custGeom>
              <a:avLst/>
              <a:gdLst/>
              <a:ahLst/>
              <a:cxnLst>
                <a:cxn ang="0">
                  <a:pos x="427" y="11"/>
                </a:cxn>
                <a:cxn ang="0">
                  <a:pos x="427" y="0"/>
                </a:cxn>
                <a:cxn ang="0">
                  <a:pos x="0" y="1"/>
                </a:cxn>
                <a:cxn ang="0">
                  <a:pos x="0" y="23"/>
                </a:cxn>
                <a:cxn ang="0">
                  <a:pos x="427" y="22"/>
                </a:cxn>
                <a:cxn ang="0">
                  <a:pos x="427" y="11"/>
                </a:cxn>
              </a:cxnLst>
              <a:rect l="0" t="0" r="r" b="b"/>
              <a:pathLst>
                <a:path w="427" h="23">
                  <a:moveTo>
                    <a:pt x="427" y="11"/>
                  </a:moveTo>
                  <a:lnTo>
                    <a:pt x="427" y="0"/>
                  </a:lnTo>
                  <a:lnTo>
                    <a:pt x="0" y="1"/>
                  </a:lnTo>
                  <a:lnTo>
                    <a:pt x="0" y="23"/>
                  </a:lnTo>
                  <a:lnTo>
                    <a:pt x="427" y="22"/>
                  </a:lnTo>
                  <a:lnTo>
                    <a:pt x="427" y="11"/>
                  </a:lnTo>
                  <a:close/>
                </a:path>
              </a:pathLst>
            </a:custGeom>
            <a:solidFill>
              <a:srgbClr val="000000"/>
            </a:solidFill>
            <a:ln w="9525">
              <a:noFill/>
              <a:round/>
              <a:headEnd/>
              <a:tailEnd/>
            </a:ln>
          </p:spPr>
          <p:txBody>
            <a:bodyPr/>
            <a:lstStyle/>
            <a:p>
              <a:endParaRPr lang="sl-SI"/>
            </a:p>
          </p:txBody>
        </p:sp>
        <p:sp>
          <p:nvSpPr>
            <p:cNvPr id="168067" name="Freeform 131"/>
            <p:cNvSpPr>
              <a:spLocks/>
            </p:cNvSpPr>
            <p:nvPr/>
          </p:nvSpPr>
          <p:spPr bwMode="auto">
            <a:xfrm>
              <a:off x="2881" y="3136"/>
              <a:ext cx="89" cy="87"/>
            </a:xfrm>
            <a:custGeom>
              <a:avLst/>
              <a:gdLst/>
              <a:ahLst/>
              <a:cxnLst>
                <a:cxn ang="0">
                  <a:pos x="156" y="7"/>
                </a:cxn>
                <a:cxn ang="0">
                  <a:pos x="159" y="0"/>
                </a:cxn>
                <a:cxn ang="0">
                  <a:pos x="0" y="159"/>
                </a:cxn>
                <a:cxn ang="0">
                  <a:pos x="15" y="174"/>
                </a:cxn>
                <a:cxn ang="0">
                  <a:pos x="174" y="15"/>
                </a:cxn>
                <a:cxn ang="0">
                  <a:pos x="177" y="7"/>
                </a:cxn>
                <a:cxn ang="0">
                  <a:pos x="174" y="15"/>
                </a:cxn>
                <a:cxn ang="0">
                  <a:pos x="177" y="11"/>
                </a:cxn>
                <a:cxn ang="0">
                  <a:pos x="177" y="7"/>
                </a:cxn>
                <a:cxn ang="0">
                  <a:pos x="156" y="7"/>
                </a:cxn>
              </a:cxnLst>
              <a:rect l="0" t="0" r="r" b="b"/>
              <a:pathLst>
                <a:path w="177" h="174">
                  <a:moveTo>
                    <a:pt x="156" y="7"/>
                  </a:moveTo>
                  <a:lnTo>
                    <a:pt x="159" y="0"/>
                  </a:lnTo>
                  <a:lnTo>
                    <a:pt x="0" y="159"/>
                  </a:lnTo>
                  <a:lnTo>
                    <a:pt x="15" y="174"/>
                  </a:lnTo>
                  <a:lnTo>
                    <a:pt x="174" y="15"/>
                  </a:lnTo>
                  <a:lnTo>
                    <a:pt x="177" y="7"/>
                  </a:lnTo>
                  <a:lnTo>
                    <a:pt x="174" y="15"/>
                  </a:lnTo>
                  <a:lnTo>
                    <a:pt x="177" y="11"/>
                  </a:lnTo>
                  <a:lnTo>
                    <a:pt x="177" y="7"/>
                  </a:lnTo>
                  <a:lnTo>
                    <a:pt x="156" y="7"/>
                  </a:lnTo>
                  <a:close/>
                </a:path>
              </a:pathLst>
            </a:custGeom>
            <a:solidFill>
              <a:srgbClr val="000000"/>
            </a:solidFill>
            <a:ln w="9525">
              <a:noFill/>
              <a:round/>
              <a:headEnd/>
              <a:tailEnd/>
            </a:ln>
          </p:spPr>
          <p:txBody>
            <a:bodyPr/>
            <a:lstStyle/>
            <a:p>
              <a:endParaRPr lang="sl-SI"/>
            </a:p>
          </p:txBody>
        </p:sp>
        <p:sp>
          <p:nvSpPr>
            <p:cNvPr id="168068" name="Freeform 132"/>
            <p:cNvSpPr>
              <a:spLocks/>
            </p:cNvSpPr>
            <p:nvPr/>
          </p:nvSpPr>
          <p:spPr bwMode="auto">
            <a:xfrm>
              <a:off x="2960" y="3068"/>
              <a:ext cx="10" cy="72"/>
            </a:xfrm>
            <a:custGeom>
              <a:avLst/>
              <a:gdLst/>
              <a:ahLst/>
              <a:cxnLst>
                <a:cxn ang="0">
                  <a:pos x="11" y="0"/>
                </a:cxn>
                <a:cxn ang="0">
                  <a:pos x="0" y="0"/>
                </a:cxn>
                <a:cxn ang="0">
                  <a:pos x="0" y="144"/>
                </a:cxn>
                <a:cxn ang="0">
                  <a:pos x="21" y="144"/>
                </a:cxn>
                <a:cxn ang="0">
                  <a:pos x="21" y="0"/>
                </a:cxn>
                <a:cxn ang="0">
                  <a:pos x="11" y="0"/>
                </a:cxn>
              </a:cxnLst>
              <a:rect l="0" t="0" r="r" b="b"/>
              <a:pathLst>
                <a:path w="21" h="144">
                  <a:moveTo>
                    <a:pt x="11" y="0"/>
                  </a:moveTo>
                  <a:lnTo>
                    <a:pt x="0" y="0"/>
                  </a:lnTo>
                  <a:lnTo>
                    <a:pt x="0" y="144"/>
                  </a:lnTo>
                  <a:lnTo>
                    <a:pt x="21" y="144"/>
                  </a:lnTo>
                  <a:lnTo>
                    <a:pt x="21" y="0"/>
                  </a:lnTo>
                  <a:lnTo>
                    <a:pt x="11" y="0"/>
                  </a:lnTo>
                  <a:close/>
                </a:path>
              </a:pathLst>
            </a:custGeom>
            <a:solidFill>
              <a:srgbClr val="000000"/>
            </a:solidFill>
            <a:ln w="9525">
              <a:noFill/>
              <a:round/>
              <a:headEnd/>
              <a:tailEnd/>
            </a:ln>
          </p:spPr>
          <p:txBody>
            <a:bodyPr/>
            <a:lstStyle/>
            <a:p>
              <a:endParaRPr lang="sl-SI"/>
            </a:p>
          </p:txBody>
        </p:sp>
        <p:sp>
          <p:nvSpPr>
            <p:cNvPr id="168069" name="Freeform 133"/>
            <p:cNvSpPr>
              <a:spLocks/>
            </p:cNvSpPr>
            <p:nvPr/>
          </p:nvSpPr>
          <p:spPr bwMode="auto">
            <a:xfrm>
              <a:off x="2410" y="2937"/>
              <a:ext cx="283" cy="11"/>
            </a:xfrm>
            <a:custGeom>
              <a:avLst/>
              <a:gdLst/>
              <a:ahLst/>
              <a:cxnLst>
                <a:cxn ang="0">
                  <a:pos x="566" y="11"/>
                </a:cxn>
                <a:cxn ang="0">
                  <a:pos x="566" y="0"/>
                </a:cxn>
                <a:cxn ang="0">
                  <a:pos x="0" y="0"/>
                </a:cxn>
                <a:cxn ang="0">
                  <a:pos x="0" y="21"/>
                </a:cxn>
                <a:cxn ang="0">
                  <a:pos x="566" y="21"/>
                </a:cxn>
                <a:cxn ang="0">
                  <a:pos x="566" y="11"/>
                </a:cxn>
              </a:cxnLst>
              <a:rect l="0" t="0" r="r" b="b"/>
              <a:pathLst>
                <a:path w="566" h="21">
                  <a:moveTo>
                    <a:pt x="566" y="11"/>
                  </a:moveTo>
                  <a:lnTo>
                    <a:pt x="566" y="0"/>
                  </a:lnTo>
                  <a:lnTo>
                    <a:pt x="0" y="0"/>
                  </a:lnTo>
                  <a:lnTo>
                    <a:pt x="0" y="21"/>
                  </a:lnTo>
                  <a:lnTo>
                    <a:pt x="566" y="21"/>
                  </a:lnTo>
                  <a:lnTo>
                    <a:pt x="566" y="11"/>
                  </a:lnTo>
                  <a:close/>
                </a:path>
              </a:pathLst>
            </a:custGeom>
            <a:solidFill>
              <a:srgbClr val="000000"/>
            </a:solidFill>
            <a:ln w="9525">
              <a:noFill/>
              <a:round/>
              <a:headEnd/>
              <a:tailEnd/>
            </a:ln>
          </p:spPr>
          <p:txBody>
            <a:bodyPr/>
            <a:lstStyle/>
            <a:p>
              <a:endParaRPr lang="sl-SI"/>
            </a:p>
          </p:txBody>
        </p:sp>
        <p:sp>
          <p:nvSpPr>
            <p:cNvPr id="168070" name="Freeform 134"/>
            <p:cNvSpPr>
              <a:spLocks/>
            </p:cNvSpPr>
            <p:nvPr/>
          </p:nvSpPr>
          <p:spPr bwMode="auto">
            <a:xfrm>
              <a:off x="2490" y="2908"/>
              <a:ext cx="120" cy="11"/>
            </a:xfrm>
            <a:custGeom>
              <a:avLst/>
              <a:gdLst/>
              <a:ahLst/>
              <a:cxnLst>
                <a:cxn ang="0">
                  <a:pos x="241" y="10"/>
                </a:cxn>
                <a:cxn ang="0">
                  <a:pos x="230" y="0"/>
                </a:cxn>
                <a:cxn ang="0">
                  <a:pos x="0" y="0"/>
                </a:cxn>
                <a:cxn ang="0">
                  <a:pos x="0" y="21"/>
                </a:cxn>
                <a:cxn ang="0">
                  <a:pos x="230" y="21"/>
                </a:cxn>
                <a:cxn ang="0">
                  <a:pos x="220" y="10"/>
                </a:cxn>
                <a:cxn ang="0">
                  <a:pos x="241" y="10"/>
                </a:cxn>
                <a:cxn ang="0">
                  <a:pos x="241" y="0"/>
                </a:cxn>
                <a:cxn ang="0">
                  <a:pos x="230" y="0"/>
                </a:cxn>
                <a:cxn ang="0">
                  <a:pos x="241" y="10"/>
                </a:cxn>
              </a:cxnLst>
              <a:rect l="0" t="0" r="r" b="b"/>
              <a:pathLst>
                <a:path w="241" h="21">
                  <a:moveTo>
                    <a:pt x="241" y="10"/>
                  </a:moveTo>
                  <a:lnTo>
                    <a:pt x="230" y="0"/>
                  </a:lnTo>
                  <a:lnTo>
                    <a:pt x="0" y="0"/>
                  </a:lnTo>
                  <a:lnTo>
                    <a:pt x="0" y="21"/>
                  </a:lnTo>
                  <a:lnTo>
                    <a:pt x="230" y="21"/>
                  </a:lnTo>
                  <a:lnTo>
                    <a:pt x="220" y="10"/>
                  </a:lnTo>
                  <a:lnTo>
                    <a:pt x="241" y="10"/>
                  </a:lnTo>
                  <a:lnTo>
                    <a:pt x="241" y="0"/>
                  </a:lnTo>
                  <a:lnTo>
                    <a:pt x="230" y="0"/>
                  </a:lnTo>
                  <a:lnTo>
                    <a:pt x="241" y="10"/>
                  </a:lnTo>
                  <a:close/>
                </a:path>
              </a:pathLst>
            </a:custGeom>
            <a:solidFill>
              <a:srgbClr val="000000"/>
            </a:solidFill>
            <a:ln w="9525">
              <a:noFill/>
              <a:round/>
              <a:headEnd/>
              <a:tailEnd/>
            </a:ln>
          </p:spPr>
          <p:txBody>
            <a:bodyPr/>
            <a:lstStyle/>
            <a:p>
              <a:endParaRPr lang="sl-SI"/>
            </a:p>
          </p:txBody>
        </p:sp>
        <p:sp>
          <p:nvSpPr>
            <p:cNvPr id="168071" name="Freeform 135"/>
            <p:cNvSpPr>
              <a:spLocks/>
            </p:cNvSpPr>
            <p:nvPr/>
          </p:nvSpPr>
          <p:spPr bwMode="auto">
            <a:xfrm>
              <a:off x="2600" y="2914"/>
              <a:ext cx="10" cy="57"/>
            </a:xfrm>
            <a:custGeom>
              <a:avLst/>
              <a:gdLst/>
              <a:ahLst/>
              <a:cxnLst>
                <a:cxn ang="0">
                  <a:pos x="10" y="115"/>
                </a:cxn>
                <a:cxn ang="0">
                  <a:pos x="21" y="104"/>
                </a:cxn>
                <a:cxn ang="0">
                  <a:pos x="21" y="0"/>
                </a:cxn>
                <a:cxn ang="0">
                  <a:pos x="0" y="0"/>
                </a:cxn>
                <a:cxn ang="0">
                  <a:pos x="0" y="104"/>
                </a:cxn>
                <a:cxn ang="0">
                  <a:pos x="10" y="94"/>
                </a:cxn>
                <a:cxn ang="0">
                  <a:pos x="10" y="115"/>
                </a:cxn>
                <a:cxn ang="0">
                  <a:pos x="21" y="115"/>
                </a:cxn>
                <a:cxn ang="0">
                  <a:pos x="21" y="104"/>
                </a:cxn>
                <a:cxn ang="0">
                  <a:pos x="10" y="115"/>
                </a:cxn>
              </a:cxnLst>
              <a:rect l="0" t="0" r="r" b="b"/>
              <a:pathLst>
                <a:path w="21" h="115">
                  <a:moveTo>
                    <a:pt x="10" y="115"/>
                  </a:moveTo>
                  <a:lnTo>
                    <a:pt x="21" y="104"/>
                  </a:lnTo>
                  <a:lnTo>
                    <a:pt x="21" y="0"/>
                  </a:lnTo>
                  <a:lnTo>
                    <a:pt x="0" y="0"/>
                  </a:lnTo>
                  <a:lnTo>
                    <a:pt x="0" y="104"/>
                  </a:lnTo>
                  <a:lnTo>
                    <a:pt x="10" y="94"/>
                  </a:lnTo>
                  <a:lnTo>
                    <a:pt x="10" y="115"/>
                  </a:lnTo>
                  <a:lnTo>
                    <a:pt x="21" y="115"/>
                  </a:lnTo>
                  <a:lnTo>
                    <a:pt x="21" y="104"/>
                  </a:lnTo>
                  <a:lnTo>
                    <a:pt x="10" y="115"/>
                  </a:lnTo>
                  <a:close/>
                </a:path>
              </a:pathLst>
            </a:custGeom>
            <a:solidFill>
              <a:srgbClr val="000000"/>
            </a:solidFill>
            <a:ln w="9525">
              <a:noFill/>
              <a:round/>
              <a:headEnd/>
              <a:tailEnd/>
            </a:ln>
          </p:spPr>
          <p:txBody>
            <a:bodyPr/>
            <a:lstStyle/>
            <a:p>
              <a:endParaRPr lang="sl-SI"/>
            </a:p>
          </p:txBody>
        </p:sp>
        <p:sp>
          <p:nvSpPr>
            <p:cNvPr id="168072" name="Freeform 136"/>
            <p:cNvSpPr>
              <a:spLocks/>
            </p:cNvSpPr>
            <p:nvPr/>
          </p:nvSpPr>
          <p:spPr bwMode="auto">
            <a:xfrm>
              <a:off x="2485" y="2960"/>
              <a:ext cx="120" cy="11"/>
            </a:xfrm>
            <a:custGeom>
              <a:avLst/>
              <a:gdLst/>
              <a:ahLst/>
              <a:cxnLst>
                <a:cxn ang="0">
                  <a:pos x="0" y="10"/>
                </a:cxn>
                <a:cxn ang="0">
                  <a:pos x="11" y="21"/>
                </a:cxn>
                <a:cxn ang="0">
                  <a:pos x="241" y="21"/>
                </a:cxn>
                <a:cxn ang="0">
                  <a:pos x="241" y="0"/>
                </a:cxn>
                <a:cxn ang="0">
                  <a:pos x="11" y="0"/>
                </a:cxn>
                <a:cxn ang="0">
                  <a:pos x="21" y="10"/>
                </a:cxn>
                <a:cxn ang="0">
                  <a:pos x="0" y="10"/>
                </a:cxn>
                <a:cxn ang="0">
                  <a:pos x="0" y="21"/>
                </a:cxn>
                <a:cxn ang="0">
                  <a:pos x="11" y="21"/>
                </a:cxn>
                <a:cxn ang="0">
                  <a:pos x="0" y="10"/>
                </a:cxn>
              </a:cxnLst>
              <a:rect l="0" t="0" r="r" b="b"/>
              <a:pathLst>
                <a:path w="241" h="21">
                  <a:moveTo>
                    <a:pt x="0" y="10"/>
                  </a:moveTo>
                  <a:lnTo>
                    <a:pt x="11" y="21"/>
                  </a:lnTo>
                  <a:lnTo>
                    <a:pt x="241" y="21"/>
                  </a:lnTo>
                  <a:lnTo>
                    <a:pt x="241" y="0"/>
                  </a:lnTo>
                  <a:lnTo>
                    <a:pt x="11" y="0"/>
                  </a:lnTo>
                  <a:lnTo>
                    <a:pt x="21" y="10"/>
                  </a:lnTo>
                  <a:lnTo>
                    <a:pt x="0" y="10"/>
                  </a:lnTo>
                  <a:lnTo>
                    <a:pt x="0" y="21"/>
                  </a:lnTo>
                  <a:lnTo>
                    <a:pt x="11" y="21"/>
                  </a:lnTo>
                  <a:lnTo>
                    <a:pt x="0" y="10"/>
                  </a:lnTo>
                  <a:close/>
                </a:path>
              </a:pathLst>
            </a:custGeom>
            <a:solidFill>
              <a:srgbClr val="000000"/>
            </a:solidFill>
            <a:ln w="9525">
              <a:noFill/>
              <a:round/>
              <a:headEnd/>
              <a:tailEnd/>
            </a:ln>
          </p:spPr>
          <p:txBody>
            <a:bodyPr/>
            <a:lstStyle/>
            <a:p>
              <a:endParaRPr lang="sl-SI"/>
            </a:p>
          </p:txBody>
        </p:sp>
        <p:sp>
          <p:nvSpPr>
            <p:cNvPr id="168073" name="Freeform 137"/>
            <p:cNvSpPr>
              <a:spLocks/>
            </p:cNvSpPr>
            <p:nvPr/>
          </p:nvSpPr>
          <p:spPr bwMode="auto">
            <a:xfrm>
              <a:off x="2485" y="2908"/>
              <a:ext cx="10" cy="58"/>
            </a:xfrm>
            <a:custGeom>
              <a:avLst/>
              <a:gdLst/>
              <a:ahLst/>
              <a:cxnLst>
                <a:cxn ang="0">
                  <a:pos x="11" y="0"/>
                </a:cxn>
                <a:cxn ang="0">
                  <a:pos x="0" y="10"/>
                </a:cxn>
                <a:cxn ang="0">
                  <a:pos x="0" y="114"/>
                </a:cxn>
                <a:cxn ang="0">
                  <a:pos x="21" y="114"/>
                </a:cxn>
                <a:cxn ang="0">
                  <a:pos x="21" y="10"/>
                </a:cxn>
                <a:cxn ang="0">
                  <a:pos x="11" y="21"/>
                </a:cxn>
                <a:cxn ang="0">
                  <a:pos x="11" y="0"/>
                </a:cxn>
                <a:cxn ang="0">
                  <a:pos x="0" y="0"/>
                </a:cxn>
                <a:cxn ang="0">
                  <a:pos x="0" y="10"/>
                </a:cxn>
                <a:cxn ang="0">
                  <a:pos x="11" y="0"/>
                </a:cxn>
              </a:cxnLst>
              <a:rect l="0" t="0" r="r" b="b"/>
              <a:pathLst>
                <a:path w="21" h="114">
                  <a:moveTo>
                    <a:pt x="11" y="0"/>
                  </a:moveTo>
                  <a:lnTo>
                    <a:pt x="0" y="10"/>
                  </a:lnTo>
                  <a:lnTo>
                    <a:pt x="0" y="114"/>
                  </a:lnTo>
                  <a:lnTo>
                    <a:pt x="21" y="114"/>
                  </a:lnTo>
                  <a:lnTo>
                    <a:pt x="21" y="10"/>
                  </a:lnTo>
                  <a:lnTo>
                    <a:pt x="11" y="21"/>
                  </a:lnTo>
                  <a:lnTo>
                    <a:pt x="11" y="0"/>
                  </a:lnTo>
                  <a:lnTo>
                    <a:pt x="0" y="0"/>
                  </a:lnTo>
                  <a:lnTo>
                    <a:pt x="0" y="10"/>
                  </a:lnTo>
                  <a:lnTo>
                    <a:pt x="11" y="0"/>
                  </a:lnTo>
                  <a:close/>
                </a:path>
              </a:pathLst>
            </a:custGeom>
            <a:solidFill>
              <a:srgbClr val="000000"/>
            </a:solidFill>
            <a:ln w="9525">
              <a:noFill/>
              <a:round/>
              <a:headEnd/>
              <a:tailEnd/>
            </a:ln>
          </p:spPr>
          <p:txBody>
            <a:bodyPr/>
            <a:lstStyle/>
            <a:p>
              <a:endParaRPr lang="sl-SI"/>
            </a:p>
          </p:txBody>
        </p:sp>
        <p:sp>
          <p:nvSpPr>
            <p:cNvPr id="168074" name="Rectangle 138"/>
            <p:cNvSpPr>
              <a:spLocks noChangeArrowheads="1"/>
            </p:cNvSpPr>
            <p:nvPr/>
          </p:nvSpPr>
          <p:spPr bwMode="auto">
            <a:xfrm>
              <a:off x="2664" y="2976"/>
              <a:ext cx="219" cy="63"/>
            </a:xfrm>
            <a:prstGeom prst="rect">
              <a:avLst/>
            </a:prstGeom>
            <a:solidFill>
              <a:srgbClr val="FFFFFF"/>
            </a:solidFill>
            <a:ln w="9525">
              <a:noFill/>
              <a:miter lim="800000"/>
              <a:headEnd/>
              <a:tailEnd/>
            </a:ln>
          </p:spPr>
          <p:txBody>
            <a:bodyPr/>
            <a:lstStyle/>
            <a:p>
              <a:endParaRPr lang="sl-SI"/>
            </a:p>
          </p:txBody>
        </p:sp>
        <p:sp>
          <p:nvSpPr>
            <p:cNvPr id="168075" name="Freeform 139"/>
            <p:cNvSpPr>
              <a:spLocks/>
            </p:cNvSpPr>
            <p:nvPr/>
          </p:nvSpPr>
          <p:spPr bwMode="auto">
            <a:xfrm>
              <a:off x="2664" y="2971"/>
              <a:ext cx="224" cy="11"/>
            </a:xfrm>
            <a:custGeom>
              <a:avLst/>
              <a:gdLst/>
              <a:ahLst/>
              <a:cxnLst>
                <a:cxn ang="0">
                  <a:pos x="450" y="10"/>
                </a:cxn>
                <a:cxn ang="0">
                  <a:pos x="439" y="0"/>
                </a:cxn>
                <a:cxn ang="0">
                  <a:pos x="0" y="0"/>
                </a:cxn>
                <a:cxn ang="0">
                  <a:pos x="0" y="21"/>
                </a:cxn>
                <a:cxn ang="0">
                  <a:pos x="439" y="21"/>
                </a:cxn>
                <a:cxn ang="0">
                  <a:pos x="429" y="10"/>
                </a:cxn>
                <a:cxn ang="0">
                  <a:pos x="450" y="10"/>
                </a:cxn>
                <a:cxn ang="0">
                  <a:pos x="450" y="0"/>
                </a:cxn>
                <a:cxn ang="0">
                  <a:pos x="439" y="0"/>
                </a:cxn>
                <a:cxn ang="0">
                  <a:pos x="450" y="10"/>
                </a:cxn>
              </a:cxnLst>
              <a:rect l="0" t="0" r="r" b="b"/>
              <a:pathLst>
                <a:path w="450" h="21">
                  <a:moveTo>
                    <a:pt x="450" y="10"/>
                  </a:moveTo>
                  <a:lnTo>
                    <a:pt x="439" y="0"/>
                  </a:lnTo>
                  <a:lnTo>
                    <a:pt x="0" y="0"/>
                  </a:lnTo>
                  <a:lnTo>
                    <a:pt x="0" y="21"/>
                  </a:lnTo>
                  <a:lnTo>
                    <a:pt x="439" y="21"/>
                  </a:lnTo>
                  <a:lnTo>
                    <a:pt x="429" y="10"/>
                  </a:lnTo>
                  <a:lnTo>
                    <a:pt x="450" y="10"/>
                  </a:lnTo>
                  <a:lnTo>
                    <a:pt x="450" y="0"/>
                  </a:lnTo>
                  <a:lnTo>
                    <a:pt x="439" y="0"/>
                  </a:lnTo>
                  <a:lnTo>
                    <a:pt x="450" y="10"/>
                  </a:lnTo>
                  <a:close/>
                </a:path>
              </a:pathLst>
            </a:custGeom>
            <a:solidFill>
              <a:srgbClr val="000000"/>
            </a:solidFill>
            <a:ln w="9525">
              <a:noFill/>
              <a:round/>
              <a:headEnd/>
              <a:tailEnd/>
            </a:ln>
          </p:spPr>
          <p:txBody>
            <a:bodyPr/>
            <a:lstStyle/>
            <a:p>
              <a:endParaRPr lang="sl-SI"/>
            </a:p>
          </p:txBody>
        </p:sp>
        <p:sp>
          <p:nvSpPr>
            <p:cNvPr id="168076" name="Freeform 140"/>
            <p:cNvSpPr>
              <a:spLocks/>
            </p:cNvSpPr>
            <p:nvPr/>
          </p:nvSpPr>
          <p:spPr bwMode="auto">
            <a:xfrm>
              <a:off x="2878" y="2976"/>
              <a:ext cx="10" cy="68"/>
            </a:xfrm>
            <a:custGeom>
              <a:avLst/>
              <a:gdLst/>
              <a:ahLst/>
              <a:cxnLst>
                <a:cxn ang="0">
                  <a:pos x="10" y="136"/>
                </a:cxn>
                <a:cxn ang="0">
                  <a:pos x="21" y="126"/>
                </a:cxn>
                <a:cxn ang="0">
                  <a:pos x="21" y="0"/>
                </a:cxn>
                <a:cxn ang="0">
                  <a:pos x="0" y="0"/>
                </a:cxn>
                <a:cxn ang="0">
                  <a:pos x="0" y="126"/>
                </a:cxn>
                <a:cxn ang="0">
                  <a:pos x="10" y="115"/>
                </a:cxn>
                <a:cxn ang="0">
                  <a:pos x="10" y="136"/>
                </a:cxn>
                <a:cxn ang="0">
                  <a:pos x="21" y="136"/>
                </a:cxn>
                <a:cxn ang="0">
                  <a:pos x="21" y="126"/>
                </a:cxn>
                <a:cxn ang="0">
                  <a:pos x="10" y="136"/>
                </a:cxn>
              </a:cxnLst>
              <a:rect l="0" t="0" r="r" b="b"/>
              <a:pathLst>
                <a:path w="21" h="136">
                  <a:moveTo>
                    <a:pt x="10" y="136"/>
                  </a:moveTo>
                  <a:lnTo>
                    <a:pt x="21" y="126"/>
                  </a:lnTo>
                  <a:lnTo>
                    <a:pt x="21" y="0"/>
                  </a:lnTo>
                  <a:lnTo>
                    <a:pt x="0" y="0"/>
                  </a:lnTo>
                  <a:lnTo>
                    <a:pt x="0" y="126"/>
                  </a:lnTo>
                  <a:lnTo>
                    <a:pt x="10" y="115"/>
                  </a:lnTo>
                  <a:lnTo>
                    <a:pt x="10" y="136"/>
                  </a:lnTo>
                  <a:lnTo>
                    <a:pt x="21" y="136"/>
                  </a:lnTo>
                  <a:lnTo>
                    <a:pt x="21" y="126"/>
                  </a:lnTo>
                  <a:lnTo>
                    <a:pt x="10" y="136"/>
                  </a:lnTo>
                  <a:close/>
                </a:path>
              </a:pathLst>
            </a:custGeom>
            <a:solidFill>
              <a:srgbClr val="000000"/>
            </a:solidFill>
            <a:ln w="9525">
              <a:noFill/>
              <a:round/>
              <a:headEnd/>
              <a:tailEnd/>
            </a:ln>
          </p:spPr>
          <p:txBody>
            <a:bodyPr/>
            <a:lstStyle/>
            <a:p>
              <a:endParaRPr lang="sl-SI"/>
            </a:p>
          </p:txBody>
        </p:sp>
        <p:sp>
          <p:nvSpPr>
            <p:cNvPr id="168077" name="Freeform 141"/>
            <p:cNvSpPr>
              <a:spLocks/>
            </p:cNvSpPr>
            <p:nvPr/>
          </p:nvSpPr>
          <p:spPr bwMode="auto">
            <a:xfrm>
              <a:off x="2658" y="3033"/>
              <a:ext cx="225" cy="11"/>
            </a:xfrm>
            <a:custGeom>
              <a:avLst/>
              <a:gdLst/>
              <a:ahLst/>
              <a:cxnLst>
                <a:cxn ang="0">
                  <a:pos x="0" y="11"/>
                </a:cxn>
                <a:cxn ang="0">
                  <a:pos x="10" y="21"/>
                </a:cxn>
                <a:cxn ang="0">
                  <a:pos x="449" y="21"/>
                </a:cxn>
                <a:cxn ang="0">
                  <a:pos x="449" y="0"/>
                </a:cxn>
                <a:cxn ang="0">
                  <a:pos x="10" y="0"/>
                </a:cxn>
                <a:cxn ang="0">
                  <a:pos x="21" y="11"/>
                </a:cxn>
                <a:cxn ang="0">
                  <a:pos x="0" y="11"/>
                </a:cxn>
                <a:cxn ang="0">
                  <a:pos x="0" y="21"/>
                </a:cxn>
                <a:cxn ang="0">
                  <a:pos x="10" y="21"/>
                </a:cxn>
                <a:cxn ang="0">
                  <a:pos x="0" y="11"/>
                </a:cxn>
              </a:cxnLst>
              <a:rect l="0" t="0" r="r" b="b"/>
              <a:pathLst>
                <a:path w="449" h="21">
                  <a:moveTo>
                    <a:pt x="0" y="11"/>
                  </a:moveTo>
                  <a:lnTo>
                    <a:pt x="10" y="21"/>
                  </a:lnTo>
                  <a:lnTo>
                    <a:pt x="449" y="21"/>
                  </a:lnTo>
                  <a:lnTo>
                    <a:pt x="449" y="0"/>
                  </a:lnTo>
                  <a:lnTo>
                    <a:pt x="10" y="0"/>
                  </a:lnTo>
                  <a:lnTo>
                    <a:pt x="21" y="11"/>
                  </a:lnTo>
                  <a:lnTo>
                    <a:pt x="0" y="11"/>
                  </a:lnTo>
                  <a:lnTo>
                    <a:pt x="0" y="21"/>
                  </a:lnTo>
                  <a:lnTo>
                    <a:pt x="10" y="21"/>
                  </a:lnTo>
                  <a:lnTo>
                    <a:pt x="0" y="11"/>
                  </a:lnTo>
                  <a:close/>
                </a:path>
              </a:pathLst>
            </a:custGeom>
            <a:solidFill>
              <a:srgbClr val="000000"/>
            </a:solidFill>
            <a:ln w="9525">
              <a:noFill/>
              <a:round/>
              <a:headEnd/>
              <a:tailEnd/>
            </a:ln>
          </p:spPr>
          <p:txBody>
            <a:bodyPr/>
            <a:lstStyle/>
            <a:p>
              <a:endParaRPr lang="sl-SI"/>
            </a:p>
          </p:txBody>
        </p:sp>
        <p:sp>
          <p:nvSpPr>
            <p:cNvPr id="168078" name="Freeform 142"/>
            <p:cNvSpPr>
              <a:spLocks/>
            </p:cNvSpPr>
            <p:nvPr/>
          </p:nvSpPr>
          <p:spPr bwMode="auto">
            <a:xfrm>
              <a:off x="2658" y="2971"/>
              <a:ext cx="11" cy="68"/>
            </a:xfrm>
            <a:custGeom>
              <a:avLst/>
              <a:gdLst/>
              <a:ahLst/>
              <a:cxnLst>
                <a:cxn ang="0">
                  <a:pos x="10" y="0"/>
                </a:cxn>
                <a:cxn ang="0">
                  <a:pos x="0" y="10"/>
                </a:cxn>
                <a:cxn ang="0">
                  <a:pos x="0" y="136"/>
                </a:cxn>
                <a:cxn ang="0">
                  <a:pos x="21" y="136"/>
                </a:cxn>
                <a:cxn ang="0">
                  <a:pos x="21" y="10"/>
                </a:cxn>
                <a:cxn ang="0">
                  <a:pos x="10" y="21"/>
                </a:cxn>
                <a:cxn ang="0">
                  <a:pos x="10" y="0"/>
                </a:cxn>
                <a:cxn ang="0">
                  <a:pos x="0" y="0"/>
                </a:cxn>
                <a:cxn ang="0">
                  <a:pos x="0" y="10"/>
                </a:cxn>
                <a:cxn ang="0">
                  <a:pos x="10" y="0"/>
                </a:cxn>
              </a:cxnLst>
              <a:rect l="0" t="0" r="r" b="b"/>
              <a:pathLst>
                <a:path w="21" h="136">
                  <a:moveTo>
                    <a:pt x="10" y="0"/>
                  </a:moveTo>
                  <a:lnTo>
                    <a:pt x="0" y="10"/>
                  </a:lnTo>
                  <a:lnTo>
                    <a:pt x="0" y="136"/>
                  </a:lnTo>
                  <a:lnTo>
                    <a:pt x="21" y="136"/>
                  </a:lnTo>
                  <a:lnTo>
                    <a:pt x="21" y="10"/>
                  </a:lnTo>
                  <a:lnTo>
                    <a:pt x="10" y="21"/>
                  </a:lnTo>
                  <a:lnTo>
                    <a:pt x="10" y="0"/>
                  </a:lnTo>
                  <a:lnTo>
                    <a:pt x="0" y="0"/>
                  </a:lnTo>
                  <a:lnTo>
                    <a:pt x="0" y="10"/>
                  </a:lnTo>
                  <a:lnTo>
                    <a:pt x="10" y="0"/>
                  </a:lnTo>
                  <a:close/>
                </a:path>
              </a:pathLst>
            </a:custGeom>
            <a:solidFill>
              <a:srgbClr val="000000"/>
            </a:solidFill>
            <a:ln w="9525">
              <a:noFill/>
              <a:round/>
              <a:headEnd/>
              <a:tailEnd/>
            </a:ln>
          </p:spPr>
          <p:txBody>
            <a:bodyPr/>
            <a:lstStyle/>
            <a:p>
              <a:endParaRPr lang="sl-SI"/>
            </a:p>
          </p:txBody>
        </p:sp>
        <p:sp>
          <p:nvSpPr>
            <p:cNvPr id="168079" name="Freeform 143"/>
            <p:cNvSpPr>
              <a:spLocks/>
            </p:cNvSpPr>
            <p:nvPr/>
          </p:nvSpPr>
          <p:spPr bwMode="auto">
            <a:xfrm>
              <a:off x="2878" y="2884"/>
              <a:ext cx="89" cy="93"/>
            </a:xfrm>
            <a:custGeom>
              <a:avLst/>
              <a:gdLst/>
              <a:ahLst/>
              <a:cxnLst>
                <a:cxn ang="0">
                  <a:pos x="7" y="179"/>
                </a:cxn>
                <a:cxn ang="0">
                  <a:pos x="14" y="187"/>
                </a:cxn>
                <a:cxn ang="0">
                  <a:pos x="177" y="15"/>
                </a:cxn>
                <a:cxn ang="0">
                  <a:pos x="162" y="0"/>
                </a:cxn>
                <a:cxn ang="0">
                  <a:pos x="0" y="172"/>
                </a:cxn>
                <a:cxn ang="0">
                  <a:pos x="7" y="179"/>
                </a:cxn>
              </a:cxnLst>
              <a:rect l="0" t="0" r="r" b="b"/>
              <a:pathLst>
                <a:path w="177" h="187">
                  <a:moveTo>
                    <a:pt x="7" y="179"/>
                  </a:moveTo>
                  <a:lnTo>
                    <a:pt x="14" y="187"/>
                  </a:lnTo>
                  <a:lnTo>
                    <a:pt x="177" y="15"/>
                  </a:lnTo>
                  <a:lnTo>
                    <a:pt x="162" y="0"/>
                  </a:lnTo>
                  <a:lnTo>
                    <a:pt x="0" y="172"/>
                  </a:lnTo>
                  <a:lnTo>
                    <a:pt x="7" y="179"/>
                  </a:lnTo>
                  <a:close/>
                </a:path>
              </a:pathLst>
            </a:custGeom>
            <a:solidFill>
              <a:srgbClr val="000000"/>
            </a:solidFill>
            <a:ln w="9525">
              <a:noFill/>
              <a:round/>
              <a:headEnd/>
              <a:tailEnd/>
            </a:ln>
          </p:spPr>
          <p:txBody>
            <a:bodyPr/>
            <a:lstStyle/>
            <a:p>
              <a:endParaRPr lang="sl-SI"/>
            </a:p>
          </p:txBody>
        </p:sp>
        <p:sp>
          <p:nvSpPr>
            <p:cNvPr id="168080" name="Freeform 144"/>
            <p:cNvSpPr>
              <a:spLocks/>
            </p:cNvSpPr>
            <p:nvPr/>
          </p:nvSpPr>
          <p:spPr bwMode="auto">
            <a:xfrm>
              <a:off x="2659" y="2884"/>
              <a:ext cx="91" cy="93"/>
            </a:xfrm>
            <a:custGeom>
              <a:avLst/>
              <a:gdLst/>
              <a:ahLst/>
              <a:cxnLst>
                <a:cxn ang="0">
                  <a:pos x="174" y="0"/>
                </a:cxn>
                <a:cxn ang="0">
                  <a:pos x="167" y="3"/>
                </a:cxn>
                <a:cxn ang="0">
                  <a:pos x="0" y="171"/>
                </a:cxn>
                <a:cxn ang="0">
                  <a:pos x="15" y="186"/>
                </a:cxn>
                <a:cxn ang="0">
                  <a:pos x="181" y="18"/>
                </a:cxn>
                <a:cxn ang="0">
                  <a:pos x="174" y="21"/>
                </a:cxn>
                <a:cxn ang="0">
                  <a:pos x="174" y="0"/>
                </a:cxn>
                <a:cxn ang="0">
                  <a:pos x="170" y="0"/>
                </a:cxn>
                <a:cxn ang="0">
                  <a:pos x="167" y="3"/>
                </a:cxn>
                <a:cxn ang="0">
                  <a:pos x="174" y="0"/>
                </a:cxn>
              </a:cxnLst>
              <a:rect l="0" t="0" r="r" b="b"/>
              <a:pathLst>
                <a:path w="181" h="186">
                  <a:moveTo>
                    <a:pt x="174" y="0"/>
                  </a:moveTo>
                  <a:lnTo>
                    <a:pt x="167" y="3"/>
                  </a:lnTo>
                  <a:lnTo>
                    <a:pt x="0" y="171"/>
                  </a:lnTo>
                  <a:lnTo>
                    <a:pt x="15" y="186"/>
                  </a:lnTo>
                  <a:lnTo>
                    <a:pt x="181" y="18"/>
                  </a:lnTo>
                  <a:lnTo>
                    <a:pt x="174" y="21"/>
                  </a:lnTo>
                  <a:lnTo>
                    <a:pt x="174" y="0"/>
                  </a:lnTo>
                  <a:lnTo>
                    <a:pt x="170" y="0"/>
                  </a:lnTo>
                  <a:lnTo>
                    <a:pt x="167" y="3"/>
                  </a:lnTo>
                  <a:lnTo>
                    <a:pt x="174" y="0"/>
                  </a:lnTo>
                  <a:close/>
                </a:path>
              </a:pathLst>
            </a:custGeom>
            <a:solidFill>
              <a:srgbClr val="000000"/>
            </a:solidFill>
            <a:ln w="9525">
              <a:noFill/>
              <a:round/>
              <a:headEnd/>
              <a:tailEnd/>
            </a:ln>
          </p:spPr>
          <p:txBody>
            <a:bodyPr/>
            <a:lstStyle/>
            <a:p>
              <a:endParaRPr lang="sl-SI"/>
            </a:p>
          </p:txBody>
        </p:sp>
        <p:sp>
          <p:nvSpPr>
            <p:cNvPr id="168081" name="Freeform 145"/>
            <p:cNvSpPr>
              <a:spLocks/>
            </p:cNvSpPr>
            <p:nvPr/>
          </p:nvSpPr>
          <p:spPr bwMode="auto">
            <a:xfrm>
              <a:off x="2746" y="2884"/>
              <a:ext cx="214" cy="11"/>
            </a:xfrm>
            <a:custGeom>
              <a:avLst/>
              <a:gdLst/>
              <a:ahLst/>
              <a:cxnLst>
                <a:cxn ang="0">
                  <a:pos x="427" y="10"/>
                </a:cxn>
                <a:cxn ang="0">
                  <a:pos x="427" y="0"/>
                </a:cxn>
                <a:cxn ang="0">
                  <a:pos x="0" y="1"/>
                </a:cxn>
                <a:cxn ang="0">
                  <a:pos x="0" y="22"/>
                </a:cxn>
                <a:cxn ang="0">
                  <a:pos x="427" y="21"/>
                </a:cxn>
                <a:cxn ang="0">
                  <a:pos x="427" y="10"/>
                </a:cxn>
              </a:cxnLst>
              <a:rect l="0" t="0" r="r" b="b"/>
              <a:pathLst>
                <a:path w="427" h="22">
                  <a:moveTo>
                    <a:pt x="427" y="10"/>
                  </a:moveTo>
                  <a:lnTo>
                    <a:pt x="427" y="0"/>
                  </a:lnTo>
                  <a:lnTo>
                    <a:pt x="0" y="1"/>
                  </a:lnTo>
                  <a:lnTo>
                    <a:pt x="0" y="22"/>
                  </a:lnTo>
                  <a:lnTo>
                    <a:pt x="427" y="21"/>
                  </a:lnTo>
                  <a:lnTo>
                    <a:pt x="427" y="10"/>
                  </a:lnTo>
                  <a:close/>
                </a:path>
              </a:pathLst>
            </a:custGeom>
            <a:solidFill>
              <a:srgbClr val="000000"/>
            </a:solidFill>
            <a:ln w="9525">
              <a:noFill/>
              <a:round/>
              <a:headEnd/>
              <a:tailEnd/>
            </a:ln>
          </p:spPr>
          <p:txBody>
            <a:bodyPr/>
            <a:lstStyle/>
            <a:p>
              <a:endParaRPr lang="sl-SI"/>
            </a:p>
          </p:txBody>
        </p:sp>
        <p:sp>
          <p:nvSpPr>
            <p:cNvPr id="168082" name="Freeform 146"/>
            <p:cNvSpPr>
              <a:spLocks/>
            </p:cNvSpPr>
            <p:nvPr/>
          </p:nvSpPr>
          <p:spPr bwMode="auto">
            <a:xfrm>
              <a:off x="2881" y="2957"/>
              <a:ext cx="89" cy="87"/>
            </a:xfrm>
            <a:custGeom>
              <a:avLst/>
              <a:gdLst/>
              <a:ahLst/>
              <a:cxnLst>
                <a:cxn ang="0">
                  <a:pos x="156" y="8"/>
                </a:cxn>
                <a:cxn ang="0">
                  <a:pos x="159" y="0"/>
                </a:cxn>
                <a:cxn ang="0">
                  <a:pos x="0" y="159"/>
                </a:cxn>
                <a:cxn ang="0">
                  <a:pos x="15" y="174"/>
                </a:cxn>
                <a:cxn ang="0">
                  <a:pos x="174" y="15"/>
                </a:cxn>
                <a:cxn ang="0">
                  <a:pos x="177" y="8"/>
                </a:cxn>
                <a:cxn ang="0">
                  <a:pos x="174" y="15"/>
                </a:cxn>
                <a:cxn ang="0">
                  <a:pos x="177" y="12"/>
                </a:cxn>
                <a:cxn ang="0">
                  <a:pos x="177" y="8"/>
                </a:cxn>
                <a:cxn ang="0">
                  <a:pos x="156" y="8"/>
                </a:cxn>
              </a:cxnLst>
              <a:rect l="0" t="0" r="r" b="b"/>
              <a:pathLst>
                <a:path w="177" h="174">
                  <a:moveTo>
                    <a:pt x="156" y="8"/>
                  </a:moveTo>
                  <a:lnTo>
                    <a:pt x="159" y="0"/>
                  </a:lnTo>
                  <a:lnTo>
                    <a:pt x="0" y="159"/>
                  </a:lnTo>
                  <a:lnTo>
                    <a:pt x="15" y="174"/>
                  </a:lnTo>
                  <a:lnTo>
                    <a:pt x="174" y="15"/>
                  </a:lnTo>
                  <a:lnTo>
                    <a:pt x="177" y="8"/>
                  </a:lnTo>
                  <a:lnTo>
                    <a:pt x="174" y="15"/>
                  </a:lnTo>
                  <a:lnTo>
                    <a:pt x="177" y="12"/>
                  </a:lnTo>
                  <a:lnTo>
                    <a:pt x="177" y="8"/>
                  </a:lnTo>
                  <a:lnTo>
                    <a:pt x="156" y="8"/>
                  </a:lnTo>
                  <a:close/>
                </a:path>
              </a:pathLst>
            </a:custGeom>
            <a:solidFill>
              <a:srgbClr val="000000"/>
            </a:solidFill>
            <a:ln w="9525">
              <a:noFill/>
              <a:round/>
              <a:headEnd/>
              <a:tailEnd/>
            </a:ln>
          </p:spPr>
          <p:txBody>
            <a:bodyPr/>
            <a:lstStyle/>
            <a:p>
              <a:endParaRPr lang="sl-SI"/>
            </a:p>
          </p:txBody>
        </p:sp>
        <p:sp>
          <p:nvSpPr>
            <p:cNvPr id="168083" name="Freeform 147"/>
            <p:cNvSpPr>
              <a:spLocks/>
            </p:cNvSpPr>
            <p:nvPr/>
          </p:nvSpPr>
          <p:spPr bwMode="auto">
            <a:xfrm>
              <a:off x="2960" y="2889"/>
              <a:ext cx="10" cy="72"/>
            </a:xfrm>
            <a:custGeom>
              <a:avLst/>
              <a:gdLst/>
              <a:ahLst/>
              <a:cxnLst>
                <a:cxn ang="0">
                  <a:pos x="11" y="0"/>
                </a:cxn>
                <a:cxn ang="0">
                  <a:pos x="0" y="0"/>
                </a:cxn>
                <a:cxn ang="0">
                  <a:pos x="0" y="145"/>
                </a:cxn>
                <a:cxn ang="0">
                  <a:pos x="21" y="145"/>
                </a:cxn>
                <a:cxn ang="0">
                  <a:pos x="21" y="0"/>
                </a:cxn>
                <a:cxn ang="0">
                  <a:pos x="11" y="0"/>
                </a:cxn>
              </a:cxnLst>
              <a:rect l="0" t="0" r="r" b="b"/>
              <a:pathLst>
                <a:path w="21" h="145">
                  <a:moveTo>
                    <a:pt x="11" y="0"/>
                  </a:moveTo>
                  <a:lnTo>
                    <a:pt x="0" y="0"/>
                  </a:lnTo>
                  <a:lnTo>
                    <a:pt x="0" y="145"/>
                  </a:lnTo>
                  <a:lnTo>
                    <a:pt x="21" y="145"/>
                  </a:lnTo>
                  <a:lnTo>
                    <a:pt x="21" y="0"/>
                  </a:lnTo>
                  <a:lnTo>
                    <a:pt x="11" y="0"/>
                  </a:lnTo>
                  <a:close/>
                </a:path>
              </a:pathLst>
            </a:custGeom>
            <a:solidFill>
              <a:srgbClr val="000000"/>
            </a:solidFill>
            <a:ln w="9525">
              <a:noFill/>
              <a:round/>
              <a:headEnd/>
              <a:tailEnd/>
            </a:ln>
          </p:spPr>
          <p:txBody>
            <a:bodyPr/>
            <a:lstStyle/>
            <a:p>
              <a:endParaRPr lang="sl-SI"/>
            </a:p>
          </p:txBody>
        </p:sp>
        <p:sp>
          <p:nvSpPr>
            <p:cNvPr id="168084" name="Freeform 148"/>
            <p:cNvSpPr>
              <a:spLocks/>
            </p:cNvSpPr>
            <p:nvPr/>
          </p:nvSpPr>
          <p:spPr bwMode="auto">
            <a:xfrm>
              <a:off x="2410" y="3480"/>
              <a:ext cx="283" cy="11"/>
            </a:xfrm>
            <a:custGeom>
              <a:avLst/>
              <a:gdLst/>
              <a:ahLst/>
              <a:cxnLst>
                <a:cxn ang="0">
                  <a:pos x="566" y="11"/>
                </a:cxn>
                <a:cxn ang="0">
                  <a:pos x="566" y="0"/>
                </a:cxn>
                <a:cxn ang="0">
                  <a:pos x="0" y="0"/>
                </a:cxn>
                <a:cxn ang="0">
                  <a:pos x="0" y="21"/>
                </a:cxn>
                <a:cxn ang="0">
                  <a:pos x="566" y="21"/>
                </a:cxn>
                <a:cxn ang="0">
                  <a:pos x="566" y="11"/>
                </a:cxn>
              </a:cxnLst>
              <a:rect l="0" t="0" r="r" b="b"/>
              <a:pathLst>
                <a:path w="566" h="21">
                  <a:moveTo>
                    <a:pt x="566" y="11"/>
                  </a:moveTo>
                  <a:lnTo>
                    <a:pt x="566" y="0"/>
                  </a:lnTo>
                  <a:lnTo>
                    <a:pt x="0" y="0"/>
                  </a:lnTo>
                  <a:lnTo>
                    <a:pt x="0" y="21"/>
                  </a:lnTo>
                  <a:lnTo>
                    <a:pt x="566" y="21"/>
                  </a:lnTo>
                  <a:lnTo>
                    <a:pt x="566" y="11"/>
                  </a:lnTo>
                  <a:close/>
                </a:path>
              </a:pathLst>
            </a:custGeom>
            <a:solidFill>
              <a:srgbClr val="000000"/>
            </a:solidFill>
            <a:ln w="9525">
              <a:noFill/>
              <a:round/>
              <a:headEnd/>
              <a:tailEnd/>
            </a:ln>
          </p:spPr>
          <p:txBody>
            <a:bodyPr/>
            <a:lstStyle/>
            <a:p>
              <a:endParaRPr lang="sl-SI"/>
            </a:p>
          </p:txBody>
        </p:sp>
        <p:sp>
          <p:nvSpPr>
            <p:cNvPr id="168085" name="Freeform 149"/>
            <p:cNvSpPr>
              <a:spLocks/>
            </p:cNvSpPr>
            <p:nvPr/>
          </p:nvSpPr>
          <p:spPr bwMode="auto">
            <a:xfrm>
              <a:off x="2490" y="3452"/>
              <a:ext cx="120" cy="10"/>
            </a:xfrm>
            <a:custGeom>
              <a:avLst/>
              <a:gdLst/>
              <a:ahLst/>
              <a:cxnLst>
                <a:cxn ang="0">
                  <a:pos x="241" y="10"/>
                </a:cxn>
                <a:cxn ang="0">
                  <a:pos x="230" y="0"/>
                </a:cxn>
                <a:cxn ang="0">
                  <a:pos x="0" y="0"/>
                </a:cxn>
                <a:cxn ang="0">
                  <a:pos x="0" y="21"/>
                </a:cxn>
                <a:cxn ang="0">
                  <a:pos x="230" y="21"/>
                </a:cxn>
                <a:cxn ang="0">
                  <a:pos x="220" y="10"/>
                </a:cxn>
                <a:cxn ang="0">
                  <a:pos x="241" y="10"/>
                </a:cxn>
                <a:cxn ang="0">
                  <a:pos x="241" y="0"/>
                </a:cxn>
                <a:cxn ang="0">
                  <a:pos x="230" y="0"/>
                </a:cxn>
                <a:cxn ang="0">
                  <a:pos x="241" y="10"/>
                </a:cxn>
              </a:cxnLst>
              <a:rect l="0" t="0" r="r" b="b"/>
              <a:pathLst>
                <a:path w="241" h="21">
                  <a:moveTo>
                    <a:pt x="241" y="10"/>
                  </a:moveTo>
                  <a:lnTo>
                    <a:pt x="230" y="0"/>
                  </a:lnTo>
                  <a:lnTo>
                    <a:pt x="0" y="0"/>
                  </a:lnTo>
                  <a:lnTo>
                    <a:pt x="0" y="21"/>
                  </a:lnTo>
                  <a:lnTo>
                    <a:pt x="230" y="21"/>
                  </a:lnTo>
                  <a:lnTo>
                    <a:pt x="220" y="10"/>
                  </a:lnTo>
                  <a:lnTo>
                    <a:pt x="241" y="10"/>
                  </a:lnTo>
                  <a:lnTo>
                    <a:pt x="241" y="0"/>
                  </a:lnTo>
                  <a:lnTo>
                    <a:pt x="230" y="0"/>
                  </a:lnTo>
                  <a:lnTo>
                    <a:pt x="241" y="10"/>
                  </a:lnTo>
                  <a:close/>
                </a:path>
              </a:pathLst>
            </a:custGeom>
            <a:solidFill>
              <a:srgbClr val="000000"/>
            </a:solidFill>
            <a:ln w="9525">
              <a:noFill/>
              <a:round/>
              <a:headEnd/>
              <a:tailEnd/>
            </a:ln>
          </p:spPr>
          <p:txBody>
            <a:bodyPr/>
            <a:lstStyle/>
            <a:p>
              <a:endParaRPr lang="sl-SI"/>
            </a:p>
          </p:txBody>
        </p:sp>
        <p:sp>
          <p:nvSpPr>
            <p:cNvPr id="168086" name="Freeform 150"/>
            <p:cNvSpPr>
              <a:spLocks/>
            </p:cNvSpPr>
            <p:nvPr/>
          </p:nvSpPr>
          <p:spPr bwMode="auto">
            <a:xfrm>
              <a:off x="2600" y="3457"/>
              <a:ext cx="10" cy="57"/>
            </a:xfrm>
            <a:custGeom>
              <a:avLst/>
              <a:gdLst/>
              <a:ahLst/>
              <a:cxnLst>
                <a:cxn ang="0">
                  <a:pos x="10" y="115"/>
                </a:cxn>
                <a:cxn ang="0">
                  <a:pos x="21" y="104"/>
                </a:cxn>
                <a:cxn ang="0">
                  <a:pos x="21" y="0"/>
                </a:cxn>
                <a:cxn ang="0">
                  <a:pos x="0" y="0"/>
                </a:cxn>
                <a:cxn ang="0">
                  <a:pos x="0" y="104"/>
                </a:cxn>
                <a:cxn ang="0">
                  <a:pos x="10" y="94"/>
                </a:cxn>
                <a:cxn ang="0">
                  <a:pos x="10" y="115"/>
                </a:cxn>
                <a:cxn ang="0">
                  <a:pos x="21" y="115"/>
                </a:cxn>
                <a:cxn ang="0">
                  <a:pos x="21" y="104"/>
                </a:cxn>
                <a:cxn ang="0">
                  <a:pos x="10" y="115"/>
                </a:cxn>
              </a:cxnLst>
              <a:rect l="0" t="0" r="r" b="b"/>
              <a:pathLst>
                <a:path w="21" h="115">
                  <a:moveTo>
                    <a:pt x="10" y="115"/>
                  </a:moveTo>
                  <a:lnTo>
                    <a:pt x="21" y="104"/>
                  </a:lnTo>
                  <a:lnTo>
                    <a:pt x="21" y="0"/>
                  </a:lnTo>
                  <a:lnTo>
                    <a:pt x="0" y="0"/>
                  </a:lnTo>
                  <a:lnTo>
                    <a:pt x="0" y="104"/>
                  </a:lnTo>
                  <a:lnTo>
                    <a:pt x="10" y="94"/>
                  </a:lnTo>
                  <a:lnTo>
                    <a:pt x="10" y="115"/>
                  </a:lnTo>
                  <a:lnTo>
                    <a:pt x="21" y="115"/>
                  </a:lnTo>
                  <a:lnTo>
                    <a:pt x="21" y="104"/>
                  </a:lnTo>
                  <a:lnTo>
                    <a:pt x="10" y="115"/>
                  </a:lnTo>
                  <a:close/>
                </a:path>
              </a:pathLst>
            </a:custGeom>
            <a:solidFill>
              <a:srgbClr val="000000"/>
            </a:solidFill>
            <a:ln w="9525">
              <a:noFill/>
              <a:round/>
              <a:headEnd/>
              <a:tailEnd/>
            </a:ln>
          </p:spPr>
          <p:txBody>
            <a:bodyPr/>
            <a:lstStyle/>
            <a:p>
              <a:endParaRPr lang="sl-SI"/>
            </a:p>
          </p:txBody>
        </p:sp>
        <p:sp>
          <p:nvSpPr>
            <p:cNvPr id="168087" name="Freeform 151"/>
            <p:cNvSpPr>
              <a:spLocks/>
            </p:cNvSpPr>
            <p:nvPr/>
          </p:nvSpPr>
          <p:spPr bwMode="auto">
            <a:xfrm>
              <a:off x="2485" y="3504"/>
              <a:ext cx="120" cy="10"/>
            </a:xfrm>
            <a:custGeom>
              <a:avLst/>
              <a:gdLst/>
              <a:ahLst/>
              <a:cxnLst>
                <a:cxn ang="0">
                  <a:pos x="0" y="10"/>
                </a:cxn>
                <a:cxn ang="0">
                  <a:pos x="11" y="21"/>
                </a:cxn>
                <a:cxn ang="0">
                  <a:pos x="241" y="21"/>
                </a:cxn>
                <a:cxn ang="0">
                  <a:pos x="241" y="0"/>
                </a:cxn>
                <a:cxn ang="0">
                  <a:pos x="11" y="0"/>
                </a:cxn>
                <a:cxn ang="0">
                  <a:pos x="21" y="10"/>
                </a:cxn>
                <a:cxn ang="0">
                  <a:pos x="0" y="10"/>
                </a:cxn>
                <a:cxn ang="0">
                  <a:pos x="0" y="21"/>
                </a:cxn>
                <a:cxn ang="0">
                  <a:pos x="11" y="21"/>
                </a:cxn>
                <a:cxn ang="0">
                  <a:pos x="0" y="10"/>
                </a:cxn>
              </a:cxnLst>
              <a:rect l="0" t="0" r="r" b="b"/>
              <a:pathLst>
                <a:path w="241" h="21">
                  <a:moveTo>
                    <a:pt x="0" y="10"/>
                  </a:moveTo>
                  <a:lnTo>
                    <a:pt x="11" y="21"/>
                  </a:lnTo>
                  <a:lnTo>
                    <a:pt x="241" y="21"/>
                  </a:lnTo>
                  <a:lnTo>
                    <a:pt x="241" y="0"/>
                  </a:lnTo>
                  <a:lnTo>
                    <a:pt x="11" y="0"/>
                  </a:lnTo>
                  <a:lnTo>
                    <a:pt x="21" y="10"/>
                  </a:lnTo>
                  <a:lnTo>
                    <a:pt x="0" y="10"/>
                  </a:lnTo>
                  <a:lnTo>
                    <a:pt x="0" y="21"/>
                  </a:lnTo>
                  <a:lnTo>
                    <a:pt x="11" y="21"/>
                  </a:lnTo>
                  <a:lnTo>
                    <a:pt x="0" y="10"/>
                  </a:lnTo>
                  <a:close/>
                </a:path>
              </a:pathLst>
            </a:custGeom>
            <a:solidFill>
              <a:srgbClr val="000000"/>
            </a:solidFill>
            <a:ln w="9525">
              <a:noFill/>
              <a:round/>
              <a:headEnd/>
              <a:tailEnd/>
            </a:ln>
          </p:spPr>
          <p:txBody>
            <a:bodyPr/>
            <a:lstStyle/>
            <a:p>
              <a:endParaRPr lang="sl-SI"/>
            </a:p>
          </p:txBody>
        </p:sp>
        <p:sp>
          <p:nvSpPr>
            <p:cNvPr id="168088" name="Freeform 152"/>
            <p:cNvSpPr>
              <a:spLocks/>
            </p:cNvSpPr>
            <p:nvPr/>
          </p:nvSpPr>
          <p:spPr bwMode="auto">
            <a:xfrm>
              <a:off x="2485" y="3452"/>
              <a:ext cx="10" cy="57"/>
            </a:xfrm>
            <a:custGeom>
              <a:avLst/>
              <a:gdLst/>
              <a:ahLst/>
              <a:cxnLst>
                <a:cxn ang="0">
                  <a:pos x="11" y="0"/>
                </a:cxn>
                <a:cxn ang="0">
                  <a:pos x="0" y="10"/>
                </a:cxn>
                <a:cxn ang="0">
                  <a:pos x="0" y="114"/>
                </a:cxn>
                <a:cxn ang="0">
                  <a:pos x="21" y="114"/>
                </a:cxn>
                <a:cxn ang="0">
                  <a:pos x="21" y="10"/>
                </a:cxn>
                <a:cxn ang="0">
                  <a:pos x="11" y="21"/>
                </a:cxn>
                <a:cxn ang="0">
                  <a:pos x="11" y="0"/>
                </a:cxn>
                <a:cxn ang="0">
                  <a:pos x="0" y="0"/>
                </a:cxn>
                <a:cxn ang="0">
                  <a:pos x="0" y="10"/>
                </a:cxn>
                <a:cxn ang="0">
                  <a:pos x="11" y="0"/>
                </a:cxn>
              </a:cxnLst>
              <a:rect l="0" t="0" r="r" b="b"/>
              <a:pathLst>
                <a:path w="21" h="114">
                  <a:moveTo>
                    <a:pt x="11" y="0"/>
                  </a:moveTo>
                  <a:lnTo>
                    <a:pt x="0" y="10"/>
                  </a:lnTo>
                  <a:lnTo>
                    <a:pt x="0" y="114"/>
                  </a:lnTo>
                  <a:lnTo>
                    <a:pt x="21" y="114"/>
                  </a:lnTo>
                  <a:lnTo>
                    <a:pt x="21" y="10"/>
                  </a:lnTo>
                  <a:lnTo>
                    <a:pt x="11" y="21"/>
                  </a:lnTo>
                  <a:lnTo>
                    <a:pt x="11" y="0"/>
                  </a:lnTo>
                  <a:lnTo>
                    <a:pt x="0" y="0"/>
                  </a:lnTo>
                  <a:lnTo>
                    <a:pt x="0" y="10"/>
                  </a:lnTo>
                  <a:lnTo>
                    <a:pt x="11" y="0"/>
                  </a:lnTo>
                  <a:close/>
                </a:path>
              </a:pathLst>
            </a:custGeom>
            <a:solidFill>
              <a:srgbClr val="000000"/>
            </a:solidFill>
            <a:ln w="9525">
              <a:noFill/>
              <a:round/>
              <a:headEnd/>
              <a:tailEnd/>
            </a:ln>
          </p:spPr>
          <p:txBody>
            <a:bodyPr/>
            <a:lstStyle/>
            <a:p>
              <a:endParaRPr lang="sl-SI"/>
            </a:p>
          </p:txBody>
        </p:sp>
        <p:sp>
          <p:nvSpPr>
            <p:cNvPr id="168089" name="Rectangle 153"/>
            <p:cNvSpPr>
              <a:spLocks noChangeArrowheads="1"/>
            </p:cNvSpPr>
            <p:nvPr/>
          </p:nvSpPr>
          <p:spPr bwMode="auto">
            <a:xfrm>
              <a:off x="2664" y="3520"/>
              <a:ext cx="219" cy="62"/>
            </a:xfrm>
            <a:prstGeom prst="rect">
              <a:avLst/>
            </a:prstGeom>
            <a:solidFill>
              <a:srgbClr val="FFFFFF"/>
            </a:solidFill>
            <a:ln w="9525">
              <a:noFill/>
              <a:miter lim="800000"/>
              <a:headEnd/>
              <a:tailEnd/>
            </a:ln>
          </p:spPr>
          <p:txBody>
            <a:bodyPr/>
            <a:lstStyle/>
            <a:p>
              <a:endParaRPr lang="sl-SI"/>
            </a:p>
          </p:txBody>
        </p:sp>
        <p:sp>
          <p:nvSpPr>
            <p:cNvPr id="168090" name="Freeform 154"/>
            <p:cNvSpPr>
              <a:spLocks/>
            </p:cNvSpPr>
            <p:nvPr/>
          </p:nvSpPr>
          <p:spPr bwMode="auto">
            <a:xfrm>
              <a:off x="2664" y="3514"/>
              <a:ext cx="224" cy="11"/>
            </a:xfrm>
            <a:custGeom>
              <a:avLst/>
              <a:gdLst/>
              <a:ahLst/>
              <a:cxnLst>
                <a:cxn ang="0">
                  <a:pos x="450" y="10"/>
                </a:cxn>
                <a:cxn ang="0">
                  <a:pos x="439" y="0"/>
                </a:cxn>
                <a:cxn ang="0">
                  <a:pos x="0" y="0"/>
                </a:cxn>
                <a:cxn ang="0">
                  <a:pos x="0" y="21"/>
                </a:cxn>
                <a:cxn ang="0">
                  <a:pos x="439" y="21"/>
                </a:cxn>
                <a:cxn ang="0">
                  <a:pos x="429" y="10"/>
                </a:cxn>
                <a:cxn ang="0">
                  <a:pos x="450" y="10"/>
                </a:cxn>
                <a:cxn ang="0">
                  <a:pos x="450" y="0"/>
                </a:cxn>
                <a:cxn ang="0">
                  <a:pos x="439" y="0"/>
                </a:cxn>
                <a:cxn ang="0">
                  <a:pos x="450" y="10"/>
                </a:cxn>
              </a:cxnLst>
              <a:rect l="0" t="0" r="r" b="b"/>
              <a:pathLst>
                <a:path w="450" h="21">
                  <a:moveTo>
                    <a:pt x="450" y="10"/>
                  </a:moveTo>
                  <a:lnTo>
                    <a:pt x="439" y="0"/>
                  </a:lnTo>
                  <a:lnTo>
                    <a:pt x="0" y="0"/>
                  </a:lnTo>
                  <a:lnTo>
                    <a:pt x="0" y="21"/>
                  </a:lnTo>
                  <a:lnTo>
                    <a:pt x="439" y="21"/>
                  </a:lnTo>
                  <a:lnTo>
                    <a:pt x="429" y="10"/>
                  </a:lnTo>
                  <a:lnTo>
                    <a:pt x="450" y="10"/>
                  </a:lnTo>
                  <a:lnTo>
                    <a:pt x="450" y="0"/>
                  </a:lnTo>
                  <a:lnTo>
                    <a:pt x="439" y="0"/>
                  </a:lnTo>
                  <a:lnTo>
                    <a:pt x="450" y="10"/>
                  </a:lnTo>
                  <a:close/>
                </a:path>
              </a:pathLst>
            </a:custGeom>
            <a:solidFill>
              <a:srgbClr val="000000"/>
            </a:solidFill>
            <a:ln w="9525">
              <a:noFill/>
              <a:round/>
              <a:headEnd/>
              <a:tailEnd/>
            </a:ln>
          </p:spPr>
          <p:txBody>
            <a:bodyPr/>
            <a:lstStyle/>
            <a:p>
              <a:endParaRPr lang="sl-SI"/>
            </a:p>
          </p:txBody>
        </p:sp>
        <p:sp>
          <p:nvSpPr>
            <p:cNvPr id="168091" name="Freeform 155"/>
            <p:cNvSpPr>
              <a:spLocks/>
            </p:cNvSpPr>
            <p:nvPr/>
          </p:nvSpPr>
          <p:spPr bwMode="auto">
            <a:xfrm>
              <a:off x="2878" y="3520"/>
              <a:ext cx="10" cy="68"/>
            </a:xfrm>
            <a:custGeom>
              <a:avLst/>
              <a:gdLst/>
              <a:ahLst/>
              <a:cxnLst>
                <a:cxn ang="0">
                  <a:pos x="10" y="136"/>
                </a:cxn>
                <a:cxn ang="0">
                  <a:pos x="21" y="126"/>
                </a:cxn>
                <a:cxn ang="0">
                  <a:pos x="21" y="0"/>
                </a:cxn>
                <a:cxn ang="0">
                  <a:pos x="0" y="0"/>
                </a:cxn>
                <a:cxn ang="0">
                  <a:pos x="0" y="126"/>
                </a:cxn>
                <a:cxn ang="0">
                  <a:pos x="10" y="115"/>
                </a:cxn>
                <a:cxn ang="0">
                  <a:pos x="10" y="136"/>
                </a:cxn>
                <a:cxn ang="0">
                  <a:pos x="21" y="136"/>
                </a:cxn>
                <a:cxn ang="0">
                  <a:pos x="21" y="126"/>
                </a:cxn>
                <a:cxn ang="0">
                  <a:pos x="10" y="136"/>
                </a:cxn>
              </a:cxnLst>
              <a:rect l="0" t="0" r="r" b="b"/>
              <a:pathLst>
                <a:path w="21" h="136">
                  <a:moveTo>
                    <a:pt x="10" y="136"/>
                  </a:moveTo>
                  <a:lnTo>
                    <a:pt x="21" y="126"/>
                  </a:lnTo>
                  <a:lnTo>
                    <a:pt x="21" y="0"/>
                  </a:lnTo>
                  <a:lnTo>
                    <a:pt x="0" y="0"/>
                  </a:lnTo>
                  <a:lnTo>
                    <a:pt x="0" y="126"/>
                  </a:lnTo>
                  <a:lnTo>
                    <a:pt x="10" y="115"/>
                  </a:lnTo>
                  <a:lnTo>
                    <a:pt x="10" y="136"/>
                  </a:lnTo>
                  <a:lnTo>
                    <a:pt x="21" y="136"/>
                  </a:lnTo>
                  <a:lnTo>
                    <a:pt x="21" y="126"/>
                  </a:lnTo>
                  <a:lnTo>
                    <a:pt x="10" y="136"/>
                  </a:lnTo>
                  <a:close/>
                </a:path>
              </a:pathLst>
            </a:custGeom>
            <a:solidFill>
              <a:srgbClr val="000000"/>
            </a:solidFill>
            <a:ln w="9525">
              <a:noFill/>
              <a:round/>
              <a:headEnd/>
              <a:tailEnd/>
            </a:ln>
          </p:spPr>
          <p:txBody>
            <a:bodyPr/>
            <a:lstStyle/>
            <a:p>
              <a:endParaRPr lang="sl-SI"/>
            </a:p>
          </p:txBody>
        </p:sp>
        <p:sp>
          <p:nvSpPr>
            <p:cNvPr id="168092" name="Freeform 156"/>
            <p:cNvSpPr>
              <a:spLocks/>
            </p:cNvSpPr>
            <p:nvPr/>
          </p:nvSpPr>
          <p:spPr bwMode="auto">
            <a:xfrm>
              <a:off x="2658" y="3577"/>
              <a:ext cx="225" cy="11"/>
            </a:xfrm>
            <a:custGeom>
              <a:avLst/>
              <a:gdLst/>
              <a:ahLst/>
              <a:cxnLst>
                <a:cxn ang="0">
                  <a:pos x="0" y="11"/>
                </a:cxn>
                <a:cxn ang="0">
                  <a:pos x="10" y="21"/>
                </a:cxn>
                <a:cxn ang="0">
                  <a:pos x="449" y="21"/>
                </a:cxn>
                <a:cxn ang="0">
                  <a:pos x="449" y="0"/>
                </a:cxn>
                <a:cxn ang="0">
                  <a:pos x="10" y="0"/>
                </a:cxn>
                <a:cxn ang="0">
                  <a:pos x="21" y="11"/>
                </a:cxn>
                <a:cxn ang="0">
                  <a:pos x="0" y="11"/>
                </a:cxn>
                <a:cxn ang="0">
                  <a:pos x="0" y="21"/>
                </a:cxn>
                <a:cxn ang="0">
                  <a:pos x="10" y="21"/>
                </a:cxn>
                <a:cxn ang="0">
                  <a:pos x="0" y="11"/>
                </a:cxn>
              </a:cxnLst>
              <a:rect l="0" t="0" r="r" b="b"/>
              <a:pathLst>
                <a:path w="449" h="21">
                  <a:moveTo>
                    <a:pt x="0" y="11"/>
                  </a:moveTo>
                  <a:lnTo>
                    <a:pt x="10" y="21"/>
                  </a:lnTo>
                  <a:lnTo>
                    <a:pt x="449" y="21"/>
                  </a:lnTo>
                  <a:lnTo>
                    <a:pt x="449" y="0"/>
                  </a:lnTo>
                  <a:lnTo>
                    <a:pt x="10" y="0"/>
                  </a:lnTo>
                  <a:lnTo>
                    <a:pt x="21" y="11"/>
                  </a:lnTo>
                  <a:lnTo>
                    <a:pt x="0" y="11"/>
                  </a:lnTo>
                  <a:lnTo>
                    <a:pt x="0" y="21"/>
                  </a:lnTo>
                  <a:lnTo>
                    <a:pt x="10" y="21"/>
                  </a:lnTo>
                  <a:lnTo>
                    <a:pt x="0" y="11"/>
                  </a:lnTo>
                  <a:close/>
                </a:path>
              </a:pathLst>
            </a:custGeom>
            <a:solidFill>
              <a:srgbClr val="000000"/>
            </a:solidFill>
            <a:ln w="9525">
              <a:noFill/>
              <a:round/>
              <a:headEnd/>
              <a:tailEnd/>
            </a:ln>
          </p:spPr>
          <p:txBody>
            <a:bodyPr/>
            <a:lstStyle/>
            <a:p>
              <a:endParaRPr lang="sl-SI"/>
            </a:p>
          </p:txBody>
        </p:sp>
        <p:sp>
          <p:nvSpPr>
            <p:cNvPr id="168093" name="Freeform 157"/>
            <p:cNvSpPr>
              <a:spLocks/>
            </p:cNvSpPr>
            <p:nvPr/>
          </p:nvSpPr>
          <p:spPr bwMode="auto">
            <a:xfrm>
              <a:off x="2658" y="3514"/>
              <a:ext cx="11" cy="68"/>
            </a:xfrm>
            <a:custGeom>
              <a:avLst/>
              <a:gdLst/>
              <a:ahLst/>
              <a:cxnLst>
                <a:cxn ang="0">
                  <a:pos x="10" y="0"/>
                </a:cxn>
                <a:cxn ang="0">
                  <a:pos x="0" y="10"/>
                </a:cxn>
                <a:cxn ang="0">
                  <a:pos x="0" y="136"/>
                </a:cxn>
                <a:cxn ang="0">
                  <a:pos x="21" y="136"/>
                </a:cxn>
                <a:cxn ang="0">
                  <a:pos x="21" y="10"/>
                </a:cxn>
                <a:cxn ang="0">
                  <a:pos x="10" y="21"/>
                </a:cxn>
                <a:cxn ang="0">
                  <a:pos x="10" y="0"/>
                </a:cxn>
                <a:cxn ang="0">
                  <a:pos x="0" y="0"/>
                </a:cxn>
                <a:cxn ang="0">
                  <a:pos x="0" y="10"/>
                </a:cxn>
                <a:cxn ang="0">
                  <a:pos x="10" y="0"/>
                </a:cxn>
              </a:cxnLst>
              <a:rect l="0" t="0" r="r" b="b"/>
              <a:pathLst>
                <a:path w="21" h="136">
                  <a:moveTo>
                    <a:pt x="10" y="0"/>
                  </a:moveTo>
                  <a:lnTo>
                    <a:pt x="0" y="10"/>
                  </a:lnTo>
                  <a:lnTo>
                    <a:pt x="0" y="136"/>
                  </a:lnTo>
                  <a:lnTo>
                    <a:pt x="21" y="136"/>
                  </a:lnTo>
                  <a:lnTo>
                    <a:pt x="21" y="10"/>
                  </a:lnTo>
                  <a:lnTo>
                    <a:pt x="10" y="21"/>
                  </a:lnTo>
                  <a:lnTo>
                    <a:pt x="10" y="0"/>
                  </a:lnTo>
                  <a:lnTo>
                    <a:pt x="0" y="0"/>
                  </a:lnTo>
                  <a:lnTo>
                    <a:pt x="0" y="10"/>
                  </a:lnTo>
                  <a:lnTo>
                    <a:pt x="10" y="0"/>
                  </a:lnTo>
                  <a:close/>
                </a:path>
              </a:pathLst>
            </a:custGeom>
            <a:solidFill>
              <a:srgbClr val="000000"/>
            </a:solidFill>
            <a:ln w="9525">
              <a:noFill/>
              <a:round/>
              <a:headEnd/>
              <a:tailEnd/>
            </a:ln>
          </p:spPr>
          <p:txBody>
            <a:bodyPr/>
            <a:lstStyle/>
            <a:p>
              <a:endParaRPr lang="sl-SI"/>
            </a:p>
          </p:txBody>
        </p:sp>
        <p:sp>
          <p:nvSpPr>
            <p:cNvPr id="168094" name="Freeform 158"/>
            <p:cNvSpPr>
              <a:spLocks/>
            </p:cNvSpPr>
            <p:nvPr/>
          </p:nvSpPr>
          <p:spPr bwMode="auto">
            <a:xfrm>
              <a:off x="2878" y="3427"/>
              <a:ext cx="89" cy="94"/>
            </a:xfrm>
            <a:custGeom>
              <a:avLst/>
              <a:gdLst/>
              <a:ahLst/>
              <a:cxnLst>
                <a:cxn ang="0">
                  <a:pos x="7" y="179"/>
                </a:cxn>
                <a:cxn ang="0">
                  <a:pos x="14" y="187"/>
                </a:cxn>
                <a:cxn ang="0">
                  <a:pos x="177" y="15"/>
                </a:cxn>
                <a:cxn ang="0">
                  <a:pos x="162" y="0"/>
                </a:cxn>
                <a:cxn ang="0">
                  <a:pos x="0" y="172"/>
                </a:cxn>
                <a:cxn ang="0">
                  <a:pos x="7" y="179"/>
                </a:cxn>
              </a:cxnLst>
              <a:rect l="0" t="0" r="r" b="b"/>
              <a:pathLst>
                <a:path w="177" h="187">
                  <a:moveTo>
                    <a:pt x="7" y="179"/>
                  </a:moveTo>
                  <a:lnTo>
                    <a:pt x="14" y="187"/>
                  </a:lnTo>
                  <a:lnTo>
                    <a:pt x="177" y="15"/>
                  </a:lnTo>
                  <a:lnTo>
                    <a:pt x="162" y="0"/>
                  </a:lnTo>
                  <a:lnTo>
                    <a:pt x="0" y="172"/>
                  </a:lnTo>
                  <a:lnTo>
                    <a:pt x="7" y="179"/>
                  </a:lnTo>
                  <a:close/>
                </a:path>
              </a:pathLst>
            </a:custGeom>
            <a:solidFill>
              <a:srgbClr val="000000"/>
            </a:solidFill>
            <a:ln w="9525">
              <a:noFill/>
              <a:round/>
              <a:headEnd/>
              <a:tailEnd/>
            </a:ln>
          </p:spPr>
          <p:txBody>
            <a:bodyPr/>
            <a:lstStyle/>
            <a:p>
              <a:endParaRPr lang="sl-SI"/>
            </a:p>
          </p:txBody>
        </p:sp>
        <p:sp>
          <p:nvSpPr>
            <p:cNvPr id="168095" name="Freeform 159"/>
            <p:cNvSpPr>
              <a:spLocks/>
            </p:cNvSpPr>
            <p:nvPr/>
          </p:nvSpPr>
          <p:spPr bwMode="auto">
            <a:xfrm>
              <a:off x="2659" y="3428"/>
              <a:ext cx="91" cy="93"/>
            </a:xfrm>
            <a:custGeom>
              <a:avLst/>
              <a:gdLst/>
              <a:ahLst/>
              <a:cxnLst>
                <a:cxn ang="0">
                  <a:pos x="174" y="0"/>
                </a:cxn>
                <a:cxn ang="0">
                  <a:pos x="167" y="3"/>
                </a:cxn>
                <a:cxn ang="0">
                  <a:pos x="0" y="171"/>
                </a:cxn>
                <a:cxn ang="0">
                  <a:pos x="15" y="186"/>
                </a:cxn>
                <a:cxn ang="0">
                  <a:pos x="181" y="18"/>
                </a:cxn>
                <a:cxn ang="0">
                  <a:pos x="174" y="21"/>
                </a:cxn>
                <a:cxn ang="0">
                  <a:pos x="174" y="0"/>
                </a:cxn>
                <a:cxn ang="0">
                  <a:pos x="170" y="0"/>
                </a:cxn>
                <a:cxn ang="0">
                  <a:pos x="167" y="3"/>
                </a:cxn>
                <a:cxn ang="0">
                  <a:pos x="174" y="0"/>
                </a:cxn>
              </a:cxnLst>
              <a:rect l="0" t="0" r="r" b="b"/>
              <a:pathLst>
                <a:path w="181" h="186">
                  <a:moveTo>
                    <a:pt x="174" y="0"/>
                  </a:moveTo>
                  <a:lnTo>
                    <a:pt x="167" y="3"/>
                  </a:lnTo>
                  <a:lnTo>
                    <a:pt x="0" y="171"/>
                  </a:lnTo>
                  <a:lnTo>
                    <a:pt x="15" y="186"/>
                  </a:lnTo>
                  <a:lnTo>
                    <a:pt x="181" y="18"/>
                  </a:lnTo>
                  <a:lnTo>
                    <a:pt x="174" y="21"/>
                  </a:lnTo>
                  <a:lnTo>
                    <a:pt x="174" y="0"/>
                  </a:lnTo>
                  <a:lnTo>
                    <a:pt x="170" y="0"/>
                  </a:lnTo>
                  <a:lnTo>
                    <a:pt x="167" y="3"/>
                  </a:lnTo>
                  <a:lnTo>
                    <a:pt x="174" y="0"/>
                  </a:lnTo>
                  <a:close/>
                </a:path>
              </a:pathLst>
            </a:custGeom>
            <a:solidFill>
              <a:srgbClr val="000000"/>
            </a:solidFill>
            <a:ln w="9525">
              <a:noFill/>
              <a:round/>
              <a:headEnd/>
              <a:tailEnd/>
            </a:ln>
          </p:spPr>
          <p:txBody>
            <a:bodyPr/>
            <a:lstStyle/>
            <a:p>
              <a:endParaRPr lang="sl-SI"/>
            </a:p>
          </p:txBody>
        </p:sp>
        <p:sp>
          <p:nvSpPr>
            <p:cNvPr id="168096" name="Freeform 160"/>
            <p:cNvSpPr>
              <a:spLocks/>
            </p:cNvSpPr>
            <p:nvPr/>
          </p:nvSpPr>
          <p:spPr bwMode="auto">
            <a:xfrm>
              <a:off x="2746" y="3427"/>
              <a:ext cx="214" cy="12"/>
            </a:xfrm>
            <a:custGeom>
              <a:avLst/>
              <a:gdLst/>
              <a:ahLst/>
              <a:cxnLst>
                <a:cxn ang="0">
                  <a:pos x="427" y="10"/>
                </a:cxn>
                <a:cxn ang="0">
                  <a:pos x="427" y="0"/>
                </a:cxn>
                <a:cxn ang="0">
                  <a:pos x="0" y="1"/>
                </a:cxn>
                <a:cxn ang="0">
                  <a:pos x="0" y="22"/>
                </a:cxn>
                <a:cxn ang="0">
                  <a:pos x="427" y="21"/>
                </a:cxn>
                <a:cxn ang="0">
                  <a:pos x="427" y="10"/>
                </a:cxn>
              </a:cxnLst>
              <a:rect l="0" t="0" r="r" b="b"/>
              <a:pathLst>
                <a:path w="427" h="22">
                  <a:moveTo>
                    <a:pt x="427" y="10"/>
                  </a:moveTo>
                  <a:lnTo>
                    <a:pt x="427" y="0"/>
                  </a:lnTo>
                  <a:lnTo>
                    <a:pt x="0" y="1"/>
                  </a:lnTo>
                  <a:lnTo>
                    <a:pt x="0" y="22"/>
                  </a:lnTo>
                  <a:lnTo>
                    <a:pt x="427" y="21"/>
                  </a:lnTo>
                  <a:lnTo>
                    <a:pt x="427" y="10"/>
                  </a:lnTo>
                  <a:close/>
                </a:path>
              </a:pathLst>
            </a:custGeom>
            <a:solidFill>
              <a:srgbClr val="000000"/>
            </a:solidFill>
            <a:ln w="9525">
              <a:noFill/>
              <a:round/>
              <a:headEnd/>
              <a:tailEnd/>
            </a:ln>
          </p:spPr>
          <p:txBody>
            <a:bodyPr/>
            <a:lstStyle/>
            <a:p>
              <a:endParaRPr lang="sl-SI"/>
            </a:p>
          </p:txBody>
        </p:sp>
        <p:sp>
          <p:nvSpPr>
            <p:cNvPr id="168097" name="Freeform 161"/>
            <p:cNvSpPr>
              <a:spLocks/>
            </p:cNvSpPr>
            <p:nvPr/>
          </p:nvSpPr>
          <p:spPr bwMode="auto">
            <a:xfrm>
              <a:off x="2881" y="3501"/>
              <a:ext cx="89" cy="87"/>
            </a:xfrm>
            <a:custGeom>
              <a:avLst/>
              <a:gdLst/>
              <a:ahLst/>
              <a:cxnLst>
                <a:cxn ang="0">
                  <a:pos x="156" y="8"/>
                </a:cxn>
                <a:cxn ang="0">
                  <a:pos x="159" y="0"/>
                </a:cxn>
                <a:cxn ang="0">
                  <a:pos x="0" y="159"/>
                </a:cxn>
                <a:cxn ang="0">
                  <a:pos x="15" y="174"/>
                </a:cxn>
                <a:cxn ang="0">
                  <a:pos x="174" y="15"/>
                </a:cxn>
                <a:cxn ang="0">
                  <a:pos x="177" y="8"/>
                </a:cxn>
                <a:cxn ang="0">
                  <a:pos x="174" y="15"/>
                </a:cxn>
                <a:cxn ang="0">
                  <a:pos x="177" y="12"/>
                </a:cxn>
                <a:cxn ang="0">
                  <a:pos x="177" y="8"/>
                </a:cxn>
                <a:cxn ang="0">
                  <a:pos x="156" y="8"/>
                </a:cxn>
              </a:cxnLst>
              <a:rect l="0" t="0" r="r" b="b"/>
              <a:pathLst>
                <a:path w="177" h="174">
                  <a:moveTo>
                    <a:pt x="156" y="8"/>
                  </a:moveTo>
                  <a:lnTo>
                    <a:pt x="159" y="0"/>
                  </a:lnTo>
                  <a:lnTo>
                    <a:pt x="0" y="159"/>
                  </a:lnTo>
                  <a:lnTo>
                    <a:pt x="15" y="174"/>
                  </a:lnTo>
                  <a:lnTo>
                    <a:pt x="174" y="15"/>
                  </a:lnTo>
                  <a:lnTo>
                    <a:pt x="177" y="8"/>
                  </a:lnTo>
                  <a:lnTo>
                    <a:pt x="174" y="15"/>
                  </a:lnTo>
                  <a:lnTo>
                    <a:pt x="177" y="12"/>
                  </a:lnTo>
                  <a:lnTo>
                    <a:pt x="177" y="8"/>
                  </a:lnTo>
                  <a:lnTo>
                    <a:pt x="156" y="8"/>
                  </a:lnTo>
                  <a:close/>
                </a:path>
              </a:pathLst>
            </a:custGeom>
            <a:solidFill>
              <a:srgbClr val="000000"/>
            </a:solidFill>
            <a:ln w="9525">
              <a:noFill/>
              <a:round/>
              <a:headEnd/>
              <a:tailEnd/>
            </a:ln>
          </p:spPr>
          <p:txBody>
            <a:bodyPr/>
            <a:lstStyle/>
            <a:p>
              <a:endParaRPr lang="sl-SI"/>
            </a:p>
          </p:txBody>
        </p:sp>
        <p:sp>
          <p:nvSpPr>
            <p:cNvPr id="168098" name="Freeform 162"/>
            <p:cNvSpPr>
              <a:spLocks/>
            </p:cNvSpPr>
            <p:nvPr/>
          </p:nvSpPr>
          <p:spPr bwMode="auto">
            <a:xfrm>
              <a:off x="2960" y="3432"/>
              <a:ext cx="10" cy="72"/>
            </a:xfrm>
            <a:custGeom>
              <a:avLst/>
              <a:gdLst/>
              <a:ahLst/>
              <a:cxnLst>
                <a:cxn ang="0">
                  <a:pos x="11" y="0"/>
                </a:cxn>
                <a:cxn ang="0">
                  <a:pos x="0" y="0"/>
                </a:cxn>
                <a:cxn ang="0">
                  <a:pos x="0" y="145"/>
                </a:cxn>
                <a:cxn ang="0">
                  <a:pos x="21" y="145"/>
                </a:cxn>
                <a:cxn ang="0">
                  <a:pos x="21" y="0"/>
                </a:cxn>
                <a:cxn ang="0">
                  <a:pos x="11" y="0"/>
                </a:cxn>
              </a:cxnLst>
              <a:rect l="0" t="0" r="r" b="b"/>
              <a:pathLst>
                <a:path w="21" h="145">
                  <a:moveTo>
                    <a:pt x="11" y="0"/>
                  </a:moveTo>
                  <a:lnTo>
                    <a:pt x="0" y="0"/>
                  </a:lnTo>
                  <a:lnTo>
                    <a:pt x="0" y="145"/>
                  </a:lnTo>
                  <a:lnTo>
                    <a:pt x="21" y="145"/>
                  </a:lnTo>
                  <a:lnTo>
                    <a:pt x="21" y="0"/>
                  </a:lnTo>
                  <a:lnTo>
                    <a:pt x="11" y="0"/>
                  </a:lnTo>
                  <a:close/>
                </a:path>
              </a:pathLst>
            </a:custGeom>
            <a:solidFill>
              <a:srgbClr val="000000"/>
            </a:solidFill>
            <a:ln w="9525">
              <a:noFill/>
              <a:round/>
              <a:headEnd/>
              <a:tailEnd/>
            </a:ln>
          </p:spPr>
          <p:txBody>
            <a:bodyPr/>
            <a:lstStyle/>
            <a:p>
              <a:endParaRPr lang="sl-SI"/>
            </a:p>
          </p:txBody>
        </p:sp>
        <p:sp>
          <p:nvSpPr>
            <p:cNvPr id="168099" name="Freeform 163"/>
            <p:cNvSpPr>
              <a:spLocks/>
            </p:cNvSpPr>
            <p:nvPr/>
          </p:nvSpPr>
          <p:spPr bwMode="auto">
            <a:xfrm>
              <a:off x="2405" y="3119"/>
              <a:ext cx="11" cy="370"/>
            </a:xfrm>
            <a:custGeom>
              <a:avLst/>
              <a:gdLst/>
              <a:ahLst/>
              <a:cxnLst>
                <a:cxn ang="0">
                  <a:pos x="10" y="740"/>
                </a:cxn>
                <a:cxn ang="0">
                  <a:pos x="21" y="740"/>
                </a:cxn>
                <a:cxn ang="0">
                  <a:pos x="21" y="0"/>
                </a:cxn>
                <a:cxn ang="0">
                  <a:pos x="0" y="0"/>
                </a:cxn>
                <a:cxn ang="0">
                  <a:pos x="0" y="740"/>
                </a:cxn>
                <a:cxn ang="0">
                  <a:pos x="10" y="740"/>
                </a:cxn>
              </a:cxnLst>
              <a:rect l="0" t="0" r="r" b="b"/>
              <a:pathLst>
                <a:path w="21" h="740">
                  <a:moveTo>
                    <a:pt x="10" y="740"/>
                  </a:moveTo>
                  <a:lnTo>
                    <a:pt x="21" y="740"/>
                  </a:lnTo>
                  <a:lnTo>
                    <a:pt x="21" y="0"/>
                  </a:lnTo>
                  <a:lnTo>
                    <a:pt x="0" y="0"/>
                  </a:lnTo>
                  <a:lnTo>
                    <a:pt x="0" y="740"/>
                  </a:lnTo>
                  <a:lnTo>
                    <a:pt x="10" y="740"/>
                  </a:lnTo>
                  <a:close/>
                </a:path>
              </a:pathLst>
            </a:custGeom>
            <a:solidFill>
              <a:srgbClr val="000000"/>
            </a:solidFill>
            <a:ln w="9525">
              <a:noFill/>
              <a:round/>
              <a:headEnd/>
              <a:tailEnd/>
            </a:ln>
          </p:spPr>
          <p:txBody>
            <a:bodyPr/>
            <a:lstStyle/>
            <a:p>
              <a:endParaRPr lang="sl-SI"/>
            </a:p>
          </p:txBody>
        </p:sp>
        <p:sp>
          <p:nvSpPr>
            <p:cNvPr id="168100" name="Freeform 164"/>
            <p:cNvSpPr>
              <a:spLocks/>
            </p:cNvSpPr>
            <p:nvPr/>
          </p:nvSpPr>
          <p:spPr bwMode="auto">
            <a:xfrm>
              <a:off x="2405" y="2033"/>
              <a:ext cx="11" cy="371"/>
            </a:xfrm>
            <a:custGeom>
              <a:avLst/>
              <a:gdLst/>
              <a:ahLst/>
              <a:cxnLst>
                <a:cxn ang="0">
                  <a:pos x="10" y="740"/>
                </a:cxn>
                <a:cxn ang="0">
                  <a:pos x="21" y="740"/>
                </a:cxn>
                <a:cxn ang="0">
                  <a:pos x="21" y="0"/>
                </a:cxn>
                <a:cxn ang="0">
                  <a:pos x="0" y="0"/>
                </a:cxn>
                <a:cxn ang="0">
                  <a:pos x="0" y="740"/>
                </a:cxn>
                <a:cxn ang="0">
                  <a:pos x="10" y="740"/>
                </a:cxn>
              </a:cxnLst>
              <a:rect l="0" t="0" r="r" b="b"/>
              <a:pathLst>
                <a:path w="21" h="740">
                  <a:moveTo>
                    <a:pt x="10" y="740"/>
                  </a:moveTo>
                  <a:lnTo>
                    <a:pt x="21" y="740"/>
                  </a:lnTo>
                  <a:lnTo>
                    <a:pt x="21" y="0"/>
                  </a:lnTo>
                  <a:lnTo>
                    <a:pt x="0" y="0"/>
                  </a:lnTo>
                  <a:lnTo>
                    <a:pt x="0" y="740"/>
                  </a:lnTo>
                  <a:lnTo>
                    <a:pt x="10" y="740"/>
                  </a:lnTo>
                  <a:close/>
                </a:path>
              </a:pathLst>
            </a:custGeom>
            <a:solidFill>
              <a:srgbClr val="000000"/>
            </a:solidFill>
            <a:ln w="9525">
              <a:noFill/>
              <a:round/>
              <a:headEnd/>
              <a:tailEnd/>
            </a:ln>
          </p:spPr>
          <p:txBody>
            <a:bodyPr/>
            <a:lstStyle/>
            <a:p>
              <a:endParaRPr lang="sl-SI"/>
            </a:p>
          </p:txBody>
        </p:sp>
        <p:sp>
          <p:nvSpPr>
            <p:cNvPr id="168101" name="Freeform 165"/>
            <p:cNvSpPr>
              <a:spLocks/>
            </p:cNvSpPr>
            <p:nvPr/>
          </p:nvSpPr>
          <p:spPr bwMode="auto">
            <a:xfrm>
              <a:off x="2405" y="2576"/>
              <a:ext cx="11" cy="370"/>
            </a:xfrm>
            <a:custGeom>
              <a:avLst/>
              <a:gdLst/>
              <a:ahLst/>
              <a:cxnLst>
                <a:cxn ang="0">
                  <a:pos x="10" y="740"/>
                </a:cxn>
                <a:cxn ang="0">
                  <a:pos x="21" y="740"/>
                </a:cxn>
                <a:cxn ang="0">
                  <a:pos x="21" y="0"/>
                </a:cxn>
                <a:cxn ang="0">
                  <a:pos x="0" y="0"/>
                </a:cxn>
                <a:cxn ang="0">
                  <a:pos x="0" y="740"/>
                </a:cxn>
                <a:cxn ang="0">
                  <a:pos x="10" y="740"/>
                </a:cxn>
              </a:cxnLst>
              <a:rect l="0" t="0" r="r" b="b"/>
              <a:pathLst>
                <a:path w="21" h="740">
                  <a:moveTo>
                    <a:pt x="10" y="740"/>
                  </a:moveTo>
                  <a:lnTo>
                    <a:pt x="21" y="740"/>
                  </a:lnTo>
                  <a:lnTo>
                    <a:pt x="21" y="0"/>
                  </a:lnTo>
                  <a:lnTo>
                    <a:pt x="0" y="0"/>
                  </a:lnTo>
                  <a:lnTo>
                    <a:pt x="0" y="740"/>
                  </a:lnTo>
                  <a:lnTo>
                    <a:pt x="10" y="740"/>
                  </a:lnTo>
                  <a:close/>
                </a:path>
              </a:pathLst>
            </a:custGeom>
            <a:solidFill>
              <a:srgbClr val="000000"/>
            </a:solidFill>
            <a:ln w="9525">
              <a:noFill/>
              <a:round/>
              <a:headEnd/>
              <a:tailEnd/>
            </a:ln>
          </p:spPr>
          <p:txBody>
            <a:bodyPr/>
            <a:lstStyle/>
            <a:p>
              <a:endParaRPr lang="sl-SI"/>
            </a:p>
          </p:txBody>
        </p:sp>
        <p:sp>
          <p:nvSpPr>
            <p:cNvPr id="168102" name="Freeform 166"/>
            <p:cNvSpPr>
              <a:spLocks/>
            </p:cNvSpPr>
            <p:nvPr/>
          </p:nvSpPr>
          <p:spPr bwMode="auto">
            <a:xfrm>
              <a:off x="2405" y="1490"/>
              <a:ext cx="11" cy="371"/>
            </a:xfrm>
            <a:custGeom>
              <a:avLst/>
              <a:gdLst/>
              <a:ahLst/>
              <a:cxnLst>
                <a:cxn ang="0">
                  <a:pos x="10" y="740"/>
                </a:cxn>
                <a:cxn ang="0">
                  <a:pos x="21" y="740"/>
                </a:cxn>
                <a:cxn ang="0">
                  <a:pos x="21" y="0"/>
                </a:cxn>
                <a:cxn ang="0">
                  <a:pos x="0" y="0"/>
                </a:cxn>
                <a:cxn ang="0">
                  <a:pos x="0" y="740"/>
                </a:cxn>
                <a:cxn ang="0">
                  <a:pos x="10" y="740"/>
                </a:cxn>
              </a:cxnLst>
              <a:rect l="0" t="0" r="r" b="b"/>
              <a:pathLst>
                <a:path w="21" h="740">
                  <a:moveTo>
                    <a:pt x="10" y="740"/>
                  </a:moveTo>
                  <a:lnTo>
                    <a:pt x="21" y="740"/>
                  </a:lnTo>
                  <a:lnTo>
                    <a:pt x="21" y="0"/>
                  </a:lnTo>
                  <a:lnTo>
                    <a:pt x="0" y="0"/>
                  </a:lnTo>
                  <a:lnTo>
                    <a:pt x="0" y="740"/>
                  </a:lnTo>
                  <a:lnTo>
                    <a:pt x="10" y="740"/>
                  </a:lnTo>
                  <a:close/>
                </a:path>
              </a:pathLst>
            </a:custGeom>
            <a:solidFill>
              <a:srgbClr val="000000"/>
            </a:solidFill>
            <a:ln w="9525">
              <a:noFill/>
              <a:round/>
              <a:headEnd/>
              <a:tailEnd/>
            </a:ln>
          </p:spPr>
          <p:txBody>
            <a:bodyPr/>
            <a:lstStyle/>
            <a:p>
              <a:endParaRPr lang="sl-SI"/>
            </a:p>
          </p:txBody>
        </p:sp>
        <p:sp>
          <p:nvSpPr>
            <p:cNvPr id="168103" name="Freeform 167"/>
            <p:cNvSpPr>
              <a:spLocks/>
            </p:cNvSpPr>
            <p:nvPr/>
          </p:nvSpPr>
          <p:spPr bwMode="auto">
            <a:xfrm>
              <a:off x="2123" y="2763"/>
              <a:ext cx="10" cy="543"/>
            </a:xfrm>
            <a:custGeom>
              <a:avLst/>
              <a:gdLst/>
              <a:ahLst/>
              <a:cxnLst>
                <a:cxn ang="0">
                  <a:pos x="11" y="1087"/>
                </a:cxn>
                <a:cxn ang="0">
                  <a:pos x="22" y="1087"/>
                </a:cxn>
                <a:cxn ang="0">
                  <a:pos x="22" y="0"/>
                </a:cxn>
                <a:cxn ang="0">
                  <a:pos x="0" y="0"/>
                </a:cxn>
                <a:cxn ang="0">
                  <a:pos x="0" y="1087"/>
                </a:cxn>
                <a:cxn ang="0">
                  <a:pos x="11" y="1087"/>
                </a:cxn>
              </a:cxnLst>
              <a:rect l="0" t="0" r="r" b="b"/>
              <a:pathLst>
                <a:path w="22" h="1087">
                  <a:moveTo>
                    <a:pt x="11" y="1087"/>
                  </a:moveTo>
                  <a:lnTo>
                    <a:pt x="22" y="1087"/>
                  </a:lnTo>
                  <a:lnTo>
                    <a:pt x="22" y="0"/>
                  </a:lnTo>
                  <a:lnTo>
                    <a:pt x="0" y="0"/>
                  </a:lnTo>
                  <a:lnTo>
                    <a:pt x="0" y="1087"/>
                  </a:lnTo>
                  <a:lnTo>
                    <a:pt x="11" y="1087"/>
                  </a:lnTo>
                  <a:close/>
                </a:path>
              </a:pathLst>
            </a:custGeom>
            <a:solidFill>
              <a:srgbClr val="000000"/>
            </a:solidFill>
            <a:ln w="9525">
              <a:noFill/>
              <a:round/>
              <a:headEnd/>
              <a:tailEnd/>
            </a:ln>
          </p:spPr>
          <p:txBody>
            <a:bodyPr/>
            <a:lstStyle/>
            <a:p>
              <a:endParaRPr lang="sl-SI"/>
            </a:p>
          </p:txBody>
        </p:sp>
        <p:sp>
          <p:nvSpPr>
            <p:cNvPr id="168104" name="Freeform 168"/>
            <p:cNvSpPr>
              <a:spLocks/>
            </p:cNvSpPr>
            <p:nvPr/>
          </p:nvSpPr>
          <p:spPr bwMode="auto">
            <a:xfrm>
              <a:off x="2123" y="1677"/>
              <a:ext cx="10" cy="544"/>
            </a:xfrm>
            <a:custGeom>
              <a:avLst/>
              <a:gdLst/>
              <a:ahLst/>
              <a:cxnLst>
                <a:cxn ang="0">
                  <a:pos x="11" y="1087"/>
                </a:cxn>
                <a:cxn ang="0">
                  <a:pos x="22" y="1087"/>
                </a:cxn>
                <a:cxn ang="0">
                  <a:pos x="22" y="0"/>
                </a:cxn>
                <a:cxn ang="0">
                  <a:pos x="0" y="0"/>
                </a:cxn>
                <a:cxn ang="0">
                  <a:pos x="0" y="1087"/>
                </a:cxn>
                <a:cxn ang="0">
                  <a:pos x="11" y="1087"/>
                </a:cxn>
              </a:cxnLst>
              <a:rect l="0" t="0" r="r" b="b"/>
              <a:pathLst>
                <a:path w="22" h="1087">
                  <a:moveTo>
                    <a:pt x="11" y="1087"/>
                  </a:moveTo>
                  <a:lnTo>
                    <a:pt x="22" y="1087"/>
                  </a:lnTo>
                  <a:lnTo>
                    <a:pt x="22" y="0"/>
                  </a:lnTo>
                  <a:lnTo>
                    <a:pt x="0" y="0"/>
                  </a:lnTo>
                  <a:lnTo>
                    <a:pt x="0" y="1087"/>
                  </a:lnTo>
                  <a:lnTo>
                    <a:pt x="11" y="1087"/>
                  </a:lnTo>
                  <a:close/>
                </a:path>
              </a:pathLst>
            </a:custGeom>
            <a:solidFill>
              <a:srgbClr val="000000"/>
            </a:solidFill>
            <a:ln w="9525">
              <a:noFill/>
              <a:round/>
              <a:headEnd/>
              <a:tailEnd/>
            </a:ln>
          </p:spPr>
          <p:txBody>
            <a:bodyPr/>
            <a:lstStyle/>
            <a:p>
              <a:endParaRPr lang="sl-SI"/>
            </a:p>
          </p:txBody>
        </p:sp>
        <p:sp>
          <p:nvSpPr>
            <p:cNvPr id="168105" name="Freeform 169"/>
            <p:cNvSpPr>
              <a:spLocks/>
            </p:cNvSpPr>
            <p:nvPr/>
          </p:nvSpPr>
          <p:spPr bwMode="auto">
            <a:xfrm>
              <a:off x="1840" y="1949"/>
              <a:ext cx="11" cy="1086"/>
            </a:xfrm>
            <a:custGeom>
              <a:avLst/>
              <a:gdLst/>
              <a:ahLst/>
              <a:cxnLst>
                <a:cxn ang="0">
                  <a:pos x="11" y="2172"/>
                </a:cxn>
                <a:cxn ang="0">
                  <a:pos x="21" y="2172"/>
                </a:cxn>
                <a:cxn ang="0">
                  <a:pos x="21" y="0"/>
                </a:cxn>
                <a:cxn ang="0">
                  <a:pos x="0" y="0"/>
                </a:cxn>
                <a:cxn ang="0">
                  <a:pos x="0" y="2172"/>
                </a:cxn>
                <a:cxn ang="0">
                  <a:pos x="11" y="2172"/>
                </a:cxn>
              </a:cxnLst>
              <a:rect l="0" t="0" r="r" b="b"/>
              <a:pathLst>
                <a:path w="21" h="2172">
                  <a:moveTo>
                    <a:pt x="11" y="2172"/>
                  </a:moveTo>
                  <a:lnTo>
                    <a:pt x="21" y="2172"/>
                  </a:lnTo>
                  <a:lnTo>
                    <a:pt x="21" y="0"/>
                  </a:lnTo>
                  <a:lnTo>
                    <a:pt x="0" y="0"/>
                  </a:lnTo>
                  <a:lnTo>
                    <a:pt x="0" y="2172"/>
                  </a:lnTo>
                  <a:lnTo>
                    <a:pt x="11" y="2172"/>
                  </a:lnTo>
                  <a:close/>
                </a:path>
              </a:pathLst>
            </a:custGeom>
            <a:solidFill>
              <a:srgbClr val="000000"/>
            </a:solidFill>
            <a:ln w="9525">
              <a:noFill/>
              <a:round/>
              <a:headEnd/>
              <a:tailEnd/>
            </a:ln>
          </p:spPr>
          <p:txBody>
            <a:bodyPr/>
            <a:lstStyle/>
            <a:p>
              <a:endParaRPr lang="sl-SI"/>
            </a:p>
          </p:txBody>
        </p:sp>
        <p:sp>
          <p:nvSpPr>
            <p:cNvPr id="168106" name="Freeform 170"/>
            <p:cNvSpPr>
              <a:spLocks/>
            </p:cNvSpPr>
            <p:nvPr/>
          </p:nvSpPr>
          <p:spPr bwMode="auto">
            <a:xfrm>
              <a:off x="2500" y="2343"/>
              <a:ext cx="82" cy="110"/>
            </a:xfrm>
            <a:custGeom>
              <a:avLst/>
              <a:gdLst/>
              <a:ahLst/>
              <a:cxnLst>
                <a:cxn ang="0">
                  <a:pos x="155" y="215"/>
                </a:cxn>
                <a:cxn ang="0">
                  <a:pos x="164" y="209"/>
                </a:cxn>
                <a:cxn ang="0">
                  <a:pos x="17" y="0"/>
                </a:cxn>
                <a:cxn ang="0">
                  <a:pos x="0" y="13"/>
                </a:cxn>
                <a:cxn ang="0">
                  <a:pos x="147" y="222"/>
                </a:cxn>
                <a:cxn ang="0">
                  <a:pos x="155" y="215"/>
                </a:cxn>
              </a:cxnLst>
              <a:rect l="0" t="0" r="r" b="b"/>
              <a:pathLst>
                <a:path w="164" h="222">
                  <a:moveTo>
                    <a:pt x="155" y="215"/>
                  </a:moveTo>
                  <a:lnTo>
                    <a:pt x="164" y="209"/>
                  </a:lnTo>
                  <a:lnTo>
                    <a:pt x="17" y="0"/>
                  </a:lnTo>
                  <a:lnTo>
                    <a:pt x="0" y="13"/>
                  </a:lnTo>
                  <a:lnTo>
                    <a:pt x="147" y="222"/>
                  </a:lnTo>
                  <a:lnTo>
                    <a:pt x="155" y="215"/>
                  </a:lnTo>
                  <a:close/>
                </a:path>
              </a:pathLst>
            </a:custGeom>
            <a:solidFill>
              <a:srgbClr val="FF0000"/>
            </a:solidFill>
            <a:ln w="9525">
              <a:noFill/>
              <a:round/>
              <a:headEnd/>
              <a:tailEnd/>
            </a:ln>
          </p:spPr>
          <p:txBody>
            <a:bodyPr/>
            <a:lstStyle/>
            <a:p>
              <a:endParaRPr lang="sl-SI"/>
            </a:p>
          </p:txBody>
        </p:sp>
        <p:sp>
          <p:nvSpPr>
            <p:cNvPr id="168107" name="Freeform 171"/>
            <p:cNvSpPr>
              <a:spLocks/>
            </p:cNvSpPr>
            <p:nvPr/>
          </p:nvSpPr>
          <p:spPr bwMode="auto">
            <a:xfrm>
              <a:off x="2490" y="2322"/>
              <a:ext cx="113" cy="142"/>
            </a:xfrm>
            <a:custGeom>
              <a:avLst/>
              <a:gdLst/>
              <a:ahLst/>
              <a:cxnLst>
                <a:cxn ang="0">
                  <a:pos x="8" y="278"/>
                </a:cxn>
                <a:cxn ang="0">
                  <a:pos x="17" y="284"/>
                </a:cxn>
                <a:cxn ang="0">
                  <a:pos x="226" y="12"/>
                </a:cxn>
                <a:cxn ang="0">
                  <a:pos x="209" y="0"/>
                </a:cxn>
                <a:cxn ang="0">
                  <a:pos x="0" y="271"/>
                </a:cxn>
                <a:cxn ang="0">
                  <a:pos x="8" y="278"/>
                </a:cxn>
              </a:cxnLst>
              <a:rect l="0" t="0" r="r" b="b"/>
              <a:pathLst>
                <a:path w="226" h="284">
                  <a:moveTo>
                    <a:pt x="8" y="278"/>
                  </a:moveTo>
                  <a:lnTo>
                    <a:pt x="17" y="284"/>
                  </a:lnTo>
                  <a:lnTo>
                    <a:pt x="226" y="12"/>
                  </a:lnTo>
                  <a:lnTo>
                    <a:pt x="209" y="0"/>
                  </a:lnTo>
                  <a:lnTo>
                    <a:pt x="0" y="271"/>
                  </a:lnTo>
                  <a:lnTo>
                    <a:pt x="8" y="278"/>
                  </a:lnTo>
                  <a:close/>
                </a:path>
              </a:pathLst>
            </a:custGeom>
            <a:solidFill>
              <a:srgbClr val="FF0000"/>
            </a:solidFill>
            <a:ln w="9525">
              <a:noFill/>
              <a:round/>
              <a:headEnd/>
              <a:tailEnd/>
            </a:ln>
          </p:spPr>
          <p:txBody>
            <a:bodyPr/>
            <a:lstStyle/>
            <a:p>
              <a:endParaRPr lang="sl-SI"/>
            </a:p>
          </p:txBody>
        </p:sp>
        <p:sp>
          <p:nvSpPr>
            <p:cNvPr id="168108" name="Freeform 172"/>
            <p:cNvSpPr>
              <a:spLocks/>
            </p:cNvSpPr>
            <p:nvPr/>
          </p:nvSpPr>
          <p:spPr bwMode="auto">
            <a:xfrm>
              <a:off x="2791" y="2352"/>
              <a:ext cx="42" cy="35"/>
            </a:xfrm>
            <a:custGeom>
              <a:avLst/>
              <a:gdLst/>
              <a:ahLst/>
              <a:cxnLst>
                <a:cxn ang="0">
                  <a:pos x="23" y="61"/>
                </a:cxn>
                <a:cxn ang="0">
                  <a:pos x="20" y="71"/>
                </a:cxn>
                <a:cxn ang="0">
                  <a:pos x="84" y="15"/>
                </a:cxn>
                <a:cxn ang="0">
                  <a:pos x="69" y="0"/>
                </a:cxn>
                <a:cxn ang="0">
                  <a:pos x="6" y="56"/>
                </a:cxn>
                <a:cxn ang="0">
                  <a:pos x="3" y="67"/>
                </a:cxn>
                <a:cxn ang="0">
                  <a:pos x="6" y="56"/>
                </a:cxn>
                <a:cxn ang="0">
                  <a:pos x="0" y="61"/>
                </a:cxn>
                <a:cxn ang="0">
                  <a:pos x="3" y="67"/>
                </a:cxn>
                <a:cxn ang="0">
                  <a:pos x="23" y="61"/>
                </a:cxn>
              </a:cxnLst>
              <a:rect l="0" t="0" r="r" b="b"/>
              <a:pathLst>
                <a:path w="84" h="71">
                  <a:moveTo>
                    <a:pt x="23" y="61"/>
                  </a:moveTo>
                  <a:lnTo>
                    <a:pt x="20" y="71"/>
                  </a:lnTo>
                  <a:lnTo>
                    <a:pt x="84" y="15"/>
                  </a:lnTo>
                  <a:lnTo>
                    <a:pt x="69" y="0"/>
                  </a:lnTo>
                  <a:lnTo>
                    <a:pt x="6" y="56"/>
                  </a:lnTo>
                  <a:lnTo>
                    <a:pt x="3" y="67"/>
                  </a:lnTo>
                  <a:lnTo>
                    <a:pt x="6" y="56"/>
                  </a:lnTo>
                  <a:lnTo>
                    <a:pt x="0" y="61"/>
                  </a:lnTo>
                  <a:lnTo>
                    <a:pt x="3" y="67"/>
                  </a:lnTo>
                  <a:lnTo>
                    <a:pt x="23" y="61"/>
                  </a:lnTo>
                  <a:close/>
                </a:path>
              </a:pathLst>
            </a:custGeom>
            <a:solidFill>
              <a:srgbClr val="FF0000"/>
            </a:solidFill>
            <a:ln w="9525">
              <a:noFill/>
              <a:round/>
              <a:headEnd/>
              <a:tailEnd/>
            </a:ln>
          </p:spPr>
          <p:txBody>
            <a:bodyPr/>
            <a:lstStyle/>
            <a:p>
              <a:endParaRPr lang="sl-SI"/>
            </a:p>
          </p:txBody>
        </p:sp>
        <p:sp>
          <p:nvSpPr>
            <p:cNvPr id="168109" name="Freeform 173"/>
            <p:cNvSpPr>
              <a:spLocks/>
            </p:cNvSpPr>
            <p:nvPr/>
          </p:nvSpPr>
          <p:spPr bwMode="auto">
            <a:xfrm>
              <a:off x="2792" y="2382"/>
              <a:ext cx="16" cy="18"/>
            </a:xfrm>
            <a:custGeom>
              <a:avLst/>
              <a:gdLst/>
              <a:ahLst/>
              <a:cxnLst>
                <a:cxn ang="0">
                  <a:pos x="20" y="36"/>
                </a:cxn>
                <a:cxn ang="0">
                  <a:pos x="27" y="22"/>
                </a:cxn>
                <a:cxn ang="0">
                  <a:pos x="20" y="0"/>
                </a:cxn>
                <a:cxn ang="0">
                  <a:pos x="0" y="6"/>
                </a:cxn>
                <a:cxn ang="0">
                  <a:pos x="8" y="28"/>
                </a:cxn>
                <a:cxn ang="0">
                  <a:pos x="15" y="14"/>
                </a:cxn>
                <a:cxn ang="0">
                  <a:pos x="20" y="36"/>
                </a:cxn>
                <a:cxn ang="0">
                  <a:pos x="31" y="32"/>
                </a:cxn>
                <a:cxn ang="0">
                  <a:pos x="27" y="22"/>
                </a:cxn>
                <a:cxn ang="0">
                  <a:pos x="20" y="36"/>
                </a:cxn>
              </a:cxnLst>
              <a:rect l="0" t="0" r="r" b="b"/>
              <a:pathLst>
                <a:path w="31" h="36">
                  <a:moveTo>
                    <a:pt x="20" y="36"/>
                  </a:moveTo>
                  <a:lnTo>
                    <a:pt x="27" y="22"/>
                  </a:lnTo>
                  <a:lnTo>
                    <a:pt x="20" y="0"/>
                  </a:lnTo>
                  <a:lnTo>
                    <a:pt x="0" y="6"/>
                  </a:lnTo>
                  <a:lnTo>
                    <a:pt x="8" y="28"/>
                  </a:lnTo>
                  <a:lnTo>
                    <a:pt x="15" y="14"/>
                  </a:lnTo>
                  <a:lnTo>
                    <a:pt x="20" y="36"/>
                  </a:lnTo>
                  <a:lnTo>
                    <a:pt x="31" y="32"/>
                  </a:lnTo>
                  <a:lnTo>
                    <a:pt x="27" y="22"/>
                  </a:lnTo>
                  <a:lnTo>
                    <a:pt x="20" y="36"/>
                  </a:lnTo>
                  <a:close/>
                </a:path>
              </a:pathLst>
            </a:custGeom>
            <a:solidFill>
              <a:srgbClr val="FF0000"/>
            </a:solidFill>
            <a:ln w="9525">
              <a:noFill/>
              <a:round/>
              <a:headEnd/>
              <a:tailEnd/>
            </a:ln>
          </p:spPr>
          <p:txBody>
            <a:bodyPr/>
            <a:lstStyle/>
            <a:p>
              <a:endParaRPr lang="sl-SI"/>
            </a:p>
          </p:txBody>
        </p:sp>
        <p:sp>
          <p:nvSpPr>
            <p:cNvPr id="168110" name="Freeform 174"/>
            <p:cNvSpPr>
              <a:spLocks/>
            </p:cNvSpPr>
            <p:nvPr/>
          </p:nvSpPr>
          <p:spPr bwMode="auto">
            <a:xfrm>
              <a:off x="2768" y="2389"/>
              <a:ext cx="34" cy="17"/>
            </a:xfrm>
            <a:custGeom>
              <a:avLst/>
              <a:gdLst/>
              <a:ahLst/>
              <a:cxnLst>
                <a:cxn ang="0">
                  <a:pos x="23" y="20"/>
                </a:cxn>
                <a:cxn ang="0">
                  <a:pos x="14" y="33"/>
                </a:cxn>
                <a:cxn ang="0">
                  <a:pos x="67" y="22"/>
                </a:cxn>
                <a:cxn ang="0">
                  <a:pos x="62" y="0"/>
                </a:cxn>
                <a:cxn ang="0">
                  <a:pos x="10" y="12"/>
                </a:cxn>
                <a:cxn ang="0">
                  <a:pos x="2" y="26"/>
                </a:cxn>
                <a:cxn ang="0">
                  <a:pos x="10" y="12"/>
                </a:cxn>
                <a:cxn ang="0">
                  <a:pos x="0" y="15"/>
                </a:cxn>
                <a:cxn ang="0">
                  <a:pos x="2" y="26"/>
                </a:cxn>
                <a:cxn ang="0">
                  <a:pos x="23" y="20"/>
                </a:cxn>
              </a:cxnLst>
              <a:rect l="0" t="0" r="r" b="b"/>
              <a:pathLst>
                <a:path w="67" h="33">
                  <a:moveTo>
                    <a:pt x="23" y="20"/>
                  </a:moveTo>
                  <a:lnTo>
                    <a:pt x="14" y="33"/>
                  </a:lnTo>
                  <a:lnTo>
                    <a:pt x="67" y="22"/>
                  </a:lnTo>
                  <a:lnTo>
                    <a:pt x="62" y="0"/>
                  </a:lnTo>
                  <a:lnTo>
                    <a:pt x="10" y="12"/>
                  </a:lnTo>
                  <a:lnTo>
                    <a:pt x="2" y="26"/>
                  </a:lnTo>
                  <a:lnTo>
                    <a:pt x="10" y="12"/>
                  </a:lnTo>
                  <a:lnTo>
                    <a:pt x="0" y="15"/>
                  </a:lnTo>
                  <a:lnTo>
                    <a:pt x="2" y="26"/>
                  </a:lnTo>
                  <a:lnTo>
                    <a:pt x="23" y="20"/>
                  </a:lnTo>
                  <a:close/>
                </a:path>
              </a:pathLst>
            </a:custGeom>
            <a:solidFill>
              <a:srgbClr val="FF0000"/>
            </a:solidFill>
            <a:ln w="9525">
              <a:noFill/>
              <a:round/>
              <a:headEnd/>
              <a:tailEnd/>
            </a:ln>
          </p:spPr>
          <p:txBody>
            <a:bodyPr/>
            <a:lstStyle/>
            <a:p>
              <a:endParaRPr lang="sl-SI"/>
            </a:p>
          </p:txBody>
        </p:sp>
        <p:sp>
          <p:nvSpPr>
            <p:cNvPr id="168111" name="Freeform 175"/>
            <p:cNvSpPr>
              <a:spLocks/>
            </p:cNvSpPr>
            <p:nvPr/>
          </p:nvSpPr>
          <p:spPr bwMode="auto">
            <a:xfrm>
              <a:off x="2769" y="2399"/>
              <a:ext cx="18" cy="26"/>
            </a:xfrm>
            <a:custGeom>
              <a:avLst/>
              <a:gdLst/>
              <a:ahLst/>
              <a:cxnLst>
                <a:cxn ang="0">
                  <a:pos x="21" y="51"/>
                </a:cxn>
                <a:cxn ang="0">
                  <a:pos x="32" y="38"/>
                </a:cxn>
                <a:cxn ang="0">
                  <a:pos x="21" y="0"/>
                </a:cxn>
                <a:cxn ang="0">
                  <a:pos x="0" y="6"/>
                </a:cxn>
                <a:cxn ang="0">
                  <a:pos x="10" y="44"/>
                </a:cxn>
                <a:cxn ang="0">
                  <a:pos x="21" y="30"/>
                </a:cxn>
                <a:cxn ang="0">
                  <a:pos x="21" y="51"/>
                </a:cxn>
                <a:cxn ang="0">
                  <a:pos x="35" y="51"/>
                </a:cxn>
                <a:cxn ang="0">
                  <a:pos x="32" y="38"/>
                </a:cxn>
                <a:cxn ang="0">
                  <a:pos x="21" y="51"/>
                </a:cxn>
              </a:cxnLst>
              <a:rect l="0" t="0" r="r" b="b"/>
              <a:pathLst>
                <a:path w="35" h="51">
                  <a:moveTo>
                    <a:pt x="21" y="51"/>
                  </a:moveTo>
                  <a:lnTo>
                    <a:pt x="32" y="38"/>
                  </a:lnTo>
                  <a:lnTo>
                    <a:pt x="21" y="0"/>
                  </a:lnTo>
                  <a:lnTo>
                    <a:pt x="0" y="6"/>
                  </a:lnTo>
                  <a:lnTo>
                    <a:pt x="10" y="44"/>
                  </a:lnTo>
                  <a:lnTo>
                    <a:pt x="21" y="30"/>
                  </a:lnTo>
                  <a:lnTo>
                    <a:pt x="21" y="51"/>
                  </a:lnTo>
                  <a:lnTo>
                    <a:pt x="35" y="51"/>
                  </a:lnTo>
                  <a:lnTo>
                    <a:pt x="32" y="38"/>
                  </a:lnTo>
                  <a:lnTo>
                    <a:pt x="21" y="51"/>
                  </a:lnTo>
                  <a:close/>
                </a:path>
              </a:pathLst>
            </a:custGeom>
            <a:solidFill>
              <a:srgbClr val="FF0000"/>
            </a:solidFill>
            <a:ln w="9525">
              <a:noFill/>
              <a:round/>
              <a:headEnd/>
              <a:tailEnd/>
            </a:ln>
          </p:spPr>
          <p:txBody>
            <a:bodyPr/>
            <a:lstStyle/>
            <a:p>
              <a:endParaRPr lang="sl-SI"/>
            </a:p>
          </p:txBody>
        </p:sp>
        <p:sp>
          <p:nvSpPr>
            <p:cNvPr id="168112" name="Freeform 176"/>
            <p:cNvSpPr>
              <a:spLocks/>
            </p:cNvSpPr>
            <p:nvPr/>
          </p:nvSpPr>
          <p:spPr bwMode="auto">
            <a:xfrm>
              <a:off x="2751" y="2414"/>
              <a:ext cx="29" cy="11"/>
            </a:xfrm>
            <a:custGeom>
              <a:avLst/>
              <a:gdLst/>
              <a:ahLst/>
              <a:cxnLst>
                <a:cxn ang="0">
                  <a:pos x="25" y="7"/>
                </a:cxn>
                <a:cxn ang="0">
                  <a:pos x="16" y="21"/>
                </a:cxn>
                <a:cxn ang="0">
                  <a:pos x="57" y="21"/>
                </a:cxn>
                <a:cxn ang="0">
                  <a:pos x="57" y="0"/>
                </a:cxn>
                <a:cxn ang="0">
                  <a:pos x="16" y="0"/>
                </a:cxn>
                <a:cxn ang="0">
                  <a:pos x="6" y="15"/>
                </a:cxn>
                <a:cxn ang="0">
                  <a:pos x="16" y="0"/>
                </a:cxn>
                <a:cxn ang="0">
                  <a:pos x="0" y="0"/>
                </a:cxn>
                <a:cxn ang="0">
                  <a:pos x="6" y="15"/>
                </a:cxn>
                <a:cxn ang="0">
                  <a:pos x="25" y="7"/>
                </a:cxn>
              </a:cxnLst>
              <a:rect l="0" t="0" r="r" b="b"/>
              <a:pathLst>
                <a:path w="57" h="21">
                  <a:moveTo>
                    <a:pt x="25" y="7"/>
                  </a:moveTo>
                  <a:lnTo>
                    <a:pt x="16" y="21"/>
                  </a:lnTo>
                  <a:lnTo>
                    <a:pt x="57" y="21"/>
                  </a:lnTo>
                  <a:lnTo>
                    <a:pt x="57" y="0"/>
                  </a:lnTo>
                  <a:lnTo>
                    <a:pt x="16" y="0"/>
                  </a:lnTo>
                  <a:lnTo>
                    <a:pt x="6" y="15"/>
                  </a:lnTo>
                  <a:lnTo>
                    <a:pt x="16" y="0"/>
                  </a:lnTo>
                  <a:lnTo>
                    <a:pt x="0" y="0"/>
                  </a:lnTo>
                  <a:lnTo>
                    <a:pt x="6" y="15"/>
                  </a:lnTo>
                  <a:lnTo>
                    <a:pt x="25" y="7"/>
                  </a:lnTo>
                  <a:close/>
                </a:path>
              </a:pathLst>
            </a:custGeom>
            <a:solidFill>
              <a:srgbClr val="FF0000"/>
            </a:solidFill>
            <a:ln w="9525">
              <a:noFill/>
              <a:round/>
              <a:headEnd/>
              <a:tailEnd/>
            </a:ln>
          </p:spPr>
          <p:txBody>
            <a:bodyPr/>
            <a:lstStyle/>
            <a:p>
              <a:endParaRPr lang="sl-SI"/>
            </a:p>
          </p:txBody>
        </p:sp>
        <p:sp>
          <p:nvSpPr>
            <p:cNvPr id="168113" name="Freeform 177"/>
            <p:cNvSpPr>
              <a:spLocks/>
            </p:cNvSpPr>
            <p:nvPr/>
          </p:nvSpPr>
          <p:spPr bwMode="auto">
            <a:xfrm>
              <a:off x="2754" y="2417"/>
              <a:ext cx="20" cy="27"/>
            </a:xfrm>
            <a:custGeom>
              <a:avLst/>
              <a:gdLst/>
              <a:ahLst/>
              <a:cxnLst>
                <a:cxn ang="0">
                  <a:pos x="38" y="48"/>
                </a:cxn>
                <a:cxn ang="0">
                  <a:pos x="37" y="44"/>
                </a:cxn>
                <a:cxn ang="0">
                  <a:pos x="19" y="0"/>
                </a:cxn>
                <a:cxn ang="0">
                  <a:pos x="0" y="8"/>
                </a:cxn>
                <a:cxn ang="0">
                  <a:pos x="18" y="53"/>
                </a:cxn>
                <a:cxn ang="0">
                  <a:pos x="17" y="48"/>
                </a:cxn>
                <a:cxn ang="0">
                  <a:pos x="38" y="48"/>
                </a:cxn>
                <a:cxn ang="0">
                  <a:pos x="38" y="46"/>
                </a:cxn>
                <a:cxn ang="0">
                  <a:pos x="37" y="44"/>
                </a:cxn>
                <a:cxn ang="0">
                  <a:pos x="38" y="48"/>
                </a:cxn>
              </a:cxnLst>
              <a:rect l="0" t="0" r="r" b="b"/>
              <a:pathLst>
                <a:path w="38" h="53">
                  <a:moveTo>
                    <a:pt x="38" y="48"/>
                  </a:moveTo>
                  <a:lnTo>
                    <a:pt x="37" y="44"/>
                  </a:lnTo>
                  <a:lnTo>
                    <a:pt x="19" y="0"/>
                  </a:lnTo>
                  <a:lnTo>
                    <a:pt x="0" y="8"/>
                  </a:lnTo>
                  <a:lnTo>
                    <a:pt x="18" y="53"/>
                  </a:lnTo>
                  <a:lnTo>
                    <a:pt x="17" y="48"/>
                  </a:lnTo>
                  <a:lnTo>
                    <a:pt x="38" y="48"/>
                  </a:lnTo>
                  <a:lnTo>
                    <a:pt x="38" y="46"/>
                  </a:lnTo>
                  <a:lnTo>
                    <a:pt x="37" y="44"/>
                  </a:lnTo>
                  <a:lnTo>
                    <a:pt x="38" y="48"/>
                  </a:lnTo>
                  <a:close/>
                </a:path>
              </a:pathLst>
            </a:custGeom>
            <a:solidFill>
              <a:srgbClr val="FF0000"/>
            </a:solidFill>
            <a:ln w="9525">
              <a:noFill/>
              <a:round/>
              <a:headEnd/>
              <a:tailEnd/>
            </a:ln>
          </p:spPr>
          <p:txBody>
            <a:bodyPr/>
            <a:lstStyle/>
            <a:p>
              <a:endParaRPr lang="sl-SI"/>
            </a:p>
          </p:txBody>
        </p:sp>
        <p:sp>
          <p:nvSpPr>
            <p:cNvPr id="168114" name="Freeform 178"/>
            <p:cNvSpPr>
              <a:spLocks/>
            </p:cNvSpPr>
            <p:nvPr/>
          </p:nvSpPr>
          <p:spPr bwMode="auto">
            <a:xfrm>
              <a:off x="2763" y="2442"/>
              <a:ext cx="11" cy="61"/>
            </a:xfrm>
            <a:custGeom>
              <a:avLst/>
              <a:gdLst/>
              <a:ahLst/>
              <a:cxnLst>
                <a:cxn ang="0">
                  <a:pos x="11" y="122"/>
                </a:cxn>
                <a:cxn ang="0">
                  <a:pos x="21" y="122"/>
                </a:cxn>
                <a:cxn ang="0">
                  <a:pos x="21" y="0"/>
                </a:cxn>
                <a:cxn ang="0">
                  <a:pos x="0" y="0"/>
                </a:cxn>
                <a:cxn ang="0">
                  <a:pos x="0" y="122"/>
                </a:cxn>
                <a:cxn ang="0">
                  <a:pos x="11" y="122"/>
                </a:cxn>
              </a:cxnLst>
              <a:rect l="0" t="0" r="r" b="b"/>
              <a:pathLst>
                <a:path w="21" h="122">
                  <a:moveTo>
                    <a:pt x="11" y="122"/>
                  </a:moveTo>
                  <a:lnTo>
                    <a:pt x="21" y="122"/>
                  </a:lnTo>
                  <a:lnTo>
                    <a:pt x="21" y="0"/>
                  </a:lnTo>
                  <a:lnTo>
                    <a:pt x="0" y="0"/>
                  </a:lnTo>
                  <a:lnTo>
                    <a:pt x="0" y="122"/>
                  </a:lnTo>
                  <a:lnTo>
                    <a:pt x="11" y="122"/>
                  </a:lnTo>
                  <a:close/>
                </a:path>
              </a:pathLst>
            </a:custGeom>
            <a:solidFill>
              <a:srgbClr val="FF0000"/>
            </a:solidFill>
            <a:ln w="9525">
              <a:noFill/>
              <a:round/>
              <a:headEnd/>
              <a:tailEnd/>
            </a:ln>
          </p:spPr>
          <p:txBody>
            <a:bodyPr/>
            <a:lstStyle/>
            <a:p>
              <a:endParaRPr lang="sl-SI"/>
            </a:p>
          </p:txBody>
        </p:sp>
        <p:sp>
          <p:nvSpPr>
            <p:cNvPr id="168115" name="Freeform 179"/>
            <p:cNvSpPr>
              <a:spLocks/>
            </p:cNvSpPr>
            <p:nvPr/>
          </p:nvSpPr>
          <p:spPr bwMode="auto">
            <a:xfrm>
              <a:off x="2816" y="2497"/>
              <a:ext cx="69" cy="11"/>
            </a:xfrm>
            <a:custGeom>
              <a:avLst/>
              <a:gdLst/>
              <a:ahLst/>
              <a:cxnLst>
                <a:cxn ang="0">
                  <a:pos x="0" y="10"/>
                </a:cxn>
                <a:cxn ang="0">
                  <a:pos x="11" y="21"/>
                </a:cxn>
                <a:cxn ang="0">
                  <a:pos x="137" y="21"/>
                </a:cxn>
                <a:cxn ang="0">
                  <a:pos x="137" y="0"/>
                </a:cxn>
                <a:cxn ang="0">
                  <a:pos x="11" y="0"/>
                </a:cxn>
                <a:cxn ang="0">
                  <a:pos x="21" y="10"/>
                </a:cxn>
                <a:cxn ang="0">
                  <a:pos x="0" y="10"/>
                </a:cxn>
                <a:cxn ang="0">
                  <a:pos x="0" y="21"/>
                </a:cxn>
                <a:cxn ang="0">
                  <a:pos x="11" y="21"/>
                </a:cxn>
                <a:cxn ang="0">
                  <a:pos x="0" y="10"/>
                </a:cxn>
              </a:cxnLst>
              <a:rect l="0" t="0" r="r" b="b"/>
              <a:pathLst>
                <a:path w="137" h="21">
                  <a:moveTo>
                    <a:pt x="0" y="10"/>
                  </a:moveTo>
                  <a:lnTo>
                    <a:pt x="11" y="21"/>
                  </a:lnTo>
                  <a:lnTo>
                    <a:pt x="137" y="21"/>
                  </a:lnTo>
                  <a:lnTo>
                    <a:pt x="137" y="0"/>
                  </a:lnTo>
                  <a:lnTo>
                    <a:pt x="11" y="0"/>
                  </a:lnTo>
                  <a:lnTo>
                    <a:pt x="21" y="10"/>
                  </a:lnTo>
                  <a:lnTo>
                    <a:pt x="0" y="10"/>
                  </a:lnTo>
                  <a:lnTo>
                    <a:pt x="0" y="21"/>
                  </a:lnTo>
                  <a:lnTo>
                    <a:pt x="11" y="21"/>
                  </a:lnTo>
                  <a:lnTo>
                    <a:pt x="0" y="10"/>
                  </a:lnTo>
                  <a:close/>
                </a:path>
              </a:pathLst>
            </a:custGeom>
            <a:solidFill>
              <a:srgbClr val="FF0000"/>
            </a:solidFill>
            <a:ln w="9525">
              <a:noFill/>
              <a:round/>
              <a:headEnd/>
              <a:tailEnd/>
            </a:ln>
          </p:spPr>
          <p:txBody>
            <a:bodyPr/>
            <a:lstStyle/>
            <a:p>
              <a:endParaRPr lang="sl-SI"/>
            </a:p>
          </p:txBody>
        </p:sp>
        <p:sp>
          <p:nvSpPr>
            <p:cNvPr id="168116" name="Freeform 180"/>
            <p:cNvSpPr>
              <a:spLocks/>
            </p:cNvSpPr>
            <p:nvPr/>
          </p:nvSpPr>
          <p:spPr bwMode="auto">
            <a:xfrm>
              <a:off x="2816" y="2440"/>
              <a:ext cx="11" cy="63"/>
            </a:xfrm>
            <a:custGeom>
              <a:avLst/>
              <a:gdLst/>
              <a:ahLst/>
              <a:cxnLst>
                <a:cxn ang="0">
                  <a:pos x="1" y="9"/>
                </a:cxn>
                <a:cxn ang="0">
                  <a:pos x="0" y="4"/>
                </a:cxn>
                <a:cxn ang="0">
                  <a:pos x="0" y="126"/>
                </a:cxn>
                <a:cxn ang="0">
                  <a:pos x="21" y="126"/>
                </a:cxn>
                <a:cxn ang="0">
                  <a:pos x="21" y="4"/>
                </a:cxn>
                <a:cxn ang="0">
                  <a:pos x="20" y="0"/>
                </a:cxn>
                <a:cxn ang="0">
                  <a:pos x="21" y="4"/>
                </a:cxn>
                <a:cxn ang="0">
                  <a:pos x="21" y="2"/>
                </a:cxn>
                <a:cxn ang="0">
                  <a:pos x="20" y="0"/>
                </a:cxn>
                <a:cxn ang="0">
                  <a:pos x="1" y="9"/>
                </a:cxn>
              </a:cxnLst>
              <a:rect l="0" t="0" r="r" b="b"/>
              <a:pathLst>
                <a:path w="21" h="126">
                  <a:moveTo>
                    <a:pt x="1" y="9"/>
                  </a:moveTo>
                  <a:lnTo>
                    <a:pt x="0" y="4"/>
                  </a:lnTo>
                  <a:lnTo>
                    <a:pt x="0" y="126"/>
                  </a:lnTo>
                  <a:lnTo>
                    <a:pt x="21" y="126"/>
                  </a:lnTo>
                  <a:lnTo>
                    <a:pt x="21" y="4"/>
                  </a:lnTo>
                  <a:lnTo>
                    <a:pt x="20" y="0"/>
                  </a:lnTo>
                  <a:lnTo>
                    <a:pt x="21" y="4"/>
                  </a:lnTo>
                  <a:lnTo>
                    <a:pt x="21" y="2"/>
                  </a:lnTo>
                  <a:lnTo>
                    <a:pt x="20" y="0"/>
                  </a:lnTo>
                  <a:lnTo>
                    <a:pt x="1" y="9"/>
                  </a:lnTo>
                  <a:close/>
                </a:path>
              </a:pathLst>
            </a:custGeom>
            <a:solidFill>
              <a:srgbClr val="FF0000"/>
            </a:solidFill>
            <a:ln w="9525">
              <a:noFill/>
              <a:round/>
              <a:headEnd/>
              <a:tailEnd/>
            </a:ln>
          </p:spPr>
          <p:txBody>
            <a:bodyPr/>
            <a:lstStyle/>
            <a:p>
              <a:endParaRPr lang="sl-SI"/>
            </a:p>
          </p:txBody>
        </p:sp>
        <p:sp>
          <p:nvSpPr>
            <p:cNvPr id="168117" name="Freeform 181"/>
            <p:cNvSpPr>
              <a:spLocks/>
            </p:cNvSpPr>
            <p:nvPr/>
          </p:nvSpPr>
          <p:spPr bwMode="auto">
            <a:xfrm>
              <a:off x="2804" y="2414"/>
              <a:ext cx="22" cy="30"/>
            </a:xfrm>
            <a:custGeom>
              <a:avLst/>
              <a:gdLst/>
              <a:ahLst/>
              <a:cxnLst>
                <a:cxn ang="0">
                  <a:pos x="16" y="0"/>
                </a:cxn>
                <a:cxn ang="0">
                  <a:pos x="6" y="15"/>
                </a:cxn>
                <a:cxn ang="0">
                  <a:pos x="24" y="60"/>
                </a:cxn>
                <a:cxn ang="0">
                  <a:pos x="43" y="51"/>
                </a:cxn>
                <a:cxn ang="0">
                  <a:pos x="25" y="7"/>
                </a:cxn>
                <a:cxn ang="0">
                  <a:pos x="16" y="21"/>
                </a:cxn>
                <a:cxn ang="0">
                  <a:pos x="16" y="0"/>
                </a:cxn>
                <a:cxn ang="0">
                  <a:pos x="0" y="0"/>
                </a:cxn>
                <a:cxn ang="0">
                  <a:pos x="6" y="15"/>
                </a:cxn>
                <a:cxn ang="0">
                  <a:pos x="16" y="0"/>
                </a:cxn>
              </a:cxnLst>
              <a:rect l="0" t="0" r="r" b="b"/>
              <a:pathLst>
                <a:path w="43" h="60">
                  <a:moveTo>
                    <a:pt x="16" y="0"/>
                  </a:moveTo>
                  <a:lnTo>
                    <a:pt x="6" y="15"/>
                  </a:lnTo>
                  <a:lnTo>
                    <a:pt x="24" y="60"/>
                  </a:lnTo>
                  <a:lnTo>
                    <a:pt x="43" y="51"/>
                  </a:lnTo>
                  <a:lnTo>
                    <a:pt x="25" y="7"/>
                  </a:lnTo>
                  <a:lnTo>
                    <a:pt x="16" y="21"/>
                  </a:lnTo>
                  <a:lnTo>
                    <a:pt x="16" y="0"/>
                  </a:lnTo>
                  <a:lnTo>
                    <a:pt x="0" y="0"/>
                  </a:lnTo>
                  <a:lnTo>
                    <a:pt x="6" y="15"/>
                  </a:lnTo>
                  <a:lnTo>
                    <a:pt x="16" y="0"/>
                  </a:lnTo>
                  <a:close/>
                </a:path>
              </a:pathLst>
            </a:custGeom>
            <a:solidFill>
              <a:srgbClr val="FF0000"/>
            </a:solidFill>
            <a:ln w="9525">
              <a:noFill/>
              <a:round/>
              <a:headEnd/>
              <a:tailEnd/>
            </a:ln>
          </p:spPr>
          <p:txBody>
            <a:bodyPr/>
            <a:lstStyle/>
            <a:p>
              <a:endParaRPr lang="sl-SI"/>
            </a:p>
          </p:txBody>
        </p:sp>
        <p:sp>
          <p:nvSpPr>
            <p:cNvPr id="168118" name="Freeform 182"/>
            <p:cNvSpPr>
              <a:spLocks/>
            </p:cNvSpPr>
            <p:nvPr/>
          </p:nvSpPr>
          <p:spPr bwMode="auto">
            <a:xfrm>
              <a:off x="2812" y="2414"/>
              <a:ext cx="28" cy="11"/>
            </a:xfrm>
            <a:custGeom>
              <a:avLst/>
              <a:gdLst/>
              <a:ahLst/>
              <a:cxnLst>
                <a:cxn ang="0">
                  <a:pos x="31" y="14"/>
                </a:cxn>
                <a:cxn ang="0">
                  <a:pos x="41" y="0"/>
                </a:cxn>
                <a:cxn ang="0">
                  <a:pos x="0" y="0"/>
                </a:cxn>
                <a:cxn ang="0">
                  <a:pos x="0" y="21"/>
                </a:cxn>
                <a:cxn ang="0">
                  <a:pos x="41" y="21"/>
                </a:cxn>
                <a:cxn ang="0">
                  <a:pos x="52" y="8"/>
                </a:cxn>
                <a:cxn ang="0">
                  <a:pos x="41" y="21"/>
                </a:cxn>
                <a:cxn ang="0">
                  <a:pos x="55" y="21"/>
                </a:cxn>
                <a:cxn ang="0">
                  <a:pos x="52" y="8"/>
                </a:cxn>
                <a:cxn ang="0">
                  <a:pos x="31" y="14"/>
                </a:cxn>
              </a:cxnLst>
              <a:rect l="0" t="0" r="r" b="b"/>
              <a:pathLst>
                <a:path w="55" h="21">
                  <a:moveTo>
                    <a:pt x="31" y="14"/>
                  </a:moveTo>
                  <a:lnTo>
                    <a:pt x="41" y="0"/>
                  </a:lnTo>
                  <a:lnTo>
                    <a:pt x="0" y="0"/>
                  </a:lnTo>
                  <a:lnTo>
                    <a:pt x="0" y="21"/>
                  </a:lnTo>
                  <a:lnTo>
                    <a:pt x="41" y="21"/>
                  </a:lnTo>
                  <a:lnTo>
                    <a:pt x="52" y="8"/>
                  </a:lnTo>
                  <a:lnTo>
                    <a:pt x="41" y="21"/>
                  </a:lnTo>
                  <a:lnTo>
                    <a:pt x="55" y="21"/>
                  </a:lnTo>
                  <a:lnTo>
                    <a:pt x="52" y="8"/>
                  </a:lnTo>
                  <a:lnTo>
                    <a:pt x="31" y="14"/>
                  </a:lnTo>
                  <a:close/>
                </a:path>
              </a:pathLst>
            </a:custGeom>
            <a:solidFill>
              <a:srgbClr val="FF0000"/>
            </a:solidFill>
            <a:ln w="9525">
              <a:noFill/>
              <a:round/>
              <a:headEnd/>
              <a:tailEnd/>
            </a:ln>
          </p:spPr>
          <p:txBody>
            <a:bodyPr/>
            <a:lstStyle/>
            <a:p>
              <a:endParaRPr lang="sl-SI"/>
            </a:p>
          </p:txBody>
        </p:sp>
        <p:sp>
          <p:nvSpPr>
            <p:cNvPr id="168119" name="Freeform 183"/>
            <p:cNvSpPr>
              <a:spLocks/>
            </p:cNvSpPr>
            <p:nvPr/>
          </p:nvSpPr>
          <p:spPr bwMode="auto">
            <a:xfrm>
              <a:off x="2821" y="2395"/>
              <a:ext cx="17" cy="26"/>
            </a:xfrm>
            <a:custGeom>
              <a:avLst/>
              <a:gdLst/>
              <a:ahLst/>
              <a:cxnLst>
                <a:cxn ang="0">
                  <a:pos x="10" y="0"/>
                </a:cxn>
                <a:cxn ang="0">
                  <a:pos x="2" y="14"/>
                </a:cxn>
                <a:cxn ang="0">
                  <a:pos x="13" y="52"/>
                </a:cxn>
                <a:cxn ang="0">
                  <a:pos x="34" y="46"/>
                </a:cxn>
                <a:cxn ang="0">
                  <a:pos x="23" y="8"/>
                </a:cxn>
                <a:cxn ang="0">
                  <a:pos x="15" y="21"/>
                </a:cxn>
                <a:cxn ang="0">
                  <a:pos x="10" y="0"/>
                </a:cxn>
                <a:cxn ang="0">
                  <a:pos x="0" y="3"/>
                </a:cxn>
                <a:cxn ang="0">
                  <a:pos x="2" y="14"/>
                </a:cxn>
                <a:cxn ang="0">
                  <a:pos x="10" y="0"/>
                </a:cxn>
              </a:cxnLst>
              <a:rect l="0" t="0" r="r" b="b"/>
              <a:pathLst>
                <a:path w="34" h="52">
                  <a:moveTo>
                    <a:pt x="10" y="0"/>
                  </a:moveTo>
                  <a:lnTo>
                    <a:pt x="2" y="14"/>
                  </a:lnTo>
                  <a:lnTo>
                    <a:pt x="13" y="52"/>
                  </a:lnTo>
                  <a:lnTo>
                    <a:pt x="34" y="46"/>
                  </a:lnTo>
                  <a:lnTo>
                    <a:pt x="23" y="8"/>
                  </a:lnTo>
                  <a:lnTo>
                    <a:pt x="15" y="21"/>
                  </a:lnTo>
                  <a:lnTo>
                    <a:pt x="10" y="0"/>
                  </a:lnTo>
                  <a:lnTo>
                    <a:pt x="0" y="3"/>
                  </a:lnTo>
                  <a:lnTo>
                    <a:pt x="2" y="14"/>
                  </a:lnTo>
                  <a:lnTo>
                    <a:pt x="10" y="0"/>
                  </a:lnTo>
                  <a:close/>
                </a:path>
              </a:pathLst>
            </a:custGeom>
            <a:solidFill>
              <a:srgbClr val="FF0000"/>
            </a:solidFill>
            <a:ln w="9525">
              <a:noFill/>
              <a:round/>
              <a:headEnd/>
              <a:tailEnd/>
            </a:ln>
          </p:spPr>
          <p:txBody>
            <a:bodyPr/>
            <a:lstStyle/>
            <a:p>
              <a:endParaRPr lang="sl-SI"/>
            </a:p>
          </p:txBody>
        </p:sp>
        <p:sp>
          <p:nvSpPr>
            <p:cNvPr id="168120" name="Freeform 184"/>
            <p:cNvSpPr>
              <a:spLocks/>
            </p:cNvSpPr>
            <p:nvPr/>
          </p:nvSpPr>
          <p:spPr bwMode="auto">
            <a:xfrm>
              <a:off x="2827" y="2389"/>
              <a:ext cx="34" cy="17"/>
            </a:xfrm>
            <a:custGeom>
              <a:avLst/>
              <a:gdLst/>
              <a:ahLst/>
              <a:cxnLst>
                <a:cxn ang="0">
                  <a:pos x="45" y="14"/>
                </a:cxn>
                <a:cxn ang="0">
                  <a:pos x="53" y="0"/>
                </a:cxn>
                <a:cxn ang="0">
                  <a:pos x="0" y="12"/>
                </a:cxn>
                <a:cxn ang="0">
                  <a:pos x="5" y="33"/>
                </a:cxn>
                <a:cxn ang="0">
                  <a:pos x="57" y="22"/>
                </a:cxn>
                <a:cxn ang="0">
                  <a:pos x="64" y="8"/>
                </a:cxn>
                <a:cxn ang="0">
                  <a:pos x="57" y="22"/>
                </a:cxn>
                <a:cxn ang="0">
                  <a:pos x="69" y="18"/>
                </a:cxn>
                <a:cxn ang="0">
                  <a:pos x="64" y="8"/>
                </a:cxn>
                <a:cxn ang="0">
                  <a:pos x="45" y="14"/>
                </a:cxn>
              </a:cxnLst>
              <a:rect l="0" t="0" r="r" b="b"/>
              <a:pathLst>
                <a:path w="69" h="33">
                  <a:moveTo>
                    <a:pt x="45" y="14"/>
                  </a:moveTo>
                  <a:lnTo>
                    <a:pt x="53" y="0"/>
                  </a:lnTo>
                  <a:lnTo>
                    <a:pt x="0" y="12"/>
                  </a:lnTo>
                  <a:lnTo>
                    <a:pt x="5" y="33"/>
                  </a:lnTo>
                  <a:lnTo>
                    <a:pt x="57" y="22"/>
                  </a:lnTo>
                  <a:lnTo>
                    <a:pt x="64" y="8"/>
                  </a:lnTo>
                  <a:lnTo>
                    <a:pt x="57" y="22"/>
                  </a:lnTo>
                  <a:lnTo>
                    <a:pt x="69" y="18"/>
                  </a:lnTo>
                  <a:lnTo>
                    <a:pt x="64" y="8"/>
                  </a:lnTo>
                  <a:lnTo>
                    <a:pt x="45" y="14"/>
                  </a:lnTo>
                  <a:close/>
                </a:path>
              </a:pathLst>
            </a:custGeom>
            <a:solidFill>
              <a:srgbClr val="FF0000"/>
            </a:solidFill>
            <a:ln w="9525">
              <a:noFill/>
              <a:round/>
              <a:headEnd/>
              <a:tailEnd/>
            </a:ln>
          </p:spPr>
          <p:txBody>
            <a:bodyPr/>
            <a:lstStyle/>
            <a:p>
              <a:endParaRPr lang="sl-SI"/>
            </a:p>
          </p:txBody>
        </p:sp>
        <p:sp>
          <p:nvSpPr>
            <p:cNvPr id="168121" name="Freeform 185"/>
            <p:cNvSpPr>
              <a:spLocks/>
            </p:cNvSpPr>
            <p:nvPr/>
          </p:nvSpPr>
          <p:spPr bwMode="auto">
            <a:xfrm>
              <a:off x="2844" y="2380"/>
              <a:ext cx="15" cy="16"/>
            </a:xfrm>
            <a:custGeom>
              <a:avLst/>
              <a:gdLst/>
              <a:ahLst/>
              <a:cxnLst>
                <a:cxn ang="0">
                  <a:pos x="5" y="0"/>
                </a:cxn>
                <a:cxn ang="0">
                  <a:pos x="3" y="11"/>
                </a:cxn>
                <a:cxn ang="0">
                  <a:pos x="10" y="33"/>
                </a:cxn>
                <a:cxn ang="0">
                  <a:pos x="29" y="27"/>
                </a:cxn>
                <a:cxn ang="0">
                  <a:pos x="22" y="5"/>
                </a:cxn>
                <a:cxn ang="0">
                  <a:pos x="20" y="15"/>
                </a:cxn>
                <a:cxn ang="0">
                  <a:pos x="5" y="0"/>
                </a:cxn>
                <a:cxn ang="0">
                  <a:pos x="0" y="5"/>
                </a:cxn>
                <a:cxn ang="0">
                  <a:pos x="3" y="11"/>
                </a:cxn>
                <a:cxn ang="0">
                  <a:pos x="5" y="0"/>
                </a:cxn>
              </a:cxnLst>
              <a:rect l="0" t="0" r="r" b="b"/>
              <a:pathLst>
                <a:path w="29" h="33">
                  <a:moveTo>
                    <a:pt x="5" y="0"/>
                  </a:moveTo>
                  <a:lnTo>
                    <a:pt x="3" y="11"/>
                  </a:lnTo>
                  <a:lnTo>
                    <a:pt x="10" y="33"/>
                  </a:lnTo>
                  <a:lnTo>
                    <a:pt x="29" y="27"/>
                  </a:lnTo>
                  <a:lnTo>
                    <a:pt x="22" y="5"/>
                  </a:lnTo>
                  <a:lnTo>
                    <a:pt x="20" y="15"/>
                  </a:lnTo>
                  <a:lnTo>
                    <a:pt x="5" y="0"/>
                  </a:lnTo>
                  <a:lnTo>
                    <a:pt x="0" y="5"/>
                  </a:lnTo>
                  <a:lnTo>
                    <a:pt x="3" y="11"/>
                  </a:lnTo>
                  <a:lnTo>
                    <a:pt x="5" y="0"/>
                  </a:lnTo>
                  <a:close/>
                </a:path>
              </a:pathLst>
            </a:custGeom>
            <a:solidFill>
              <a:srgbClr val="FF0000"/>
            </a:solidFill>
            <a:ln w="9525">
              <a:noFill/>
              <a:round/>
              <a:headEnd/>
              <a:tailEnd/>
            </a:ln>
          </p:spPr>
          <p:txBody>
            <a:bodyPr/>
            <a:lstStyle/>
            <a:p>
              <a:endParaRPr lang="sl-SI"/>
            </a:p>
          </p:txBody>
        </p:sp>
        <p:sp>
          <p:nvSpPr>
            <p:cNvPr id="168122" name="Freeform 186"/>
            <p:cNvSpPr>
              <a:spLocks/>
            </p:cNvSpPr>
            <p:nvPr/>
          </p:nvSpPr>
          <p:spPr bwMode="auto">
            <a:xfrm>
              <a:off x="2846" y="2350"/>
              <a:ext cx="40" cy="37"/>
            </a:xfrm>
            <a:custGeom>
              <a:avLst/>
              <a:gdLst/>
              <a:ahLst/>
              <a:cxnLst>
                <a:cxn ang="0">
                  <a:pos x="71" y="0"/>
                </a:cxn>
                <a:cxn ang="0">
                  <a:pos x="64" y="3"/>
                </a:cxn>
                <a:cxn ang="0">
                  <a:pos x="0" y="59"/>
                </a:cxn>
                <a:cxn ang="0">
                  <a:pos x="15" y="74"/>
                </a:cxn>
                <a:cxn ang="0">
                  <a:pos x="78" y="18"/>
                </a:cxn>
                <a:cxn ang="0">
                  <a:pos x="71" y="21"/>
                </a:cxn>
                <a:cxn ang="0">
                  <a:pos x="71" y="0"/>
                </a:cxn>
                <a:cxn ang="0">
                  <a:pos x="67" y="0"/>
                </a:cxn>
                <a:cxn ang="0">
                  <a:pos x="64" y="3"/>
                </a:cxn>
                <a:cxn ang="0">
                  <a:pos x="71" y="0"/>
                </a:cxn>
              </a:cxnLst>
              <a:rect l="0" t="0" r="r" b="b"/>
              <a:pathLst>
                <a:path w="78" h="74">
                  <a:moveTo>
                    <a:pt x="71" y="0"/>
                  </a:moveTo>
                  <a:lnTo>
                    <a:pt x="64" y="3"/>
                  </a:lnTo>
                  <a:lnTo>
                    <a:pt x="0" y="59"/>
                  </a:lnTo>
                  <a:lnTo>
                    <a:pt x="15" y="74"/>
                  </a:lnTo>
                  <a:lnTo>
                    <a:pt x="78" y="18"/>
                  </a:lnTo>
                  <a:lnTo>
                    <a:pt x="71" y="21"/>
                  </a:lnTo>
                  <a:lnTo>
                    <a:pt x="71" y="0"/>
                  </a:lnTo>
                  <a:lnTo>
                    <a:pt x="67" y="0"/>
                  </a:lnTo>
                  <a:lnTo>
                    <a:pt x="64" y="3"/>
                  </a:lnTo>
                  <a:lnTo>
                    <a:pt x="71" y="0"/>
                  </a:lnTo>
                  <a:close/>
                </a:path>
              </a:pathLst>
            </a:custGeom>
            <a:solidFill>
              <a:srgbClr val="FF0000"/>
            </a:solidFill>
            <a:ln w="9525">
              <a:noFill/>
              <a:round/>
              <a:headEnd/>
              <a:tailEnd/>
            </a:ln>
          </p:spPr>
          <p:txBody>
            <a:bodyPr/>
            <a:lstStyle/>
            <a:p>
              <a:endParaRPr lang="sl-SI"/>
            </a:p>
          </p:txBody>
        </p:sp>
        <p:sp>
          <p:nvSpPr>
            <p:cNvPr id="168123" name="Freeform 187"/>
            <p:cNvSpPr>
              <a:spLocks/>
            </p:cNvSpPr>
            <p:nvPr/>
          </p:nvSpPr>
          <p:spPr bwMode="auto">
            <a:xfrm>
              <a:off x="2882" y="2350"/>
              <a:ext cx="85" cy="11"/>
            </a:xfrm>
            <a:custGeom>
              <a:avLst/>
              <a:gdLst/>
              <a:ahLst/>
              <a:cxnLst>
                <a:cxn ang="0">
                  <a:pos x="170" y="11"/>
                </a:cxn>
                <a:cxn ang="0">
                  <a:pos x="170" y="0"/>
                </a:cxn>
                <a:cxn ang="0">
                  <a:pos x="0" y="0"/>
                </a:cxn>
                <a:cxn ang="0">
                  <a:pos x="0" y="21"/>
                </a:cxn>
                <a:cxn ang="0">
                  <a:pos x="170" y="21"/>
                </a:cxn>
                <a:cxn ang="0">
                  <a:pos x="170" y="11"/>
                </a:cxn>
              </a:cxnLst>
              <a:rect l="0" t="0" r="r" b="b"/>
              <a:pathLst>
                <a:path w="170" h="21">
                  <a:moveTo>
                    <a:pt x="170" y="11"/>
                  </a:moveTo>
                  <a:lnTo>
                    <a:pt x="170" y="0"/>
                  </a:lnTo>
                  <a:lnTo>
                    <a:pt x="0" y="0"/>
                  </a:lnTo>
                  <a:lnTo>
                    <a:pt x="0" y="21"/>
                  </a:lnTo>
                  <a:lnTo>
                    <a:pt x="170" y="21"/>
                  </a:lnTo>
                  <a:lnTo>
                    <a:pt x="170" y="11"/>
                  </a:lnTo>
                  <a:close/>
                </a:path>
              </a:pathLst>
            </a:custGeom>
            <a:solidFill>
              <a:srgbClr val="FF0000"/>
            </a:solidFill>
            <a:ln w="9525">
              <a:noFill/>
              <a:round/>
              <a:headEnd/>
              <a:tailEnd/>
            </a:ln>
          </p:spPr>
          <p:txBody>
            <a:bodyPr/>
            <a:lstStyle/>
            <a:p>
              <a:endParaRPr lang="sl-SI"/>
            </a:p>
          </p:txBody>
        </p:sp>
        <p:sp>
          <p:nvSpPr>
            <p:cNvPr id="168124" name="Freeform 188"/>
            <p:cNvSpPr>
              <a:spLocks/>
            </p:cNvSpPr>
            <p:nvPr/>
          </p:nvSpPr>
          <p:spPr bwMode="auto">
            <a:xfrm>
              <a:off x="2658" y="2497"/>
              <a:ext cx="115" cy="11"/>
            </a:xfrm>
            <a:custGeom>
              <a:avLst/>
              <a:gdLst/>
              <a:ahLst/>
              <a:cxnLst>
                <a:cxn ang="0">
                  <a:pos x="0" y="10"/>
                </a:cxn>
                <a:cxn ang="0">
                  <a:pos x="10" y="21"/>
                </a:cxn>
                <a:cxn ang="0">
                  <a:pos x="228" y="21"/>
                </a:cxn>
                <a:cxn ang="0">
                  <a:pos x="228" y="0"/>
                </a:cxn>
                <a:cxn ang="0">
                  <a:pos x="10" y="0"/>
                </a:cxn>
                <a:cxn ang="0">
                  <a:pos x="21" y="10"/>
                </a:cxn>
                <a:cxn ang="0">
                  <a:pos x="0" y="10"/>
                </a:cxn>
                <a:cxn ang="0">
                  <a:pos x="0" y="21"/>
                </a:cxn>
                <a:cxn ang="0">
                  <a:pos x="10" y="21"/>
                </a:cxn>
                <a:cxn ang="0">
                  <a:pos x="0" y="10"/>
                </a:cxn>
              </a:cxnLst>
              <a:rect l="0" t="0" r="r" b="b"/>
              <a:pathLst>
                <a:path w="228" h="21">
                  <a:moveTo>
                    <a:pt x="0" y="10"/>
                  </a:moveTo>
                  <a:lnTo>
                    <a:pt x="10" y="21"/>
                  </a:lnTo>
                  <a:lnTo>
                    <a:pt x="228" y="21"/>
                  </a:lnTo>
                  <a:lnTo>
                    <a:pt x="228" y="0"/>
                  </a:lnTo>
                  <a:lnTo>
                    <a:pt x="10" y="0"/>
                  </a:lnTo>
                  <a:lnTo>
                    <a:pt x="21" y="10"/>
                  </a:lnTo>
                  <a:lnTo>
                    <a:pt x="0" y="10"/>
                  </a:lnTo>
                  <a:lnTo>
                    <a:pt x="0" y="21"/>
                  </a:lnTo>
                  <a:lnTo>
                    <a:pt x="10" y="21"/>
                  </a:lnTo>
                  <a:lnTo>
                    <a:pt x="0" y="10"/>
                  </a:lnTo>
                  <a:close/>
                </a:path>
              </a:pathLst>
            </a:custGeom>
            <a:solidFill>
              <a:srgbClr val="FF0000"/>
            </a:solidFill>
            <a:ln w="9525">
              <a:noFill/>
              <a:round/>
              <a:headEnd/>
              <a:tailEnd/>
            </a:ln>
          </p:spPr>
          <p:txBody>
            <a:bodyPr/>
            <a:lstStyle/>
            <a:p>
              <a:endParaRPr lang="sl-SI"/>
            </a:p>
          </p:txBody>
        </p:sp>
        <p:sp>
          <p:nvSpPr>
            <p:cNvPr id="168125" name="Freeform 189"/>
            <p:cNvSpPr>
              <a:spLocks/>
            </p:cNvSpPr>
            <p:nvPr/>
          </p:nvSpPr>
          <p:spPr bwMode="auto">
            <a:xfrm>
              <a:off x="2658" y="2434"/>
              <a:ext cx="11" cy="69"/>
            </a:xfrm>
            <a:custGeom>
              <a:avLst/>
              <a:gdLst/>
              <a:ahLst/>
              <a:cxnLst>
                <a:cxn ang="0">
                  <a:pos x="10" y="0"/>
                </a:cxn>
                <a:cxn ang="0">
                  <a:pos x="0" y="10"/>
                </a:cxn>
                <a:cxn ang="0">
                  <a:pos x="0" y="136"/>
                </a:cxn>
                <a:cxn ang="0">
                  <a:pos x="21" y="136"/>
                </a:cxn>
                <a:cxn ang="0">
                  <a:pos x="21" y="10"/>
                </a:cxn>
                <a:cxn ang="0">
                  <a:pos x="10" y="21"/>
                </a:cxn>
                <a:cxn ang="0">
                  <a:pos x="10" y="0"/>
                </a:cxn>
                <a:cxn ang="0">
                  <a:pos x="0" y="0"/>
                </a:cxn>
                <a:cxn ang="0">
                  <a:pos x="0" y="10"/>
                </a:cxn>
                <a:cxn ang="0">
                  <a:pos x="10" y="0"/>
                </a:cxn>
              </a:cxnLst>
              <a:rect l="0" t="0" r="r" b="b"/>
              <a:pathLst>
                <a:path w="21" h="136">
                  <a:moveTo>
                    <a:pt x="10" y="0"/>
                  </a:moveTo>
                  <a:lnTo>
                    <a:pt x="0" y="10"/>
                  </a:lnTo>
                  <a:lnTo>
                    <a:pt x="0" y="136"/>
                  </a:lnTo>
                  <a:lnTo>
                    <a:pt x="21" y="136"/>
                  </a:lnTo>
                  <a:lnTo>
                    <a:pt x="21" y="10"/>
                  </a:lnTo>
                  <a:lnTo>
                    <a:pt x="10" y="21"/>
                  </a:lnTo>
                  <a:lnTo>
                    <a:pt x="10" y="0"/>
                  </a:lnTo>
                  <a:lnTo>
                    <a:pt x="0" y="0"/>
                  </a:lnTo>
                  <a:lnTo>
                    <a:pt x="0" y="10"/>
                  </a:lnTo>
                  <a:lnTo>
                    <a:pt x="10" y="0"/>
                  </a:lnTo>
                  <a:close/>
                </a:path>
              </a:pathLst>
            </a:custGeom>
            <a:solidFill>
              <a:srgbClr val="FF0000"/>
            </a:solidFill>
            <a:ln w="9525">
              <a:noFill/>
              <a:round/>
              <a:headEnd/>
              <a:tailEnd/>
            </a:ln>
          </p:spPr>
          <p:txBody>
            <a:bodyPr/>
            <a:lstStyle/>
            <a:p>
              <a:endParaRPr lang="sl-SI"/>
            </a:p>
          </p:txBody>
        </p:sp>
        <p:sp>
          <p:nvSpPr>
            <p:cNvPr id="168126" name="Freeform 190"/>
            <p:cNvSpPr>
              <a:spLocks/>
            </p:cNvSpPr>
            <p:nvPr/>
          </p:nvSpPr>
          <p:spPr bwMode="auto">
            <a:xfrm>
              <a:off x="2664" y="2434"/>
              <a:ext cx="109" cy="11"/>
            </a:xfrm>
            <a:custGeom>
              <a:avLst/>
              <a:gdLst/>
              <a:ahLst/>
              <a:cxnLst>
                <a:cxn ang="0">
                  <a:pos x="218" y="10"/>
                </a:cxn>
                <a:cxn ang="0">
                  <a:pos x="218" y="0"/>
                </a:cxn>
                <a:cxn ang="0">
                  <a:pos x="0" y="0"/>
                </a:cxn>
                <a:cxn ang="0">
                  <a:pos x="0" y="21"/>
                </a:cxn>
                <a:cxn ang="0">
                  <a:pos x="218" y="21"/>
                </a:cxn>
                <a:cxn ang="0">
                  <a:pos x="218" y="10"/>
                </a:cxn>
              </a:cxnLst>
              <a:rect l="0" t="0" r="r" b="b"/>
              <a:pathLst>
                <a:path w="218" h="21">
                  <a:moveTo>
                    <a:pt x="218" y="10"/>
                  </a:moveTo>
                  <a:lnTo>
                    <a:pt x="218" y="0"/>
                  </a:lnTo>
                  <a:lnTo>
                    <a:pt x="0" y="0"/>
                  </a:lnTo>
                  <a:lnTo>
                    <a:pt x="0" y="21"/>
                  </a:lnTo>
                  <a:lnTo>
                    <a:pt x="218" y="21"/>
                  </a:lnTo>
                  <a:lnTo>
                    <a:pt x="218" y="10"/>
                  </a:lnTo>
                  <a:close/>
                </a:path>
              </a:pathLst>
            </a:custGeom>
            <a:solidFill>
              <a:srgbClr val="FF0000"/>
            </a:solidFill>
            <a:ln w="9525">
              <a:noFill/>
              <a:round/>
              <a:headEnd/>
              <a:tailEnd/>
            </a:ln>
          </p:spPr>
          <p:txBody>
            <a:bodyPr/>
            <a:lstStyle/>
            <a:p>
              <a:endParaRPr lang="sl-SI"/>
            </a:p>
          </p:txBody>
        </p:sp>
        <p:sp>
          <p:nvSpPr>
            <p:cNvPr id="168127" name="Freeform 191"/>
            <p:cNvSpPr>
              <a:spLocks/>
            </p:cNvSpPr>
            <p:nvPr/>
          </p:nvSpPr>
          <p:spPr bwMode="auto">
            <a:xfrm>
              <a:off x="2821" y="2434"/>
              <a:ext cx="67" cy="11"/>
            </a:xfrm>
            <a:custGeom>
              <a:avLst/>
              <a:gdLst/>
              <a:ahLst/>
              <a:cxnLst>
                <a:cxn ang="0">
                  <a:pos x="135" y="10"/>
                </a:cxn>
                <a:cxn ang="0">
                  <a:pos x="124" y="0"/>
                </a:cxn>
                <a:cxn ang="0">
                  <a:pos x="0" y="0"/>
                </a:cxn>
                <a:cxn ang="0">
                  <a:pos x="0" y="21"/>
                </a:cxn>
                <a:cxn ang="0">
                  <a:pos x="124" y="21"/>
                </a:cxn>
                <a:cxn ang="0">
                  <a:pos x="114" y="10"/>
                </a:cxn>
                <a:cxn ang="0">
                  <a:pos x="135" y="10"/>
                </a:cxn>
                <a:cxn ang="0">
                  <a:pos x="135" y="0"/>
                </a:cxn>
                <a:cxn ang="0">
                  <a:pos x="124" y="0"/>
                </a:cxn>
                <a:cxn ang="0">
                  <a:pos x="135" y="10"/>
                </a:cxn>
              </a:cxnLst>
              <a:rect l="0" t="0" r="r" b="b"/>
              <a:pathLst>
                <a:path w="135" h="21">
                  <a:moveTo>
                    <a:pt x="135" y="10"/>
                  </a:moveTo>
                  <a:lnTo>
                    <a:pt x="124" y="0"/>
                  </a:lnTo>
                  <a:lnTo>
                    <a:pt x="0" y="0"/>
                  </a:lnTo>
                  <a:lnTo>
                    <a:pt x="0" y="21"/>
                  </a:lnTo>
                  <a:lnTo>
                    <a:pt x="124" y="21"/>
                  </a:lnTo>
                  <a:lnTo>
                    <a:pt x="114" y="10"/>
                  </a:lnTo>
                  <a:lnTo>
                    <a:pt x="135" y="10"/>
                  </a:lnTo>
                  <a:lnTo>
                    <a:pt x="135" y="0"/>
                  </a:lnTo>
                  <a:lnTo>
                    <a:pt x="124" y="0"/>
                  </a:lnTo>
                  <a:lnTo>
                    <a:pt x="135" y="10"/>
                  </a:lnTo>
                  <a:close/>
                </a:path>
              </a:pathLst>
            </a:custGeom>
            <a:solidFill>
              <a:srgbClr val="FF0000"/>
            </a:solidFill>
            <a:ln w="9525">
              <a:noFill/>
              <a:round/>
              <a:headEnd/>
              <a:tailEnd/>
            </a:ln>
          </p:spPr>
          <p:txBody>
            <a:bodyPr/>
            <a:lstStyle/>
            <a:p>
              <a:endParaRPr lang="sl-SI"/>
            </a:p>
          </p:txBody>
        </p:sp>
        <p:sp>
          <p:nvSpPr>
            <p:cNvPr id="168128" name="Freeform 192"/>
            <p:cNvSpPr>
              <a:spLocks/>
            </p:cNvSpPr>
            <p:nvPr/>
          </p:nvSpPr>
          <p:spPr bwMode="auto">
            <a:xfrm>
              <a:off x="2877" y="2440"/>
              <a:ext cx="11" cy="65"/>
            </a:xfrm>
            <a:custGeom>
              <a:avLst/>
              <a:gdLst/>
              <a:ahLst/>
              <a:cxnLst>
                <a:cxn ang="0">
                  <a:pos x="11" y="132"/>
                </a:cxn>
                <a:cxn ang="0">
                  <a:pos x="22" y="132"/>
                </a:cxn>
                <a:cxn ang="0">
                  <a:pos x="23" y="0"/>
                </a:cxn>
                <a:cxn ang="0">
                  <a:pos x="2" y="0"/>
                </a:cxn>
                <a:cxn ang="0">
                  <a:pos x="0" y="132"/>
                </a:cxn>
                <a:cxn ang="0">
                  <a:pos x="11" y="132"/>
                </a:cxn>
              </a:cxnLst>
              <a:rect l="0" t="0" r="r" b="b"/>
              <a:pathLst>
                <a:path w="23" h="132">
                  <a:moveTo>
                    <a:pt x="11" y="132"/>
                  </a:moveTo>
                  <a:lnTo>
                    <a:pt x="22" y="132"/>
                  </a:lnTo>
                  <a:lnTo>
                    <a:pt x="23" y="0"/>
                  </a:lnTo>
                  <a:lnTo>
                    <a:pt x="2" y="0"/>
                  </a:lnTo>
                  <a:lnTo>
                    <a:pt x="0" y="132"/>
                  </a:lnTo>
                  <a:lnTo>
                    <a:pt x="11" y="132"/>
                  </a:lnTo>
                  <a:close/>
                </a:path>
              </a:pathLst>
            </a:custGeom>
            <a:solidFill>
              <a:srgbClr val="FF0000"/>
            </a:solidFill>
            <a:ln w="9525">
              <a:noFill/>
              <a:round/>
              <a:headEnd/>
              <a:tailEnd/>
            </a:ln>
          </p:spPr>
          <p:txBody>
            <a:bodyPr/>
            <a:lstStyle/>
            <a:p>
              <a:endParaRPr lang="sl-SI"/>
            </a:p>
          </p:txBody>
        </p:sp>
        <p:sp>
          <p:nvSpPr>
            <p:cNvPr id="168129" name="Freeform 193"/>
            <p:cNvSpPr>
              <a:spLocks/>
            </p:cNvSpPr>
            <p:nvPr/>
          </p:nvSpPr>
          <p:spPr bwMode="auto">
            <a:xfrm>
              <a:off x="2775" y="2424"/>
              <a:ext cx="11" cy="63"/>
            </a:xfrm>
            <a:custGeom>
              <a:avLst/>
              <a:gdLst/>
              <a:ahLst/>
              <a:cxnLst>
                <a:cxn ang="0">
                  <a:pos x="10" y="126"/>
                </a:cxn>
                <a:cxn ang="0">
                  <a:pos x="22" y="115"/>
                </a:cxn>
                <a:cxn ang="0">
                  <a:pos x="22" y="0"/>
                </a:cxn>
                <a:cxn ang="0">
                  <a:pos x="0" y="0"/>
                </a:cxn>
                <a:cxn ang="0">
                  <a:pos x="0" y="115"/>
                </a:cxn>
                <a:cxn ang="0">
                  <a:pos x="12" y="104"/>
                </a:cxn>
                <a:cxn ang="0">
                  <a:pos x="10" y="126"/>
                </a:cxn>
                <a:cxn ang="0">
                  <a:pos x="22" y="127"/>
                </a:cxn>
                <a:cxn ang="0">
                  <a:pos x="22" y="115"/>
                </a:cxn>
                <a:cxn ang="0">
                  <a:pos x="10" y="126"/>
                </a:cxn>
              </a:cxnLst>
              <a:rect l="0" t="0" r="r" b="b"/>
              <a:pathLst>
                <a:path w="22" h="127">
                  <a:moveTo>
                    <a:pt x="10" y="126"/>
                  </a:moveTo>
                  <a:lnTo>
                    <a:pt x="22" y="115"/>
                  </a:lnTo>
                  <a:lnTo>
                    <a:pt x="22" y="0"/>
                  </a:lnTo>
                  <a:lnTo>
                    <a:pt x="0" y="0"/>
                  </a:lnTo>
                  <a:lnTo>
                    <a:pt x="0" y="115"/>
                  </a:lnTo>
                  <a:lnTo>
                    <a:pt x="12" y="104"/>
                  </a:lnTo>
                  <a:lnTo>
                    <a:pt x="10" y="126"/>
                  </a:lnTo>
                  <a:lnTo>
                    <a:pt x="22" y="127"/>
                  </a:lnTo>
                  <a:lnTo>
                    <a:pt x="22" y="115"/>
                  </a:lnTo>
                  <a:lnTo>
                    <a:pt x="10" y="126"/>
                  </a:lnTo>
                  <a:close/>
                </a:path>
              </a:pathLst>
            </a:custGeom>
            <a:solidFill>
              <a:srgbClr val="FF0000"/>
            </a:solidFill>
            <a:ln w="9525">
              <a:noFill/>
              <a:round/>
              <a:headEnd/>
              <a:tailEnd/>
            </a:ln>
          </p:spPr>
          <p:txBody>
            <a:bodyPr/>
            <a:lstStyle/>
            <a:p>
              <a:endParaRPr lang="sl-SI"/>
            </a:p>
          </p:txBody>
        </p:sp>
        <p:sp>
          <p:nvSpPr>
            <p:cNvPr id="168130" name="Freeform 194"/>
            <p:cNvSpPr>
              <a:spLocks/>
            </p:cNvSpPr>
            <p:nvPr/>
          </p:nvSpPr>
          <p:spPr bwMode="auto">
            <a:xfrm>
              <a:off x="2767" y="2475"/>
              <a:ext cx="14" cy="12"/>
            </a:xfrm>
            <a:custGeom>
              <a:avLst/>
              <a:gdLst/>
              <a:ahLst/>
              <a:cxnLst>
                <a:cxn ang="0">
                  <a:pos x="2" y="11"/>
                </a:cxn>
                <a:cxn ang="0">
                  <a:pos x="0" y="21"/>
                </a:cxn>
                <a:cxn ang="0">
                  <a:pos x="26" y="24"/>
                </a:cxn>
                <a:cxn ang="0">
                  <a:pos x="28" y="2"/>
                </a:cxn>
                <a:cxn ang="0">
                  <a:pos x="3" y="0"/>
                </a:cxn>
                <a:cxn ang="0">
                  <a:pos x="2" y="11"/>
                </a:cxn>
              </a:cxnLst>
              <a:rect l="0" t="0" r="r" b="b"/>
              <a:pathLst>
                <a:path w="28" h="24">
                  <a:moveTo>
                    <a:pt x="2" y="11"/>
                  </a:moveTo>
                  <a:lnTo>
                    <a:pt x="0" y="21"/>
                  </a:lnTo>
                  <a:lnTo>
                    <a:pt x="26" y="24"/>
                  </a:lnTo>
                  <a:lnTo>
                    <a:pt x="28" y="2"/>
                  </a:lnTo>
                  <a:lnTo>
                    <a:pt x="3" y="0"/>
                  </a:lnTo>
                  <a:lnTo>
                    <a:pt x="2" y="11"/>
                  </a:lnTo>
                  <a:close/>
                </a:path>
              </a:pathLst>
            </a:custGeom>
            <a:solidFill>
              <a:srgbClr val="FF0000"/>
            </a:solidFill>
            <a:ln w="9525">
              <a:noFill/>
              <a:round/>
              <a:headEnd/>
              <a:tailEnd/>
            </a:ln>
          </p:spPr>
          <p:txBody>
            <a:bodyPr/>
            <a:lstStyle/>
            <a:p>
              <a:endParaRPr lang="sl-SI"/>
            </a:p>
          </p:txBody>
        </p:sp>
        <p:sp>
          <p:nvSpPr>
            <p:cNvPr id="168131" name="Freeform 195"/>
            <p:cNvSpPr>
              <a:spLocks/>
            </p:cNvSpPr>
            <p:nvPr/>
          </p:nvSpPr>
          <p:spPr bwMode="auto">
            <a:xfrm>
              <a:off x="2796" y="2398"/>
              <a:ext cx="11" cy="53"/>
            </a:xfrm>
            <a:custGeom>
              <a:avLst/>
              <a:gdLst/>
              <a:ahLst/>
              <a:cxnLst>
                <a:cxn ang="0">
                  <a:pos x="11" y="106"/>
                </a:cxn>
                <a:cxn ang="0">
                  <a:pos x="21" y="96"/>
                </a:cxn>
                <a:cxn ang="0">
                  <a:pos x="21" y="0"/>
                </a:cxn>
                <a:cxn ang="0">
                  <a:pos x="0" y="0"/>
                </a:cxn>
                <a:cxn ang="0">
                  <a:pos x="0" y="96"/>
                </a:cxn>
                <a:cxn ang="0">
                  <a:pos x="11" y="85"/>
                </a:cxn>
                <a:cxn ang="0">
                  <a:pos x="11" y="106"/>
                </a:cxn>
                <a:cxn ang="0">
                  <a:pos x="21" y="106"/>
                </a:cxn>
                <a:cxn ang="0">
                  <a:pos x="21" y="96"/>
                </a:cxn>
                <a:cxn ang="0">
                  <a:pos x="11" y="106"/>
                </a:cxn>
              </a:cxnLst>
              <a:rect l="0" t="0" r="r" b="b"/>
              <a:pathLst>
                <a:path w="21" h="106">
                  <a:moveTo>
                    <a:pt x="11" y="106"/>
                  </a:moveTo>
                  <a:lnTo>
                    <a:pt x="21" y="96"/>
                  </a:lnTo>
                  <a:lnTo>
                    <a:pt x="21" y="0"/>
                  </a:lnTo>
                  <a:lnTo>
                    <a:pt x="0" y="0"/>
                  </a:lnTo>
                  <a:lnTo>
                    <a:pt x="0" y="96"/>
                  </a:lnTo>
                  <a:lnTo>
                    <a:pt x="11" y="85"/>
                  </a:lnTo>
                  <a:lnTo>
                    <a:pt x="11" y="106"/>
                  </a:lnTo>
                  <a:lnTo>
                    <a:pt x="21" y="106"/>
                  </a:lnTo>
                  <a:lnTo>
                    <a:pt x="21" y="96"/>
                  </a:lnTo>
                  <a:lnTo>
                    <a:pt x="11" y="106"/>
                  </a:lnTo>
                  <a:close/>
                </a:path>
              </a:pathLst>
            </a:custGeom>
            <a:solidFill>
              <a:srgbClr val="FF0000"/>
            </a:solidFill>
            <a:ln w="9525">
              <a:noFill/>
              <a:round/>
              <a:headEnd/>
              <a:tailEnd/>
            </a:ln>
          </p:spPr>
          <p:txBody>
            <a:bodyPr/>
            <a:lstStyle/>
            <a:p>
              <a:endParaRPr lang="sl-SI"/>
            </a:p>
          </p:txBody>
        </p:sp>
        <p:sp>
          <p:nvSpPr>
            <p:cNvPr id="168132" name="Freeform 196"/>
            <p:cNvSpPr>
              <a:spLocks/>
            </p:cNvSpPr>
            <p:nvPr/>
          </p:nvSpPr>
          <p:spPr bwMode="auto">
            <a:xfrm>
              <a:off x="2783" y="2440"/>
              <a:ext cx="19" cy="11"/>
            </a:xfrm>
            <a:custGeom>
              <a:avLst/>
              <a:gdLst/>
              <a:ahLst/>
              <a:cxnLst>
                <a:cxn ang="0">
                  <a:pos x="0" y="11"/>
                </a:cxn>
                <a:cxn ang="0">
                  <a:pos x="0" y="21"/>
                </a:cxn>
                <a:cxn ang="0">
                  <a:pos x="38" y="21"/>
                </a:cxn>
                <a:cxn ang="0">
                  <a:pos x="38" y="0"/>
                </a:cxn>
                <a:cxn ang="0">
                  <a:pos x="0" y="0"/>
                </a:cxn>
                <a:cxn ang="0">
                  <a:pos x="0" y="11"/>
                </a:cxn>
              </a:cxnLst>
              <a:rect l="0" t="0" r="r" b="b"/>
              <a:pathLst>
                <a:path w="38" h="21">
                  <a:moveTo>
                    <a:pt x="0" y="11"/>
                  </a:moveTo>
                  <a:lnTo>
                    <a:pt x="0" y="21"/>
                  </a:lnTo>
                  <a:lnTo>
                    <a:pt x="38" y="21"/>
                  </a:lnTo>
                  <a:lnTo>
                    <a:pt x="38" y="0"/>
                  </a:lnTo>
                  <a:lnTo>
                    <a:pt x="0" y="0"/>
                  </a:lnTo>
                  <a:lnTo>
                    <a:pt x="0" y="11"/>
                  </a:lnTo>
                  <a:close/>
                </a:path>
              </a:pathLst>
            </a:custGeom>
            <a:solidFill>
              <a:srgbClr val="FF0000"/>
            </a:solidFill>
            <a:ln w="9525">
              <a:noFill/>
              <a:round/>
              <a:headEnd/>
              <a:tailEnd/>
            </a:ln>
          </p:spPr>
          <p:txBody>
            <a:bodyPr/>
            <a:lstStyle/>
            <a:p>
              <a:endParaRPr lang="sl-SI"/>
            </a:p>
          </p:txBody>
        </p:sp>
        <p:sp>
          <p:nvSpPr>
            <p:cNvPr id="168133" name="Freeform 197"/>
            <p:cNvSpPr>
              <a:spLocks/>
            </p:cNvSpPr>
            <p:nvPr/>
          </p:nvSpPr>
          <p:spPr bwMode="auto">
            <a:xfrm>
              <a:off x="2821" y="2354"/>
              <a:ext cx="11" cy="60"/>
            </a:xfrm>
            <a:custGeom>
              <a:avLst/>
              <a:gdLst/>
              <a:ahLst/>
              <a:cxnLst>
                <a:cxn ang="0">
                  <a:pos x="10" y="121"/>
                </a:cxn>
                <a:cxn ang="0">
                  <a:pos x="21" y="121"/>
                </a:cxn>
                <a:cxn ang="0">
                  <a:pos x="21" y="0"/>
                </a:cxn>
                <a:cxn ang="0">
                  <a:pos x="0" y="0"/>
                </a:cxn>
                <a:cxn ang="0">
                  <a:pos x="0" y="121"/>
                </a:cxn>
                <a:cxn ang="0">
                  <a:pos x="10" y="121"/>
                </a:cxn>
              </a:cxnLst>
              <a:rect l="0" t="0" r="r" b="b"/>
              <a:pathLst>
                <a:path w="21" h="121">
                  <a:moveTo>
                    <a:pt x="10" y="121"/>
                  </a:moveTo>
                  <a:lnTo>
                    <a:pt x="21" y="121"/>
                  </a:lnTo>
                  <a:lnTo>
                    <a:pt x="21" y="0"/>
                  </a:lnTo>
                  <a:lnTo>
                    <a:pt x="0" y="0"/>
                  </a:lnTo>
                  <a:lnTo>
                    <a:pt x="0" y="121"/>
                  </a:lnTo>
                  <a:lnTo>
                    <a:pt x="10" y="121"/>
                  </a:lnTo>
                  <a:close/>
                </a:path>
              </a:pathLst>
            </a:custGeom>
            <a:solidFill>
              <a:srgbClr val="FF0000"/>
            </a:solidFill>
            <a:ln w="9525">
              <a:noFill/>
              <a:round/>
              <a:headEnd/>
              <a:tailEnd/>
            </a:ln>
          </p:spPr>
          <p:txBody>
            <a:bodyPr/>
            <a:lstStyle/>
            <a:p>
              <a:endParaRPr lang="sl-SI"/>
            </a:p>
          </p:txBody>
        </p:sp>
      </p:grpSp>
      <p:pic>
        <p:nvPicPr>
          <p:cNvPr id="168134" name="Picture 198"/>
          <p:cNvPicPr>
            <a:picLocks noChangeArrowheads="1"/>
          </p:cNvPicPr>
          <p:nvPr/>
        </p:nvPicPr>
        <p:blipFill>
          <a:blip r:embed="rId3" cstate="print"/>
          <a:srcRect/>
          <a:stretch>
            <a:fillRect/>
          </a:stretch>
        </p:blipFill>
        <p:spPr bwMode="auto">
          <a:xfrm>
            <a:off x="4852988" y="2090738"/>
            <a:ext cx="1258887" cy="1497012"/>
          </a:xfrm>
          <a:prstGeom prst="rect">
            <a:avLst/>
          </a:prstGeom>
          <a:noFill/>
          <a:ln w="12700">
            <a:noFill/>
            <a:miter lim="800000"/>
            <a:headEnd/>
            <a:tailEnd/>
          </a:ln>
          <a:effectLst/>
        </p:spPr>
      </p:pic>
      <p:sp>
        <p:nvSpPr>
          <p:cNvPr id="168135" name="Line 199"/>
          <p:cNvSpPr>
            <a:spLocks noChangeShapeType="1"/>
          </p:cNvSpPr>
          <p:nvPr/>
        </p:nvSpPr>
        <p:spPr bwMode="auto">
          <a:xfrm flipV="1">
            <a:off x="4641850" y="1765300"/>
            <a:ext cx="0" cy="976313"/>
          </a:xfrm>
          <a:prstGeom prst="line">
            <a:avLst/>
          </a:prstGeom>
          <a:noFill/>
          <a:ln w="12700">
            <a:solidFill>
              <a:srgbClr val="FF0000"/>
            </a:solidFill>
            <a:round/>
            <a:headEnd/>
            <a:tailEnd/>
          </a:ln>
          <a:effectLst/>
        </p:spPr>
        <p:txBody>
          <a:bodyPr wrap="none" anchor="ctr"/>
          <a:lstStyle/>
          <a:p>
            <a:endParaRPr lang="sl-SI"/>
          </a:p>
        </p:txBody>
      </p:sp>
      <p:sp>
        <p:nvSpPr>
          <p:cNvPr id="168136" name="Line 200"/>
          <p:cNvSpPr>
            <a:spLocks noChangeShapeType="1"/>
          </p:cNvSpPr>
          <p:nvPr/>
        </p:nvSpPr>
        <p:spPr bwMode="auto">
          <a:xfrm>
            <a:off x="4641850" y="1765300"/>
            <a:ext cx="630238" cy="0"/>
          </a:xfrm>
          <a:prstGeom prst="line">
            <a:avLst/>
          </a:prstGeom>
          <a:noFill/>
          <a:ln w="12700">
            <a:solidFill>
              <a:srgbClr val="FF0000"/>
            </a:solidFill>
            <a:round/>
            <a:headEnd/>
            <a:tailEnd/>
          </a:ln>
          <a:effectLst/>
        </p:spPr>
        <p:txBody>
          <a:bodyPr wrap="none" anchor="ctr"/>
          <a:lstStyle/>
          <a:p>
            <a:endParaRPr lang="sl-SI"/>
          </a:p>
        </p:txBody>
      </p:sp>
      <p:sp>
        <p:nvSpPr>
          <p:cNvPr id="168137" name="Line 201"/>
          <p:cNvSpPr>
            <a:spLocks noChangeShapeType="1"/>
          </p:cNvSpPr>
          <p:nvPr/>
        </p:nvSpPr>
        <p:spPr bwMode="auto">
          <a:xfrm>
            <a:off x="5691188" y="1765300"/>
            <a:ext cx="630237" cy="0"/>
          </a:xfrm>
          <a:prstGeom prst="line">
            <a:avLst/>
          </a:prstGeom>
          <a:noFill/>
          <a:ln w="12700">
            <a:solidFill>
              <a:srgbClr val="FF0000"/>
            </a:solidFill>
            <a:round/>
            <a:headEnd/>
            <a:tailEnd/>
          </a:ln>
          <a:effectLst/>
        </p:spPr>
        <p:txBody>
          <a:bodyPr wrap="none" anchor="ctr"/>
          <a:lstStyle/>
          <a:p>
            <a:endParaRPr lang="sl-SI"/>
          </a:p>
        </p:txBody>
      </p:sp>
      <p:sp>
        <p:nvSpPr>
          <p:cNvPr id="168138" name="Line 202"/>
          <p:cNvSpPr>
            <a:spLocks noChangeShapeType="1"/>
          </p:cNvSpPr>
          <p:nvPr/>
        </p:nvSpPr>
        <p:spPr bwMode="auto">
          <a:xfrm flipV="1">
            <a:off x="6321425" y="1765300"/>
            <a:ext cx="0" cy="976313"/>
          </a:xfrm>
          <a:prstGeom prst="line">
            <a:avLst/>
          </a:prstGeom>
          <a:noFill/>
          <a:ln w="12700">
            <a:solidFill>
              <a:srgbClr val="FF0000"/>
            </a:solidFill>
            <a:round/>
            <a:headEnd/>
            <a:tailEnd/>
          </a:ln>
          <a:effectLst/>
        </p:spPr>
        <p:txBody>
          <a:bodyPr wrap="none" anchor="ctr"/>
          <a:lstStyle/>
          <a:p>
            <a:endParaRPr lang="sl-SI"/>
          </a:p>
        </p:txBody>
      </p:sp>
      <p:grpSp>
        <p:nvGrpSpPr>
          <p:cNvPr id="3" name="Group 203"/>
          <p:cNvGrpSpPr>
            <a:grpSpLocks/>
          </p:cNvGrpSpPr>
          <p:nvPr/>
        </p:nvGrpSpPr>
        <p:grpSpPr bwMode="auto">
          <a:xfrm>
            <a:off x="5272088" y="1635125"/>
            <a:ext cx="419100" cy="260350"/>
            <a:chOff x="3264" y="912"/>
            <a:chExt cx="288" cy="192"/>
          </a:xfrm>
        </p:grpSpPr>
        <p:sp>
          <p:nvSpPr>
            <p:cNvPr id="168140" name="Rectangle 204"/>
            <p:cNvSpPr>
              <a:spLocks noChangeArrowheads="1"/>
            </p:cNvSpPr>
            <p:nvPr/>
          </p:nvSpPr>
          <p:spPr bwMode="auto">
            <a:xfrm>
              <a:off x="3264" y="912"/>
              <a:ext cx="288" cy="192"/>
            </a:xfrm>
            <a:prstGeom prst="rect">
              <a:avLst/>
            </a:prstGeom>
            <a:solidFill>
              <a:schemeClr val="bg1"/>
            </a:solidFill>
            <a:ln w="12700">
              <a:solidFill>
                <a:srgbClr val="FF0000"/>
              </a:solidFill>
              <a:miter lim="800000"/>
              <a:headEnd/>
              <a:tailEnd/>
            </a:ln>
            <a:effectLst/>
          </p:spPr>
          <p:txBody>
            <a:bodyPr wrap="none" anchor="ctr"/>
            <a:lstStyle/>
            <a:p>
              <a:endParaRPr lang="sl-SI"/>
            </a:p>
          </p:txBody>
        </p:sp>
        <p:sp>
          <p:nvSpPr>
            <p:cNvPr id="168141" name="Line 205"/>
            <p:cNvSpPr>
              <a:spLocks noChangeShapeType="1"/>
            </p:cNvSpPr>
            <p:nvPr/>
          </p:nvSpPr>
          <p:spPr bwMode="auto">
            <a:xfrm flipV="1">
              <a:off x="3264" y="912"/>
              <a:ext cx="288" cy="192"/>
            </a:xfrm>
            <a:prstGeom prst="line">
              <a:avLst/>
            </a:prstGeom>
            <a:noFill/>
            <a:ln w="12700">
              <a:solidFill>
                <a:srgbClr val="FF0000"/>
              </a:solidFill>
              <a:round/>
              <a:headEnd/>
              <a:tailEnd/>
            </a:ln>
            <a:effectLst/>
          </p:spPr>
          <p:txBody>
            <a:bodyPr wrap="none" anchor="ctr"/>
            <a:lstStyle/>
            <a:p>
              <a:endParaRPr lang="sl-SI"/>
            </a:p>
          </p:txBody>
        </p:sp>
        <p:grpSp>
          <p:nvGrpSpPr>
            <p:cNvPr id="4" name="Group 206"/>
            <p:cNvGrpSpPr>
              <a:grpSpLocks/>
            </p:cNvGrpSpPr>
            <p:nvPr/>
          </p:nvGrpSpPr>
          <p:grpSpPr bwMode="auto">
            <a:xfrm>
              <a:off x="3264" y="960"/>
              <a:ext cx="144" cy="48"/>
              <a:chOff x="2352" y="1152"/>
              <a:chExt cx="285" cy="255"/>
            </a:xfrm>
          </p:grpSpPr>
          <p:sp>
            <p:nvSpPr>
              <p:cNvPr id="168143" name="Freeform 207"/>
              <p:cNvSpPr>
                <a:spLocks/>
              </p:cNvSpPr>
              <p:nvPr/>
            </p:nvSpPr>
            <p:spPr bwMode="auto">
              <a:xfrm>
                <a:off x="2352" y="1152"/>
                <a:ext cx="145" cy="132"/>
              </a:xfrm>
              <a:custGeom>
                <a:avLst/>
                <a:gdLst/>
                <a:ahLst/>
                <a:cxnLst>
                  <a:cxn ang="0">
                    <a:pos x="0" y="130"/>
                  </a:cxn>
                  <a:cxn ang="0">
                    <a:pos x="3" y="129"/>
                  </a:cxn>
                  <a:cxn ang="0">
                    <a:pos x="7" y="113"/>
                  </a:cxn>
                  <a:cxn ang="0">
                    <a:pos x="12" y="98"/>
                  </a:cxn>
                  <a:cxn ang="0">
                    <a:pos x="16" y="85"/>
                  </a:cxn>
                  <a:cxn ang="0">
                    <a:pos x="19" y="71"/>
                  </a:cxn>
                  <a:cxn ang="0">
                    <a:pos x="24" y="61"/>
                  </a:cxn>
                  <a:cxn ang="0">
                    <a:pos x="28" y="50"/>
                  </a:cxn>
                  <a:cxn ang="0">
                    <a:pos x="33" y="40"/>
                  </a:cxn>
                  <a:cxn ang="0">
                    <a:pos x="37" y="33"/>
                  </a:cxn>
                  <a:cxn ang="0">
                    <a:pos x="40" y="25"/>
                  </a:cxn>
                  <a:cxn ang="0">
                    <a:pos x="45" y="19"/>
                  </a:cxn>
                  <a:cxn ang="0">
                    <a:pos x="49" y="13"/>
                  </a:cxn>
                  <a:cxn ang="0">
                    <a:pos x="58" y="6"/>
                  </a:cxn>
                  <a:cxn ang="0">
                    <a:pos x="61" y="4"/>
                  </a:cxn>
                  <a:cxn ang="0">
                    <a:pos x="66" y="3"/>
                  </a:cxn>
                  <a:cxn ang="0">
                    <a:pos x="72" y="3"/>
                  </a:cxn>
                  <a:cxn ang="0">
                    <a:pos x="81" y="6"/>
                  </a:cxn>
                  <a:cxn ang="0">
                    <a:pos x="85" y="9"/>
                  </a:cxn>
                  <a:cxn ang="0">
                    <a:pos x="93" y="15"/>
                  </a:cxn>
                  <a:cxn ang="0">
                    <a:pos x="97" y="21"/>
                  </a:cxn>
                  <a:cxn ang="0">
                    <a:pos x="101" y="27"/>
                  </a:cxn>
                  <a:cxn ang="0">
                    <a:pos x="106" y="34"/>
                  </a:cxn>
                  <a:cxn ang="0">
                    <a:pos x="110" y="42"/>
                  </a:cxn>
                  <a:cxn ang="0">
                    <a:pos x="115" y="50"/>
                  </a:cxn>
                  <a:cxn ang="0">
                    <a:pos x="119" y="62"/>
                  </a:cxn>
                  <a:cxn ang="0">
                    <a:pos x="124" y="73"/>
                  </a:cxn>
                  <a:cxn ang="0">
                    <a:pos x="128" y="86"/>
                  </a:cxn>
                  <a:cxn ang="0">
                    <a:pos x="133" y="99"/>
                  </a:cxn>
                  <a:cxn ang="0">
                    <a:pos x="137" y="114"/>
                  </a:cxn>
                  <a:cxn ang="0">
                    <a:pos x="142" y="130"/>
                  </a:cxn>
                  <a:cxn ang="0">
                    <a:pos x="145" y="132"/>
                  </a:cxn>
                  <a:cxn ang="0">
                    <a:pos x="142" y="122"/>
                  </a:cxn>
                  <a:cxn ang="0">
                    <a:pos x="137" y="107"/>
                  </a:cxn>
                  <a:cxn ang="0">
                    <a:pos x="133" y="92"/>
                  </a:cxn>
                  <a:cxn ang="0">
                    <a:pos x="128" y="80"/>
                  </a:cxn>
                  <a:cxn ang="0">
                    <a:pos x="124" y="67"/>
                  </a:cxn>
                  <a:cxn ang="0">
                    <a:pos x="119" y="56"/>
                  </a:cxn>
                  <a:cxn ang="0">
                    <a:pos x="115" y="46"/>
                  </a:cxn>
                  <a:cxn ang="0">
                    <a:pos x="110" y="37"/>
                  </a:cxn>
                  <a:cxn ang="0">
                    <a:pos x="106" y="28"/>
                  </a:cxn>
                  <a:cxn ang="0">
                    <a:pos x="101" y="21"/>
                  </a:cxn>
                  <a:cxn ang="0">
                    <a:pos x="97" y="15"/>
                  </a:cxn>
                  <a:cxn ang="0">
                    <a:pos x="91" y="7"/>
                  </a:cxn>
                  <a:cxn ang="0">
                    <a:pos x="87" y="4"/>
                  </a:cxn>
                  <a:cxn ang="0">
                    <a:pos x="82" y="1"/>
                  </a:cxn>
                  <a:cxn ang="0">
                    <a:pos x="66" y="0"/>
                  </a:cxn>
                  <a:cxn ang="0">
                    <a:pos x="55" y="3"/>
                  </a:cxn>
                  <a:cxn ang="0">
                    <a:pos x="46" y="10"/>
                  </a:cxn>
                  <a:cxn ang="0">
                    <a:pos x="42" y="16"/>
                  </a:cxn>
                  <a:cxn ang="0">
                    <a:pos x="37" y="22"/>
                  </a:cxn>
                  <a:cxn ang="0">
                    <a:pos x="34" y="30"/>
                  </a:cxn>
                  <a:cxn ang="0">
                    <a:pos x="30" y="40"/>
                  </a:cxn>
                  <a:cxn ang="0">
                    <a:pos x="25" y="50"/>
                  </a:cxn>
                  <a:cxn ang="0">
                    <a:pos x="21" y="61"/>
                  </a:cxn>
                  <a:cxn ang="0">
                    <a:pos x="16" y="71"/>
                  </a:cxn>
                  <a:cxn ang="0">
                    <a:pos x="13" y="85"/>
                  </a:cxn>
                  <a:cxn ang="0">
                    <a:pos x="9" y="98"/>
                  </a:cxn>
                  <a:cxn ang="0">
                    <a:pos x="4" y="113"/>
                  </a:cxn>
                  <a:cxn ang="0">
                    <a:pos x="0" y="129"/>
                  </a:cxn>
                </a:cxnLst>
                <a:rect l="0" t="0" r="r" b="b"/>
                <a:pathLst>
                  <a:path w="145" h="132">
                    <a:moveTo>
                      <a:pt x="0" y="129"/>
                    </a:moveTo>
                    <a:lnTo>
                      <a:pt x="0" y="130"/>
                    </a:lnTo>
                    <a:lnTo>
                      <a:pt x="3" y="130"/>
                    </a:lnTo>
                    <a:lnTo>
                      <a:pt x="3" y="129"/>
                    </a:lnTo>
                    <a:lnTo>
                      <a:pt x="4" y="120"/>
                    </a:lnTo>
                    <a:lnTo>
                      <a:pt x="7" y="113"/>
                    </a:lnTo>
                    <a:lnTo>
                      <a:pt x="9" y="105"/>
                    </a:lnTo>
                    <a:lnTo>
                      <a:pt x="12" y="98"/>
                    </a:lnTo>
                    <a:lnTo>
                      <a:pt x="13" y="90"/>
                    </a:lnTo>
                    <a:lnTo>
                      <a:pt x="16" y="85"/>
                    </a:lnTo>
                    <a:lnTo>
                      <a:pt x="18" y="79"/>
                    </a:lnTo>
                    <a:lnTo>
                      <a:pt x="19" y="71"/>
                    </a:lnTo>
                    <a:lnTo>
                      <a:pt x="22" y="65"/>
                    </a:lnTo>
                    <a:lnTo>
                      <a:pt x="24" y="61"/>
                    </a:lnTo>
                    <a:lnTo>
                      <a:pt x="27" y="55"/>
                    </a:lnTo>
                    <a:lnTo>
                      <a:pt x="28" y="50"/>
                    </a:lnTo>
                    <a:lnTo>
                      <a:pt x="30" y="44"/>
                    </a:lnTo>
                    <a:lnTo>
                      <a:pt x="33" y="40"/>
                    </a:lnTo>
                    <a:lnTo>
                      <a:pt x="34" y="36"/>
                    </a:lnTo>
                    <a:lnTo>
                      <a:pt x="37" y="33"/>
                    </a:lnTo>
                    <a:lnTo>
                      <a:pt x="39" y="28"/>
                    </a:lnTo>
                    <a:lnTo>
                      <a:pt x="40" y="25"/>
                    </a:lnTo>
                    <a:lnTo>
                      <a:pt x="43" y="22"/>
                    </a:lnTo>
                    <a:lnTo>
                      <a:pt x="45" y="19"/>
                    </a:lnTo>
                    <a:lnTo>
                      <a:pt x="48" y="16"/>
                    </a:lnTo>
                    <a:lnTo>
                      <a:pt x="49" y="13"/>
                    </a:lnTo>
                    <a:lnTo>
                      <a:pt x="55" y="7"/>
                    </a:lnTo>
                    <a:lnTo>
                      <a:pt x="58" y="6"/>
                    </a:lnTo>
                    <a:lnTo>
                      <a:pt x="58" y="4"/>
                    </a:lnTo>
                    <a:lnTo>
                      <a:pt x="61" y="4"/>
                    </a:lnTo>
                    <a:lnTo>
                      <a:pt x="64" y="3"/>
                    </a:lnTo>
                    <a:lnTo>
                      <a:pt x="66" y="3"/>
                    </a:lnTo>
                    <a:lnTo>
                      <a:pt x="69" y="1"/>
                    </a:lnTo>
                    <a:lnTo>
                      <a:pt x="72" y="3"/>
                    </a:lnTo>
                    <a:lnTo>
                      <a:pt x="78" y="3"/>
                    </a:lnTo>
                    <a:lnTo>
                      <a:pt x="81" y="6"/>
                    </a:lnTo>
                    <a:lnTo>
                      <a:pt x="84" y="7"/>
                    </a:lnTo>
                    <a:lnTo>
                      <a:pt x="85" y="9"/>
                    </a:lnTo>
                    <a:lnTo>
                      <a:pt x="88" y="10"/>
                    </a:lnTo>
                    <a:lnTo>
                      <a:pt x="93" y="15"/>
                    </a:lnTo>
                    <a:lnTo>
                      <a:pt x="94" y="18"/>
                    </a:lnTo>
                    <a:lnTo>
                      <a:pt x="97" y="21"/>
                    </a:lnTo>
                    <a:lnTo>
                      <a:pt x="98" y="24"/>
                    </a:lnTo>
                    <a:lnTo>
                      <a:pt x="101" y="27"/>
                    </a:lnTo>
                    <a:lnTo>
                      <a:pt x="103" y="31"/>
                    </a:lnTo>
                    <a:lnTo>
                      <a:pt x="106" y="34"/>
                    </a:lnTo>
                    <a:lnTo>
                      <a:pt x="107" y="37"/>
                    </a:lnTo>
                    <a:lnTo>
                      <a:pt x="110" y="42"/>
                    </a:lnTo>
                    <a:lnTo>
                      <a:pt x="112" y="46"/>
                    </a:lnTo>
                    <a:lnTo>
                      <a:pt x="115" y="50"/>
                    </a:lnTo>
                    <a:lnTo>
                      <a:pt x="116" y="56"/>
                    </a:lnTo>
                    <a:lnTo>
                      <a:pt x="119" y="62"/>
                    </a:lnTo>
                    <a:lnTo>
                      <a:pt x="121" y="67"/>
                    </a:lnTo>
                    <a:lnTo>
                      <a:pt x="124" y="73"/>
                    </a:lnTo>
                    <a:lnTo>
                      <a:pt x="125" y="80"/>
                    </a:lnTo>
                    <a:lnTo>
                      <a:pt x="128" y="86"/>
                    </a:lnTo>
                    <a:lnTo>
                      <a:pt x="130" y="92"/>
                    </a:lnTo>
                    <a:lnTo>
                      <a:pt x="133" y="99"/>
                    </a:lnTo>
                    <a:lnTo>
                      <a:pt x="134" y="107"/>
                    </a:lnTo>
                    <a:lnTo>
                      <a:pt x="137" y="114"/>
                    </a:lnTo>
                    <a:lnTo>
                      <a:pt x="139" y="122"/>
                    </a:lnTo>
                    <a:lnTo>
                      <a:pt x="142" y="130"/>
                    </a:lnTo>
                    <a:lnTo>
                      <a:pt x="142" y="132"/>
                    </a:lnTo>
                    <a:lnTo>
                      <a:pt x="145" y="132"/>
                    </a:lnTo>
                    <a:lnTo>
                      <a:pt x="145" y="130"/>
                    </a:lnTo>
                    <a:lnTo>
                      <a:pt x="142" y="122"/>
                    </a:lnTo>
                    <a:lnTo>
                      <a:pt x="140" y="114"/>
                    </a:lnTo>
                    <a:lnTo>
                      <a:pt x="137" y="107"/>
                    </a:lnTo>
                    <a:lnTo>
                      <a:pt x="136" y="99"/>
                    </a:lnTo>
                    <a:lnTo>
                      <a:pt x="133" y="92"/>
                    </a:lnTo>
                    <a:lnTo>
                      <a:pt x="131" y="86"/>
                    </a:lnTo>
                    <a:lnTo>
                      <a:pt x="128" y="80"/>
                    </a:lnTo>
                    <a:lnTo>
                      <a:pt x="127" y="73"/>
                    </a:lnTo>
                    <a:lnTo>
                      <a:pt x="124" y="67"/>
                    </a:lnTo>
                    <a:lnTo>
                      <a:pt x="122" y="62"/>
                    </a:lnTo>
                    <a:lnTo>
                      <a:pt x="119" y="56"/>
                    </a:lnTo>
                    <a:lnTo>
                      <a:pt x="118" y="50"/>
                    </a:lnTo>
                    <a:lnTo>
                      <a:pt x="115" y="46"/>
                    </a:lnTo>
                    <a:lnTo>
                      <a:pt x="113" y="42"/>
                    </a:lnTo>
                    <a:lnTo>
                      <a:pt x="110" y="37"/>
                    </a:lnTo>
                    <a:lnTo>
                      <a:pt x="109" y="31"/>
                    </a:lnTo>
                    <a:lnTo>
                      <a:pt x="106" y="28"/>
                    </a:lnTo>
                    <a:lnTo>
                      <a:pt x="104" y="24"/>
                    </a:lnTo>
                    <a:lnTo>
                      <a:pt x="101" y="21"/>
                    </a:lnTo>
                    <a:lnTo>
                      <a:pt x="100" y="18"/>
                    </a:lnTo>
                    <a:lnTo>
                      <a:pt x="97" y="15"/>
                    </a:lnTo>
                    <a:lnTo>
                      <a:pt x="96" y="12"/>
                    </a:lnTo>
                    <a:lnTo>
                      <a:pt x="91" y="7"/>
                    </a:lnTo>
                    <a:lnTo>
                      <a:pt x="88" y="6"/>
                    </a:lnTo>
                    <a:lnTo>
                      <a:pt x="87" y="4"/>
                    </a:lnTo>
                    <a:lnTo>
                      <a:pt x="84" y="3"/>
                    </a:lnTo>
                    <a:lnTo>
                      <a:pt x="82" y="1"/>
                    </a:lnTo>
                    <a:lnTo>
                      <a:pt x="78" y="0"/>
                    </a:lnTo>
                    <a:lnTo>
                      <a:pt x="66" y="0"/>
                    </a:lnTo>
                    <a:lnTo>
                      <a:pt x="58" y="1"/>
                    </a:lnTo>
                    <a:lnTo>
                      <a:pt x="55" y="3"/>
                    </a:lnTo>
                    <a:lnTo>
                      <a:pt x="52" y="4"/>
                    </a:lnTo>
                    <a:lnTo>
                      <a:pt x="46" y="10"/>
                    </a:lnTo>
                    <a:lnTo>
                      <a:pt x="45" y="13"/>
                    </a:lnTo>
                    <a:lnTo>
                      <a:pt x="42" y="16"/>
                    </a:lnTo>
                    <a:lnTo>
                      <a:pt x="40" y="19"/>
                    </a:lnTo>
                    <a:lnTo>
                      <a:pt x="37" y="22"/>
                    </a:lnTo>
                    <a:lnTo>
                      <a:pt x="36" y="28"/>
                    </a:lnTo>
                    <a:lnTo>
                      <a:pt x="34" y="30"/>
                    </a:lnTo>
                    <a:lnTo>
                      <a:pt x="31" y="36"/>
                    </a:lnTo>
                    <a:lnTo>
                      <a:pt x="30" y="40"/>
                    </a:lnTo>
                    <a:lnTo>
                      <a:pt x="27" y="44"/>
                    </a:lnTo>
                    <a:lnTo>
                      <a:pt x="25" y="50"/>
                    </a:lnTo>
                    <a:lnTo>
                      <a:pt x="24" y="55"/>
                    </a:lnTo>
                    <a:lnTo>
                      <a:pt x="21" y="61"/>
                    </a:lnTo>
                    <a:lnTo>
                      <a:pt x="19" y="65"/>
                    </a:lnTo>
                    <a:lnTo>
                      <a:pt x="16" y="71"/>
                    </a:lnTo>
                    <a:lnTo>
                      <a:pt x="15" y="79"/>
                    </a:lnTo>
                    <a:lnTo>
                      <a:pt x="13" y="85"/>
                    </a:lnTo>
                    <a:lnTo>
                      <a:pt x="10" y="90"/>
                    </a:lnTo>
                    <a:lnTo>
                      <a:pt x="9" y="98"/>
                    </a:lnTo>
                    <a:lnTo>
                      <a:pt x="6" y="105"/>
                    </a:lnTo>
                    <a:lnTo>
                      <a:pt x="4" y="113"/>
                    </a:lnTo>
                    <a:lnTo>
                      <a:pt x="1" y="120"/>
                    </a:lnTo>
                    <a:lnTo>
                      <a:pt x="0" y="129"/>
                    </a:lnTo>
                    <a:close/>
                  </a:path>
                </a:pathLst>
              </a:custGeom>
              <a:solidFill>
                <a:srgbClr val="000000"/>
              </a:solidFill>
              <a:ln w="12700" cmpd="sng">
                <a:solidFill>
                  <a:srgbClr val="FF0000"/>
                </a:solidFill>
                <a:round/>
                <a:headEnd/>
                <a:tailEnd/>
              </a:ln>
            </p:spPr>
            <p:txBody>
              <a:bodyPr/>
              <a:lstStyle/>
              <a:p>
                <a:endParaRPr lang="sl-SI"/>
              </a:p>
            </p:txBody>
          </p:sp>
          <p:sp>
            <p:nvSpPr>
              <p:cNvPr id="168144" name="Freeform 208"/>
              <p:cNvSpPr>
                <a:spLocks/>
              </p:cNvSpPr>
              <p:nvPr/>
            </p:nvSpPr>
            <p:spPr bwMode="auto">
              <a:xfrm>
                <a:off x="2492" y="1275"/>
                <a:ext cx="145" cy="132"/>
              </a:xfrm>
              <a:custGeom>
                <a:avLst/>
                <a:gdLst/>
                <a:ahLst/>
                <a:cxnLst>
                  <a:cxn ang="0">
                    <a:pos x="3" y="2"/>
                  </a:cxn>
                  <a:cxn ang="0">
                    <a:pos x="0" y="3"/>
                  </a:cxn>
                  <a:cxn ang="0">
                    <a:pos x="5" y="18"/>
                  </a:cxn>
                  <a:cxn ang="0">
                    <a:pos x="9" y="33"/>
                  </a:cxn>
                  <a:cxn ang="0">
                    <a:pos x="14" y="46"/>
                  </a:cxn>
                  <a:cxn ang="0">
                    <a:pos x="20" y="64"/>
                  </a:cxn>
                  <a:cxn ang="0">
                    <a:pos x="24" y="76"/>
                  </a:cxn>
                  <a:cxn ang="0">
                    <a:pos x="30" y="89"/>
                  </a:cxn>
                  <a:cxn ang="0">
                    <a:pos x="35" y="98"/>
                  </a:cxn>
                  <a:cxn ang="0">
                    <a:pos x="41" y="111"/>
                  </a:cxn>
                  <a:cxn ang="0">
                    <a:pos x="47" y="119"/>
                  </a:cxn>
                  <a:cxn ang="0">
                    <a:pos x="52" y="126"/>
                  </a:cxn>
                  <a:cxn ang="0">
                    <a:pos x="61" y="129"/>
                  </a:cxn>
                  <a:cxn ang="0">
                    <a:pos x="66" y="131"/>
                  </a:cxn>
                  <a:cxn ang="0">
                    <a:pos x="73" y="132"/>
                  </a:cxn>
                  <a:cxn ang="0">
                    <a:pos x="76" y="131"/>
                  </a:cxn>
                  <a:cxn ang="0">
                    <a:pos x="81" y="129"/>
                  </a:cxn>
                  <a:cxn ang="0">
                    <a:pos x="88" y="125"/>
                  </a:cxn>
                  <a:cxn ang="0">
                    <a:pos x="93" y="120"/>
                  </a:cxn>
                  <a:cxn ang="0">
                    <a:pos x="102" y="108"/>
                  </a:cxn>
                  <a:cxn ang="0">
                    <a:pos x="106" y="102"/>
                  </a:cxn>
                  <a:cxn ang="0">
                    <a:pos x="111" y="92"/>
                  </a:cxn>
                  <a:cxn ang="0">
                    <a:pos x="115" y="83"/>
                  </a:cxn>
                  <a:cxn ang="0">
                    <a:pos x="120" y="73"/>
                  </a:cxn>
                  <a:cxn ang="0">
                    <a:pos x="124" y="62"/>
                  </a:cxn>
                  <a:cxn ang="0">
                    <a:pos x="129" y="50"/>
                  </a:cxn>
                  <a:cxn ang="0">
                    <a:pos x="133" y="37"/>
                  </a:cxn>
                  <a:cxn ang="0">
                    <a:pos x="138" y="24"/>
                  </a:cxn>
                  <a:cxn ang="0">
                    <a:pos x="142" y="9"/>
                  </a:cxn>
                  <a:cxn ang="0">
                    <a:pos x="145" y="0"/>
                  </a:cxn>
                  <a:cxn ang="0">
                    <a:pos x="142" y="2"/>
                  </a:cxn>
                  <a:cxn ang="0">
                    <a:pos x="138" y="16"/>
                  </a:cxn>
                  <a:cxn ang="0">
                    <a:pos x="133" y="31"/>
                  </a:cxn>
                  <a:cxn ang="0">
                    <a:pos x="129" y="45"/>
                  </a:cxn>
                  <a:cxn ang="0">
                    <a:pos x="124" y="56"/>
                  </a:cxn>
                  <a:cxn ang="0">
                    <a:pos x="120" y="68"/>
                  </a:cxn>
                  <a:cxn ang="0">
                    <a:pos x="115" y="79"/>
                  </a:cxn>
                  <a:cxn ang="0">
                    <a:pos x="111" y="88"/>
                  </a:cxn>
                  <a:cxn ang="0">
                    <a:pos x="106" y="96"/>
                  </a:cxn>
                  <a:cxn ang="0">
                    <a:pos x="102" y="102"/>
                  </a:cxn>
                  <a:cxn ang="0">
                    <a:pos x="97" y="110"/>
                  </a:cxn>
                  <a:cxn ang="0">
                    <a:pos x="88" y="120"/>
                  </a:cxn>
                  <a:cxn ang="0">
                    <a:pos x="84" y="123"/>
                  </a:cxn>
                  <a:cxn ang="0">
                    <a:pos x="81" y="126"/>
                  </a:cxn>
                  <a:cxn ang="0">
                    <a:pos x="76" y="128"/>
                  </a:cxn>
                  <a:cxn ang="0">
                    <a:pos x="70" y="129"/>
                  </a:cxn>
                  <a:cxn ang="0">
                    <a:pos x="69" y="129"/>
                  </a:cxn>
                  <a:cxn ang="0">
                    <a:pos x="64" y="128"/>
                  </a:cxn>
                  <a:cxn ang="0">
                    <a:pos x="58" y="126"/>
                  </a:cxn>
                  <a:cxn ang="0">
                    <a:pos x="55" y="123"/>
                  </a:cxn>
                  <a:cxn ang="0">
                    <a:pos x="50" y="116"/>
                  </a:cxn>
                  <a:cxn ang="0">
                    <a:pos x="44" y="108"/>
                  </a:cxn>
                  <a:cxn ang="0">
                    <a:pos x="39" y="102"/>
                  </a:cxn>
                  <a:cxn ang="0">
                    <a:pos x="35" y="93"/>
                  </a:cxn>
                  <a:cxn ang="0">
                    <a:pos x="30" y="85"/>
                  </a:cxn>
                  <a:cxn ang="0">
                    <a:pos x="24" y="70"/>
                  </a:cxn>
                  <a:cxn ang="0">
                    <a:pos x="20" y="58"/>
                  </a:cxn>
                  <a:cxn ang="0">
                    <a:pos x="14" y="39"/>
                  </a:cxn>
                  <a:cxn ang="0">
                    <a:pos x="9" y="25"/>
                  </a:cxn>
                  <a:cxn ang="0">
                    <a:pos x="5" y="10"/>
                  </a:cxn>
                </a:cxnLst>
                <a:rect l="0" t="0" r="r" b="b"/>
                <a:pathLst>
                  <a:path w="145" h="132">
                    <a:moveTo>
                      <a:pt x="3" y="3"/>
                    </a:moveTo>
                    <a:lnTo>
                      <a:pt x="3" y="2"/>
                    </a:lnTo>
                    <a:lnTo>
                      <a:pt x="0" y="2"/>
                    </a:lnTo>
                    <a:lnTo>
                      <a:pt x="0" y="3"/>
                    </a:lnTo>
                    <a:lnTo>
                      <a:pt x="2" y="10"/>
                    </a:lnTo>
                    <a:lnTo>
                      <a:pt x="5" y="18"/>
                    </a:lnTo>
                    <a:lnTo>
                      <a:pt x="6" y="25"/>
                    </a:lnTo>
                    <a:lnTo>
                      <a:pt x="9" y="33"/>
                    </a:lnTo>
                    <a:lnTo>
                      <a:pt x="11" y="39"/>
                    </a:lnTo>
                    <a:lnTo>
                      <a:pt x="14" y="46"/>
                    </a:lnTo>
                    <a:lnTo>
                      <a:pt x="17" y="58"/>
                    </a:lnTo>
                    <a:lnTo>
                      <a:pt x="20" y="64"/>
                    </a:lnTo>
                    <a:lnTo>
                      <a:pt x="21" y="70"/>
                    </a:lnTo>
                    <a:lnTo>
                      <a:pt x="24" y="76"/>
                    </a:lnTo>
                    <a:lnTo>
                      <a:pt x="27" y="85"/>
                    </a:lnTo>
                    <a:lnTo>
                      <a:pt x="30" y="89"/>
                    </a:lnTo>
                    <a:lnTo>
                      <a:pt x="32" y="93"/>
                    </a:lnTo>
                    <a:lnTo>
                      <a:pt x="35" y="98"/>
                    </a:lnTo>
                    <a:lnTo>
                      <a:pt x="38" y="107"/>
                    </a:lnTo>
                    <a:lnTo>
                      <a:pt x="41" y="111"/>
                    </a:lnTo>
                    <a:lnTo>
                      <a:pt x="42" y="114"/>
                    </a:lnTo>
                    <a:lnTo>
                      <a:pt x="47" y="119"/>
                    </a:lnTo>
                    <a:lnTo>
                      <a:pt x="48" y="122"/>
                    </a:lnTo>
                    <a:lnTo>
                      <a:pt x="52" y="126"/>
                    </a:lnTo>
                    <a:lnTo>
                      <a:pt x="58" y="129"/>
                    </a:lnTo>
                    <a:lnTo>
                      <a:pt x="61" y="129"/>
                    </a:lnTo>
                    <a:lnTo>
                      <a:pt x="64" y="131"/>
                    </a:lnTo>
                    <a:lnTo>
                      <a:pt x="66" y="131"/>
                    </a:lnTo>
                    <a:lnTo>
                      <a:pt x="69" y="132"/>
                    </a:lnTo>
                    <a:lnTo>
                      <a:pt x="73" y="132"/>
                    </a:lnTo>
                    <a:lnTo>
                      <a:pt x="73" y="131"/>
                    </a:lnTo>
                    <a:lnTo>
                      <a:pt x="76" y="131"/>
                    </a:lnTo>
                    <a:lnTo>
                      <a:pt x="78" y="129"/>
                    </a:lnTo>
                    <a:lnTo>
                      <a:pt x="81" y="129"/>
                    </a:lnTo>
                    <a:lnTo>
                      <a:pt x="87" y="126"/>
                    </a:lnTo>
                    <a:lnTo>
                      <a:pt x="88" y="125"/>
                    </a:lnTo>
                    <a:lnTo>
                      <a:pt x="91" y="123"/>
                    </a:lnTo>
                    <a:lnTo>
                      <a:pt x="93" y="120"/>
                    </a:lnTo>
                    <a:lnTo>
                      <a:pt x="100" y="113"/>
                    </a:lnTo>
                    <a:lnTo>
                      <a:pt x="102" y="108"/>
                    </a:lnTo>
                    <a:lnTo>
                      <a:pt x="105" y="105"/>
                    </a:lnTo>
                    <a:lnTo>
                      <a:pt x="106" y="102"/>
                    </a:lnTo>
                    <a:lnTo>
                      <a:pt x="109" y="96"/>
                    </a:lnTo>
                    <a:lnTo>
                      <a:pt x="111" y="92"/>
                    </a:lnTo>
                    <a:lnTo>
                      <a:pt x="114" y="88"/>
                    </a:lnTo>
                    <a:lnTo>
                      <a:pt x="115" y="83"/>
                    </a:lnTo>
                    <a:lnTo>
                      <a:pt x="118" y="79"/>
                    </a:lnTo>
                    <a:lnTo>
                      <a:pt x="120" y="73"/>
                    </a:lnTo>
                    <a:lnTo>
                      <a:pt x="123" y="68"/>
                    </a:lnTo>
                    <a:lnTo>
                      <a:pt x="124" y="62"/>
                    </a:lnTo>
                    <a:lnTo>
                      <a:pt x="127" y="56"/>
                    </a:lnTo>
                    <a:lnTo>
                      <a:pt x="129" y="50"/>
                    </a:lnTo>
                    <a:lnTo>
                      <a:pt x="132" y="45"/>
                    </a:lnTo>
                    <a:lnTo>
                      <a:pt x="133" y="37"/>
                    </a:lnTo>
                    <a:lnTo>
                      <a:pt x="136" y="31"/>
                    </a:lnTo>
                    <a:lnTo>
                      <a:pt x="138" y="24"/>
                    </a:lnTo>
                    <a:lnTo>
                      <a:pt x="141" y="16"/>
                    </a:lnTo>
                    <a:lnTo>
                      <a:pt x="142" y="9"/>
                    </a:lnTo>
                    <a:lnTo>
                      <a:pt x="145" y="2"/>
                    </a:lnTo>
                    <a:lnTo>
                      <a:pt x="145" y="0"/>
                    </a:lnTo>
                    <a:lnTo>
                      <a:pt x="142" y="0"/>
                    </a:lnTo>
                    <a:lnTo>
                      <a:pt x="142" y="2"/>
                    </a:lnTo>
                    <a:lnTo>
                      <a:pt x="139" y="9"/>
                    </a:lnTo>
                    <a:lnTo>
                      <a:pt x="138" y="16"/>
                    </a:lnTo>
                    <a:lnTo>
                      <a:pt x="135" y="24"/>
                    </a:lnTo>
                    <a:lnTo>
                      <a:pt x="133" y="31"/>
                    </a:lnTo>
                    <a:lnTo>
                      <a:pt x="130" y="37"/>
                    </a:lnTo>
                    <a:lnTo>
                      <a:pt x="129" y="45"/>
                    </a:lnTo>
                    <a:lnTo>
                      <a:pt x="126" y="50"/>
                    </a:lnTo>
                    <a:lnTo>
                      <a:pt x="124" y="56"/>
                    </a:lnTo>
                    <a:lnTo>
                      <a:pt x="121" y="62"/>
                    </a:lnTo>
                    <a:lnTo>
                      <a:pt x="120" y="68"/>
                    </a:lnTo>
                    <a:lnTo>
                      <a:pt x="117" y="73"/>
                    </a:lnTo>
                    <a:lnTo>
                      <a:pt x="115" y="79"/>
                    </a:lnTo>
                    <a:lnTo>
                      <a:pt x="112" y="83"/>
                    </a:lnTo>
                    <a:lnTo>
                      <a:pt x="111" y="88"/>
                    </a:lnTo>
                    <a:lnTo>
                      <a:pt x="108" y="92"/>
                    </a:lnTo>
                    <a:lnTo>
                      <a:pt x="106" y="96"/>
                    </a:lnTo>
                    <a:lnTo>
                      <a:pt x="103" y="99"/>
                    </a:lnTo>
                    <a:lnTo>
                      <a:pt x="102" y="102"/>
                    </a:lnTo>
                    <a:lnTo>
                      <a:pt x="99" y="105"/>
                    </a:lnTo>
                    <a:lnTo>
                      <a:pt x="97" y="110"/>
                    </a:lnTo>
                    <a:lnTo>
                      <a:pt x="90" y="117"/>
                    </a:lnTo>
                    <a:lnTo>
                      <a:pt x="88" y="120"/>
                    </a:lnTo>
                    <a:lnTo>
                      <a:pt x="85" y="122"/>
                    </a:lnTo>
                    <a:lnTo>
                      <a:pt x="84" y="123"/>
                    </a:lnTo>
                    <a:lnTo>
                      <a:pt x="81" y="125"/>
                    </a:lnTo>
                    <a:lnTo>
                      <a:pt x="81" y="126"/>
                    </a:lnTo>
                    <a:lnTo>
                      <a:pt x="78" y="126"/>
                    </a:lnTo>
                    <a:lnTo>
                      <a:pt x="76" y="128"/>
                    </a:lnTo>
                    <a:lnTo>
                      <a:pt x="73" y="128"/>
                    </a:lnTo>
                    <a:lnTo>
                      <a:pt x="70" y="129"/>
                    </a:lnTo>
                    <a:lnTo>
                      <a:pt x="72" y="129"/>
                    </a:lnTo>
                    <a:lnTo>
                      <a:pt x="69" y="129"/>
                    </a:lnTo>
                    <a:lnTo>
                      <a:pt x="66" y="128"/>
                    </a:lnTo>
                    <a:lnTo>
                      <a:pt x="64" y="128"/>
                    </a:lnTo>
                    <a:lnTo>
                      <a:pt x="61" y="126"/>
                    </a:lnTo>
                    <a:lnTo>
                      <a:pt x="58" y="126"/>
                    </a:lnTo>
                    <a:lnTo>
                      <a:pt x="58" y="125"/>
                    </a:lnTo>
                    <a:lnTo>
                      <a:pt x="55" y="123"/>
                    </a:lnTo>
                    <a:lnTo>
                      <a:pt x="51" y="119"/>
                    </a:lnTo>
                    <a:lnTo>
                      <a:pt x="50" y="116"/>
                    </a:lnTo>
                    <a:lnTo>
                      <a:pt x="45" y="111"/>
                    </a:lnTo>
                    <a:lnTo>
                      <a:pt x="44" y="108"/>
                    </a:lnTo>
                    <a:lnTo>
                      <a:pt x="41" y="104"/>
                    </a:lnTo>
                    <a:lnTo>
                      <a:pt x="39" y="102"/>
                    </a:lnTo>
                    <a:lnTo>
                      <a:pt x="38" y="98"/>
                    </a:lnTo>
                    <a:lnTo>
                      <a:pt x="35" y="93"/>
                    </a:lnTo>
                    <a:lnTo>
                      <a:pt x="33" y="89"/>
                    </a:lnTo>
                    <a:lnTo>
                      <a:pt x="30" y="85"/>
                    </a:lnTo>
                    <a:lnTo>
                      <a:pt x="27" y="76"/>
                    </a:lnTo>
                    <a:lnTo>
                      <a:pt x="24" y="70"/>
                    </a:lnTo>
                    <a:lnTo>
                      <a:pt x="23" y="64"/>
                    </a:lnTo>
                    <a:lnTo>
                      <a:pt x="20" y="58"/>
                    </a:lnTo>
                    <a:lnTo>
                      <a:pt x="17" y="46"/>
                    </a:lnTo>
                    <a:lnTo>
                      <a:pt x="14" y="39"/>
                    </a:lnTo>
                    <a:lnTo>
                      <a:pt x="12" y="33"/>
                    </a:lnTo>
                    <a:lnTo>
                      <a:pt x="9" y="25"/>
                    </a:lnTo>
                    <a:lnTo>
                      <a:pt x="8" y="18"/>
                    </a:lnTo>
                    <a:lnTo>
                      <a:pt x="5" y="10"/>
                    </a:lnTo>
                    <a:lnTo>
                      <a:pt x="3" y="3"/>
                    </a:lnTo>
                    <a:close/>
                  </a:path>
                </a:pathLst>
              </a:custGeom>
              <a:solidFill>
                <a:srgbClr val="000000"/>
              </a:solidFill>
              <a:ln w="12700" cmpd="sng">
                <a:solidFill>
                  <a:srgbClr val="FF0000"/>
                </a:solidFill>
                <a:round/>
                <a:headEnd/>
                <a:tailEnd/>
              </a:ln>
            </p:spPr>
            <p:txBody>
              <a:bodyPr/>
              <a:lstStyle/>
              <a:p>
                <a:endParaRPr lang="sl-SI"/>
              </a:p>
            </p:txBody>
          </p:sp>
        </p:grpSp>
        <p:grpSp>
          <p:nvGrpSpPr>
            <p:cNvPr id="5" name="Group 209"/>
            <p:cNvGrpSpPr>
              <a:grpSpLocks/>
            </p:cNvGrpSpPr>
            <p:nvPr/>
          </p:nvGrpSpPr>
          <p:grpSpPr bwMode="auto">
            <a:xfrm>
              <a:off x="3408" y="1008"/>
              <a:ext cx="144" cy="48"/>
              <a:chOff x="2352" y="1152"/>
              <a:chExt cx="285" cy="255"/>
            </a:xfrm>
          </p:grpSpPr>
          <p:sp>
            <p:nvSpPr>
              <p:cNvPr id="168146" name="Freeform 210"/>
              <p:cNvSpPr>
                <a:spLocks/>
              </p:cNvSpPr>
              <p:nvPr/>
            </p:nvSpPr>
            <p:spPr bwMode="auto">
              <a:xfrm>
                <a:off x="2352" y="1152"/>
                <a:ext cx="145" cy="132"/>
              </a:xfrm>
              <a:custGeom>
                <a:avLst/>
                <a:gdLst/>
                <a:ahLst/>
                <a:cxnLst>
                  <a:cxn ang="0">
                    <a:pos x="0" y="130"/>
                  </a:cxn>
                  <a:cxn ang="0">
                    <a:pos x="3" y="129"/>
                  </a:cxn>
                  <a:cxn ang="0">
                    <a:pos x="7" y="113"/>
                  </a:cxn>
                  <a:cxn ang="0">
                    <a:pos x="12" y="98"/>
                  </a:cxn>
                  <a:cxn ang="0">
                    <a:pos x="16" y="85"/>
                  </a:cxn>
                  <a:cxn ang="0">
                    <a:pos x="19" y="71"/>
                  </a:cxn>
                  <a:cxn ang="0">
                    <a:pos x="24" y="61"/>
                  </a:cxn>
                  <a:cxn ang="0">
                    <a:pos x="28" y="50"/>
                  </a:cxn>
                  <a:cxn ang="0">
                    <a:pos x="33" y="40"/>
                  </a:cxn>
                  <a:cxn ang="0">
                    <a:pos x="37" y="33"/>
                  </a:cxn>
                  <a:cxn ang="0">
                    <a:pos x="40" y="25"/>
                  </a:cxn>
                  <a:cxn ang="0">
                    <a:pos x="45" y="19"/>
                  </a:cxn>
                  <a:cxn ang="0">
                    <a:pos x="49" y="13"/>
                  </a:cxn>
                  <a:cxn ang="0">
                    <a:pos x="58" y="6"/>
                  </a:cxn>
                  <a:cxn ang="0">
                    <a:pos x="61" y="4"/>
                  </a:cxn>
                  <a:cxn ang="0">
                    <a:pos x="66" y="3"/>
                  </a:cxn>
                  <a:cxn ang="0">
                    <a:pos x="72" y="3"/>
                  </a:cxn>
                  <a:cxn ang="0">
                    <a:pos x="81" y="6"/>
                  </a:cxn>
                  <a:cxn ang="0">
                    <a:pos x="85" y="9"/>
                  </a:cxn>
                  <a:cxn ang="0">
                    <a:pos x="93" y="15"/>
                  </a:cxn>
                  <a:cxn ang="0">
                    <a:pos x="97" y="21"/>
                  </a:cxn>
                  <a:cxn ang="0">
                    <a:pos x="101" y="27"/>
                  </a:cxn>
                  <a:cxn ang="0">
                    <a:pos x="106" y="34"/>
                  </a:cxn>
                  <a:cxn ang="0">
                    <a:pos x="110" y="42"/>
                  </a:cxn>
                  <a:cxn ang="0">
                    <a:pos x="115" y="50"/>
                  </a:cxn>
                  <a:cxn ang="0">
                    <a:pos x="119" y="62"/>
                  </a:cxn>
                  <a:cxn ang="0">
                    <a:pos x="124" y="73"/>
                  </a:cxn>
                  <a:cxn ang="0">
                    <a:pos x="128" y="86"/>
                  </a:cxn>
                  <a:cxn ang="0">
                    <a:pos x="133" y="99"/>
                  </a:cxn>
                  <a:cxn ang="0">
                    <a:pos x="137" y="114"/>
                  </a:cxn>
                  <a:cxn ang="0">
                    <a:pos x="142" y="130"/>
                  </a:cxn>
                  <a:cxn ang="0">
                    <a:pos x="145" y="132"/>
                  </a:cxn>
                  <a:cxn ang="0">
                    <a:pos x="142" y="122"/>
                  </a:cxn>
                  <a:cxn ang="0">
                    <a:pos x="137" y="107"/>
                  </a:cxn>
                  <a:cxn ang="0">
                    <a:pos x="133" y="92"/>
                  </a:cxn>
                  <a:cxn ang="0">
                    <a:pos x="128" y="80"/>
                  </a:cxn>
                  <a:cxn ang="0">
                    <a:pos x="124" y="67"/>
                  </a:cxn>
                  <a:cxn ang="0">
                    <a:pos x="119" y="56"/>
                  </a:cxn>
                  <a:cxn ang="0">
                    <a:pos x="115" y="46"/>
                  </a:cxn>
                  <a:cxn ang="0">
                    <a:pos x="110" y="37"/>
                  </a:cxn>
                  <a:cxn ang="0">
                    <a:pos x="106" y="28"/>
                  </a:cxn>
                  <a:cxn ang="0">
                    <a:pos x="101" y="21"/>
                  </a:cxn>
                  <a:cxn ang="0">
                    <a:pos x="97" y="15"/>
                  </a:cxn>
                  <a:cxn ang="0">
                    <a:pos x="91" y="7"/>
                  </a:cxn>
                  <a:cxn ang="0">
                    <a:pos x="87" y="4"/>
                  </a:cxn>
                  <a:cxn ang="0">
                    <a:pos x="82" y="1"/>
                  </a:cxn>
                  <a:cxn ang="0">
                    <a:pos x="66" y="0"/>
                  </a:cxn>
                  <a:cxn ang="0">
                    <a:pos x="55" y="3"/>
                  </a:cxn>
                  <a:cxn ang="0">
                    <a:pos x="46" y="10"/>
                  </a:cxn>
                  <a:cxn ang="0">
                    <a:pos x="42" y="16"/>
                  </a:cxn>
                  <a:cxn ang="0">
                    <a:pos x="37" y="22"/>
                  </a:cxn>
                  <a:cxn ang="0">
                    <a:pos x="34" y="30"/>
                  </a:cxn>
                  <a:cxn ang="0">
                    <a:pos x="30" y="40"/>
                  </a:cxn>
                  <a:cxn ang="0">
                    <a:pos x="25" y="50"/>
                  </a:cxn>
                  <a:cxn ang="0">
                    <a:pos x="21" y="61"/>
                  </a:cxn>
                  <a:cxn ang="0">
                    <a:pos x="16" y="71"/>
                  </a:cxn>
                  <a:cxn ang="0">
                    <a:pos x="13" y="85"/>
                  </a:cxn>
                  <a:cxn ang="0">
                    <a:pos x="9" y="98"/>
                  </a:cxn>
                  <a:cxn ang="0">
                    <a:pos x="4" y="113"/>
                  </a:cxn>
                  <a:cxn ang="0">
                    <a:pos x="0" y="129"/>
                  </a:cxn>
                </a:cxnLst>
                <a:rect l="0" t="0" r="r" b="b"/>
                <a:pathLst>
                  <a:path w="145" h="132">
                    <a:moveTo>
                      <a:pt x="0" y="129"/>
                    </a:moveTo>
                    <a:lnTo>
                      <a:pt x="0" y="130"/>
                    </a:lnTo>
                    <a:lnTo>
                      <a:pt x="3" y="130"/>
                    </a:lnTo>
                    <a:lnTo>
                      <a:pt x="3" y="129"/>
                    </a:lnTo>
                    <a:lnTo>
                      <a:pt x="4" y="120"/>
                    </a:lnTo>
                    <a:lnTo>
                      <a:pt x="7" y="113"/>
                    </a:lnTo>
                    <a:lnTo>
                      <a:pt x="9" y="105"/>
                    </a:lnTo>
                    <a:lnTo>
                      <a:pt x="12" y="98"/>
                    </a:lnTo>
                    <a:lnTo>
                      <a:pt x="13" y="90"/>
                    </a:lnTo>
                    <a:lnTo>
                      <a:pt x="16" y="85"/>
                    </a:lnTo>
                    <a:lnTo>
                      <a:pt x="18" y="79"/>
                    </a:lnTo>
                    <a:lnTo>
                      <a:pt x="19" y="71"/>
                    </a:lnTo>
                    <a:lnTo>
                      <a:pt x="22" y="65"/>
                    </a:lnTo>
                    <a:lnTo>
                      <a:pt x="24" y="61"/>
                    </a:lnTo>
                    <a:lnTo>
                      <a:pt x="27" y="55"/>
                    </a:lnTo>
                    <a:lnTo>
                      <a:pt x="28" y="50"/>
                    </a:lnTo>
                    <a:lnTo>
                      <a:pt x="30" y="44"/>
                    </a:lnTo>
                    <a:lnTo>
                      <a:pt x="33" y="40"/>
                    </a:lnTo>
                    <a:lnTo>
                      <a:pt x="34" y="36"/>
                    </a:lnTo>
                    <a:lnTo>
                      <a:pt x="37" y="33"/>
                    </a:lnTo>
                    <a:lnTo>
                      <a:pt x="39" y="28"/>
                    </a:lnTo>
                    <a:lnTo>
                      <a:pt x="40" y="25"/>
                    </a:lnTo>
                    <a:lnTo>
                      <a:pt x="43" y="22"/>
                    </a:lnTo>
                    <a:lnTo>
                      <a:pt x="45" y="19"/>
                    </a:lnTo>
                    <a:lnTo>
                      <a:pt x="48" y="16"/>
                    </a:lnTo>
                    <a:lnTo>
                      <a:pt x="49" y="13"/>
                    </a:lnTo>
                    <a:lnTo>
                      <a:pt x="55" y="7"/>
                    </a:lnTo>
                    <a:lnTo>
                      <a:pt x="58" y="6"/>
                    </a:lnTo>
                    <a:lnTo>
                      <a:pt x="58" y="4"/>
                    </a:lnTo>
                    <a:lnTo>
                      <a:pt x="61" y="4"/>
                    </a:lnTo>
                    <a:lnTo>
                      <a:pt x="64" y="3"/>
                    </a:lnTo>
                    <a:lnTo>
                      <a:pt x="66" y="3"/>
                    </a:lnTo>
                    <a:lnTo>
                      <a:pt x="69" y="1"/>
                    </a:lnTo>
                    <a:lnTo>
                      <a:pt x="72" y="3"/>
                    </a:lnTo>
                    <a:lnTo>
                      <a:pt x="78" y="3"/>
                    </a:lnTo>
                    <a:lnTo>
                      <a:pt x="81" y="6"/>
                    </a:lnTo>
                    <a:lnTo>
                      <a:pt x="84" y="7"/>
                    </a:lnTo>
                    <a:lnTo>
                      <a:pt x="85" y="9"/>
                    </a:lnTo>
                    <a:lnTo>
                      <a:pt x="88" y="10"/>
                    </a:lnTo>
                    <a:lnTo>
                      <a:pt x="93" y="15"/>
                    </a:lnTo>
                    <a:lnTo>
                      <a:pt x="94" y="18"/>
                    </a:lnTo>
                    <a:lnTo>
                      <a:pt x="97" y="21"/>
                    </a:lnTo>
                    <a:lnTo>
                      <a:pt x="98" y="24"/>
                    </a:lnTo>
                    <a:lnTo>
                      <a:pt x="101" y="27"/>
                    </a:lnTo>
                    <a:lnTo>
                      <a:pt x="103" y="31"/>
                    </a:lnTo>
                    <a:lnTo>
                      <a:pt x="106" y="34"/>
                    </a:lnTo>
                    <a:lnTo>
                      <a:pt x="107" y="37"/>
                    </a:lnTo>
                    <a:lnTo>
                      <a:pt x="110" y="42"/>
                    </a:lnTo>
                    <a:lnTo>
                      <a:pt x="112" y="46"/>
                    </a:lnTo>
                    <a:lnTo>
                      <a:pt x="115" y="50"/>
                    </a:lnTo>
                    <a:lnTo>
                      <a:pt x="116" y="56"/>
                    </a:lnTo>
                    <a:lnTo>
                      <a:pt x="119" y="62"/>
                    </a:lnTo>
                    <a:lnTo>
                      <a:pt x="121" y="67"/>
                    </a:lnTo>
                    <a:lnTo>
                      <a:pt x="124" y="73"/>
                    </a:lnTo>
                    <a:lnTo>
                      <a:pt x="125" y="80"/>
                    </a:lnTo>
                    <a:lnTo>
                      <a:pt x="128" y="86"/>
                    </a:lnTo>
                    <a:lnTo>
                      <a:pt x="130" y="92"/>
                    </a:lnTo>
                    <a:lnTo>
                      <a:pt x="133" y="99"/>
                    </a:lnTo>
                    <a:lnTo>
                      <a:pt x="134" y="107"/>
                    </a:lnTo>
                    <a:lnTo>
                      <a:pt x="137" y="114"/>
                    </a:lnTo>
                    <a:lnTo>
                      <a:pt x="139" y="122"/>
                    </a:lnTo>
                    <a:lnTo>
                      <a:pt x="142" y="130"/>
                    </a:lnTo>
                    <a:lnTo>
                      <a:pt x="142" y="132"/>
                    </a:lnTo>
                    <a:lnTo>
                      <a:pt x="145" y="132"/>
                    </a:lnTo>
                    <a:lnTo>
                      <a:pt x="145" y="130"/>
                    </a:lnTo>
                    <a:lnTo>
                      <a:pt x="142" y="122"/>
                    </a:lnTo>
                    <a:lnTo>
                      <a:pt x="140" y="114"/>
                    </a:lnTo>
                    <a:lnTo>
                      <a:pt x="137" y="107"/>
                    </a:lnTo>
                    <a:lnTo>
                      <a:pt x="136" y="99"/>
                    </a:lnTo>
                    <a:lnTo>
                      <a:pt x="133" y="92"/>
                    </a:lnTo>
                    <a:lnTo>
                      <a:pt x="131" y="86"/>
                    </a:lnTo>
                    <a:lnTo>
                      <a:pt x="128" y="80"/>
                    </a:lnTo>
                    <a:lnTo>
                      <a:pt x="127" y="73"/>
                    </a:lnTo>
                    <a:lnTo>
                      <a:pt x="124" y="67"/>
                    </a:lnTo>
                    <a:lnTo>
                      <a:pt x="122" y="62"/>
                    </a:lnTo>
                    <a:lnTo>
                      <a:pt x="119" y="56"/>
                    </a:lnTo>
                    <a:lnTo>
                      <a:pt x="118" y="50"/>
                    </a:lnTo>
                    <a:lnTo>
                      <a:pt x="115" y="46"/>
                    </a:lnTo>
                    <a:lnTo>
                      <a:pt x="113" y="42"/>
                    </a:lnTo>
                    <a:lnTo>
                      <a:pt x="110" y="37"/>
                    </a:lnTo>
                    <a:lnTo>
                      <a:pt x="109" y="31"/>
                    </a:lnTo>
                    <a:lnTo>
                      <a:pt x="106" y="28"/>
                    </a:lnTo>
                    <a:lnTo>
                      <a:pt x="104" y="24"/>
                    </a:lnTo>
                    <a:lnTo>
                      <a:pt x="101" y="21"/>
                    </a:lnTo>
                    <a:lnTo>
                      <a:pt x="100" y="18"/>
                    </a:lnTo>
                    <a:lnTo>
                      <a:pt x="97" y="15"/>
                    </a:lnTo>
                    <a:lnTo>
                      <a:pt x="96" y="12"/>
                    </a:lnTo>
                    <a:lnTo>
                      <a:pt x="91" y="7"/>
                    </a:lnTo>
                    <a:lnTo>
                      <a:pt x="88" y="6"/>
                    </a:lnTo>
                    <a:lnTo>
                      <a:pt x="87" y="4"/>
                    </a:lnTo>
                    <a:lnTo>
                      <a:pt x="84" y="3"/>
                    </a:lnTo>
                    <a:lnTo>
                      <a:pt x="82" y="1"/>
                    </a:lnTo>
                    <a:lnTo>
                      <a:pt x="78" y="0"/>
                    </a:lnTo>
                    <a:lnTo>
                      <a:pt x="66" y="0"/>
                    </a:lnTo>
                    <a:lnTo>
                      <a:pt x="58" y="1"/>
                    </a:lnTo>
                    <a:lnTo>
                      <a:pt x="55" y="3"/>
                    </a:lnTo>
                    <a:lnTo>
                      <a:pt x="52" y="4"/>
                    </a:lnTo>
                    <a:lnTo>
                      <a:pt x="46" y="10"/>
                    </a:lnTo>
                    <a:lnTo>
                      <a:pt x="45" y="13"/>
                    </a:lnTo>
                    <a:lnTo>
                      <a:pt x="42" y="16"/>
                    </a:lnTo>
                    <a:lnTo>
                      <a:pt x="40" y="19"/>
                    </a:lnTo>
                    <a:lnTo>
                      <a:pt x="37" y="22"/>
                    </a:lnTo>
                    <a:lnTo>
                      <a:pt x="36" y="28"/>
                    </a:lnTo>
                    <a:lnTo>
                      <a:pt x="34" y="30"/>
                    </a:lnTo>
                    <a:lnTo>
                      <a:pt x="31" y="36"/>
                    </a:lnTo>
                    <a:lnTo>
                      <a:pt x="30" y="40"/>
                    </a:lnTo>
                    <a:lnTo>
                      <a:pt x="27" y="44"/>
                    </a:lnTo>
                    <a:lnTo>
                      <a:pt x="25" y="50"/>
                    </a:lnTo>
                    <a:lnTo>
                      <a:pt x="24" y="55"/>
                    </a:lnTo>
                    <a:lnTo>
                      <a:pt x="21" y="61"/>
                    </a:lnTo>
                    <a:lnTo>
                      <a:pt x="19" y="65"/>
                    </a:lnTo>
                    <a:lnTo>
                      <a:pt x="16" y="71"/>
                    </a:lnTo>
                    <a:lnTo>
                      <a:pt x="15" y="79"/>
                    </a:lnTo>
                    <a:lnTo>
                      <a:pt x="13" y="85"/>
                    </a:lnTo>
                    <a:lnTo>
                      <a:pt x="10" y="90"/>
                    </a:lnTo>
                    <a:lnTo>
                      <a:pt x="9" y="98"/>
                    </a:lnTo>
                    <a:lnTo>
                      <a:pt x="6" y="105"/>
                    </a:lnTo>
                    <a:lnTo>
                      <a:pt x="4" y="113"/>
                    </a:lnTo>
                    <a:lnTo>
                      <a:pt x="1" y="120"/>
                    </a:lnTo>
                    <a:lnTo>
                      <a:pt x="0" y="129"/>
                    </a:lnTo>
                    <a:close/>
                  </a:path>
                </a:pathLst>
              </a:custGeom>
              <a:solidFill>
                <a:srgbClr val="000000"/>
              </a:solidFill>
              <a:ln w="12700" cmpd="sng">
                <a:solidFill>
                  <a:srgbClr val="FF0000"/>
                </a:solidFill>
                <a:round/>
                <a:headEnd/>
                <a:tailEnd/>
              </a:ln>
            </p:spPr>
            <p:txBody>
              <a:bodyPr/>
              <a:lstStyle/>
              <a:p>
                <a:endParaRPr lang="sl-SI"/>
              </a:p>
            </p:txBody>
          </p:sp>
          <p:sp>
            <p:nvSpPr>
              <p:cNvPr id="168147" name="Freeform 211"/>
              <p:cNvSpPr>
                <a:spLocks/>
              </p:cNvSpPr>
              <p:nvPr/>
            </p:nvSpPr>
            <p:spPr bwMode="auto">
              <a:xfrm>
                <a:off x="2492" y="1275"/>
                <a:ext cx="145" cy="132"/>
              </a:xfrm>
              <a:custGeom>
                <a:avLst/>
                <a:gdLst/>
                <a:ahLst/>
                <a:cxnLst>
                  <a:cxn ang="0">
                    <a:pos x="3" y="2"/>
                  </a:cxn>
                  <a:cxn ang="0">
                    <a:pos x="0" y="3"/>
                  </a:cxn>
                  <a:cxn ang="0">
                    <a:pos x="5" y="18"/>
                  </a:cxn>
                  <a:cxn ang="0">
                    <a:pos x="9" y="33"/>
                  </a:cxn>
                  <a:cxn ang="0">
                    <a:pos x="14" y="46"/>
                  </a:cxn>
                  <a:cxn ang="0">
                    <a:pos x="20" y="64"/>
                  </a:cxn>
                  <a:cxn ang="0">
                    <a:pos x="24" y="76"/>
                  </a:cxn>
                  <a:cxn ang="0">
                    <a:pos x="30" y="89"/>
                  </a:cxn>
                  <a:cxn ang="0">
                    <a:pos x="35" y="98"/>
                  </a:cxn>
                  <a:cxn ang="0">
                    <a:pos x="41" y="111"/>
                  </a:cxn>
                  <a:cxn ang="0">
                    <a:pos x="47" y="119"/>
                  </a:cxn>
                  <a:cxn ang="0">
                    <a:pos x="52" y="126"/>
                  </a:cxn>
                  <a:cxn ang="0">
                    <a:pos x="61" y="129"/>
                  </a:cxn>
                  <a:cxn ang="0">
                    <a:pos x="66" y="131"/>
                  </a:cxn>
                  <a:cxn ang="0">
                    <a:pos x="73" y="132"/>
                  </a:cxn>
                  <a:cxn ang="0">
                    <a:pos x="76" y="131"/>
                  </a:cxn>
                  <a:cxn ang="0">
                    <a:pos x="81" y="129"/>
                  </a:cxn>
                  <a:cxn ang="0">
                    <a:pos x="88" y="125"/>
                  </a:cxn>
                  <a:cxn ang="0">
                    <a:pos x="93" y="120"/>
                  </a:cxn>
                  <a:cxn ang="0">
                    <a:pos x="102" y="108"/>
                  </a:cxn>
                  <a:cxn ang="0">
                    <a:pos x="106" y="102"/>
                  </a:cxn>
                  <a:cxn ang="0">
                    <a:pos x="111" y="92"/>
                  </a:cxn>
                  <a:cxn ang="0">
                    <a:pos x="115" y="83"/>
                  </a:cxn>
                  <a:cxn ang="0">
                    <a:pos x="120" y="73"/>
                  </a:cxn>
                  <a:cxn ang="0">
                    <a:pos x="124" y="62"/>
                  </a:cxn>
                  <a:cxn ang="0">
                    <a:pos x="129" y="50"/>
                  </a:cxn>
                  <a:cxn ang="0">
                    <a:pos x="133" y="37"/>
                  </a:cxn>
                  <a:cxn ang="0">
                    <a:pos x="138" y="24"/>
                  </a:cxn>
                  <a:cxn ang="0">
                    <a:pos x="142" y="9"/>
                  </a:cxn>
                  <a:cxn ang="0">
                    <a:pos x="145" y="0"/>
                  </a:cxn>
                  <a:cxn ang="0">
                    <a:pos x="142" y="2"/>
                  </a:cxn>
                  <a:cxn ang="0">
                    <a:pos x="138" y="16"/>
                  </a:cxn>
                  <a:cxn ang="0">
                    <a:pos x="133" y="31"/>
                  </a:cxn>
                  <a:cxn ang="0">
                    <a:pos x="129" y="45"/>
                  </a:cxn>
                  <a:cxn ang="0">
                    <a:pos x="124" y="56"/>
                  </a:cxn>
                  <a:cxn ang="0">
                    <a:pos x="120" y="68"/>
                  </a:cxn>
                  <a:cxn ang="0">
                    <a:pos x="115" y="79"/>
                  </a:cxn>
                  <a:cxn ang="0">
                    <a:pos x="111" y="88"/>
                  </a:cxn>
                  <a:cxn ang="0">
                    <a:pos x="106" y="96"/>
                  </a:cxn>
                  <a:cxn ang="0">
                    <a:pos x="102" y="102"/>
                  </a:cxn>
                  <a:cxn ang="0">
                    <a:pos x="97" y="110"/>
                  </a:cxn>
                  <a:cxn ang="0">
                    <a:pos x="88" y="120"/>
                  </a:cxn>
                  <a:cxn ang="0">
                    <a:pos x="84" y="123"/>
                  </a:cxn>
                  <a:cxn ang="0">
                    <a:pos x="81" y="126"/>
                  </a:cxn>
                  <a:cxn ang="0">
                    <a:pos x="76" y="128"/>
                  </a:cxn>
                  <a:cxn ang="0">
                    <a:pos x="70" y="129"/>
                  </a:cxn>
                  <a:cxn ang="0">
                    <a:pos x="69" y="129"/>
                  </a:cxn>
                  <a:cxn ang="0">
                    <a:pos x="64" y="128"/>
                  </a:cxn>
                  <a:cxn ang="0">
                    <a:pos x="58" y="126"/>
                  </a:cxn>
                  <a:cxn ang="0">
                    <a:pos x="55" y="123"/>
                  </a:cxn>
                  <a:cxn ang="0">
                    <a:pos x="50" y="116"/>
                  </a:cxn>
                  <a:cxn ang="0">
                    <a:pos x="44" y="108"/>
                  </a:cxn>
                  <a:cxn ang="0">
                    <a:pos x="39" y="102"/>
                  </a:cxn>
                  <a:cxn ang="0">
                    <a:pos x="35" y="93"/>
                  </a:cxn>
                  <a:cxn ang="0">
                    <a:pos x="30" y="85"/>
                  </a:cxn>
                  <a:cxn ang="0">
                    <a:pos x="24" y="70"/>
                  </a:cxn>
                  <a:cxn ang="0">
                    <a:pos x="20" y="58"/>
                  </a:cxn>
                  <a:cxn ang="0">
                    <a:pos x="14" y="39"/>
                  </a:cxn>
                  <a:cxn ang="0">
                    <a:pos x="9" y="25"/>
                  </a:cxn>
                  <a:cxn ang="0">
                    <a:pos x="5" y="10"/>
                  </a:cxn>
                </a:cxnLst>
                <a:rect l="0" t="0" r="r" b="b"/>
                <a:pathLst>
                  <a:path w="145" h="132">
                    <a:moveTo>
                      <a:pt x="3" y="3"/>
                    </a:moveTo>
                    <a:lnTo>
                      <a:pt x="3" y="2"/>
                    </a:lnTo>
                    <a:lnTo>
                      <a:pt x="0" y="2"/>
                    </a:lnTo>
                    <a:lnTo>
                      <a:pt x="0" y="3"/>
                    </a:lnTo>
                    <a:lnTo>
                      <a:pt x="2" y="10"/>
                    </a:lnTo>
                    <a:lnTo>
                      <a:pt x="5" y="18"/>
                    </a:lnTo>
                    <a:lnTo>
                      <a:pt x="6" y="25"/>
                    </a:lnTo>
                    <a:lnTo>
                      <a:pt x="9" y="33"/>
                    </a:lnTo>
                    <a:lnTo>
                      <a:pt x="11" y="39"/>
                    </a:lnTo>
                    <a:lnTo>
                      <a:pt x="14" y="46"/>
                    </a:lnTo>
                    <a:lnTo>
                      <a:pt x="17" y="58"/>
                    </a:lnTo>
                    <a:lnTo>
                      <a:pt x="20" y="64"/>
                    </a:lnTo>
                    <a:lnTo>
                      <a:pt x="21" y="70"/>
                    </a:lnTo>
                    <a:lnTo>
                      <a:pt x="24" y="76"/>
                    </a:lnTo>
                    <a:lnTo>
                      <a:pt x="27" y="85"/>
                    </a:lnTo>
                    <a:lnTo>
                      <a:pt x="30" y="89"/>
                    </a:lnTo>
                    <a:lnTo>
                      <a:pt x="32" y="93"/>
                    </a:lnTo>
                    <a:lnTo>
                      <a:pt x="35" y="98"/>
                    </a:lnTo>
                    <a:lnTo>
                      <a:pt x="38" y="107"/>
                    </a:lnTo>
                    <a:lnTo>
                      <a:pt x="41" y="111"/>
                    </a:lnTo>
                    <a:lnTo>
                      <a:pt x="42" y="114"/>
                    </a:lnTo>
                    <a:lnTo>
                      <a:pt x="47" y="119"/>
                    </a:lnTo>
                    <a:lnTo>
                      <a:pt x="48" y="122"/>
                    </a:lnTo>
                    <a:lnTo>
                      <a:pt x="52" y="126"/>
                    </a:lnTo>
                    <a:lnTo>
                      <a:pt x="58" y="129"/>
                    </a:lnTo>
                    <a:lnTo>
                      <a:pt x="61" y="129"/>
                    </a:lnTo>
                    <a:lnTo>
                      <a:pt x="64" y="131"/>
                    </a:lnTo>
                    <a:lnTo>
                      <a:pt x="66" y="131"/>
                    </a:lnTo>
                    <a:lnTo>
                      <a:pt x="69" y="132"/>
                    </a:lnTo>
                    <a:lnTo>
                      <a:pt x="73" y="132"/>
                    </a:lnTo>
                    <a:lnTo>
                      <a:pt x="73" y="131"/>
                    </a:lnTo>
                    <a:lnTo>
                      <a:pt x="76" y="131"/>
                    </a:lnTo>
                    <a:lnTo>
                      <a:pt x="78" y="129"/>
                    </a:lnTo>
                    <a:lnTo>
                      <a:pt x="81" y="129"/>
                    </a:lnTo>
                    <a:lnTo>
                      <a:pt x="87" y="126"/>
                    </a:lnTo>
                    <a:lnTo>
                      <a:pt x="88" y="125"/>
                    </a:lnTo>
                    <a:lnTo>
                      <a:pt x="91" y="123"/>
                    </a:lnTo>
                    <a:lnTo>
                      <a:pt x="93" y="120"/>
                    </a:lnTo>
                    <a:lnTo>
                      <a:pt x="100" y="113"/>
                    </a:lnTo>
                    <a:lnTo>
                      <a:pt x="102" y="108"/>
                    </a:lnTo>
                    <a:lnTo>
                      <a:pt x="105" y="105"/>
                    </a:lnTo>
                    <a:lnTo>
                      <a:pt x="106" y="102"/>
                    </a:lnTo>
                    <a:lnTo>
                      <a:pt x="109" y="96"/>
                    </a:lnTo>
                    <a:lnTo>
                      <a:pt x="111" y="92"/>
                    </a:lnTo>
                    <a:lnTo>
                      <a:pt x="114" y="88"/>
                    </a:lnTo>
                    <a:lnTo>
                      <a:pt x="115" y="83"/>
                    </a:lnTo>
                    <a:lnTo>
                      <a:pt x="118" y="79"/>
                    </a:lnTo>
                    <a:lnTo>
                      <a:pt x="120" y="73"/>
                    </a:lnTo>
                    <a:lnTo>
                      <a:pt x="123" y="68"/>
                    </a:lnTo>
                    <a:lnTo>
                      <a:pt x="124" y="62"/>
                    </a:lnTo>
                    <a:lnTo>
                      <a:pt x="127" y="56"/>
                    </a:lnTo>
                    <a:lnTo>
                      <a:pt x="129" y="50"/>
                    </a:lnTo>
                    <a:lnTo>
                      <a:pt x="132" y="45"/>
                    </a:lnTo>
                    <a:lnTo>
                      <a:pt x="133" y="37"/>
                    </a:lnTo>
                    <a:lnTo>
                      <a:pt x="136" y="31"/>
                    </a:lnTo>
                    <a:lnTo>
                      <a:pt x="138" y="24"/>
                    </a:lnTo>
                    <a:lnTo>
                      <a:pt x="141" y="16"/>
                    </a:lnTo>
                    <a:lnTo>
                      <a:pt x="142" y="9"/>
                    </a:lnTo>
                    <a:lnTo>
                      <a:pt x="145" y="2"/>
                    </a:lnTo>
                    <a:lnTo>
                      <a:pt x="145" y="0"/>
                    </a:lnTo>
                    <a:lnTo>
                      <a:pt x="142" y="0"/>
                    </a:lnTo>
                    <a:lnTo>
                      <a:pt x="142" y="2"/>
                    </a:lnTo>
                    <a:lnTo>
                      <a:pt x="139" y="9"/>
                    </a:lnTo>
                    <a:lnTo>
                      <a:pt x="138" y="16"/>
                    </a:lnTo>
                    <a:lnTo>
                      <a:pt x="135" y="24"/>
                    </a:lnTo>
                    <a:lnTo>
                      <a:pt x="133" y="31"/>
                    </a:lnTo>
                    <a:lnTo>
                      <a:pt x="130" y="37"/>
                    </a:lnTo>
                    <a:lnTo>
                      <a:pt x="129" y="45"/>
                    </a:lnTo>
                    <a:lnTo>
                      <a:pt x="126" y="50"/>
                    </a:lnTo>
                    <a:lnTo>
                      <a:pt x="124" y="56"/>
                    </a:lnTo>
                    <a:lnTo>
                      <a:pt x="121" y="62"/>
                    </a:lnTo>
                    <a:lnTo>
                      <a:pt x="120" y="68"/>
                    </a:lnTo>
                    <a:lnTo>
                      <a:pt x="117" y="73"/>
                    </a:lnTo>
                    <a:lnTo>
                      <a:pt x="115" y="79"/>
                    </a:lnTo>
                    <a:lnTo>
                      <a:pt x="112" y="83"/>
                    </a:lnTo>
                    <a:lnTo>
                      <a:pt x="111" y="88"/>
                    </a:lnTo>
                    <a:lnTo>
                      <a:pt x="108" y="92"/>
                    </a:lnTo>
                    <a:lnTo>
                      <a:pt x="106" y="96"/>
                    </a:lnTo>
                    <a:lnTo>
                      <a:pt x="103" y="99"/>
                    </a:lnTo>
                    <a:lnTo>
                      <a:pt x="102" y="102"/>
                    </a:lnTo>
                    <a:lnTo>
                      <a:pt x="99" y="105"/>
                    </a:lnTo>
                    <a:lnTo>
                      <a:pt x="97" y="110"/>
                    </a:lnTo>
                    <a:lnTo>
                      <a:pt x="90" y="117"/>
                    </a:lnTo>
                    <a:lnTo>
                      <a:pt x="88" y="120"/>
                    </a:lnTo>
                    <a:lnTo>
                      <a:pt x="85" y="122"/>
                    </a:lnTo>
                    <a:lnTo>
                      <a:pt x="84" y="123"/>
                    </a:lnTo>
                    <a:lnTo>
                      <a:pt x="81" y="125"/>
                    </a:lnTo>
                    <a:lnTo>
                      <a:pt x="81" y="126"/>
                    </a:lnTo>
                    <a:lnTo>
                      <a:pt x="78" y="126"/>
                    </a:lnTo>
                    <a:lnTo>
                      <a:pt x="76" y="128"/>
                    </a:lnTo>
                    <a:lnTo>
                      <a:pt x="73" y="128"/>
                    </a:lnTo>
                    <a:lnTo>
                      <a:pt x="70" y="129"/>
                    </a:lnTo>
                    <a:lnTo>
                      <a:pt x="72" y="129"/>
                    </a:lnTo>
                    <a:lnTo>
                      <a:pt x="69" y="129"/>
                    </a:lnTo>
                    <a:lnTo>
                      <a:pt x="66" y="128"/>
                    </a:lnTo>
                    <a:lnTo>
                      <a:pt x="64" y="128"/>
                    </a:lnTo>
                    <a:lnTo>
                      <a:pt x="61" y="126"/>
                    </a:lnTo>
                    <a:lnTo>
                      <a:pt x="58" y="126"/>
                    </a:lnTo>
                    <a:lnTo>
                      <a:pt x="58" y="125"/>
                    </a:lnTo>
                    <a:lnTo>
                      <a:pt x="55" y="123"/>
                    </a:lnTo>
                    <a:lnTo>
                      <a:pt x="51" y="119"/>
                    </a:lnTo>
                    <a:lnTo>
                      <a:pt x="50" y="116"/>
                    </a:lnTo>
                    <a:lnTo>
                      <a:pt x="45" y="111"/>
                    </a:lnTo>
                    <a:lnTo>
                      <a:pt x="44" y="108"/>
                    </a:lnTo>
                    <a:lnTo>
                      <a:pt x="41" y="104"/>
                    </a:lnTo>
                    <a:lnTo>
                      <a:pt x="39" y="102"/>
                    </a:lnTo>
                    <a:lnTo>
                      <a:pt x="38" y="98"/>
                    </a:lnTo>
                    <a:lnTo>
                      <a:pt x="35" y="93"/>
                    </a:lnTo>
                    <a:lnTo>
                      <a:pt x="33" y="89"/>
                    </a:lnTo>
                    <a:lnTo>
                      <a:pt x="30" y="85"/>
                    </a:lnTo>
                    <a:lnTo>
                      <a:pt x="27" y="76"/>
                    </a:lnTo>
                    <a:lnTo>
                      <a:pt x="24" y="70"/>
                    </a:lnTo>
                    <a:lnTo>
                      <a:pt x="23" y="64"/>
                    </a:lnTo>
                    <a:lnTo>
                      <a:pt x="20" y="58"/>
                    </a:lnTo>
                    <a:lnTo>
                      <a:pt x="17" y="46"/>
                    </a:lnTo>
                    <a:lnTo>
                      <a:pt x="14" y="39"/>
                    </a:lnTo>
                    <a:lnTo>
                      <a:pt x="12" y="33"/>
                    </a:lnTo>
                    <a:lnTo>
                      <a:pt x="9" y="25"/>
                    </a:lnTo>
                    <a:lnTo>
                      <a:pt x="8" y="18"/>
                    </a:lnTo>
                    <a:lnTo>
                      <a:pt x="5" y="10"/>
                    </a:lnTo>
                    <a:lnTo>
                      <a:pt x="3" y="3"/>
                    </a:lnTo>
                    <a:close/>
                  </a:path>
                </a:pathLst>
              </a:custGeom>
              <a:solidFill>
                <a:srgbClr val="000000"/>
              </a:solidFill>
              <a:ln w="12700" cmpd="sng">
                <a:solidFill>
                  <a:srgbClr val="FF0000"/>
                </a:solidFill>
                <a:round/>
                <a:headEnd/>
                <a:tailEnd/>
              </a:ln>
            </p:spPr>
            <p:txBody>
              <a:bodyPr/>
              <a:lstStyle/>
              <a:p>
                <a:endParaRPr lang="sl-SI"/>
              </a:p>
            </p:txBody>
          </p:sp>
        </p:grpSp>
      </p:grpSp>
      <p:graphicFrame>
        <p:nvGraphicFramePr>
          <p:cNvPr id="168148" name="Object 212"/>
          <p:cNvGraphicFramePr>
            <a:graphicFrameLocks noChangeAspect="1"/>
          </p:cNvGraphicFramePr>
          <p:nvPr/>
        </p:nvGraphicFramePr>
        <p:xfrm>
          <a:off x="5208588" y="3733800"/>
          <a:ext cx="1116012" cy="1012825"/>
        </p:xfrm>
        <a:graphic>
          <a:graphicData uri="http://schemas.openxmlformats.org/presentationml/2006/ole">
            <mc:AlternateContent xmlns:mc="http://schemas.openxmlformats.org/markup-compatibility/2006">
              <mc:Choice xmlns:v="urn:schemas-microsoft-com:vml" Requires="v">
                <p:oleObj spid="_x0000_s65540" name="Designer Zeichnung" r:id="rId4" imgW="1161720" imgH="1131480" progId="">
                  <p:embed/>
                </p:oleObj>
              </mc:Choice>
              <mc:Fallback>
                <p:oleObj name="Designer Zeichnung" r:id="rId4" imgW="1161720" imgH="1131480" progId="">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08588" y="3733800"/>
                        <a:ext cx="1116012" cy="101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8149" name="Line 213"/>
          <p:cNvSpPr>
            <a:spLocks noChangeShapeType="1"/>
          </p:cNvSpPr>
          <p:nvPr/>
        </p:nvSpPr>
        <p:spPr bwMode="auto">
          <a:xfrm>
            <a:off x="6040438" y="1635125"/>
            <a:ext cx="420687" cy="0"/>
          </a:xfrm>
          <a:prstGeom prst="line">
            <a:avLst/>
          </a:prstGeom>
          <a:noFill/>
          <a:ln w="12700">
            <a:solidFill>
              <a:srgbClr val="FF0000"/>
            </a:solidFill>
            <a:round/>
            <a:headEnd/>
            <a:tailEnd/>
          </a:ln>
          <a:effectLst/>
        </p:spPr>
        <p:txBody>
          <a:bodyPr wrap="none" anchor="ctr"/>
          <a:lstStyle/>
          <a:p>
            <a:endParaRPr lang="sl-SI"/>
          </a:p>
        </p:txBody>
      </p:sp>
      <p:sp>
        <p:nvSpPr>
          <p:cNvPr id="168150" name="Line 214"/>
          <p:cNvSpPr>
            <a:spLocks noChangeShapeType="1"/>
          </p:cNvSpPr>
          <p:nvPr/>
        </p:nvSpPr>
        <p:spPr bwMode="auto">
          <a:xfrm>
            <a:off x="6461125" y="1635125"/>
            <a:ext cx="0" cy="325438"/>
          </a:xfrm>
          <a:prstGeom prst="line">
            <a:avLst/>
          </a:prstGeom>
          <a:noFill/>
          <a:ln w="12700">
            <a:solidFill>
              <a:srgbClr val="FF0000"/>
            </a:solidFill>
            <a:round/>
            <a:headEnd/>
            <a:tailEnd type="triangle" w="med" len="med"/>
          </a:ln>
          <a:effectLst/>
        </p:spPr>
        <p:txBody>
          <a:bodyPr wrap="none" anchor="ctr"/>
          <a:lstStyle/>
          <a:p>
            <a:endParaRPr lang="sl-SI"/>
          </a:p>
        </p:txBody>
      </p:sp>
      <p:sp>
        <p:nvSpPr>
          <p:cNvPr id="168151" name="Rectangle 215"/>
          <p:cNvSpPr>
            <a:spLocks noChangeArrowheads="1"/>
          </p:cNvSpPr>
          <p:nvPr/>
        </p:nvSpPr>
        <p:spPr bwMode="auto">
          <a:xfrm>
            <a:off x="4292600" y="2703513"/>
            <a:ext cx="209550" cy="65087"/>
          </a:xfrm>
          <a:prstGeom prst="rect">
            <a:avLst/>
          </a:prstGeom>
          <a:solidFill>
            <a:schemeClr val="bg1"/>
          </a:solidFill>
          <a:ln w="12700">
            <a:solidFill>
              <a:srgbClr val="FF0000"/>
            </a:solidFill>
            <a:miter lim="800000"/>
            <a:headEnd/>
            <a:tailEnd/>
          </a:ln>
          <a:effectLst/>
        </p:spPr>
        <p:txBody>
          <a:bodyPr wrap="none" anchor="ctr"/>
          <a:lstStyle/>
          <a:p>
            <a:pPr algn="ctr" eaLnBrk="0" hangingPunct="0"/>
            <a:endParaRPr lang="en-GB" sz="2400">
              <a:solidFill>
                <a:schemeClr val="bg1"/>
              </a:solidFill>
              <a:latin typeface="ThordisSans" pitchFamily="2" charset="0"/>
            </a:endParaRPr>
          </a:p>
        </p:txBody>
      </p:sp>
      <p:sp>
        <p:nvSpPr>
          <p:cNvPr id="168152" name="Line 216"/>
          <p:cNvSpPr>
            <a:spLocks noChangeShapeType="1"/>
          </p:cNvSpPr>
          <p:nvPr/>
        </p:nvSpPr>
        <p:spPr bwMode="auto">
          <a:xfrm flipV="1">
            <a:off x="6321425" y="2738438"/>
            <a:ext cx="331788" cy="3175"/>
          </a:xfrm>
          <a:prstGeom prst="line">
            <a:avLst/>
          </a:prstGeom>
          <a:noFill/>
          <a:ln w="12700">
            <a:solidFill>
              <a:srgbClr val="FF0000"/>
            </a:solidFill>
            <a:round/>
            <a:headEnd/>
            <a:tailEnd/>
          </a:ln>
          <a:effectLst/>
        </p:spPr>
        <p:txBody>
          <a:bodyPr wrap="none" anchor="ctr"/>
          <a:lstStyle/>
          <a:p>
            <a:endParaRPr lang="sl-SI"/>
          </a:p>
        </p:txBody>
      </p:sp>
      <p:sp>
        <p:nvSpPr>
          <p:cNvPr id="168153" name="Line 217"/>
          <p:cNvSpPr>
            <a:spLocks noChangeShapeType="1"/>
          </p:cNvSpPr>
          <p:nvPr/>
        </p:nvSpPr>
        <p:spPr bwMode="auto">
          <a:xfrm flipV="1">
            <a:off x="6653213" y="2286000"/>
            <a:ext cx="0" cy="454025"/>
          </a:xfrm>
          <a:prstGeom prst="line">
            <a:avLst/>
          </a:prstGeom>
          <a:noFill/>
          <a:ln w="12700">
            <a:solidFill>
              <a:srgbClr val="FF0000"/>
            </a:solidFill>
            <a:round/>
            <a:headEnd/>
            <a:tailEnd/>
          </a:ln>
          <a:effectLst/>
        </p:spPr>
        <p:txBody>
          <a:bodyPr wrap="none" anchor="ctr"/>
          <a:lstStyle/>
          <a:p>
            <a:endParaRPr lang="sl-SI"/>
          </a:p>
        </p:txBody>
      </p:sp>
      <p:sp>
        <p:nvSpPr>
          <p:cNvPr id="168154" name="Line 218"/>
          <p:cNvSpPr>
            <a:spLocks noChangeShapeType="1"/>
          </p:cNvSpPr>
          <p:nvPr/>
        </p:nvSpPr>
        <p:spPr bwMode="auto">
          <a:xfrm flipV="1">
            <a:off x="6645275" y="2278063"/>
            <a:ext cx="342900" cy="3175"/>
          </a:xfrm>
          <a:prstGeom prst="line">
            <a:avLst/>
          </a:prstGeom>
          <a:noFill/>
          <a:ln w="12700">
            <a:solidFill>
              <a:srgbClr val="FF0000"/>
            </a:solidFill>
            <a:round/>
            <a:headEnd/>
            <a:tailEnd/>
          </a:ln>
          <a:effectLst/>
        </p:spPr>
        <p:txBody>
          <a:bodyPr wrap="none" anchor="ctr"/>
          <a:lstStyle/>
          <a:p>
            <a:endParaRPr lang="sl-SI"/>
          </a:p>
        </p:txBody>
      </p:sp>
      <p:sp>
        <p:nvSpPr>
          <p:cNvPr id="168155" name="Line 219"/>
          <p:cNvSpPr>
            <a:spLocks noChangeShapeType="1"/>
          </p:cNvSpPr>
          <p:nvPr/>
        </p:nvSpPr>
        <p:spPr bwMode="auto">
          <a:xfrm>
            <a:off x="6981825" y="2278063"/>
            <a:ext cx="0" cy="238125"/>
          </a:xfrm>
          <a:prstGeom prst="line">
            <a:avLst/>
          </a:prstGeom>
          <a:noFill/>
          <a:ln w="12700">
            <a:solidFill>
              <a:srgbClr val="FF0000"/>
            </a:solidFill>
            <a:round/>
            <a:headEnd/>
            <a:tailEnd/>
          </a:ln>
          <a:effectLst/>
        </p:spPr>
        <p:txBody>
          <a:bodyPr wrap="none" anchor="ctr"/>
          <a:lstStyle/>
          <a:p>
            <a:endParaRPr lang="sl-SI"/>
          </a:p>
        </p:txBody>
      </p:sp>
      <p:sp>
        <p:nvSpPr>
          <p:cNvPr id="168156" name="Line 220"/>
          <p:cNvSpPr>
            <a:spLocks noChangeShapeType="1"/>
          </p:cNvSpPr>
          <p:nvPr/>
        </p:nvSpPr>
        <p:spPr bwMode="auto">
          <a:xfrm flipV="1">
            <a:off x="6981825" y="2513013"/>
            <a:ext cx="330200" cy="3175"/>
          </a:xfrm>
          <a:prstGeom prst="line">
            <a:avLst/>
          </a:prstGeom>
          <a:noFill/>
          <a:ln w="12700">
            <a:solidFill>
              <a:srgbClr val="FF0000"/>
            </a:solidFill>
            <a:round/>
            <a:headEnd/>
            <a:tailEnd/>
          </a:ln>
          <a:effectLst/>
        </p:spPr>
        <p:txBody>
          <a:bodyPr wrap="none" anchor="ctr"/>
          <a:lstStyle/>
          <a:p>
            <a:endParaRPr lang="sl-SI"/>
          </a:p>
        </p:txBody>
      </p:sp>
      <p:sp>
        <p:nvSpPr>
          <p:cNvPr id="168157" name="Line 221"/>
          <p:cNvSpPr>
            <a:spLocks noChangeShapeType="1"/>
          </p:cNvSpPr>
          <p:nvPr/>
        </p:nvSpPr>
        <p:spPr bwMode="auto">
          <a:xfrm>
            <a:off x="7312025" y="2513013"/>
            <a:ext cx="0" cy="155575"/>
          </a:xfrm>
          <a:prstGeom prst="line">
            <a:avLst/>
          </a:prstGeom>
          <a:noFill/>
          <a:ln w="12700">
            <a:solidFill>
              <a:srgbClr val="FF0000"/>
            </a:solidFill>
            <a:round/>
            <a:headEnd/>
            <a:tailEnd/>
          </a:ln>
          <a:effectLst/>
        </p:spPr>
        <p:txBody>
          <a:bodyPr wrap="none" anchor="ctr"/>
          <a:lstStyle/>
          <a:p>
            <a:endParaRPr lang="sl-SI"/>
          </a:p>
        </p:txBody>
      </p:sp>
      <p:sp>
        <p:nvSpPr>
          <p:cNvPr id="168158" name="Line 222"/>
          <p:cNvSpPr>
            <a:spLocks noChangeShapeType="1"/>
          </p:cNvSpPr>
          <p:nvPr/>
        </p:nvSpPr>
        <p:spPr bwMode="auto">
          <a:xfrm>
            <a:off x="7312025" y="2668588"/>
            <a:ext cx="231775" cy="0"/>
          </a:xfrm>
          <a:prstGeom prst="line">
            <a:avLst/>
          </a:prstGeom>
          <a:noFill/>
          <a:ln w="12700">
            <a:solidFill>
              <a:srgbClr val="FF0000"/>
            </a:solidFill>
            <a:round/>
            <a:headEnd/>
            <a:tailEnd/>
          </a:ln>
          <a:effectLst/>
        </p:spPr>
        <p:txBody>
          <a:bodyPr wrap="none" anchor="ctr"/>
          <a:lstStyle/>
          <a:p>
            <a:endParaRPr lang="sl-SI"/>
          </a:p>
        </p:txBody>
      </p:sp>
      <p:sp>
        <p:nvSpPr>
          <p:cNvPr id="168159" name="Text Box 223"/>
          <p:cNvSpPr txBox="1">
            <a:spLocks noChangeArrowheads="1"/>
          </p:cNvSpPr>
          <p:nvPr/>
        </p:nvSpPr>
        <p:spPr bwMode="auto">
          <a:xfrm>
            <a:off x="4279900" y="2301875"/>
            <a:ext cx="354013" cy="457200"/>
          </a:xfrm>
          <a:prstGeom prst="rect">
            <a:avLst/>
          </a:prstGeom>
          <a:noFill/>
          <a:ln w="12700">
            <a:noFill/>
            <a:miter lim="800000"/>
            <a:headEnd/>
            <a:tailEnd/>
          </a:ln>
          <a:effectLst/>
        </p:spPr>
        <p:txBody>
          <a:bodyPr wrap="none">
            <a:spAutoFit/>
          </a:bodyPr>
          <a:lstStyle/>
          <a:p>
            <a:pPr eaLnBrk="0" hangingPunct="0"/>
            <a:r>
              <a:rPr lang="en-GB" sz="2400">
                <a:solidFill>
                  <a:srgbClr val="FF0000"/>
                </a:solidFill>
                <a:latin typeface="ThordisSans" pitchFamily="2" charset="0"/>
              </a:rPr>
              <a:t>?</a:t>
            </a:r>
            <a:endParaRPr lang="en-GB" sz="2400">
              <a:solidFill>
                <a:schemeClr val="tx1"/>
              </a:solidFill>
              <a:latin typeface="ThordisSans" pitchFamily="2" charset="0"/>
            </a:endParaRPr>
          </a:p>
        </p:txBody>
      </p:sp>
      <p:sp>
        <p:nvSpPr>
          <p:cNvPr id="168160" name="Text Box 224"/>
          <p:cNvSpPr txBox="1">
            <a:spLocks noChangeArrowheads="1"/>
          </p:cNvSpPr>
          <p:nvPr/>
        </p:nvSpPr>
        <p:spPr bwMode="auto">
          <a:xfrm>
            <a:off x="4179888" y="3498850"/>
            <a:ext cx="2446337" cy="274638"/>
          </a:xfrm>
          <a:prstGeom prst="rect">
            <a:avLst/>
          </a:prstGeom>
          <a:noFill/>
          <a:ln w="12700">
            <a:noFill/>
            <a:miter lim="800000"/>
            <a:headEnd/>
            <a:tailEnd/>
          </a:ln>
          <a:effectLst/>
        </p:spPr>
        <p:txBody>
          <a:bodyPr>
            <a:spAutoFit/>
          </a:bodyPr>
          <a:lstStyle/>
          <a:p>
            <a:pPr eaLnBrk="0" hangingPunct="0"/>
            <a:r>
              <a:rPr lang="en-GB" sz="1200" b="1">
                <a:solidFill>
                  <a:srgbClr val="FF0000"/>
                </a:solidFill>
                <a:latin typeface="StoneSans" pitchFamily="2" charset="0"/>
              </a:rPr>
              <a:t>I</a:t>
            </a:r>
            <a:r>
              <a:rPr lang="en-GB" sz="1200" b="1" baseline="-25000">
                <a:solidFill>
                  <a:srgbClr val="FF0000"/>
                </a:solidFill>
                <a:latin typeface="StoneSans" pitchFamily="2" charset="0"/>
              </a:rPr>
              <a:t>short circuit </a:t>
            </a:r>
            <a:r>
              <a:rPr lang="en-GB" sz="1200" b="1">
                <a:solidFill>
                  <a:srgbClr val="FF0000"/>
                </a:solidFill>
                <a:latin typeface="StoneSans" pitchFamily="2" charset="0"/>
              </a:rPr>
              <a:t>from the mains</a:t>
            </a:r>
          </a:p>
        </p:txBody>
      </p:sp>
      <p:grpSp>
        <p:nvGrpSpPr>
          <p:cNvPr id="6" name="Group 225"/>
          <p:cNvGrpSpPr>
            <a:grpSpLocks/>
          </p:cNvGrpSpPr>
          <p:nvPr/>
        </p:nvGrpSpPr>
        <p:grpSpPr bwMode="auto">
          <a:xfrm>
            <a:off x="550863" y="1492250"/>
            <a:ext cx="2965450" cy="3190875"/>
            <a:chOff x="48" y="960"/>
            <a:chExt cx="2039" cy="2182"/>
          </a:xfrm>
        </p:grpSpPr>
        <p:sp>
          <p:nvSpPr>
            <p:cNvPr id="168162" name="Rectangle 226"/>
            <p:cNvSpPr>
              <a:spLocks noChangeArrowheads="1"/>
            </p:cNvSpPr>
            <p:nvPr/>
          </p:nvSpPr>
          <p:spPr bwMode="auto">
            <a:xfrm>
              <a:off x="144" y="1641"/>
              <a:ext cx="144" cy="48"/>
            </a:xfrm>
            <a:prstGeom prst="rect">
              <a:avLst/>
            </a:prstGeom>
            <a:solidFill>
              <a:schemeClr val="bg1"/>
            </a:solidFill>
            <a:ln w="12700">
              <a:solidFill>
                <a:schemeClr val="tx1"/>
              </a:solidFill>
              <a:miter lim="800000"/>
              <a:headEnd/>
              <a:tailEnd/>
            </a:ln>
            <a:effectLst/>
          </p:spPr>
          <p:txBody>
            <a:bodyPr wrap="none" anchor="ctr"/>
            <a:lstStyle/>
            <a:p>
              <a:pPr algn="ctr" eaLnBrk="0" hangingPunct="0"/>
              <a:endParaRPr lang="en-GB" sz="2400">
                <a:solidFill>
                  <a:schemeClr val="bg1"/>
                </a:solidFill>
                <a:latin typeface="ThordisSans" pitchFamily="2" charset="0"/>
              </a:endParaRPr>
            </a:p>
          </p:txBody>
        </p:sp>
        <p:sp>
          <p:nvSpPr>
            <p:cNvPr id="168163" name="Line 227"/>
            <p:cNvSpPr>
              <a:spLocks noChangeShapeType="1"/>
            </p:cNvSpPr>
            <p:nvPr/>
          </p:nvSpPr>
          <p:spPr bwMode="auto">
            <a:xfrm flipH="1">
              <a:off x="48" y="1664"/>
              <a:ext cx="923" cy="4"/>
            </a:xfrm>
            <a:prstGeom prst="line">
              <a:avLst/>
            </a:prstGeom>
            <a:noFill/>
            <a:ln w="12700">
              <a:solidFill>
                <a:schemeClr val="tx1"/>
              </a:solidFill>
              <a:round/>
              <a:headEnd/>
              <a:tailEnd/>
            </a:ln>
            <a:effectLst/>
          </p:spPr>
          <p:txBody>
            <a:bodyPr wrap="none" anchor="ctr"/>
            <a:lstStyle/>
            <a:p>
              <a:endParaRPr lang="sl-SI"/>
            </a:p>
          </p:txBody>
        </p:sp>
        <p:pic>
          <p:nvPicPr>
            <p:cNvPr id="168164" name="Picture 228"/>
            <p:cNvPicPr>
              <a:picLocks noChangeArrowheads="1"/>
            </p:cNvPicPr>
            <p:nvPr/>
          </p:nvPicPr>
          <p:blipFill>
            <a:blip r:embed="rId6" cstate="print"/>
            <a:srcRect/>
            <a:stretch>
              <a:fillRect/>
            </a:stretch>
          </p:blipFill>
          <p:spPr bwMode="auto">
            <a:xfrm>
              <a:off x="336" y="960"/>
              <a:ext cx="726" cy="1233"/>
            </a:xfrm>
            <a:prstGeom prst="rect">
              <a:avLst/>
            </a:prstGeom>
            <a:noFill/>
            <a:ln w="12700">
              <a:noFill/>
              <a:miter lim="800000"/>
              <a:headEnd/>
              <a:tailEnd/>
            </a:ln>
            <a:effectLst/>
          </p:spPr>
        </p:pic>
        <p:grpSp>
          <p:nvGrpSpPr>
            <p:cNvPr id="7" name="Group 229"/>
            <p:cNvGrpSpPr>
              <a:grpSpLocks/>
            </p:cNvGrpSpPr>
            <p:nvPr/>
          </p:nvGrpSpPr>
          <p:grpSpPr bwMode="auto">
            <a:xfrm>
              <a:off x="432" y="2425"/>
              <a:ext cx="1174" cy="717"/>
              <a:chOff x="3194" y="1827"/>
              <a:chExt cx="1635" cy="1315"/>
            </a:xfrm>
          </p:grpSpPr>
          <p:sp>
            <p:nvSpPr>
              <p:cNvPr id="168166" name="Freeform 230"/>
              <p:cNvSpPr>
                <a:spLocks/>
              </p:cNvSpPr>
              <p:nvPr/>
            </p:nvSpPr>
            <p:spPr bwMode="auto">
              <a:xfrm>
                <a:off x="3194" y="1835"/>
                <a:ext cx="217" cy="654"/>
              </a:xfrm>
              <a:custGeom>
                <a:avLst/>
                <a:gdLst/>
                <a:ahLst/>
                <a:cxnLst>
                  <a:cxn ang="0">
                    <a:pos x="432" y="1297"/>
                  </a:cxn>
                  <a:cxn ang="0">
                    <a:pos x="428" y="1236"/>
                  </a:cxn>
                  <a:cxn ang="0">
                    <a:pos x="420" y="1125"/>
                  </a:cxn>
                  <a:cxn ang="0">
                    <a:pos x="407" y="978"/>
                  </a:cxn>
                  <a:cxn ang="0">
                    <a:pos x="390" y="808"/>
                  </a:cxn>
                  <a:cxn ang="0">
                    <a:pos x="371" y="627"/>
                  </a:cxn>
                  <a:cxn ang="0">
                    <a:pos x="347" y="448"/>
                  </a:cxn>
                  <a:cxn ang="0">
                    <a:pos x="322" y="283"/>
                  </a:cxn>
                  <a:cxn ang="0">
                    <a:pos x="293" y="147"/>
                  </a:cxn>
                  <a:cxn ang="0">
                    <a:pos x="260" y="49"/>
                  </a:cxn>
                  <a:cxn ang="0">
                    <a:pos x="221" y="0"/>
                  </a:cxn>
                  <a:cxn ang="0">
                    <a:pos x="173" y="30"/>
                  </a:cxn>
                  <a:cxn ang="0">
                    <a:pos x="136" y="136"/>
                  </a:cxn>
                  <a:cxn ang="0">
                    <a:pos x="99" y="331"/>
                  </a:cxn>
                  <a:cxn ang="0">
                    <a:pos x="59" y="632"/>
                  </a:cxn>
                  <a:cxn ang="0">
                    <a:pos x="20" y="1049"/>
                  </a:cxn>
                  <a:cxn ang="0">
                    <a:pos x="21" y="1308"/>
                  </a:cxn>
                  <a:cxn ang="0">
                    <a:pos x="60" y="827"/>
                  </a:cxn>
                  <a:cxn ang="0">
                    <a:pos x="100" y="470"/>
                  </a:cxn>
                  <a:cxn ang="0">
                    <a:pos x="138" y="225"/>
                  </a:cxn>
                  <a:cxn ang="0">
                    <a:pos x="174" y="79"/>
                  </a:cxn>
                  <a:cxn ang="0">
                    <a:pos x="207" y="22"/>
                  </a:cxn>
                  <a:cxn ang="0">
                    <a:pos x="226" y="31"/>
                  </a:cxn>
                  <a:cxn ang="0">
                    <a:pos x="257" y="99"/>
                  </a:cxn>
                  <a:cxn ang="0">
                    <a:pos x="286" y="214"/>
                  </a:cxn>
                  <a:cxn ang="0">
                    <a:pos x="313" y="366"/>
                  </a:cxn>
                  <a:cxn ang="0">
                    <a:pos x="338" y="539"/>
                  </a:cxn>
                  <a:cxn ang="0">
                    <a:pos x="359" y="720"/>
                  </a:cxn>
                  <a:cxn ang="0">
                    <a:pos x="378" y="897"/>
                  </a:cxn>
                  <a:cxn ang="0">
                    <a:pos x="392" y="1058"/>
                  </a:cxn>
                  <a:cxn ang="0">
                    <a:pos x="404" y="1188"/>
                  </a:cxn>
                  <a:cxn ang="0">
                    <a:pos x="410" y="1276"/>
                  </a:cxn>
                  <a:cxn ang="0">
                    <a:pos x="412" y="1308"/>
                  </a:cxn>
                </a:cxnLst>
                <a:rect l="0" t="0" r="r" b="b"/>
                <a:pathLst>
                  <a:path w="433" h="1308">
                    <a:moveTo>
                      <a:pt x="433" y="1306"/>
                    </a:moveTo>
                    <a:lnTo>
                      <a:pt x="432" y="1297"/>
                    </a:lnTo>
                    <a:lnTo>
                      <a:pt x="431" y="1274"/>
                    </a:lnTo>
                    <a:lnTo>
                      <a:pt x="428" y="1236"/>
                    </a:lnTo>
                    <a:lnTo>
                      <a:pt x="425" y="1186"/>
                    </a:lnTo>
                    <a:lnTo>
                      <a:pt x="420" y="1125"/>
                    </a:lnTo>
                    <a:lnTo>
                      <a:pt x="413" y="1055"/>
                    </a:lnTo>
                    <a:lnTo>
                      <a:pt x="407" y="978"/>
                    </a:lnTo>
                    <a:lnTo>
                      <a:pt x="399" y="895"/>
                    </a:lnTo>
                    <a:lnTo>
                      <a:pt x="390" y="808"/>
                    </a:lnTo>
                    <a:lnTo>
                      <a:pt x="380" y="718"/>
                    </a:lnTo>
                    <a:lnTo>
                      <a:pt x="371" y="627"/>
                    </a:lnTo>
                    <a:lnTo>
                      <a:pt x="359" y="537"/>
                    </a:lnTo>
                    <a:lnTo>
                      <a:pt x="347" y="448"/>
                    </a:lnTo>
                    <a:lnTo>
                      <a:pt x="335" y="362"/>
                    </a:lnTo>
                    <a:lnTo>
                      <a:pt x="322" y="283"/>
                    </a:lnTo>
                    <a:lnTo>
                      <a:pt x="307" y="210"/>
                    </a:lnTo>
                    <a:lnTo>
                      <a:pt x="293" y="147"/>
                    </a:lnTo>
                    <a:lnTo>
                      <a:pt x="276" y="92"/>
                    </a:lnTo>
                    <a:lnTo>
                      <a:pt x="260" y="49"/>
                    </a:lnTo>
                    <a:lnTo>
                      <a:pt x="243" y="18"/>
                    </a:lnTo>
                    <a:lnTo>
                      <a:pt x="221" y="0"/>
                    </a:lnTo>
                    <a:lnTo>
                      <a:pt x="194" y="6"/>
                    </a:lnTo>
                    <a:lnTo>
                      <a:pt x="173" y="30"/>
                    </a:lnTo>
                    <a:lnTo>
                      <a:pt x="155" y="72"/>
                    </a:lnTo>
                    <a:lnTo>
                      <a:pt x="136" y="136"/>
                    </a:lnTo>
                    <a:lnTo>
                      <a:pt x="117" y="221"/>
                    </a:lnTo>
                    <a:lnTo>
                      <a:pt x="99" y="331"/>
                    </a:lnTo>
                    <a:lnTo>
                      <a:pt x="79" y="468"/>
                    </a:lnTo>
                    <a:lnTo>
                      <a:pt x="59" y="632"/>
                    </a:lnTo>
                    <a:lnTo>
                      <a:pt x="39" y="825"/>
                    </a:lnTo>
                    <a:lnTo>
                      <a:pt x="20" y="1049"/>
                    </a:lnTo>
                    <a:lnTo>
                      <a:pt x="0" y="1306"/>
                    </a:lnTo>
                    <a:lnTo>
                      <a:pt x="21" y="1308"/>
                    </a:lnTo>
                    <a:lnTo>
                      <a:pt x="41" y="1051"/>
                    </a:lnTo>
                    <a:lnTo>
                      <a:pt x="60" y="827"/>
                    </a:lnTo>
                    <a:lnTo>
                      <a:pt x="81" y="634"/>
                    </a:lnTo>
                    <a:lnTo>
                      <a:pt x="100" y="470"/>
                    </a:lnTo>
                    <a:lnTo>
                      <a:pt x="120" y="335"/>
                    </a:lnTo>
                    <a:lnTo>
                      <a:pt x="138" y="225"/>
                    </a:lnTo>
                    <a:lnTo>
                      <a:pt x="157" y="140"/>
                    </a:lnTo>
                    <a:lnTo>
                      <a:pt x="174" y="79"/>
                    </a:lnTo>
                    <a:lnTo>
                      <a:pt x="192" y="41"/>
                    </a:lnTo>
                    <a:lnTo>
                      <a:pt x="207" y="22"/>
                    </a:lnTo>
                    <a:lnTo>
                      <a:pt x="215" y="21"/>
                    </a:lnTo>
                    <a:lnTo>
                      <a:pt x="226" y="31"/>
                    </a:lnTo>
                    <a:lnTo>
                      <a:pt x="241" y="57"/>
                    </a:lnTo>
                    <a:lnTo>
                      <a:pt x="257" y="99"/>
                    </a:lnTo>
                    <a:lnTo>
                      <a:pt x="272" y="151"/>
                    </a:lnTo>
                    <a:lnTo>
                      <a:pt x="286" y="214"/>
                    </a:lnTo>
                    <a:lnTo>
                      <a:pt x="301" y="288"/>
                    </a:lnTo>
                    <a:lnTo>
                      <a:pt x="313" y="366"/>
                    </a:lnTo>
                    <a:lnTo>
                      <a:pt x="326" y="450"/>
                    </a:lnTo>
                    <a:lnTo>
                      <a:pt x="338" y="539"/>
                    </a:lnTo>
                    <a:lnTo>
                      <a:pt x="350" y="629"/>
                    </a:lnTo>
                    <a:lnTo>
                      <a:pt x="359" y="720"/>
                    </a:lnTo>
                    <a:lnTo>
                      <a:pt x="369" y="810"/>
                    </a:lnTo>
                    <a:lnTo>
                      <a:pt x="378" y="897"/>
                    </a:lnTo>
                    <a:lnTo>
                      <a:pt x="386" y="980"/>
                    </a:lnTo>
                    <a:lnTo>
                      <a:pt x="392" y="1058"/>
                    </a:lnTo>
                    <a:lnTo>
                      <a:pt x="398" y="1128"/>
                    </a:lnTo>
                    <a:lnTo>
                      <a:pt x="404" y="1188"/>
                    </a:lnTo>
                    <a:lnTo>
                      <a:pt x="407" y="1238"/>
                    </a:lnTo>
                    <a:lnTo>
                      <a:pt x="410" y="1276"/>
                    </a:lnTo>
                    <a:lnTo>
                      <a:pt x="411" y="1299"/>
                    </a:lnTo>
                    <a:lnTo>
                      <a:pt x="412" y="1308"/>
                    </a:lnTo>
                    <a:lnTo>
                      <a:pt x="433" y="1306"/>
                    </a:lnTo>
                    <a:close/>
                  </a:path>
                </a:pathLst>
              </a:custGeom>
              <a:solidFill>
                <a:srgbClr val="000000"/>
              </a:solidFill>
              <a:ln w="9525">
                <a:noFill/>
                <a:round/>
                <a:headEnd/>
                <a:tailEnd/>
              </a:ln>
            </p:spPr>
            <p:txBody>
              <a:bodyPr/>
              <a:lstStyle/>
              <a:p>
                <a:endParaRPr lang="sl-SI"/>
              </a:p>
            </p:txBody>
          </p:sp>
          <p:sp>
            <p:nvSpPr>
              <p:cNvPr id="168167" name="Freeform 231"/>
              <p:cNvSpPr>
                <a:spLocks/>
              </p:cNvSpPr>
              <p:nvPr/>
            </p:nvSpPr>
            <p:spPr bwMode="auto">
              <a:xfrm>
                <a:off x="3602" y="1835"/>
                <a:ext cx="216" cy="654"/>
              </a:xfrm>
              <a:custGeom>
                <a:avLst/>
                <a:gdLst/>
                <a:ahLst/>
                <a:cxnLst>
                  <a:cxn ang="0">
                    <a:pos x="433" y="1297"/>
                  </a:cxn>
                  <a:cxn ang="0">
                    <a:pos x="428" y="1236"/>
                  </a:cxn>
                  <a:cxn ang="0">
                    <a:pos x="420" y="1125"/>
                  </a:cxn>
                  <a:cxn ang="0">
                    <a:pos x="407" y="978"/>
                  </a:cxn>
                  <a:cxn ang="0">
                    <a:pos x="390" y="808"/>
                  </a:cxn>
                  <a:cxn ang="0">
                    <a:pos x="371" y="627"/>
                  </a:cxn>
                  <a:cxn ang="0">
                    <a:pos x="348" y="448"/>
                  </a:cxn>
                  <a:cxn ang="0">
                    <a:pos x="322" y="283"/>
                  </a:cxn>
                  <a:cxn ang="0">
                    <a:pos x="293" y="147"/>
                  </a:cxn>
                  <a:cxn ang="0">
                    <a:pos x="260" y="49"/>
                  </a:cxn>
                  <a:cxn ang="0">
                    <a:pos x="221" y="0"/>
                  </a:cxn>
                  <a:cxn ang="0">
                    <a:pos x="173" y="30"/>
                  </a:cxn>
                  <a:cxn ang="0">
                    <a:pos x="136" y="136"/>
                  </a:cxn>
                  <a:cxn ang="0">
                    <a:pos x="99" y="331"/>
                  </a:cxn>
                  <a:cxn ang="0">
                    <a:pos x="60" y="632"/>
                  </a:cxn>
                  <a:cxn ang="0">
                    <a:pos x="20" y="1049"/>
                  </a:cxn>
                  <a:cxn ang="0">
                    <a:pos x="21" y="1308"/>
                  </a:cxn>
                  <a:cxn ang="0">
                    <a:pos x="61" y="827"/>
                  </a:cxn>
                  <a:cxn ang="0">
                    <a:pos x="100" y="470"/>
                  </a:cxn>
                  <a:cxn ang="0">
                    <a:pos x="138" y="225"/>
                  </a:cxn>
                  <a:cxn ang="0">
                    <a:pos x="174" y="79"/>
                  </a:cxn>
                  <a:cxn ang="0">
                    <a:pos x="207" y="22"/>
                  </a:cxn>
                  <a:cxn ang="0">
                    <a:pos x="226" y="31"/>
                  </a:cxn>
                  <a:cxn ang="0">
                    <a:pos x="257" y="99"/>
                  </a:cxn>
                  <a:cxn ang="0">
                    <a:pos x="286" y="214"/>
                  </a:cxn>
                  <a:cxn ang="0">
                    <a:pos x="314" y="366"/>
                  </a:cxn>
                  <a:cxn ang="0">
                    <a:pos x="338" y="539"/>
                  </a:cxn>
                  <a:cxn ang="0">
                    <a:pos x="359" y="720"/>
                  </a:cxn>
                  <a:cxn ang="0">
                    <a:pos x="378" y="897"/>
                  </a:cxn>
                  <a:cxn ang="0">
                    <a:pos x="392" y="1058"/>
                  </a:cxn>
                  <a:cxn ang="0">
                    <a:pos x="404" y="1188"/>
                  </a:cxn>
                  <a:cxn ang="0">
                    <a:pos x="410" y="1276"/>
                  </a:cxn>
                  <a:cxn ang="0">
                    <a:pos x="412" y="1308"/>
                  </a:cxn>
                </a:cxnLst>
                <a:rect l="0" t="0" r="r" b="b"/>
                <a:pathLst>
                  <a:path w="434" h="1308">
                    <a:moveTo>
                      <a:pt x="434" y="1306"/>
                    </a:moveTo>
                    <a:lnTo>
                      <a:pt x="433" y="1297"/>
                    </a:lnTo>
                    <a:lnTo>
                      <a:pt x="432" y="1274"/>
                    </a:lnTo>
                    <a:lnTo>
                      <a:pt x="428" y="1236"/>
                    </a:lnTo>
                    <a:lnTo>
                      <a:pt x="425" y="1186"/>
                    </a:lnTo>
                    <a:lnTo>
                      <a:pt x="420" y="1125"/>
                    </a:lnTo>
                    <a:lnTo>
                      <a:pt x="413" y="1055"/>
                    </a:lnTo>
                    <a:lnTo>
                      <a:pt x="407" y="978"/>
                    </a:lnTo>
                    <a:lnTo>
                      <a:pt x="400" y="895"/>
                    </a:lnTo>
                    <a:lnTo>
                      <a:pt x="390" y="808"/>
                    </a:lnTo>
                    <a:lnTo>
                      <a:pt x="381" y="718"/>
                    </a:lnTo>
                    <a:lnTo>
                      <a:pt x="371" y="627"/>
                    </a:lnTo>
                    <a:lnTo>
                      <a:pt x="359" y="537"/>
                    </a:lnTo>
                    <a:lnTo>
                      <a:pt x="348" y="448"/>
                    </a:lnTo>
                    <a:lnTo>
                      <a:pt x="335" y="362"/>
                    </a:lnTo>
                    <a:lnTo>
                      <a:pt x="322" y="283"/>
                    </a:lnTo>
                    <a:lnTo>
                      <a:pt x="307" y="210"/>
                    </a:lnTo>
                    <a:lnTo>
                      <a:pt x="293" y="147"/>
                    </a:lnTo>
                    <a:lnTo>
                      <a:pt x="276" y="92"/>
                    </a:lnTo>
                    <a:lnTo>
                      <a:pt x="260" y="49"/>
                    </a:lnTo>
                    <a:lnTo>
                      <a:pt x="243" y="18"/>
                    </a:lnTo>
                    <a:lnTo>
                      <a:pt x="221" y="0"/>
                    </a:lnTo>
                    <a:lnTo>
                      <a:pt x="195" y="6"/>
                    </a:lnTo>
                    <a:lnTo>
                      <a:pt x="173" y="30"/>
                    </a:lnTo>
                    <a:lnTo>
                      <a:pt x="155" y="72"/>
                    </a:lnTo>
                    <a:lnTo>
                      <a:pt x="136" y="136"/>
                    </a:lnTo>
                    <a:lnTo>
                      <a:pt x="117" y="221"/>
                    </a:lnTo>
                    <a:lnTo>
                      <a:pt x="99" y="331"/>
                    </a:lnTo>
                    <a:lnTo>
                      <a:pt x="79" y="468"/>
                    </a:lnTo>
                    <a:lnTo>
                      <a:pt x="60" y="632"/>
                    </a:lnTo>
                    <a:lnTo>
                      <a:pt x="39" y="825"/>
                    </a:lnTo>
                    <a:lnTo>
                      <a:pt x="20" y="1049"/>
                    </a:lnTo>
                    <a:lnTo>
                      <a:pt x="0" y="1306"/>
                    </a:lnTo>
                    <a:lnTo>
                      <a:pt x="21" y="1308"/>
                    </a:lnTo>
                    <a:lnTo>
                      <a:pt x="41" y="1051"/>
                    </a:lnTo>
                    <a:lnTo>
                      <a:pt x="61" y="827"/>
                    </a:lnTo>
                    <a:lnTo>
                      <a:pt x="81" y="634"/>
                    </a:lnTo>
                    <a:lnTo>
                      <a:pt x="100" y="470"/>
                    </a:lnTo>
                    <a:lnTo>
                      <a:pt x="120" y="335"/>
                    </a:lnTo>
                    <a:lnTo>
                      <a:pt x="138" y="225"/>
                    </a:lnTo>
                    <a:lnTo>
                      <a:pt x="157" y="140"/>
                    </a:lnTo>
                    <a:lnTo>
                      <a:pt x="174" y="79"/>
                    </a:lnTo>
                    <a:lnTo>
                      <a:pt x="192" y="41"/>
                    </a:lnTo>
                    <a:lnTo>
                      <a:pt x="207" y="22"/>
                    </a:lnTo>
                    <a:lnTo>
                      <a:pt x="215" y="21"/>
                    </a:lnTo>
                    <a:lnTo>
                      <a:pt x="226" y="31"/>
                    </a:lnTo>
                    <a:lnTo>
                      <a:pt x="241" y="57"/>
                    </a:lnTo>
                    <a:lnTo>
                      <a:pt x="257" y="99"/>
                    </a:lnTo>
                    <a:lnTo>
                      <a:pt x="272" y="151"/>
                    </a:lnTo>
                    <a:lnTo>
                      <a:pt x="286" y="214"/>
                    </a:lnTo>
                    <a:lnTo>
                      <a:pt x="301" y="288"/>
                    </a:lnTo>
                    <a:lnTo>
                      <a:pt x="314" y="366"/>
                    </a:lnTo>
                    <a:lnTo>
                      <a:pt x="326" y="450"/>
                    </a:lnTo>
                    <a:lnTo>
                      <a:pt x="338" y="539"/>
                    </a:lnTo>
                    <a:lnTo>
                      <a:pt x="350" y="629"/>
                    </a:lnTo>
                    <a:lnTo>
                      <a:pt x="359" y="720"/>
                    </a:lnTo>
                    <a:lnTo>
                      <a:pt x="369" y="810"/>
                    </a:lnTo>
                    <a:lnTo>
                      <a:pt x="378" y="897"/>
                    </a:lnTo>
                    <a:lnTo>
                      <a:pt x="386" y="980"/>
                    </a:lnTo>
                    <a:lnTo>
                      <a:pt x="392" y="1058"/>
                    </a:lnTo>
                    <a:lnTo>
                      <a:pt x="399" y="1128"/>
                    </a:lnTo>
                    <a:lnTo>
                      <a:pt x="404" y="1188"/>
                    </a:lnTo>
                    <a:lnTo>
                      <a:pt x="407" y="1238"/>
                    </a:lnTo>
                    <a:lnTo>
                      <a:pt x="410" y="1276"/>
                    </a:lnTo>
                    <a:lnTo>
                      <a:pt x="411" y="1299"/>
                    </a:lnTo>
                    <a:lnTo>
                      <a:pt x="412" y="1308"/>
                    </a:lnTo>
                    <a:lnTo>
                      <a:pt x="434" y="1306"/>
                    </a:lnTo>
                    <a:close/>
                  </a:path>
                </a:pathLst>
              </a:custGeom>
              <a:solidFill>
                <a:srgbClr val="000000"/>
              </a:solidFill>
              <a:ln w="9525">
                <a:noFill/>
                <a:round/>
                <a:headEnd/>
                <a:tailEnd/>
              </a:ln>
            </p:spPr>
            <p:txBody>
              <a:bodyPr/>
              <a:lstStyle/>
              <a:p>
                <a:endParaRPr lang="sl-SI"/>
              </a:p>
            </p:txBody>
          </p:sp>
          <p:sp>
            <p:nvSpPr>
              <p:cNvPr id="168168" name="Freeform 232"/>
              <p:cNvSpPr>
                <a:spLocks/>
              </p:cNvSpPr>
              <p:nvPr/>
            </p:nvSpPr>
            <p:spPr bwMode="auto">
              <a:xfrm>
                <a:off x="3808" y="2422"/>
                <a:ext cx="54" cy="67"/>
              </a:xfrm>
              <a:custGeom>
                <a:avLst/>
                <a:gdLst/>
                <a:ahLst/>
                <a:cxnLst>
                  <a:cxn ang="0">
                    <a:pos x="109" y="133"/>
                  </a:cxn>
                  <a:cxn ang="0">
                    <a:pos x="109" y="130"/>
                  </a:cxn>
                  <a:cxn ang="0">
                    <a:pos x="108" y="121"/>
                  </a:cxn>
                  <a:cxn ang="0">
                    <a:pos x="106" y="107"/>
                  </a:cxn>
                  <a:cxn ang="0">
                    <a:pos x="102" y="92"/>
                  </a:cxn>
                  <a:cxn ang="0">
                    <a:pos x="99" y="75"/>
                  </a:cxn>
                  <a:cxn ang="0">
                    <a:pos x="95" y="57"/>
                  </a:cxn>
                  <a:cxn ang="0">
                    <a:pos x="91" y="40"/>
                  </a:cxn>
                  <a:cxn ang="0">
                    <a:pos x="84" y="25"/>
                  </a:cxn>
                  <a:cxn ang="0">
                    <a:pos x="77" y="11"/>
                  </a:cxn>
                  <a:cxn ang="0">
                    <a:pos x="67" y="1"/>
                  </a:cxn>
                  <a:cxn ang="0">
                    <a:pos x="51" y="0"/>
                  </a:cxn>
                  <a:cxn ang="0">
                    <a:pos x="39" y="10"/>
                  </a:cxn>
                  <a:cxn ang="0">
                    <a:pos x="29" y="26"/>
                  </a:cxn>
                  <a:cxn ang="0">
                    <a:pos x="20" y="50"/>
                  </a:cxn>
                  <a:cxn ang="0">
                    <a:pos x="10" y="85"/>
                  </a:cxn>
                  <a:cxn ang="0">
                    <a:pos x="0" y="132"/>
                  </a:cxn>
                  <a:cxn ang="0">
                    <a:pos x="22" y="136"/>
                  </a:cxn>
                  <a:cxn ang="0">
                    <a:pos x="31" y="89"/>
                  </a:cxn>
                  <a:cxn ang="0">
                    <a:pos x="41" y="56"/>
                  </a:cxn>
                  <a:cxn ang="0">
                    <a:pos x="48" y="34"/>
                  </a:cxn>
                  <a:cxn ang="0">
                    <a:pos x="56" y="22"/>
                  </a:cxn>
                  <a:cxn ang="0">
                    <a:pos x="58" y="19"/>
                  </a:cxn>
                  <a:cxn ang="0">
                    <a:pos x="57" y="20"/>
                  </a:cxn>
                  <a:cxn ang="0">
                    <a:pos x="60" y="23"/>
                  </a:cxn>
                  <a:cxn ang="0">
                    <a:pos x="65" y="33"/>
                  </a:cxn>
                  <a:cxn ang="0">
                    <a:pos x="69" y="47"/>
                  </a:cxn>
                  <a:cxn ang="0">
                    <a:pos x="74" y="62"/>
                  </a:cxn>
                  <a:cxn ang="0">
                    <a:pos x="78" y="80"/>
                  </a:cxn>
                  <a:cxn ang="0">
                    <a:pos x="81" y="97"/>
                  </a:cxn>
                  <a:cxn ang="0">
                    <a:pos x="84" y="111"/>
                  </a:cxn>
                  <a:cxn ang="0">
                    <a:pos x="86" y="123"/>
                  </a:cxn>
                  <a:cxn ang="0">
                    <a:pos x="88" y="132"/>
                  </a:cxn>
                  <a:cxn ang="0">
                    <a:pos x="88" y="135"/>
                  </a:cxn>
                  <a:cxn ang="0">
                    <a:pos x="109" y="133"/>
                  </a:cxn>
                </a:cxnLst>
                <a:rect l="0" t="0" r="r" b="b"/>
                <a:pathLst>
                  <a:path w="109" h="136">
                    <a:moveTo>
                      <a:pt x="109" y="133"/>
                    </a:moveTo>
                    <a:lnTo>
                      <a:pt x="109" y="130"/>
                    </a:lnTo>
                    <a:lnTo>
                      <a:pt x="108" y="121"/>
                    </a:lnTo>
                    <a:lnTo>
                      <a:pt x="106" y="107"/>
                    </a:lnTo>
                    <a:lnTo>
                      <a:pt x="102" y="92"/>
                    </a:lnTo>
                    <a:lnTo>
                      <a:pt x="99" y="75"/>
                    </a:lnTo>
                    <a:lnTo>
                      <a:pt x="95" y="57"/>
                    </a:lnTo>
                    <a:lnTo>
                      <a:pt x="91" y="40"/>
                    </a:lnTo>
                    <a:lnTo>
                      <a:pt x="84" y="25"/>
                    </a:lnTo>
                    <a:lnTo>
                      <a:pt x="77" y="11"/>
                    </a:lnTo>
                    <a:lnTo>
                      <a:pt x="67" y="1"/>
                    </a:lnTo>
                    <a:lnTo>
                      <a:pt x="51" y="0"/>
                    </a:lnTo>
                    <a:lnTo>
                      <a:pt x="39" y="10"/>
                    </a:lnTo>
                    <a:lnTo>
                      <a:pt x="29" y="26"/>
                    </a:lnTo>
                    <a:lnTo>
                      <a:pt x="20" y="50"/>
                    </a:lnTo>
                    <a:lnTo>
                      <a:pt x="10" y="85"/>
                    </a:lnTo>
                    <a:lnTo>
                      <a:pt x="0" y="132"/>
                    </a:lnTo>
                    <a:lnTo>
                      <a:pt x="22" y="136"/>
                    </a:lnTo>
                    <a:lnTo>
                      <a:pt x="31" y="89"/>
                    </a:lnTo>
                    <a:lnTo>
                      <a:pt x="41" y="56"/>
                    </a:lnTo>
                    <a:lnTo>
                      <a:pt x="48" y="34"/>
                    </a:lnTo>
                    <a:lnTo>
                      <a:pt x="56" y="22"/>
                    </a:lnTo>
                    <a:lnTo>
                      <a:pt x="58" y="19"/>
                    </a:lnTo>
                    <a:lnTo>
                      <a:pt x="57" y="20"/>
                    </a:lnTo>
                    <a:lnTo>
                      <a:pt x="60" y="23"/>
                    </a:lnTo>
                    <a:lnTo>
                      <a:pt x="65" y="33"/>
                    </a:lnTo>
                    <a:lnTo>
                      <a:pt x="69" y="47"/>
                    </a:lnTo>
                    <a:lnTo>
                      <a:pt x="74" y="62"/>
                    </a:lnTo>
                    <a:lnTo>
                      <a:pt x="78" y="80"/>
                    </a:lnTo>
                    <a:lnTo>
                      <a:pt x="81" y="97"/>
                    </a:lnTo>
                    <a:lnTo>
                      <a:pt x="84" y="111"/>
                    </a:lnTo>
                    <a:lnTo>
                      <a:pt x="86" y="123"/>
                    </a:lnTo>
                    <a:lnTo>
                      <a:pt x="88" y="132"/>
                    </a:lnTo>
                    <a:lnTo>
                      <a:pt x="88" y="135"/>
                    </a:lnTo>
                    <a:lnTo>
                      <a:pt x="109" y="133"/>
                    </a:lnTo>
                    <a:close/>
                  </a:path>
                </a:pathLst>
              </a:custGeom>
              <a:solidFill>
                <a:srgbClr val="000000"/>
              </a:solidFill>
              <a:ln w="9525">
                <a:noFill/>
                <a:round/>
                <a:headEnd/>
                <a:tailEnd/>
              </a:ln>
            </p:spPr>
            <p:txBody>
              <a:bodyPr/>
              <a:lstStyle/>
              <a:p>
                <a:endParaRPr lang="sl-SI"/>
              </a:p>
            </p:txBody>
          </p:sp>
          <p:sp>
            <p:nvSpPr>
              <p:cNvPr id="168169" name="Freeform 233"/>
              <p:cNvSpPr>
                <a:spLocks/>
              </p:cNvSpPr>
              <p:nvPr/>
            </p:nvSpPr>
            <p:spPr bwMode="auto">
              <a:xfrm>
                <a:off x="3848" y="2422"/>
                <a:ext cx="54" cy="67"/>
              </a:xfrm>
              <a:custGeom>
                <a:avLst/>
                <a:gdLst/>
                <a:ahLst/>
                <a:cxnLst>
                  <a:cxn ang="0">
                    <a:pos x="109" y="133"/>
                  </a:cxn>
                  <a:cxn ang="0">
                    <a:pos x="109" y="130"/>
                  </a:cxn>
                  <a:cxn ang="0">
                    <a:pos x="108" y="121"/>
                  </a:cxn>
                  <a:cxn ang="0">
                    <a:pos x="105" y="107"/>
                  </a:cxn>
                  <a:cxn ang="0">
                    <a:pos x="102" y="92"/>
                  </a:cxn>
                  <a:cxn ang="0">
                    <a:pos x="99" y="75"/>
                  </a:cxn>
                  <a:cxn ang="0">
                    <a:pos x="95" y="57"/>
                  </a:cxn>
                  <a:cxn ang="0">
                    <a:pos x="90" y="40"/>
                  </a:cxn>
                  <a:cxn ang="0">
                    <a:pos x="84" y="25"/>
                  </a:cxn>
                  <a:cxn ang="0">
                    <a:pos x="77" y="11"/>
                  </a:cxn>
                  <a:cxn ang="0">
                    <a:pos x="67" y="1"/>
                  </a:cxn>
                  <a:cxn ang="0">
                    <a:pos x="51" y="0"/>
                  </a:cxn>
                  <a:cxn ang="0">
                    <a:pos x="38" y="10"/>
                  </a:cxn>
                  <a:cxn ang="0">
                    <a:pos x="29" y="26"/>
                  </a:cxn>
                  <a:cxn ang="0">
                    <a:pos x="19" y="50"/>
                  </a:cxn>
                  <a:cxn ang="0">
                    <a:pos x="10" y="85"/>
                  </a:cxn>
                  <a:cxn ang="0">
                    <a:pos x="0" y="132"/>
                  </a:cxn>
                  <a:cxn ang="0">
                    <a:pos x="21" y="136"/>
                  </a:cxn>
                  <a:cxn ang="0">
                    <a:pos x="31" y="89"/>
                  </a:cxn>
                  <a:cxn ang="0">
                    <a:pos x="41" y="56"/>
                  </a:cxn>
                  <a:cxn ang="0">
                    <a:pos x="48" y="34"/>
                  </a:cxn>
                  <a:cxn ang="0">
                    <a:pos x="55" y="22"/>
                  </a:cxn>
                  <a:cxn ang="0">
                    <a:pos x="58" y="19"/>
                  </a:cxn>
                  <a:cxn ang="0">
                    <a:pos x="56" y="20"/>
                  </a:cxn>
                  <a:cxn ang="0">
                    <a:pos x="60" y="23"/>
                  </a:cxn>
                  <a:cxn ang="0">
                    <a:pos x="65" y="33"/>
                  </a:cxn>
                  <a:cxn ang="0">
                    <a:pos x="69" y="47"/>
                  </a:cxn>
                  <a:cxn ang="0">
                    <a:pos x="73" y="62"/>
                  </a:cxn>
                  <a:cxn ang="0">
                    <a:pos x="78" y="80"/>
                  </a:cxn>
                  <a:cxn ang="0">
                    <a:pos x="81" y="97"/>
                  </a:cxn>
                  <a:cxn ang="0">
                    <a:pos x="84" y="111"/>
                  </a:cxn>
                  <a:cxn ang="0">
                    <a:pos x="86" y="123"/>
                  </a:cxn>
                  <a:cxn ang="0">
                    <a:pos x="87" y="132"/>
                  </a:cxn>
                  <a:cxn ang="0">
                    <a:pos x="87" y="135"/>
                  </a:cxn>
                  <a:cxn ang="0">
                    <a:pos x="109" y="133"/>
                  </a:cxn>
                </a:cxnLst>
                <a:rect l="0" t="0" r="r" b="b"/>
                <a:pathLst>
                  <a:path w="109" h="136">
                    <a:moveTo>
                      <a:pt x="109" y="133"/>
                    </a:moveTo>
                    <a:lnTo>
                      <a:pt x="109" y="130"/>
                    </a:lnTo>
                    <a:lnTo>
                      <a:pt x="108" y="121"/>
                    </a:lnTo>
                    <a:lnTo>
                      <a:pt x="105" y="107"/>
                    </a:lnTo>
                    <a:lnTo>
                      <a:pt x="102" y="92"/>
                    </a:lnTo>
                    <a:lnTo>
                      <a:pt x="99" y="75"/>
                    </a:lnTo>
                    <a:lnTo>
                      <a:pt x="95" y="57"/>
                    </a:lnTo>
                    <a:lnTo>
                      <a:pt x="90" y="40"/>
                    </a:lnTo>
                    <a:lnTo>
                      <a:pt x="84" y="25"/>
                    </a:lnTo>
                    <a:lnTo>
                      <a:pt x="77" y="11"/>
                    </a:lnTo>
                    <a:lnTo>
                      <a:pt x="67" y="1"/>
                    </a:lnTo>
                    <a:lnTo>
                      <a:pt x="51" y="0"/>
                    </a:lnTo>
                    <a:lnTo>
                      <a:pt x="38" y="10"/>
                    </a:lnTo>
                    <a:lnTo>
                      <a:pt x="29" y="26"/>
                    </a:lnTo>
                    <a:lnTo>
                      <a:pt x="19" y="50"/>
                    </a:lnTo>
                    <a:lnTo>
                      <a:pt x="10" y="85"/>
                    </a:lnTo>
                    <a:lnTo>
                      <a:pt x="0" y="132"/>
                    </a:lnTo>
                    <a:lnTo>
                      <a:pt x="21" y="136"/>
                    </a:lnTo>
                    <a:lnTo>
                      <a:pt x="31" y="89"/>
                    </a:lnTo>
                    <a:lnTo>
                      <a:pt x="41" y="56"/>
                    </a:lnTo>
                    <a:lnTo>
                      <a:pt x="48" y="34"/>
                    </a:lnTo>
                    <a:lnTo>
                      <a:pt x="55" y="22"/>
                    </a:lnTo>
                    <a:lnTo>
                      <a:pt x="58" y="19"/>
                    </a:lnTo>
                    <a:lnTo>
                      <a:pt x="56" y="20"/>
                    </a:lnTo>
                    <a:lnTo>
                      <a:pt x="60" y="23"/>
                    </a:lnTo>
                    <a:lnTo>
                      <a:pt x="65" y="33"/>
                    </a:lnTo>
                    <a:lnTo>
                      <a:pt x="69" y="47"/>
                    </a:lnTo>
                    <a:lnTo>
                      <a:pt x="73" y="62"/>
                    </a:lnTo>
                    <a:lnTo>
                      <a:pt x="78" y="80"/>
                    </a:lnTo>
                    <a:lnTo>
                      <a:pt x="81" y="97"/>
                    </a:lnTo>
                    <a:lnTo>
                      <a:pt x="84" y="111"/>
                    </a:lnTo>
                    <a:lnTo>
                      <a:pt x="86" y="123"/>
                    </a:lnTo>
                    <a:lnTo>
                      <a:pt x="87" y="132"/>
                    </a:lnTo>
                    <a:lnTo>
                      <a:pt x="87" y="135"/>
                    </a:lnTo>
                    <a:lnTo>
                      <a:pt x="109" y="133"/>
                    </a:lnTo>
                    <a:close/>
                  </a:path>
                </a:pathLst>
              </a:custGeom>
              <a:solidFill>
                <a:srgbClr val="000000"/>
              </a:solidFill>
              <a:ln w="9525">
                <a:noFill/>
                <a:round/>
                <a:headEnd/>
                <a:tailEnd/>
              </a:ln>
            </p:spPr>
            <p:txBody>
              <a:bodyPr/>
              <a:lstStyle/>
              <a:p>
                <a:endParaRPr lang="sl-SI"/>
              </a:p>
            </p:txBody>
          </p:sp>
          <p:sp>
            <p:nvSpPr>
              <p:cNvPr id="168170" name="Freeform 234"/>
              <p:cNvSpPr>
                <a:spLocks/>
              </p:cNvSpPr>
              <p:nvPr/>
            </p:nvSpPr>
            <p:spPr bwMode="auto">
              <a:xfrm>
                <a:off x="3891" y="2422"/>
                <a:ext cx="54" cy="67"/>
              </a:xfrm>
              <a:custGeom>
                <a:avLst/>
                <a:gdLst/>
                <a:ahLst/>
                <a:cxnLst>
                  <a:cxn ang="0">
                    <a:pos x="109" y="133"/>
                  </a:cxn>
                  <a:cxn ang="0">
                    <a:pos x="109" y="130"/>
                  </a:cxn>
                  <a:cxn ang="0">
                    <a:pos x="108" y="121"/>
                  </a:cxn>
                  <a:cxn ang="0">
                    <a:pos x="105" y="107"/>
                  </a:cxn>
                  <a:cxn ang="0">
                    <a:pos x="102" y="92"/>
                  </a:cxn>
                  <a:cxn ang="0">
                    <a:pos x="99" y="75"/>
                  </a:cxn>
                  <a:cxn ang="0">
                    <a:pos x="95" y="57"/>
                  </a:cxn>
                  <a:cxn ang="0">
                    <a:pos x="91" y="40"/>
                  </a:cxn>
                  <a:cxn ang="0">
                    <a:pos x="84" y="25"/>
                  </a:cxn>
                  <a:cxn ang="0">
                    <a:pos x="77" y="11"/>
                  </a:cxn>
                  <a:cxn ang="0">
                    <a:pos x="67" y="1"/>
                  </a:cxn>
                  <a:cxn ang="0">
                    <a:pos x="51" y="0"/>
                  </a:cxn>
                  <a:cxn ang="0">
                    <a:pos x="39" y="10"/>
                  </a:cxn>
                  <a:cxn ang="0">
                    <a:pos x="29" y="26"/>
                  </a:cxn>
                  <a:cxn ang="0">
                    <a:pos x="19" y="50"/>
                  </a:cxn>
                  <a:cxn ang="0">
                    <a:pos x="10" y="85"/>
                  </a:cxn>
                  <a:cxn ang="0">
                    <a:pos x="0" y="132"/>
                  </a:cxn>
                  <a:cxn ang="0">
                    <a:pos x="22" y="136"/>
                  </a:cxn>
                  <a:cxn ang="0">
                    <a:pos x="31" y="89"/>
                  </a:cxn>
                  <a:cxn ang="0">
                    <a:pos x="41" y="56"/>
                  </a:cxn>
                  <a:cxn ang="0">
                    <a:pos x="48" y="34"/>
                  </a:cxn>
                  <a:cxn ang="0">
                    <a:pos x="56" y="22"/>
                  </a:cxn>
                  <a:cxn ang="0">
                    <a:pos x="58" y="19"/>
                  </a:cxn>
                  <a:cxn ang="0">
                    <a:pos x="57" y="20"/>
                  </a:cxn>
                  <a:cxn ang="0">
                    <a:pos x="60" y="23"/>
                  </a:cxn>
                  <a:cxn ang="0">
                    <a:pos x="65" y="33"/>
                  </a:cxn>
                  <a:cxn ang="0">
                    <a:pos x="69" y="47"/>
                  </a:cxn>
                  <a:cxn ang="0">
                    <a:pos x="74" y="62"/>
                  </a:cxn>
                  <a:cxn ang="0">
                    <a:pos x="78" y="80"/>
                  </a:cxn>
                  <a:cxn ang="0">
                    <a:pos x="81" y="97"/>
                  </a:cxn>
                  <a:cxn ang="0">
                    <a:pos x="84" y="111"/>
                  </a:cxn>
                  <a:cxn ang="0">
                    <a:pos x="86" y="123"/>
                  </a:cxn>
                  <a:cxn ang="0">
                    <a:pos x="87" y="132"/>
                  </a:cxn>
                  <a:cxn ang="0">
                    <a:pos x="87" y="135"/>
                  </a:cxn>
                  <a:cxn ang="0">
                    <a:pos x="109" y="133"/>
                  </a:cxn>
                </a:cxnLst>
                <a:rect l="0" t="0" r="r" b="b"/>
                <a:pathLst>
                  <a:path w="109" h="136">
                    <a:moveTo>
                      <a:pt x="109" y="133"/>
                    </a:moveTo>
                    <a:lnTo>
                      <a:pt x="109" y="130"/>
                    </a:lnTo>
                    <a:lnTo>
                      <a:pt x="108" y="121"/>
                    </a:lnTo>
                    <a:lnTo>
                      <a:pt x="105" y="107"/>
                    </a:lnTo>
                    <a:lnTo>
                      <a:pt x="102" y="92"/>
                    </a:lnTo>
                    <a:lnTo>
                      <a:pt x="99" y="75"/>
                    </a:lnTo>
                    <a:lnTo>
                      <a:pt x="95" y="57"/>
                    </a:lnTo>
                    <a:lnTo>
                      <a:pt x="91" y="40"/>
                    </a:lnTo>
                    <a:lnTo>
                      <a:pt x="84" y="25"/>
                    </a:lnTo>
                    <a:lnTo>
                      <a:pt x="77" y="11"/>
                    </a:lnTo>
                    <a:lnTo>
                      <a:pt x="67" y="1"/>
                    </a:lnTo>
                    <a:lnTo>
                      <a:pt x="51" y="0"/>
                    </a:lnTo>
                    <a:lnTo>
                      <a:pt x="39" y="10"/>
                    </a:lnTo>
                    <a:lnTo>
                      <a:pt x="29" y="26"/>
                    </a:lnTo>
                    <a:lnTo>
                      <a:pt x="19" y="50"/>
                    </a:lnTo>
                    <a:lnTo>
                      <a:pt x="10" y="85"/>
                    </a:lnTo>
                    <a:lnTo>
                      <a:pt x="0" y="132"/>
                    </a:lnTo>
                    <a:lnTo>
                      <a:pt x="22" y="136"/>
                    </a:lnTo>
                    <a:lnTo>
                      <a:pt x="31" y="89"/>
                    </a:lnTo>
                    <a:lnTo>
                      <a:pt x="41" y="56"/>
                    </a:lnTo>
                    <a:lnTo>
                      <a:pt x="48" y="34"/>
                    </a:lnTo>
                    <a:lnTo>
                      <a:pt x="56" y="22"/>
                    </a:lnTo>
                    <a:lnTo>
                      <a:pt x="58" y="19"/>
                    </a:lnTo>
                    <a:lnTo>
                      <a:pt x="57" y="20"/>
                    </a:lnTo>
                    <a:lnTo>
                      <a:pt x="60" y="23"/>
                    </a:lnTo>
                    <a:lnTo>
                      <a:pt x="65" y="33"/>
                    </a:lnTo>
                    <a:lnTo>
                      <a:pt x="69" y="47"/>
                    </a:lnTo>
                    <a:lnTo>
                      <a:pt x="74" y="62"/>
                    </a:lnTo>
                    <a:lnTo>
                      <a:pt x="78" y="80"/>
                    </a:lnTo>
                    <a:lnTo>
                      <a:pt x="81" y="97"/>
                    </a:lnTo>
                    <a:lnTo>
                      <a:pt x="84" y="111"/>
                    </a:lnTo>
                    <a:lnTo>
                      <a:pt x="86" y="123"/>
                    </a:lnTo>
                    <a:lnTo>
                      <a:pt x="87" y="132"/>
                    </a:lnTo>
                    <a:lnTo>
                      <a:pt x="87" y="135"/>
                    </a:lnTo>
                    <a:lnTo>
                      <a:pt x="109" y="133"/>
                    </a:lnTo>
                    <a:close/>
                  </a:path>
                </a:pathLst>
              </a:custGeom>
              <a:solidFill>
                <a:srgbClr val="000000"/>
              </a:solidFill>
              <a:ln w="9525">
                <a:noFill/>
                <a:round/>
                <a:headEnd/>
                <a:tailEnd/>
              </a:ln>
            </p:spPr>
            <p:txBody>
              <a:bodyPr/>
              <a:lstStyle/>
              <a:p>
                <a:endParaRPr lang="sl-SI"/>
              </a:p>
            </p:txBody>
          </p:sp>
          <p:sp>
            <p:nvSpPr>
              <p:cNvPr id="168171" name="Freeform 235"/>
              <p:cNvSpPr>
                <a:spLocks/>
              </p:cNvSpPr>
              <p:nvPr/>
            </p:nvSpPr>
            <p:spPr bwMode="auto">
              <a:xfrm>
                <a:off x="3602" y="1835"/>
                <a:ext cx="216" cy="654"/>
              </a:xfrm>
              <a:custGeom>
                <a:avLst/>
                <a:gdLst/>
                <a:ahLst/>
                <a:cxnLst>
                  <a:cxn ang="0">
                    <a:pos x="433" y="1297"/>
                  </a:cxn>
                  <a:cxn ang="0">
                    <a:pos x="428" y="1236"/>
                  </a:cxn>
                  <a:cxn ang="0">
                    <a:pos x="420" y="1125"/>
                  </a:cxn>
                  <a:cxn ang="0">
                    <a:pos x="407" y="978"/>
                  </a:cxn>
                  <a:cxn ang="0">
                    <a:pos x="390" y="808"/>
                  </a:cxn>
                  <a:cxn ang="0">
                    <a:pos x="371" y="627"/>
                  </a:cxn>
                  <a:cxn ang="0">
                    <a:pos x="348" y="448"/>
                  </a:cxn>
                  <a:cxn ang="0">
                    <a:pos x="322" y="283"/>
                  </a:cxn>
                  <a:cxn ang="0">
                    <a:pos x="293" y="147"/>
                  </a:cxn>
                  <a:cxn ang="0">
                    <a:pos x="260" y="49"/>
                  </a:cxn>
                  <a:cxn ang="0">
                    <a:pos x="221" y="0"/>
                  </a:cxn>
                  <a:cxn ang="0">
                    <a:pos x="173" y="30"/>
                  </a:cxn>
                  <a:cxn ang="0">
                    <a:pos x="136" y="136"/>
                  </a:cxn>
                  <a:cxn ang="0">
                    <a:pos x="99" y="331"/>
                  </a:cxn>
                  <a:cxn ang="0">
                    <a:pos x="60" y="632"/>
                  </a:cxn>
                  <a:cxn ang="0">
                    <a:pos x="20" y="1049"/>
                  </a:cxn>
                  <a:cxn ang="0">
                    <a:pos x="21" y="1308"/>
                  </a:cxn>
                  <a:cxn ang="0">
                    <a:pos x="61" y="827"/>
                  </a:cxn>
                  <a:cxn ang="0">
                    <a:pos x="100" y="470"/>
                  </a:cxn>
                  <a:cxn ang="0">
                    <a:pos x="138" y="225"/>
                  </a:cxn>
                  <a:cxn ang="0">
                    <a:pos x="174" y="79"/>
                  </a:cxn>
                  <a:cxn ang="0">
                    <a:pos x="207" y="22"/>
                  </a:cxn>
                  <a:cxn ang="0">
                    <a:pos x="226" y="31"/>
                  </a:cxn>
                  <a:cxn ang="0">
                    <a:pos x="257" y="99"/>
                  </a:cxn>
                  <a:cxn ang="0">
                    <a:pos x="286" y="214"/>
                  </a:cxn>
                  <a:cxn ang="0">
                    <a:pos x="314" y="366"/>
                  </a:cxn>
                  <a:cxn ang="0">
                    <a:pos x="338" y="539"/>
                  </a:cxn>
                  <a:cxn ang="0">
                    <a:pos x="359" y="720"/>
                  </a:cxn>
                  <a:cxn ang="0">
                    <a:pos x="378" y="897"/>
                  </a:cxn>
                  <a:cxn ang="0">
                    <a:pos x="392" y="1058"/>
                  </a:cxn>
                  <a:cxn ang="0">
                    <a:pos x="404" y="1188"/>
                  </a:cxn>
                  <a:cxn ang="0">
                    <a:pos x="410" y="1276"/>
                  </a:cxn>
                  <a:cxn ang="0">
                    <a:pos x="412" y="1308"/>
                  </a:cxn>
                </a:cxnLst>
                <a:rect l="0" t="0" r="r" b="b"/>
                <a:pathLst>
                  <a:path w="434" h="1308">
                    <a:moveTo>
                      <a:pt x="434" y="1306"/>
                    </a:moveTo>
                    <a:lnTo>
                      <a:pt x="433" y="1297"/>
                    </a:lnTo>
                    <a:lnTo>
                      <a:pt x="432" y="1274"/>
                    </a:lnTo>
                    <a:lnTo>
                      <a:pt x="428" y="1236"/>
                    </a:lnTo>
                    <a:lnTo>
                      <a:pt x="425" y="1186"/>
                    </a:lnTo>
                    <a:lnTo>
                      <a:pt x="420" y="1125"/>
                    </a:lnTo>
                    <a:lnTo>
                      <a:pt x="413" y="1055"/>
                    </a:lnTo>
                    <a:lnTo>
                      <a:pt x="407" y="978"/>
                    </a:lnTo>
                    <a:lnTo>
                      <a:pt x="400" y="895"/>
                    </a:lnTo>
                    <a:lnTo>
                      <a:pt x="390" y="808"/>
                    </a:lnTo>
                    <a:lnTo>
                      <a:pt x="381" y="718"/>
                    </a:lnTo>
                    <a:lnTo>
                      <a:pt x="371" y="627"/>
                    </a:lnTo>
                    <a:lnTo>
                      <a:pt x="359" y="537"/>
                    </a:lnTo>
                    <a:lnTo>
                      <a:pt x="348" y="448"/>
                    </a:lnTo>
                    <a:lnTo>
                      <a:pt x="335" y="362"/>
                    </a:lnTo>
                    <a:lnTo>
                      <a:pt x="322" y="283"/>
                    </a:lnTo>
                    <a:lnTo>
                      <a:pt x="307" y="210"/>
                    </a:lnTo>
                    <a:lnTo>
                      <a:pt x="293" y="147"/>
                    </a:lnTo>
                    <a:lnTo>
                      <a:pt x="276" y="92"/>
                    </a:lnTo>
                    <a:lnTo>
                      <a:pt x="260" y="49"/>
                    </a:lnTo>
                    <a:lnTo>
                      <a:pt x="243" y="18"/>
                    </a:lnTo>
                    <a:lnTo>
                      <a:pt x="221" y="0"/>
                    </a:lnTo>
                    <a:lnTo>
                      <a:pt x="195" y="6"/>
                    </a:lnTo>
                    <a:lnTo>
                      <a:pt x="173" y="30"/>
                    </a:lnTo>
                    <a:lnTo>
                      <a:pt x="155" y="72"/>
                    </a:lnTo>
                    <a:lnTo>
                      <a:pt x="136" y="136"/>
                    </a:lnTo>
                    <a:lnTo>
                      <a:pt x="117" y="221"/>
                    </a:lnTo>
                    <a:lnTo>
                      <a:pt x="99" y="331"/>
                    </a:lnTo>
                    <a:lnTo>
                      <a:pt x="79" y="468"/>
                    </a:lnTo>
                    <a:lnTo>
                      <a:pt x="60" y="632"/>
                    </a:lnTo>
                    <a:lnTo>
                      <a:pt x="39" y="825"/>
                    </a:lnTo>
                    <a:lnTo>
                      <a:pt x="20" y="1049"/>
                    </a:lnTo>
                    <a:lnTo>
                      <a:pt x="0" y="1306"/>
                    </a:lnTo>
                    <a:lnTo>
                      <a:pt x="21" y="1308"/>
                    </a:lnTo>
                    <a:lnTo>
                      <a:pt x="41" y="1051"/>
                    </a:lnTo>
                    <a:lnTo>
                      <a:pt x="61" y="827"/>
                    </a:lnTo>
                    <a:lnTo>
                      <a:pt x="81" y="634"/>
                    </a:lnTo>
                    <a:lnTo>
                      <a:pt x="100" y="470"/>
                    </a:lnTo>
                    <a:lnTo>
                      <a:pt x="120" y="335"/>
                    </a:lnTo>
                    <a:lnTo>
                      <a:pt x="138" y="225"/>
                    </a:lnTo>
                    <a:lnTo>
                      <a:pt x="157" y="140"/>
                    </a:lnTo>
                    <a:lnTo>
                      <a:pt x="174" y="79"/>
                    </a:lnTo>
                    <a:lnTo>
                      <a:pt x="192" y="41"/>
                    </a:lnTo>
                    <a:lnTo>
                      <a:pt x="207" y="22"/>
                    </a:lnTo>
                    <a:lnTo>
                      <a:pt x="215" y="21"/>
                    </a:lnTo>
                    <a:lnTo>
                      <a:pt x="226" y="31"/>
                    </a:lnTo>
                    <a:lnTo>
                      <a:pt x="241" y="57"/>
                    </a:lnTo>
                    <a:lnTo>
                      <a:pt x="257" y="99"/>
                    </a:lnTo>
                    <a:lnTo>
                      <a:pt x="272" y="151"/>
                    </a:lnTo>
                    <a:lnTo>
                      <a:pt x="286" y="214"/>
                    </a:lnTo>
                    <a:lnTo>
                      <a:pt x="301" y="288"/>
                    </a:lnTo>
                    <a:lnTo>
                      <a:pt x="314" y="366"/>
                    </a:lnTo>
                    <a:lnTo>
                      <a:pt x="326" y="450"/>
                    </a:lnTo>
                    <a:lnTo>
                      <a:pt x="338" y="539"/>
                    </a:lnTo>
                    <a:lnTo>
                      <a:pt x="350" y="629"/>
                    </a:lnTo>
                    <a:lnTo>
                      <a:pt x="359" y="720"/>
                    </a:lnTo>
                    <a:lnTo>
                      <a:pt x="369" y="810"/>
                    </a:lnTo>
                    <a:lnTo>
                      <a:pt x="378" y="897"/>
                    </a:lnTo>
                    <a:lnTo>
                      <a:pt x="386" y="980"/>
                    </a:lnTo>
                    <a:lnTo>
                      <a:pt x="392" y="1058"/>
                    </a:lnTo>
                    <a:lnTo>
                      <a:pt x="399" y="1128"/>
                    </a:lnTo>
                    <a:lnTo>
                      <a:pt x="404" y="1188"/>
                    </a:lnTo>
                    <a:lnTo>
                      <a:pt x="407" y="1238"/>
                    </a:lnTo>
                    <a:lnTo>
                      <a:pt x="410" y="1276"/>
                    </a:lnTo>
                    <a:lnTo>
                      <a:pt x="411" y="1299"/>
                    </a:lnTo>
                    <a:lnTo>
                      <a:pt x="412" y="1308"/>
                    </a:lnTo>
                    <a:lnTo>
                      <a:pt x="434" y="1306"/>
                    </a:lnTo>
                    <a:close/>
                  </a:path>
                </a:pathLst>
              </a:custGeom>
              <a:solidFill>
                <a:srgbClr val="000000"/>
              </a:solidFill>
              <a:ln w="9525">
                <a:noFill/>
                <a:round/>
                <a:headEnd/>
                <a:tailEnd/>
              </a:ln>
            </p:spPr>
            <p:txBody>
              <a:bodyPr/>
              <a:lstStyle/>
              <a:p>
                <a:endParaRPr lang="sl-SI"/>
              </a:p>
            </p:txBody>
          </p:sp>
          <p:sp>
            <p:nvSpPr>
              <p:cNvPr id="168172" name="Freeform 236"/>
              <p:cNvSpPr>
                <a:spLocks/>
              </p:cNvSpPr>
              <p:nvPr/>
            </p:nvSpPr>
            <p:spPr bwMode="auto">
              <a:xfrm>
                <a:off x="4005" y="1835"/>
                <a:ext cx="217" cy="654"/>
              </a:xfrm>
              <a:custGeom>
                <a:avLst/>
                <a:gdLst/>
                <a:ahLst/>
                <a:cxnLst>
                  <a:cxn ang="0">
                    <a:pos x="432" y="1297"/>
                  </a:cxn>
                  <a:cxn ang="0">
                    <a:pos x="428" y="1236"/>
                  </a:cxn>
                  <a:cxn ang="0">
                    <a:pos x="419" y="1125"/>
                  </a:cxn>
                  <a:cxn ang="0">
                    <a:pos x="407" y="978"/>
                  </a:cxn>
                  <a:cxn ang="0">
                    <a:pos x="390" y="808"/>
                  </a:cxn>
                  <a:cxn ang="0">
                    <a:pos x="371" y="627"/>
                  </a:cxn>
                  <a:cxn ang="0">
                    <a:pos x="347" y="448"/>
                  </a:cxn>
                  <a:cxn ang="0">
                    <a:pos x="322" y="283"/>
                  </a:cxn>
                  <a:cxn ang="0">
                    <a:pos x="293" y="147"/>
                  </a:cxn>
                  <a:cxn ang="0">
                    <a:pos x="260" y="49"/>
                  </a:cxn>
                  <a:cxn ang="0">
                    <a:pos x="221" y="0"/>
                  </a:cxn>
                  <a:cxn ang="0">
                    <a:pos x="173" y="30"/>
                  </a:cxn>
                  <a:cxn ang="0">
                    <a:pos x="136" y="136"/>
                  </a:cxn>
                  <a:cxn ang="0">
                    <a:pos x="99" y="331"/>
                  </a:cxn>
                  <a:cxn ang="0">
                    <a:pos x="59" y="632"/>
                  </a:cxn>
                  <a:cxn ang="0">
                    <a:pos x="20" y="1049"/>
                  </a:cxn>
                  <a:cxn ang="0">
                    <a:pos x="21" y="1308"/>
                  </a:cxn>
                  <a:cxn ang="0">
                    <a:pos x="60" y="827"/>
                  </a:cxn>
                  <a:cxn ang="0">
                    <a:pos x="100" y="470"/>
                  </a:cxn>
                  <a:cxn ang="0">
                    <a:pos x="138" y="225"/>
                  </a:cxn>
                  <a:cxn ang="0">
                    <a:pos x="174" y="79"/>
                  </a:cxn>
                  <a:cxn ang="0">
                    <a:pos x="207" y="22"/>
                  </a:cxn>
                  <a:cxn ang="0">
                    <a:pos x="226" y="31"/>
                  </a:cxn>
                  <a:cxn ang="0">
                    <a:pos x="257" y="99"/>
                  </a:cxn>
                  <a:cxn ang="0">
                    <a:pos x="286" y="214"/>
                  </a:cxn>
                  <a:cxn ang="0">
                    <a:pos x="313" y="366"/>
                  </a:cxn>
                  <a:cxn ang="0">
                    <a:pos x="338" y="539"/>
                  </a:cxn>
                  <a:cxn ang="0">
                    <a:pos x="359" y="720"/>
                  </a:cxn>
                  <a:cxn ang="0">
                    <a:pos x="378" y="897"/>
                  </a:cxn>
                  <a:cxn ang="0">
                    <a:pos x="392" y="1058"/>
                  </a:cxn>
                  <a:cxn ang="0">
                    <a:pos x="404" y="1188"/>
                  </a:cxn>
                  <a:cxn ang="0">
                    <a:pos x="410" y="1276"/>
                  </a:cxn>
                  <a:cxn ang="0">
                    <a:pos x="412" y="1308"/>
                  </a:cxn>
                </a:cxnLst>
                <a:rect l="0" t="0" r="r" b="b"/>
                <a:pathLst>
                  <a:path w="433" h="1308">
                    <a:moveTo>
                      <a:pt x="433" y="1306"/>
                    </a:moveTo>
                    <a:lnTo>
                      <a:pt x="432" y="1297"/>
                    </a:lnTo>
                    <a:lnTo>
                      <a:pt x="431" y="1274"/>
                    </a:lnTo>
                    <a:lnTo>
                      <a:pt x="428" y="1236"/>
                    </a:lnTo>
                    <a:lnTo>
                      <a:pt x="425" y="1186"/>
                    </a:lnTo>
                    <a:lnTo>
                      <a:pt x="419" y="1125"/>
                    </a:lnTo>
                    <a:lnTo>
                      <a:pt x="413" y="1055"/>
                    </a:lnTo>
                    <a:lnTo>
                      <a:pt x="407" y="978"/>
                    </a:lnTo>
                    <a:lnTo>
                      <a:pt x="399" y="895"/>
                    </a:lnTo>
                    <a:lnTo>
                      <a:pt x="390" y="808"/>
                    </a:lnTo>
                    <a:lnTo>
                      <a:pt x="380" y="718"/>
                    </a:lnTo>
                    <a:lnTo>
                      <a:pt x="371" y="627"/>
                    </a:lnTo>
                    <a:lnTo>
                      <a:pt x="359" y="537"/>
                    </a:lnTo>
                    <a:lnTo>
                      <a:pt x="347" y="448"/>
                    </a:lnTo>
                    <a:lnTo>
                      <a:pt x="334" y="362"/>
                    </a:lnTo>
                    <a:lnTo>
                      <a:pt x="322" y="283"/>
                    </a:lnTo>
                    <a:lnTo>
                      <a:pt x="307" y="210"/>
                    </a:lnTo>
                    <a:lnTo>
                      <a:pt x="293" y="147"/>
                    </a:lnTo>
                    <a:lnTo>
                      <a:pt x="276" y="92"/>
                    </a:lnTo>
                    <a:lnTo>
                      <a:pt x="260" y="49"/>
                    </a:lnTo>
                    <a:lnTo>
                      <a:pt x="243" y="18"/>
                    </a:lnTo>
                    <a:lnTo>
                      <a:pt x="221" y="0"/>
                    </a:lnTo>
                    <a:lnTo>
                      <a:pt x="194" y="6"/>
                    </a:lnTo>
                    <a:lnTo>
                      <a:pt x="173" y="30"/>
                    </a:lnTo>
                    <a:lnTo>
                      <a:pt x="155" y="72"/>
                    </a:lnTo>
                    <a:lnTo>
                      <a:pt x="136" y="136"/>
                    </a:lnTo>
                    <a:lnTo>
                      <a:pt x="117" y="221"/>
                    </a:lnTo>
                    <a:lnTo>
                      <a:pt x="99" y="331"/>
                    </a:lnTo>
                    <a:lnTo>
                      <a:pt x="78" y="468"/>
                    </a:lnTo>
                    <a:lnTo>
                      <a:pt x="59" y="632"/>
                    </a:lnTo>
                    <a:lnTo>
                      <a:pt x="39" y="825"/>
                    </a:lnTo>
                    <a:lnTo>
                      <a:pt x="20" y="1049"/>
                    </a:lnTo>
                    <a:lnTo>
                      <a:pt x="0" y="1306"/>
                    </a:lnTo>
                    <a:lnTo>
                      <a:pt x="21" y="1308"/>
                    </a:lnTo>
                    <a:lnTo>
                      <a:pt x="41" y="1051"/>
                    </a:lnTo>
                    <a:lnTo>
                      <a:pt x="60" y="827"/>
                    </a:lnTo>
                    <a:lnTo>
                      <a:pt x="80" y="634"/>
                    </a:lnTo>
                    <a:lnTo>
                      <a:pt x="100" y="470"/>
                    </a:lnTo>
                    <a:lnTo>
                      <a:pt x="120" y="335"/>
                    </a:lnTo>
                    <a:lnTo>
                      <a:pt x="138" y="225"/>
                    </a:lnTo>
                    <a:lnTo>
                      <a:pt x="157" y="140"/>
                    </a:lnTo>
                    <a:lnTo>
                      <a:pt x="174" y="79"/>
                    </a:lnTo>
                    <a:lnTo>
                      <a:pt x="192" y="41"/>
                    </a:lnTo>
                    <a:lnTo>
                      <a:pt x="207" y="22"/>
                    </a:lnTo>
                    <a:lnTo>
                      <a:pt x="214" y="21"/>
                    </a:lnTo>
                    <a:lnTo>
                      <a:pt x="226" y="31"/>
                    </a:lnTo>
                    <a:lnTo>
                      <a:pt x="241" y="57"/>
                    </a:lnTo>
                    <a:lnTo>
                      <a:pt x="257" y="99"/>
                    </a:lnTo>
                    <a:lnTo>
                      <a:pt x="272" y="151"/>
                    </a:lnTo>
                    <a:lnTo>
                      <a:pt x="286" y="214"/>
                    </a:lnTo>
                    <a:lnTo>
                      <a:pt x="300" y="288"/>
                    </a:lnTo>
                    <a:lnTo>
                      <a:pt x="313" y="366"/>
                    </a:lnTo>
                    <a:lnTo>
                      <a:pt x="326" y="450"/>
                    </a:lnTo>
                    <a:lnTo>
                      <a:pt x="338" y="539"/>
                    </a:lnTo>
                    <a:lnTo>
                      <a:pt x="349" y="629"/>
                    </a:lnTo>
                    <a:lnTo>
                      <a:pt x="359" y="720"/>
                    </a:lnTo>
                    <a:lnTo>
                      <a:pt x="368" y="810"/>
                    </a:lnTo>
                    <a:lnTo>
                      <a:pt x="378" y="897"/>
                    </a:lnTo>
                    <a:lnTo>
                      <a:pt x="385" y="980"/>
                    </a:lnTo>
                    <a:lnTo>
                      <a:pt x="392" y="1058"/>
                    </a:lnTo>
                    <a:lnTo>
                      <a:pt x="398" y="1128"/>
                    </a:lnTo>
                    <a:lnTo>
                      <a:pt x="404" y="1188"/>
                    </a:lnTo>
                    <a:lnTo>
                      <a:pt x="407" y="1238"/>
                    </a:lnTo>
                    <a:lnTo>
                      <a:pt x="410" y="1276"/>
                    </a:lnTo>
                    <a:lnTo>
                      <a:pt x="411" y="1299"/>
                    </a:lnTo>
                    <a:lnTo>
                      <a:pt x="412" y="1308"/>
                    </a:lnTo>
                    <a:lnTo>
                      <a:pt x="433" y="1306"/>
                    </a:lnTo>
                    <a:close/>
                  </a:path>
                </a:pathLst>
              </a:custGeom>
              <a:solidFill>
                <a:srgbClr val="000000"/>
              </a:solidFill>
              <a:ln w="9525">
                <a:noFill/>
                <a:round/>
                <a:headEnd/>
                <a:tailEnd/>
              </a:ln>
            </p:spPr>
            <p:txBody>
              <a:bodyPr/>
              <a:lstStyle/>
              <a:p>
                <a:endParaRPr lang="sl-SI"/>
              </a:p>
            </p:txBody>
          </p:sp>
          <p:sp>
            <p:nvSpPr>
              <p:cNvPr id="168173" name="Freeform 237"/>
              <p:cNvSpPr>
                <a:spLocks/>
              </p:cNvSpPr>
              <p:nvPr/>
            </p:nvSpPr>
            <p:spPr bwMode="auto">
              <a:xfrm>
                <a:off x="4409" y="1835"/>
                <a:ext cx="217" cy="654"/>
              </a:xfrm>
              <a:custGeom>
                <a:avLst/>
                <a:gdLst/>
                <a:ahLst/>
                <a:cxnLst>
                  <a:cxn ang="0">
                    <a:pos x="433" y="1297"/>
                  </a:cxn>
                  <a:cxn ang="0">
                    <a:pos x="429" y="1236"/>
                  </a:cxn>
                  <a:cxn ang="0">
                    <a:pos x="420" y="1125"/>
                  </a:cxn>
                  <a:cxn ang="0">
                    <a:pos x="407" y="978"/>
                  </a:cxn>
                  <a:cxn ang="0">
                    <a:pos x="390" y="808"/>
                  </a:cxn>
                  <a:cxn ang="0">
                    <a:pos x="371" y="627"/>
                  </a:cxn>
                  <a:cxn ang="0">
                    <a:pos x="348" y="448"/>
                  </a:cxn>
                  <a:cxn ang="0">
                    <a:pos x="322" y="283"/>
                  </a:cxn>
                  <a:cxn ang="0">
                    <a:pos x="294" y="147"/>
                  </a:cxn>
                  <a:cxn ang="0">
                    <a:pos x="261" y="49"/>
                  </a:cxn>
                  <a:cxn ang="0">
                    <a:pos x="221" y="0"/>
                  </a:cxn>
                  <a:cxn ang="0">
                    <a:pos x="174" y="30"/>
                  </a:cxn>
                  <a:cxn ang="0">
                    <a:pos x="136" y="136"/>
                  </a:cxn>
                  <a:cxn ang="0">
                    <a:pos x="99" y="331"/>
                  </a:cxn>
                  <a:cxn ang="0">
                    <a:pos x="60" y="632"/>
                  </a:cxn>
                  <a:cxn ang="0">
                    <a:pos x="21" y="1049"/>
                  </a:cxn>
                  <a:cxn ang="0">
                    <a:pos x="22" y="1308"/>
                  </a:cxn>
                  <a:cxn ang="0">
                    <a:pos x="61" y="827"/>
                  </a:cxn>
                  <a:cxn ang="0">
                    <a:pos x="100" y="470"/>
                  </a:cxn>
                  <a:cxn ang="0">
                    <a:pos x="139" y="225"/>
                  </a:cxn>
                  <a:cxn ang="0">
                    <a:pos x="175" y="79"/>
                  </a:cxn>
                  <a:cxn ang="0">
                    <a:pos x="208" y="22"/>
                  </a:cxn>
                  <a:cxn ang="0">
                    <a:pos x="227" y="31"/>
                  </a:cxn>
                  <a:cxn ang="0">
                    <a:pos x="258" y="99"/>
                  </a:cxn>
                  <a:cxn ang="0">
                    <a:pos x="286" y="214"/>
                  </a:cxn>
                  <a:cxn ang="0">
                    <a:pos x="314" y="366"/>
                  </a:cxn>
                  <a:cxn ang="0">
                    <a:pos x="338" y="539"/>
                  </a:cxn>
                  <a:cxn ang="0">
                    <a:pos x="360" y="720"/>
                  </a:cxn>
                  <a:cxn ang="0">
                    <a:pos x="379" y="897"/>
                  </a:cxn>
                  <a:cxn ang="0">
                    <a:pos x="393" y="1058"/>
                  </a:cxn>
                  <a:cxn ang="0">
                    <a:pos x="404" y="1188"/>
                  </a:cxn>
                  <a:cxn ang="0">
                    <a:pos x="411" y="1276"/>
                  </a:cxn>
                  <a:cxn ang="0">
                    <a:pos x="413" y="1308"/>
                  </a:cxn>
                </a:cxnLst>
                <a:rect l="0" t="0" r="r" b="b"/>
                <a:pathLst>
                  <a:path w="434" h="1308">
                    <a:moveTo>
                      <a:pt x="434" y="1306"/>
                    </a:moveTo>
                    <a:lnTo>
                      <a:pt x="433" y="1297"/>
                    </a:lnTo>
                    <a:lnTo>
                      <a:pt x="432" y="1274"/>
                    </a:lnTo>
                    <a:lnTo>
                      <a:pt x="429" y="1236"/>
                    </a:lnTo>
                    <a:lnTo>
                      <a:pt x="426" y="1186"/>
                    </a:lnTo>
                    <a:lnTo>
                      <a:pt x="420" y="1125"/>
                    </a:lnTo>
                    <a:lnTo>
                      <a:pt x="414" y="1055"/>
                    </a:lnTo>
                    <a:lnTo>
                      <a:pt x="407" y="978"/>
                    </a:lnTo>
                    <a:lnTo>
                      <a:pt x="400" y="895"/>
                    </a:lnTo>
                    <a:lnTo>
                      <a:pt x="390" y="808"/>
                    </a:lnTo>
                    <a:lnTo>
                      <a:pt x="381" y="718"/>
                    </a:lnTo>
                    <a:lnTo>
                      <a:pt x="371" y="627"/>
                    </a:lnTo>
                    <a:lnTo>
                      <a:pt x="360" y="537"/>
                    </a:lnTo>
                    <a:lnTo>
                      <a:pt x="348" y="448"/>
                    </a:lnTo>
                    <a:lnTo>
                      <a:pt x="335" y="362"/>
                    </a:lnTo>
                    <a:lnTo>
                      <a:pt x="322" y="283"/>
                    </a:lnTo>
                    <a:lnTo>
                      <a:pt x="308" y="210"/>
                    </a:lnTo>
                    <a:lnTo>
                      <a:pt x="294" y="147"/>
                    </a:lnTo>
                    <a:lnTo>
                      <a:pt x="277" y="92"/>
                    </a:lnTo>
                    <a:lnTo>
                      <a:pt x="261" y="49"/>
                    </a:lnTo>
                    <a:lnTo>
                      <a:pt x="244" y="18"/>
                    </a:lnTo>
                    <a:lnTo>
                      <a:pt x="221" y="0"/>
                    </a:lnTo>
                    <a:lnTo>
                      <a:pt x="195" y="6"/>
                    </a:lnTo>
                    <a:lnTo>
                      <a:pt x="174" y="30"/>
                    </a:lnTo>
                    <a:lnTo>
                      <a:pt x="156" y="72"/>
                    </a:lnTo>
                    <a:lnTo>
                      <a:pt x="136" y="136"/>
                    </a:lnTo>
                    <a:lnTo>
                      <a:pt x="117" y="221"/>
                    </a:lnTo>
                    <a:lnTo>
                      <a:pt x="99" y="331"/>
                    </a:lnTo>
                    <a:lnTo>
                      <a:pt x="79" y="468"/>
                    </a:lnTo>
                    <a:lnTo>
                      <a:pt x="60" y="632"/>
                    </a:lnTo>
                    <a:lnTo>
                      <a:pt x="40" y="825"/>
                    </a:lnTo>
                    <a:lnTo>
                      <a:pt x="21" y="1049"/>
                    </a:lnTo>
                    <a:lnTo>
                      <a:pt x="0" y="1306"/>
                    </a:lnTo>
                    <a:lnTo>
                      <a:pt x="22" y="1308"/>
                    </a:lnTo>
                    <a:lnTo>
                      <a:pt x="42" y="1051"/>
                    </a:lnTo>
                    <a:lnTo>
                      <a:pt x="61" y="827"/>
                    </a:lnTo>
                    <a:lnTo>
                      <a:pt x="81" y="634"/>
                    </a:lnTo>
                    <a:lnTo>
                      <a:pt x="100" y="470"/>
                    </a:lnTo>
                    <a:lnTo>
                      <a:pt x="120" y="335"/>
                    </a:lnTo>
                    <a:lnTo>
                      <a:pt x="139" y="225"/>
                    </a:lnTo>
                    <a:lnTo>
                      <a:pt x="158" y="140"/>
                    </a:lnTo>
                    <a:lnTo>
                      <a:pt x="175" y="79"/>
                    </a:lnTo>
                    <a:lnTo>
                      <a:pt x="193" y="41"/>
                    </a:lnTo>
                    <a:lnTo>
                      <a:pt x="208" y="22"/>
                    </a:lnTo>
                    <a:lnTo>
                      <a:pt x="215" y="21"/>
                    </a:lnTo>
                    <a:lnTo>
                      <a:pt x="227" y="31"/>
                    </a:lnTo>
                    <a:lnTo>
                      <a:pt x="242" y="57"/>
                    </a:lnTo>
                    <a:lnTo>
                      <a:pt x="258" y="99"/>
                    </a:lnTo>
                    <a:lnTo>
                      <a:pt x="272" y="151"/>
                    </a:lnTo>
                    <a:lnTo>
                      <a:pt x="286" y="214"/>
                    </a:lnTo>
                    <a:lnTo>
                      <a:pt x="301" y="288"/>
                    </a:lnTo>
                    <a:lnTo>
                      <a:pt x="314" y="366"/>
                    </a:lnTo>
                    <a:lnTo>
                      <a:pt x="327" y="450"/>
                    </a:lnTo>
                    <a:lnTo>
                      <a:pt x="338" y="539"/>
                    </a:lnTo>
                    <a:lnTo>
                      <a:pt x="350" y="629"/>
                    </a:lnTo>
                    <a:lnTo>
                      <a:pt x="360" y="720"/>
                    </a:lnTo>
                    <a:lnTo>
                      <a:pt x="369" y="810"/>
                    </a:lnTo>
                    <a:lnTo>
                      <a:pt x="379" y="897"/>
                    </a:lnTo>
                    <a:lnTo>
                      <a:pt x="386" y="980"/>
                    </a:lnTo>
                    <a:lnTo>
                      <a:pt x="393" y="1058"/>
                    </a:lnTo>
                    <a:lnTo>
                      <a:pt x="399" y="1128"/>
                    </a:lnTo>
                    <a:lnTo>
                      <a:pt x="404" y="1188"/>
                    </a:lnTo>
                    <a:lnTo>
                      <a:pt x="407" y="1238"/>
                    </a:lnTo>
                    <a:lnTo>
                      <a:pt x="411" y="1276"/>
                    </a:lnTo>
                    <a:lnTo>
                      <a:pt x="412" y="1299"/>
                    </a:lnTo>
                    <a:lnTo>
                      <a:pt x="413" y="1308"/>
                    </a:lnTo>
                    <a:lnTo>
                      <a:pt x="434" y="1306"/>
                    </a:lnTo>
                    <a:close/>
                  </a:path>
                </a:pathLst>
              </a:custGeom>
              <a:solidFill>
                <a:srgbClr val="000000"/>
              </a:solidFill>
              <a:ln w="9525">
                <a:noFill/>
                <a:round/>
                <a:headEnd/>
                <a:tailEnd/>
              </a:ln>
            </p:spPr>
            <p:txBody>
              <a:bodyPr/>
              <a:lstStyle/>
              <a:p>
                <a:endParaRPr lang="sl-SI"/>
              </a:p>
            </p:txBody>
          </p:sp>
          <p:sp>
            <p:nvSpPr>
              <p:cNvPr id="168174" name="Freeform 238"/>
              <p:cNvSpPr>
                <a:spLocks/>
              </p:cNvSpPr>
              <p:nvPr/>
            </p:nvSpPr>
            <p:spPr bwMode="auto">
              <a:xfrm>
                <a:off x="3395" y="2488"/>
                <a:ext cx="217" cy="654"/>
              </a:xfrm>
              <a:custGeom>
                <a:avLst/>
                <a:gdLst/>
                <a:ahLst/>
                <a:cxnLst>
                  <a:cxn ang="0">
                    <a:pos x="411" y="8"/>
                  </a:cxn>
                  <a:cxn ang="0">
                    <a:pos x="407" y="70"/>
                  </a:cxn>
                  <a:cxn ang="0">
                    <a:pos x="398" y="180"/>
                  </a:cxn>
                  <a:cxn ang="0">
                    <a:pos x="385" y="327"/>
                  </a:cxn>
                  <a:cxn ang="0">
                    <a:pos x="368" y="497"/>
                  </a:cxn>
                  <a:cxn ang="0">
                    <a:pos x="349" y="678"/>
                  </a:cxn>
                  <a:cxn ang="0">
                    <a:pos x="326" y="858"/>
                  </a:cxn>
                  <a:cxn ang="0">
                    <a:pos x="300" y="1020"/>
                  </a:cxn>
                  <a:cxn ang="0">
                    <a:pos x="272" y="1157"/>
                  </a:cxn>
                  <a:cxn ang="0">
                    <a:pos x="241" y="1250"/>
                  </a:cxn>
                  <a:cxn ang="0">
                    <a:pos x="214" y="1286"/>
                  </a:cxn>
                  <a:cxn ang="0">
                    <a:pos x="192" y="1267"/>
                  </a:cxn>
                  <a:cxn ang="0">
                    <a:pos x="157" y="1167"/>
                  </a:cxn>
                  <a:cxn ang="0">
                    <a:pos x="120" y="972"/>
                  </a:cxn>
                  <a:cxn ang="0">
                    <a:pos x="80" y="673"/>
                  </a:cxn>
                  <a:cxn ang="0">
                    <a:pos x="41" y="256"/>
                  </a:cxn>
                  <a:cxn ang="0">
                    <a:pos x="0" y="2"/>
                  </a:cxn>
                  <a:cxn ang="0">
                    <a:pos x="39" y="482"/>
                  </a:cxn>
                  <a:cxn ang="0">
                    <a:pos x="78" y="840"/>
                  </a:cxn>
                  <a:cxn ang="0">
                    <a:pos x="117" y="1087"/>
                  </a:cxn>
                  <a:cxn ang="0">
                    <a:pos x="155" y="1235"/>
                  </a:cxn>
                  <a:cxn ang="0">
                    <a:pos x="194" y="1302"/>
                  </a:cxn>
                  <a:cxn ang="0">
                    <a:pos x="243" y="1289"/>
                  </a:cxn>
                  <a:cxn ang="0">
                    <a:pos x="276" y="1215"/>
                  </a:cxn>
                  <a:cxn ang="0">
                    <a:pos x="307" y="1097"/>
                  </a:cxn>
                  <a:cxn ang="0">
                    <a:pos x="334" y="946"/>
                  </a:cxn>
                  <a:cxn ang="0">
                    <a:pos x="359" y="771"/>
                  </a:cxn>
                  <a:cxn ang="0">
                    <a:pos x="380" y="589"/>
                  </a:cxn>
                  <a:cxn ang="0">
                    <a:pos x="399" y="412"/>
                  </a:cxn>
                  <a:cxn ang="0">
                    <a:pos x="413" y="252"/>
                  </a:cxn>
                  <a:cxn ang="0">
                    <a:pos x="425" y="122"/>
                  </a:cxn>
                  <a:cxn ang="0">
                    <a:pos x="431" y="34"/>
                  </a:cxn>
                  <a:cxn ang="0">
                    <a:pos x="433" y="2"/>
                  </a:cxn>
                </a:cxnLst>
                <a:rect l="0" t="0" r="r" b="b"/>
                <a:pathLst>
                  <a:path w="433" h="1307">
                    <a:moveTo>
                      <a:pt x="412" y="0"/>
                    </a:moveTo>
                    <a:lnTo>
                      <a:pt x="411" y="8"/>
                    </a:lnTo>
                    <a:lnTo>
                      <a:pt x="410" y="32"/>
                    </a:lnTo>
                    <a:lnTo>
                      <a:pt x="407" y="70"/>
                    </a:lnTo>
                    <a:lnTo>
                      <a:pt x="404" y="120"/>
                    </a:lnTo>
                    <a:lnTo>
                      <a:pt x="398" y="180"/>
                    </a:lnTo>
                    <a:lnTo>
                      <a:pt x="392" y="250"/>
                    </a:lnTo>
                    <a:lnTo>
                      <a:pt x="385" y="327"/>
                    </a:lnTo>
                    <a:lnTo>
                      <a:pt x="378" y="410"/>
                    </a:lnTo>
                    <a:lnTo>
                      <a:pt x="368" y="497"/>
                    </a:lnTo>
                    <a:lnTo>
                      <a:pt x="359" y="587"/>
                    </a:lnTo>
                    <a:lnTo>
                      <a:pt x="349" y="678"/>
                    </a:lnTo>
                    <a:lnTo>
                      <a:pt x="338" y="769"/>
                    </a:lnTo>
                    <a:lnTo>
                      <a:pt x="326" y="858"/>
                    </a:lnTo>
                    <a:lnTo>
                      <a:pt x="313" y="941"/>
                    </a:lnTo>
                    <a:lnTo>
                      <a:pt x="300" y="1020"/>
                    </a:lnTo>
                    <a:lnTo>
                      <a:pt x="286" y="1093"/>
                    </a:lnTo>
                    <a:lnTo>
                      <a:pt x="272" y="1157"/>
                    </a:lnTo>
                    <a:lnTo>
                      <a:pt x="257" y="1209"/>
                    </a:lnTo>
                    <a:lnTo>
                      <a:pt x="241" y="1250"/>
                    </a:lnTo>
                    <a:lnTo>
                      <a:pt x="226" y="1277"/>
                    </a:lnTo>
                    <a:lnTo>
                      <a:pt x="214" y="1286"/>
                    </a:lnTo>
                    <a:lnTo>
                      <a:pt x="207" y="1285"/>
                    </a:lnTo>
                    <a:lnTo>
                      <a:pt x="192" y="1267"/>
                    </a:lnTo>
                    <a:lnTo>
                      <a:pt x="174" y="1229"/>
                    </a:lnTo>
                    <a:lnTo>
                      <a:pt x="157" y="1167"/>
                    </a:lnTo>
                    <a:lnTo>
                      <a:pt x="138" y="1082"/>
                    </a:lnTo>
                    <a:lnTo>
                      <a:pt x="120" y="972"/>
                    </a:lnTo>
                    <a:lnTo>
                      <a:pt x="100" y="837"/>
                    </a:lnTo>
                    <a:lnTo>
                      <a:pt x="80" y="673"/>
                    </a:lnTo>
                    <a:lnTo>
                      <a:pt x="60" y="480"/>
                    </a:lnTo>
                    <a:lnTo>
                      <a:pt x="41" y="256"/>
                    </a:lnTo>
                    <a:lnTo>
                      <a:pt x="21" y="0"/>
                    </a:lnTo>
                    <a:lnTo>
                      <a:pt x="0" y="2"/>
                    </a:lnTo>
                    <a:lnTo>
                      <a:pt x="20" y="258"/>
                    </a:lnTo>
                    <a:lnTo>
                      <a:pt x="39" y="482"/>
                    </a:lnTo>
                    <a:lnTo>
                      <a:pt x="59" y="675"/>
                    </a:lnTo>
                    <a:lnTo>
                      <a:pt x="78" y="840"/>
                    </a:lnTo>
                    <a:lnTo>
                      <a:pt x="99" y="976"/>
                    </a:lnTo>
                    <a:lnTo>
                      <a:pt x="117" y="1087"/>
                    </a:lnTo>
                    <a:lnTo>
                      <a:pt x="136" y="1172"/>
                    </a:lnTo>
                    <a:lnTo>
                      <a:pt x="155" y="1235"/>
                    </a:lnTo>
                    <a:lnTo>
                      <a:pt x="173" y="1278"/>
                    </a:lnTo>
                    <a:lnTo>
                      <a:pt x="194" y="1302"/>
                    </a:lnTo>
                    <a:lnTo>
                      <a:pt x="221" y="1307"/>
                    </a:lnTo>
                    <a:lnTo>
                      <a:pt x="243" y="1289"/>
                    </a:lnTo>
                    <a:lnTo>
                      <a:pt x="260" y="1258"/>
                    </a:lnTo>
                    <a:lnTo>
                      <a:pt x="276" y="1215"/>
                    </a:lnTo>
                    <a:lnTo>
                      <a:pt x="293" y="1161"/>
                    </a:lnTo>
                    <a:lnTo>
                      <a:pt x="307" y="1097"/>
                    </a:lnTo>
                    <a:lnTo>
                      <a:pt x="322" y="1024"/>
                    </a:lnTo>
                    <a:lnTo>
                      <a:pt x="334" y="946"/>
                    </a:lnTo>
                    <a:lnTo>
                      <a:pt x="347" y="860"/>
                    </a:lnTo>
                    <a:lnTo>
                      <a:pt x="359" y="771"/>
                    </a:lnTo>
                    <a:lnTo>
                      <a:pt x="371" y="681"/>
                    </a:lnTo>
                    <a:lnTo>
                      <a:pt x="380" y="589"/>
                    </a:lnTo>
                    <a:lnTo>
                      <a:pt x="390" y="499"/>
                    </a:lnTo>
                    <a:lnTo>
                      <a:pt x="399" y="412"/>
                    </a:lnTo>
                    <a:lnTo>
                      <a:pt x="407" y="330"/>
                    </a:lnTo>
                    <a:lnTo>
                      <a:pt x="413" y="252"/>
                    </a:lnTo>
                    <a:lnTo>
                      <a:pt x="419" y="182"/>
                    </a:lnTo>
                    <a:lnTo>
                      <a:pt x="425" y="122"/>
                    </a:lnTo>
                    <a:lnTo>
                      <a:pt x="428" y="72"/>
                    </a:lnTo>
                    <a:lnTo>
                      <a:pt x="431" y="34"/>
                    </a:lnTo>
                    <a:lnTo>
                      <a:pt x="432" y="10"/>
                    </a:lnTo>
                    <a:lnTo>
                      <a:pt x="433" y="2"/>
                    </a:lnTo>
                    <a:lnTo>
                      <a:pt x="412" y="0"/>
                    </a:lnTo>
                    <a:close/>
                  </a:path>
                </a:pathLst>
              </a:custGeom>
              <a:solidFill>
                <a:srgbClr val="000000"/>
              </a:solidFill>
              <a:ln w="9525">
                <a:noFill/>
                <a:round/>
                <a:headEnd/>
                <a:tailEnd/>
              </a:ln>
            </p:spPr>
            <p:txBody>
              <a:bodyPr/>
              <a:lstStyle/>
              <a:p>
                <a:endParaRPr lang="sl-SI"/>
              </a:p>
            </p:txBody>
          </p:sp>
          <p:sp>
            <p:nvSpPr>
              <p:cNvPr id="168175" name="Freeform 239"/>
              <p:cNvSpPr>
                <a:spLocks/>
              </p:cNvSpPr>
              <p:nvPr/>
            </p:nvSpPr>
            <p:spPr bwMode="auto">
              <a:xfrm>
                <a:off x="3934" y="2488"/>
                <a:ext cx="86" cy="652"/>
              </a:xfrm>
              <a:custGeom>
                <a:avLst/>
                <a:gdLst/>
                <a:ahLst/>
                <a:cxnLst>
                  <a:cxn ang="0">
                    <a:pos x="150" y="8"/>
                  </a:cxn>
                  <a:cxn ang="0">
                    <a:pos x="148" y="70"/>
                  </a:cxn>
                  <a:cxn ang="0">
                    <a:pos x="144" y="180"/>
                  </a:cxn>
                  <a:cxn ang="0">
                    <a:pos x="138" y="327"/>
                  </a:cxn>
                  <a:cxn ang="0">
                    <a:pos x="131" y="497"/>
                  </a:cxn>
                  <a:cxn ang="0">
                    <a:pos x="123" y="677"/>
                  </a:cxn>
                  <a:cxn ang="0">
                    <a:pos x="112" y="857"/>
                  </a:cxn>
                  <a:cxn ang="0">
                    <a:pos x="101" y="1020"/>
                  </a:cxn>
                  <a:cxn ang="0">
                    <a:pos x="91" y="1157"/>
                  </a:cxn>
                  <a:cxn ang="0">
                    <a:pos x="78" y="1251"/>
                  </a:cxn>
                  <a:cxn ang="0">
                    <a:pos x="69" y="1288"/>
                  </a:cxn>
                  <a:cxn ang="0">
                    <a:pos x="75" y="1269"/>
                  </a:cxn>
                  <a:cxn ang="0">
                    <a:pos x="62" y="1167"/>
                  </a:cxn>
                  <a:cxn ang="0">
                    <a:pos x="50" y="973"/>
                  </a:cxn>
                  <a:cxn ang="0">
                    <a:pos x="38" y="673"/>
                  </a:cxn>
                  <a:cxn ang="0">
                    <a:pos x="27" y="256"/>
                  </a:cxn>
                  <a:cxn ang="0">
                    <a:pos x="0" y="0"/>
                  </a:cxn>
                  <a:cxn ang="0">
                    <a:pos x="11" y="480"/>
                  </a:cxn>
                  <a:cxn ang="0">
                    <a:pos x="23" y="838"/>
                  </a:cxn>
                  <a:cxn ang="0">
                    <a:pos x="34" y="1085"/>
                  </a:cxn>
                  <a:cxn ang="0">
                    <a:pos x="47" y="1232"/>
                  </a:cxn>
                  <a:cxn ang="0">
                    <a:pos x="61" y="1298"/>
                  </a:cxn>
                  <a:cxn ang="0">
                    <a:pos x="93" y="1285"/>
                  </a:cxn>
                  <a:cxn ang="0">
                    <a:pos x="106" y="1212"/>
                  </a:cxn>
                  <a:cxn ang="0">
                    <a:pos x="117" y="1095"/>
                  </a:cxn>
                  <a:cxn ang="0">
                    <a:pos x="128" y="944"/>
                  </a:cxn>
                  <a:cxn ang="0">
                    <a:pos x="138" y="770"/>
                  </a:cxn>
                  <a:cxn ang="0">
                    <a:pos x="148" y="587"/>
                  </a:cxn>
                  <a:cxn ang="0">
                    <a:pos x="155" y="410"/>
                  </a:cxn>
                  <a:cxn ang="0">
                    <a:pos x="162" y="250"/>
                  </a:cxn>
                  <a:cxn ang="0">
                    <a:pos x="167" y="120"/>
                  </a:cxn>
                  <a:cxn ang="0">
                    <a:pos x="170" y="32"/>
                  </a:cxn>
                  <a:cxn ang="0">
                    <a:pos x="171" y="0"/>
                  </a:cxn>
                </a:cxnLst>
                <a:rect l="0" t="0" r="r" b="b"/>
                <a:pathLst>
                  <a:path w="171" h="1303">
                    <a:moveTo>
                      <a:pt x="150" y="0"/>
                    </a:moveTo>
                    <a:lnTo>
                      <a:pt x="150" y="8"/>
                    </a:lnTo>
                    <a:lnTo>
                      <a:pt x="149" y="32"/>
                    </a:lnTo>
                    <a:lnTo>
                      <a:pt x="148" y="70"/>
                    </a:lnTo>
                    <a:lnTo>
                      <a:pt x="146" y="120"/>
                    </a:lnTo>
                    <a:lnTo>
                      <a:pt x="144" y="180"/>
                    </a:lnTo>
                    <a:lnTo>
                      <a:pt x="141" y="250"/>
                    </a:lnTo>
                    <a:lnTo>
                      <a:pt x="138" y="327"/>
                    </a:lnTo>
                    <a:lnTo>
                      <a:pt x="134" y="410"/>
                    </a:lnTo>
                    <a:lnTo>
                      <a:pt x="131" y="497"/>
                    </a:lnTo>
                    <a:lnTo>
                      <a:pt x="127" y="587"/>
                    </a:lnTo>
                    <a:lnTo>
                      <a:pt x="123" y="677"/>
                    </a:lnTo>
                    <a:lnTo>
                      <a:pt x="117" y="768"/>
                    </a:lnTo>
                    <a:lnTo>
                      <a:pt x="112" y="857"/>
                    </a:lnTo>
                    <a:lnTo>
                      <a:pt x="107" y="941"/>
                    </a:lnTo>
                    <a:lnTo>
                      <a:pt x="101" y="1020"/>
                    </a:lnTo>
                    <a:lnTo>
                      <a:pt x="96" y="1093"/>
                    </a:lnTo>
                    <a:lnTo>
                      <a:pt x="91" y="1157"/>
                    </a:lnTo>
                    <a:lnTo>
                      <a:pt x="84" y="1210"/>
                    </a:lnTo>
                    <a:lnTo>
                      <a:pt x="78" y="1251"/>
                    </a:lnTo>
                    <a:lnTo>
                      <a:pt x="72" y="1279"/>
                    </a:lnTo>
                    <a:lnTo>
                      <a:pt x="69" y="1288"/>
                    </a:lnTo>
                    <a:lnTo>
                      <a:pt x="80" y="1287"/>
                    </a:lnTo>
                    <a:lnTo>
                      <a:pt x="75" y="1269"/>
                    </a:lnTo>
                    <a:lnTo>
                      <a:pt x="68" y="1230"/>
                    </a:lnTo>
                    <a:lnTo>
                      <a:pt x="62" y="1167"/>
                    </a:lnTo>
                    <a:lnTo>
                      <a:pt x="56" y="1083"/>
                    </a:lnTo>
                    <a:lnTo>
                      <a:pt x="50" y="973"/>
                    </a:lnTo>
                    <a:lnTo>
                      <a:pt x="44" y="838"/>
                    </a:lnTo>
                    <a:lnTo>
                      <a:pt x="38" y="673"/>
                    </a:lnTo>
                    <a:lnTo>
                      <a:pt x="32" y="480"/>
                    </a:lnTo>
                    <a:lnTo>
                      <a:pt x="27" y="256"/>
                    </a:lnTo>
                    <a:lnTo>
                      <a:pt x="22" y="0"/>
                    </a:lnTo>
                    <a:lnTo>
                      <a:pt x="0" y="0"/>
                    </a:lnTo>
                    <a:lnTo>
                      <a:pt x="6" y="256"/>
                    </a:lnTo>
                    <a:lnTo>
                      <a:pt x="11" y="480"/>
                    </a:lnTo>
                    <a:lnTo>
                      <a:pt x="16" y="673"/>
                    </a:lnTo>
                    <a:lnTo>
                      <a:pt x="23" y="838"/>
                    </a:lnTo>
                    <a:lnTo>
                      <a:pt x="29" y="973"/>
                    </a:lnTo>
                    <a:lnTo>
                      <a:pt x="34" y="1085"/>
                    </a:lnTo>
                    <a:lnTo>
                      <a:pt x="41" y="1169"/>
                    </a:lnTo>
                    <a:lnTo>
                      <a:pt x="47" y="1232"/>
                    </a:lnTo>
                    <a:lnTo>
                      <a:pt x="53" y="1273"/>
                    </a:lnTo>
                    <a:lnTo>
                      <a:pt x="61" y="1298"/>
                    </a:lnTo>
                    <a:lnTo>
                      <a:pt x="84" y="1303"/>
                    </a:lnTo>
                    <a:lnTo>
                      <a:pt x="93" y="1285"/>
                    </a:lnTo>
                    <a:lnTo>
                      <a:pt x="99" y="1255"/>
                    </a:lnTo>
                    <a:lnTo>
                      <a:pt x="106" y="1212"/>
                    </a:lnTo>
                    <a:lnTo>
                      <a:pt x="112" y="1159"/>
                    </a:lnTo>
                    <a:lnTo>
                      <a:pt x="117" y="1095"/>
                    </a:lnTo>
                    <a:lnTo>
                      <a:pt x="123" y="1022"/>
                    </a:lnTo>
                    <a:lnTo>
                      <a:pt x="128" y="944"/>
                    </a:lnTo>
                    <a:lnTo>
                      <a:pt x="133" y="859"/>
                    </a:lnTo>
                    <a:lnTo>
                      <a:pt x="138" y="770"/>
                    </a:lnTo>
                    <a:lnTo>
                      <a:pt x="144" y="680"/>
                    </a:lnTo>
                    <a:lnTo>
                      <a:pt x="148" y="587"/>
                    </a:lnTo>
                    <a:lnTo>
                      <a:pt x="152" y="497"/>
                    </a:lnTo>
                    <a:lnTo>
                      <a:pt x="155" y="410"/>
                    </a:lnTo>
                    <a:lnTo>
                      <a:pt x="160" y="327"/>
                    </a:lnTo>
                    <a:lnTo>
                      <a:pt x="162" y="250"/>
                    </a:lnTo>
                    <a:lnTo>
                      <a:pt x="165" y="180"/>
                    </a:lnTo>
                    <a:lnTo>
                      <a:pt x="167" y="120"/>
                    </a:lnTo>
                    <a:lnTo>
                      <a:pt x="169" y="70"/>
                    </a:lnTo>
                    <a:lnTo>
                      <a:pt x="170" y="32"/>
                    </a:lnTo>
                    <a:lnTo>
                      <a:pt x="171" y="8"/>
                    </a:lnTo>
                    <a:lnTo>
                      <a:pt x="171" y="0"/>
                    </a:lnTo>
                    <a:lnTo>
                      <a:pt x="150" y="0"/>
                    </a:lnTo>
                    <a:close/>
                  </a:path>
                </a:pathLst>
              </a:custGeom>
              <a:solidFill>
                <a:srgbClr val="000000"/>
              </a:solidFill>
              <a:ln w="9525">
                <a:noFill/>
                <a:round/>
                <a:headEnd/>
                <a:tailEnd/>
              </a:ln>
            </p:spPr>
            <p:txBody>
              <a:bodyPr/>
              <a:lstStyle/>
              <a:p>
                <a:endParaRPr lang="sl-SI"/>
              </a:p>
            </p:txBody>
          </p:sp>
          <p:sp>
            <p:nvSpPr>
              <p:cNvPr id="168176" name="Freeform 240"/>
              <p:cNvSpPr>
                <a:spLocks/>
              </p:cNvSpPr>
              <p:nvPr/>
            </p:nvSpPr>
            <p:spPr bwMode="auto">
              <a:xfrm>
                <a:off x="4206" y="2488"/>
                <a:ext cx="217" cy="654"/>
              </a:xfrm>
              <a:custGeom>
                <a:avLst/>
                <a:gdLst/>
                <a:ahLst/>
                <a:cxnLst>
                  <a:cxn ang="0">
                    <a:pos x="412" y="8"/>
                  </a:cxn>
                  <a:cxn ang="0">
                    <a:pos x="408" y="70"/>
                  </a:cxn>
                  <a:cxn ang="0">
                    <a:pos x="399" y="180"/>
                  </a:cxn>
                  <a:cxn ang="0">
                    <a:pos x="386" y="327"/>
                  </a:cxn>
                  <a:cxn ang="0">
                    <a:pos x="369" y="497"/>
                  </a:cxn>
                  <a:cxn ang="0">
                    <a:pos x="350" y="678"/>
                  </a:cxn>
                  <a:cxn ang="0">
                    <a:pos x="327" y="858"/>
                  </a:cxn>
                  <a:cxn ang="0">
                    <a:pos x="301" y="1020"/>
                  </a:cxn>
                  <a:cxn ang="0">
                    <a:pos x="273" y="1157"/>
                  </a:cxn>
                  <a:cxn ang="0">
                    <a:pos x="242" y="1250"/>
                  </a:cxn>
                  <a:cxn ang="0">
                    <a:pos x="215" y="1286"/>
                  </a:cxn>
                  <a:cxn ang="0">
                    <a:pos x="193" y="1267"/>
                  </a:cxn>
                  <a:cxn ang="0">
                    <a:pos x="158" y="1167"/>
                  </a:cxn>
                  <a:cxn ang="0">
                    <a:pos x="121" y="972"/>
                  </a:cxn>
                  <a:cxn ang="0">
                    <a:pos x="81" y="673"/>
                  </a:cxn>
                  <a:cxn ang="0">
                    <a:pos x="42" y="256"/>
                  </a:cxn>
                  <a:cxn ang="0">
                    <a:pos x="0" y="2"/>
                  </a:cxn>
                  <a:cxn ang="0">
                    <a:pos x="40" y="482"/>
                  </a:cxn>
                  <a:cxn ang="0">
                    <a:pos x="79" y="840"/>
                  </a:cxn>
                  <a:cxn ang="0">
                    <a:pos x="117" y="1087"/>
                  </a:cxn>
                  <a:cxn ang="0">
                    <a:pos x="156" y="1235"/>
                  </a:cxn>
                  <a:cxn ang="0">
                    <a:pos x="195" y="1302"/>
                  </a:cxn>
                  <a:cxn ang="0">
                    <a:pos x="244" y="1289"/>
                  </a:cxn>
                  <a:cxn ang="0">
                    <a:pos x="277" y="1215"/>
                  </a:cxn>
                  <a:cxn ang="0">
                    <a:pos x="308" y="1097"/>
                  </a:cxn>
                  <a:cxn ang="0">
                    <a:pos x="335" y="946"/>
                  </a:cxn>
                  <a:cxn ang="0">
                    <a:pos x="360" y="771"/>
                  </a:cxn>
                  <a:cxn ang="0">
                    <a:pos x="381" y="589"/>
                  </a:cxn>
                  <a:cxn ang="0">
                    <a:pos x="400" y="412"/>
                  </a:cxn>
                  <a:cxn ang="0">
                    <a:pos x="414" y="252"/>
                  </a:cxn>
                  <a:cxn ang="0">
                    <a:pos x="426" y="122"/>
                  </a:cxn>
                  <a:cxn ang="0">
                    <a:pos x="432" y="34"/>
                  </a:cxn>
                  <a:cxn ang="0">
                    <a:pos x="434" y="2"/>
                  </a:cxn>
                </a:cxnLst>
                <a:rect l="0" t="0" r="r" b="b"/>
                <a:pathLst>
                  <a:path w="434" h="1307">
                    <a:moveTo>
                      <a:pt x="413" y="0"/>
                    </a:moveTo>
                    <a:lnTo>
                      <a:pt x="412" y="8"/>
                    </a:lnTo>
                    <a:lnTo>
                      <a:pt x="411" y="32"/>
                    </a:lnTo>
                    <a:lnTo>
                      <a:pt x="408" y="70"/>
                    </a:lnTo>
                    <a:lnTo>
                      <a:pt x="404" y="120"/>
                    </a:lnTo>
                    <a:lnTo>
                      <a:pt x="399" y="180"/>
                    </a:lnTo>
                    <a:lnTo>
                      <a:pt x="393" y="250"/>
                    </a:lnTo>
                    <a:lnTo>
                      <a:pt x="386" y="327"/>
                    </a:lnTo>
                    <a:lnTo>
                      <a:pt x="379" y="410"/>
                    </a:lnTo>
                    <a:lnTo>
                      <a:pt x="369" y="497"/>
                    </a:lnTo>
                    <a:lnTo>
                      <a:pt x="360" y="587"/>
                    </a:lnTo>
                    <a:lnTo>
                      <a:pt x="350" y="678"/>
                    </a:lnTo>
                    <a:lnTo>
                      <a:pt x="338" y="769"/>
                    </a:lnTo>
                    <a:lnTo>
                      <a:pt x="327" y="858"/>
                    </a:lnTo>
                    <a:lnTo>
                      <a:pt x="314" y="941"/>
                    </a:lnTo>
                    <a:lnTo>
                      <a:pt x="301" y="1020"/>
                    </a:lnTo>
                    <a:lnTo>
                      <a:pt x="286" y="1093"/>
                    </a:lnTo>
                    <a:lnTo>
                      <a:pt x="273" y="1157"/>
                    </a:lnTo>
                    <a:lnTo>
                      <a:pt x="258" y="1209"/>
                    </a:lnTo>
                    <a:lnTo>
                      <a:pt x="242" y="1250"/>
                    </a:lnTo>
                    <a:lnTo>
                      <a:pt x="227" y="1277"/>
                    </a:lnTo>
                    <a:lnTo>
                      <a:pt x="215" y="1286"/>
                    </a:lnTo>
                    <a:lnTo>
                      <a:pt x="208" y="1285"/>
                    </a:lnTo>
                    <a:lnTo>
                      <a:pt x="193" y="1267"/>
                    </a:lnTo>
                    <a:lnTo>
                      <a:pt x="175" y="1229"/>
                    </a:lnTo>
                    <a:lnTo>
                      <a:pt x="158" y="1167"/>
                    </a:lnTo>
                    <a:lnTo>
                      <a:pt x="139" y="1082"/>
                    </a:lnTo>
                    <a:lnTo>
                      <a:pt x="121" y="972"/>
                    </a:lnTo>
                    <a:lnTo>
                      <a:pt x="100" y="837"/>
                    </a:lnTo>
                    <a:lnTo>
                      <a:pt x="81" y="673"/>
                    </a:lnTo>
                    <a:lnTo>
                      <a:pt x="61" y="480"/>
                    </a:lnTo>
                    <a:lnTo>
                      <a:pt x="42" y="256"/>
                    </a:lnTo>
                    <a:lnTo>
                      <a:pt x="22" y="0"/>
                    </a:lnTo>
                    <a:lnTo>
                      <a:pt x="0" y="2"/>
                    </a:lnTo>
                    <a:lnTo>
                      <a:pt x="21" y="258"/>
                    </a:lnTo>
                    <a:lnTo>
                      <a:pt x="40" y="482"/>
                    </a:lnTo>
                    <a:lnTo>
                      <a:pt x="60" y="675"/>
                    </a:lnTo>
                    <a:lnTo>
                      <a:pt x="79" y="840"/>
                    </a:lnTo>
                    <a:lnTo>
                      <a:pt x="99" y="976"/>
                    </a:lnTo>
                    <a:lnTo>
                      <a:pt x="117" y="1087"/>
                    </a:lnTo>
                    <a:lnTo>
                      <a:pt x="137" y="1172"/>
                    </a:lnTo>
                    <a:lnTo>
                      <a:pt x="156" y="1235"/>
                    </a:lnTo>
                    <a:lnTo>
                      <a:pt x="174" y="1278"/>
                    </a:lnTo>
                    <a:lnTo>
                      <a:pt x="195" y="1302"/>
                    </a:lnTo>
                    <a:lnTo>
                      <a:pt x="222" y="1307"/>
                    </a:lnTo>
                    <a:lnTo>
                      <a:pt x="244" y="1289"/>
                    </a:lnTo>
                    <a:lnTo>
                      <a:pt x="261" y="1258"/>
                    </a:lnTo>
                    <a:lnTo>
                      <a:pt x="277" y="1215"/>
                    </a:lnTo>
                    <a:lnTo>
                      <a:pt x="294" y="1161"/>
                    </a:lnTo>
                    <a:lnTo>
                      <a:pt x="308" y="1097"/>
                    </a:lnTo>
                    <a:lnTo>
                      <a:pt x="322" y="1024"/>
                    </a:lnTo>
                    <a:lnTo>
                      <a:pt x="335" y="946"/>
                    </a:lnTo>
                    <a:lnTo>
                      <a:pt x="348" y="860"/>
                    </a:lnTo>
                    <a:lnTo>
                      <a:pt x="360" y="771"/>
                    </a:lnTo>
                    <a:lnTo>
                      <a:pt x="371" y="681"/>
                    </a:lnTo>
                    <a:lnTo>
                      <a:pt x="381" y="589"/>
                    </a:lnTo>
                    <a:lnTo>
                      <a:pt x="391" y="499"/>
                    </a:lnTo>
                    <a:lnTo>
                      <a:pt x="400" y="412"/>
                    </a:lnTo>
                    <a:lnTo>
                      <a:pt x="408" y="330"/>
                    </a:lnTo>
                    <a:lnTo>
                      <a:pt x="414" y="252"/>
                    </a:lnTo>
                    <a:lnTo>
                      <a:pt x="420" y="182"/>
                    </a:lnTo>
                    <a:lnTo>
                      <a:pt x="426" y="122"/>
                    </a:lnTo>
                    <a:lnTo>
                      <a:pt x="429" y="72"/>
                    </a:lnTo>
                    <a:lnTo>
                      <a:pt x="432" y="34"/>
                    </a:lnTo>
                    <a:lnTo>
                      <a:pt x="433" y="10"/>
                    </a:lnTo>
                    <a:lnTo>
                      <a:pt x="434" y="2"/>
                    </a:lnTo>
                    <a:lnTo>
                      <a:pt x="413" y="0"/>
                    </a:lnTo>
                    <a:close/>
                  </a:path>
                </a:pathLst>
              </a:custGeom>
              <a:solidFill>
                <a:srgbClr val="000000"/>
              </a:solidFill>
              <a:ln w="9525">
                <a:noFill/>
                <a:round/>
                <a:headEnd/>
                <a:tailEnd/>
              </a:ln>
            </p:spPr>
            <p:txBody>
              <a:bodyPr/>
              <a:lstStyle/>
              <a:p>
                <a:endParaRPr lang="sl-SI"/>
              </a:p>
            </p:txBody>
          </p:sp>
          <p:sp>
            <p:nvSpPr>
              <p:cNvPr id="168177" name="Freeform 241"/>
              <p:cNvSpPr>
                <a:spLocks/>
              </p:cNvSpPr>
              <p:nvPr/>
            </p:nvSpPr>
            <p:spPr bwMode="auto">
              <a:xfrm>
                <a:off x="4610" y="2488"/>
                <a:ext cx="217" cy="654"/>
              </a:xfrm>
              <a:custGeom>
                <a:avLst/>
                <a:gdLst/>
                <a:ahLst/>
                <a:cxnLst>
                  <a:cxn ang="0">
                    <a:pos x="411" y="8"/>
                  </a:cxn>
                  <a:cxn ang="0">
                    <a:pos x="407" y="70"/>
                  </a:cxn>
                  <a:cxn ang="0">
                    <a:pos x="399" y="180"/>
                  </a:cxn>
                  <a:cxn ang="0">
                    <a:pos x="386" y="327"/>
                  </a:cxn>
                  <a:cxn ang="0">
                    <a:pos x="369" y="497"/>
                  </a:cxn>
                  <a:cxn ang="0">
                    <a:pos x="350" y="678"/>
                  </a:cxn>
                  <a:cxn ang="0">
                    <a:pos x="326" y="858"/>
                  </a:cxn>
                  <a:cxn ang="0">
                    <a:pos x="301" y="1020"/>
                  </a:cxn>
                  <a:cxn ang="0">
                    <a:pos x="272" y="1157"/>
                  </a:cxn>
                  <a:cxn ang="0">
                    <a:pos x="241" y="1250"/>
                  </a:cxn>
                  <a:cxn ang="0">
                    <a:pos x="215" y="1286"/>
                  </a:cxn>
                  <a:cxn ang="0">
                    <a:pos x="193" y="1267"/>
                  </a:cxn>
                  <a:cxn ang="0">
                    <a:pos x="157" y="1167"/>
                  </a:cxn>
                  <a:cxn ang="0">
                    <a:pos x="120" y="972"/>
                  </a:cxn>
                  <a:cxn ang="0">
                    <a:pos x="81" y="673"/>
                  </a:cxn>
                  <a:cxn ang="0">
                    <a:pos x="42" y="256"/>
                  </a:cxn>
                  <a:cxn ang="0">
                    <a:pos x="0" y="2"/>
                  </a:cxn>
                  <a:cxn ang="0">
                    <a:pos x="40" y="482"/>
                  </a:cxn>
                  <a:cxn ang="0">
                    <a:pos x="79" y="840"/>
                  </a:cxn>
                  <a:cxn ang="0">
                    <a:pos x="117" y="1087"/>
                  </a:cxn>
                  <a:cxn ang="0">
                    <a:pos x="155" y="1235"/>
                  </a:cxn>
                  <a:cxn ang="0">
                    <a:pos x="195" y="1302"/>
                  </a:cxn>
                  <a:cxn ang="0">
                    <a:pos x="244" y="1289"/>
                  </a:cxn>
                  <a:cxn ang="0">
                    <a:pos x="277" y="1215"/>
                  </a:cxn>
                  <a:cxn ang="0">
                    <a:pos x="307" y="1097"/>
                  </a:cxn>
                  <a:cxn ang="0">
                    <a:pos x="335" y="946"/>
                  </a:cxn>
                  <a:cxn ang="0">
                    <a:pos x="359" y="771"/>
                  </a:cxn>
                  <a:cxn ang="0">
                    <a:pos x="381" y="589"/>
                  </a:cxn>
                  <a:cxn ang="0">
                    <a:pos x="400" y="412"/>
                  </a:cxn>
                  <a:cxn ang="0">
                    <a:pos x="414" y="252"/>
                  </a:cxn>
                  <a:cxn ang="0">
                    <a:pos x="425" y="122"/>
                  </a:cxn>
                  <a:cxn ang="0">
                    <a:pos x="432" y="34"/>
                  </a:cxn>
                  <a:cxn ang="0">
                    <a:pos x="434" y="2"/>
                  </a:cxn>
                </a:cxnLst>
                <a:rect l="0" t="0" r="r" b="b"/>
                <a:pathLst>
                  <a:path w="434" h="1307">
                    <a:moveTo>
                      <a:pt x="413" y="0"/>
                    </a:moveTo>
                    <a:lnTo>
                      <a:pt x="411" y="8"/>
                    </a:lnTo>
                    <a:lnTo>
                      <a:pt x="410" y="32"/>
                    </a:lnTo>
                    <a:lnTo>
                      <a:pt x="407" y="70"/>
                    </a:lnTo>
                    <a:lnTo>
                      <a:pt x="404" y="120"/>
                    </a:lnTo>
                    <a:lnTo>
                      <a:pt x="399" y="180"/>
                    </a:lnTo>
                    <a:lnTo>
                      <a:pt x="392" y="250"/>
                    </a:lnTo>
                    <a:lnTo>
                      <a:pt x="386" y="327"/>
                    </a:lnTo>
                    <a:lnTo>
                      <a:pt x="379" y="410"/>
                    </a:lnTo>
                    <a:lnTo>
                      <a:pt x="369" y="497"/>
                    </a:lnTo>
                    <a:lnTo>
                      <a:pt x="359" y="587"/>
                    </a:lnTo>
                    <a:lnTo>
                      <a:pt x="350" y="678"/>
                    </a:lnTo>
                    <a:lnTo>
                      <a:pt x="338" y="769"/>
                    </a:lnTo>
                    <a:lnTo>
                      <a:pt x="326" y="858"/>
                    </a:lnTo>
                    <a:lnTo>
                      <a:pt x="314" y="941"/>
                    </a:lnTo>
                    <a:lnTo>
                      <a:pt x="301" y="1020"/>
                    </a:lnTo>
                    <a:lnTo>
                      <a:pt x="286" y="1093"/>
                    </a:lnTo>
                    <a:lnTo>
                      <a:pt x="272" y="1157"/>
                    </a:lnTo>
                    <a:lnTo>
                      <a:pt x="257" y="1209"/>
                    </a:lnTo>
                    <a:lnTo>
                      <a:pt x="241" y="1250"/>
                    </a:lnTo>
                    <a:lnTo>
                      <a:pt x="227" y="1277"/>
                    </a:lnTo>
                    <a:lnTo>
                      <a:pt x="215" y="1286"/>
                    </a:lnTo>
                    <a:lnTo>
                      <a:pt x="207" y="1285"/>
                    </a:lnTo>
                    <a:lnTo>
                      <a:pt x="193" y="1267"/>
                    </a:lnTo>
                    <a:lnTo>
                      <a:pt x="174" y="1229"/>
                    </a:lnTo>
                    <a:lnTo>
                      <a:pt x="157" y="1167"/>
                    </a:lnTo>
                    <a:lnTo>
                      <a:pt x="138" y="1082"/>
                    </a:lnTo>
                    <a:lnTo>
                      <a:pt x="120" y="972"/>
                    </a:lnTo>
                    <a:lnTo>
                      <a:pt x="100" y="837"/>
                    </a:lnTo>
                    <a:lnTo>
                      <a:pt x="81" y="673"/>
                    </a:lnTo>
                    <a:lnTo>
                      <a:pt x="61" y="480"/>
                    </a:lnTo>
                    <a:lnTo>
                      <a:pt x="42" y="256"/>
                    </a:lnTo>
                    <a:lnTo>
                      <a:pt x="21" y="0"/>
                    </a:lnTo>
                    <a:lnTo>
                      <a:pt x="0" y="2"/>
                    </a:lnTo>
                    <a:lnTo>
                      <a:pt x="20" y="258"/>
                    </a:lnTo>
                    <a:lnTo>
                      <a:pt x="40" y="482"/>
                    </a:lnTo>
                    <a:lnTo>
                      <a:pt x="60" y="675"/>
                    </a:lnTo>
                    <a:lnTo>
                      <a:pt x="79" y="840"/>
                    </a:lnTo>
                    <a:lnTo>
                      <a:pt x="99" y="976"/>
                    </a:lnTo>
                    <a:lnTo>
                      <a:pt x="117" y="1087"/>
                    </a:lnTo>
                    <a:lnTo>
                      <a:pt x="136" y="1172"/>
                    </a:lnTo>
                    <a:lnTo>
                      <a:pt x="155" y="1235"/>
                    </a:lnTo>
                    <a:lnTo>
                      <a:pt x="173" y="1278"/>
                    </a:lnTo>
                    <a:lnTo>
                      <a:pt x="195" y="1302"/>
                    </a:lnTo>
                    <a:lnTo>
                      <a:pt x="221" y="1307"/>
                    </a:lnTo>
                    <a:lnTo>
                      <a:pt x="244" y="1289"/>
                    </a:lnTo>
                    <a:lnTo>
                      <a:pt x="261" y="1258"/>
                    </a:lnTo>
                    <a:lnTo>
                      <a:pt x="277" y="1215"/>
                    </a:lnTo>
                    <a:lnTo>
                      <a:pt x="294" y="1161"/>
                    </a:lnTo>
                    <a:lnTo>
                      <a:pt x="307" y="1097"/>
                    </a:lnTo>
                    <a:lnTo>
                      <a:pt x="322" y="1024"/>
                    </a:lnTo>
                    <a:lnTo>
                      <a:pt x="335" y="946"/>
                    </a:lnTo>
                    <a:lnTo>
                      <a:pt x="348" y="860"/>
                    </a:lnTo>
                    <a:lnTo>
                      <a:pt x="359" y="771"/>
                    </a:lnTo>
                    <a:lnTo>
                      <a:pt x="371" y="681"/>
                    </a:lnTo>
                    <a:lnTo>
                      <a:pt x="381" y="589"/>
                    </a:lnTo>
                    <a:lnTo>
                      <a:pt x="390" y="499"/>
                    </a:lnTo>
                    <a:lnTo>
                      <a:pt x="400" y="412"/>
                    </a:lnTo>
                    <a:lnTo>
                      <a:pt x="407" y="330"/>
                    </a:lnTo>
                    <a:lnTo>
                      <a:pt x="414" y="252"/>
                    </a:lnTo>
                    <a:lnTo>
                      <a:pt x="420" y="182"/>
                    </a:lnTo>
                    <a:lnTo>
                      <a:pt x="425" y="122"/>
                    </a:lnTo>
                    <a:lnTo>
                      <a:pt x="428" y="72"/>
                    </a:lnTo>
                    <a:lnTo>
                      <a:pt x="432" y="34"/>
                    </a:lnTo>
                    <a:lnTo>
                      <a:pt x="433" y="10"/>
                    </a:lnTo>
                    <a:lnTo>
                      <a:pt x="434" y="2"/>
                    </a:lnTo>
                    <a:lnTo>
                      <a:pt x="413" y="0"/>
                    </a:lnTo>
                    <a:close/>
                  </a:path>
                </a:pathLst>
              </a:custGeom>
              <a:solidFill>
                <a:srgbClr val="000000"/>
              </a:solidFill>
              <a:ln w="9525">
                <a:noFill/>
                <a:round/>
                <a:headEnd/>
                <a:tailEnd/>
              </a:ln>
            </p:spPr>
            <p:txBody>
              <a:bodyPr/>
              <a:lstStyle/>
              <a:p>
                <a:endParaRPr lang="sl-SI"/>
              </a:p>
            </p:txBody>
          </p:sp>
          <p:sp>
            <p:nvSpPr>
              <p:cNvPr id="168178" name="Freeform 242"/>
              <p:cNvSpPr>
                <a:spLocks/>
              </p:cNvSpPr>
              <p:nvPr/>
            </p:nvSpPr>
            <p:spPr bwMode="auto">
              <a:xfrm>
                <a:off x="3196" y="2480"/>
                <a:ext cx="576" cy="17"/>
              </a:xfrm>
              <a:custGeom>
                <a:avLst/>
                <a:gdLst/>
                <a:ahLst/>
                <a:cxnLst>
                  <a:cxn ang="0">
                    <a:pos x="1130" y="5"/>
                  </a:cxn>
                  <a:cxn ang="0">
                    <a:pos x="1141" y="0"/>
                  </a:cxn>
                  <a:cxn ang="0">
                    <a:pos x="0" y="0"/>
                  </a:cxn>
                  <a:cxn ang="0">
                    <a:pos x="0" y="34"/>
                  </a:cxn>
                  <a:cxn ang="0">
                    <a:pos x="1141" y="34"/>
                  </a:cxn>
                  <a:cxn ang="0">
                    <a:pos x="1153" y="28"/>
                  </a:cxn>
                  <a:cxn ang="0">
                    <a:pos x="1141" y="34"/>
                  </a:cxn>
                  <a:cxn ang="0">
                    <a:pos x="1148" y="34"/>
                  </a:cxn>
                  <a:cxn ang="0">
                    <a:pos x="1153" y="28"/>
                  </a:cxn>
                  <a:cxn ang="0">
                    <a:pos x="1130" y="5"/>
                  </a:cxn>
                </a:cxnLst>
                <a:rect l="0" t="0" r="r" b="b"/>
                <a:pathLst>
                  <a:path w="1153" h="34">
                    <a:moveTo>
                      <a:pt x="1130" y="5"/>
                    </a:moveTo>
                    <a:lnTo>
                      <a:pt x="1141" y="0"/>
                    </a:lnTo>
                    <a:lnTo>
                      <a:pt x="0" y="0"/>
                    </a:lnTo>
                    <a:lnTo>
                      <a:pt x="0" y="34"/>
                    </a:lnTo>
                    <a:lnTo>
                      <a:pt x="1141" y="34"/>
                    </a:lnTo>
                    <a:lnTo>
                      <a:pt x="1153" y="28"/>
                    </a:lnTo>
                    <a:lnTo>
                      <a:pt x="1141" y="34"/>
                    </a:lnTo>
                    <a:lnTo>
                      <a:pt x="1148" y="34"/>
                    </a:lnTo>
                    <a:lnTo>
                      <a:pt x="1153" y="28"/>
                    </a:lnTo>
                    <a:lnTo>
                      <a:pt x="1130" y="5"/>
                    </a:lnTo>
                    <a:close/>
                  </a:path>
                </a:pathLst>
              </a:custGeom>
              <a:solidFill>
                <a:srgbClr val="0066FF"/>
              </a:solidFill>
              <a:ln w="9525">
                <a:noFill/>
                <a:round/>
                <a:headEnd/>
                <a:tailEnd/>
              </a:ln>
            </p:spPr>
            <p:txBody>
              <a:bodyPr/>
              <a:lstStyle/>
              <a:p>
                <a:endParaRPr lang="sl-SI"/>
              </a:p>
            </p:txBody>
          </p:sp>
          <p:sp>
            <p:nvSpPr>
              <p:cNvPr id="168179" name="Freeform 243"/>
              <p:cNvSpPr>
                <a:spLocks/>
              </p:cNvSpPr>
              <p:nvPr/>
            </p:nvSpPr>
            <p:spPr bwMode="auto">
              <a:xfrm>
                <a:off x="3760" y="2410"/>
                <a:ext cx="90" cy="84"/>
              </a:xfrm>
              <a:custGeom>
                <a:avLst/>
                <a:gdLst/>
                <a:ahLst/>
                <a:cxnLst>
                  <a:cxn ang="0">
                    <a:pos x="148" y="10"/>
                  </a:cxn>
                  <a:cxn ang="0">
                    <a:pos x="152" y="0"/>
                  </a:cxn>
                  <a:cxn ang="0">
                    <a:pos x="0" y="144"/>
                  </a:cxn>
                  <a:cxn ang="0">
                    <a:pos x="23" y="167"/>
                  </a:cxn>
                  <a:cxn ang="0">
                    <a:pos x="175" y="23"/>
                  </a:cxn>
                  <a:cxn ang="0">
                    <a:pos x="179" y="13"/>
                  </a:cxn>
                  <a:cxn ang="0">
                    <a:pos x="175" y="23"/>
                  </a:cxn>
                  <a:cxn ang="0">
                    <a:pos x="179" y="19"/>
                  </a:cxn>
                  <a:cxn ang="0">
                    <a:pos x="179" y="13"/>
                  </a:cxn>
                  <a:cxn ang="0">
                    <a:pos x="148" y="10"/>
                  </a:cxn>
                </a:cxnLst>
                <a:rect l="0" t="0" r="r" b="b"/>
                <a:pathLst>
                  <a:path w="179" h="167">
                    <a:moveTo>
                      <a:pt x="148" y="10"/>
                    </a:moveTo>
                    <a:lnTo>
                      <a:pt x="152" y="0"/>
                    </a:lnTo>
                    <a:lnTo>
                      <a:pt x="0" y="144"/>
                    </a:lnTo>
                    <a:lnTo>
                      <a:pt x="23" y="167"/>
                    </a:lnTo>
                    <a:lnTo>
                      <a:pt x="175" y="23"/>
                    </a:lnTo>
                    <a:lnTo>
                      <a:pt x="179" y="13"/>
                    </a:lnTo>
                    <a:lnTo>
                      <a:pt x="175" y="23"/>
                    </a:lnTo>
                    <a:lnTo>
                      <a:pt x="179" y="19"/>
                    </a:lnTo>
                    <a:lnTo>
                      <a:pt x="179" y="13"/>
                    </a:lnTo>
                    <a:lnTo>
                      <a:pt x="148" y="10"/>
                    </a:lnTo>
                    <a:close/>
                  </a:path>
                </a:pathLst>
              </a:custGeom>
              <a:solidFill>
                <a:srgbClr val="0066FF"/>
              </a:solidFill>
              <a:ln w="9525">
                <a:noFill/>
                <a:round/>
                <a:headEnd/>
                <a:tailEnd/>
              </a:ln>
            </p:spPr>
            <p:txBody>
              <a:bodyPr/>
              <a:lstStyle/>
              <a:p>
                <a:endParaRPr lang="sl-SI"/>
              </a:p>
            </p:txBody>
          </p:sp>
          <p:sp>
            <p:nvSpPr>
              <p:cNvPr id="168180" name="Freeform 244"/>
              <p:cNvSpPr>
                <a:spLocks/>
              </p:cNvSpPr>
              <p:nvPr/>
            </p:nvSpPr>
            <p:spPr bwMode="auto">
              <a:xfrm>
                <a:off x="3834" y="1993"/>
                <a:ext cx="33" cy="424"/>
              </a:xfrm>
              <a:custGeom>
                <a:avLst/>
                <a:gdLst/>
                <a:ahLst/>
                <a:cxnLst>
                  <a:cxn ang="0">
                    <a:pos x="49" y="0"/>
                  </a:cxn>
                  <a:cxn ang="0">
                    <a:pos x="34" y="16"/>
                  </a:cxn>
                  <a:cxn ang="0">
                    <a:pos x="0" y="845"/>
                  </a:cxn>
                  <a:cxn ang="0">
                    <a:pos x="31" y="848"/>
                  </a:cxn>
                  <a:cxn ang="0">
                    <a:pos x="65" y="18"/>
                  </a:cxn>
                  <a:cxn ang="0">
                    <a:pos x="49" y="34"/>
                  </a:cxn>
                  <a:cxn ang="0">
                    <a:pos x="49" y="0"/>
                  </a:cxn>
                  <a:cxn ang="0">
                    <a:pos x="34" y="1"/>
                  </a:cxn>
                  <a:cxn ang="0">
                    <a:pos x="34" y="16"/>
                  </a:cxn>
                  <a:cxn ang="0">
                    <a:pos x="49" y="0"/>
                  </a:cxn>
                </a:cxnLst>
                <a:rect l="0" t="0" r="r" b="b"/>
                <a:pathLst>
                  <a:path w="65" h="848">
                    <a:moveTo>
                      <a:pt x="49" y="0"/>
                    </a:moveTo>
                    <a:lnTo>
                      <a:pt x="34" y="16"/>
                    </a:lnTo>
                    <a:lnTo>
                      <a:pt x="0" y="845"/>
                    </a:lnTo>
                    <a:lnTo>
                      <a:pt x="31" y="848"/>
                    </a:lnTo>
                    <a:lnTo>
                      <a:pt x="65" y="18"/>
                    </a:lnTo>
                    <a:lnTo>
                      <a:pt x="49" y="34"/>
                    </a:lnTo>
                    <a:lnTo>
                      <a:pt x="49" y="0"/>
                    </a:lnTo>
                    <a:lnTo>
                      <a:pt x="34" y="1"/>
                    </a:lnTo>
                    <a:lnTo>
                      <a:pt x="34" y="16"/>
                    </a:lnTo>
                    <a:lnTo>
                      <a:pt x="49" y="0"/>
                    </a:lnTo>
                    <a:close/>
                  </a:path>
                </a:pathLst>
              </a:custGeom>
              <a:solidFill>
                <a:srgbClr val="0066FF"/>
              </a:solidFill>
              <a:ln w="9525">
                <a:noFill/>
                <a:round/>
                <a:headEnd/>
                <a:tailEnd/>
              </a:ln>
            </p:spPr>
            <p:txBody>
              <a:bodyPr/>
              <a:lstStyle/>
              <a:p>
                <a:endParaRPr lang="sl-SI"/>
              </a:p>
            </p:txBody>
          </p:sp>
          <p:sp>
            <p:nvSpPr>
              <p:cNvPr id="168181" name="Freeform 245"/>
              <p:cNvSpPr>
                <a:spLocks/>
              </p:cNvSpPr>
              <p:nvPr/>
            </p:nvSpPr>
            <p:spPr bwMode="auto">
              <a:xfrm>
                <a:off x="3859" y="1993"/>
                <a:ext cx="37" cy="17"/>
              </a:xfrm>
              <a:custGeom>
                <a:avLst/>
                <a:gdLst/>
                <a:ahLst/>
                <a:cxnLst>
                  <a:cxn ang="0">
                    <a:pos x="43" y="15"/>
                  </a:cxn>
                  <a:cxn ang="0">
                    <a:pos x="59" y="0"/>
                  </a:cxn>
                  <a:cxn ang="0">
                    <a:pos x="0" y="0"/>
                  </a:cxn>
                  <a:cxn ang="0">
                    <a:pos x="0" y="34"/>
                  </a:cxn>
                  <a:cxn ang="0">
                    <a:pos x="59" y="34"/>
                  </a:cxn>
                  <a:cxn ang="0">
                    <a:pos x="75" y="19"/>
                  </a:cxn>
                  <a:cxn ang="0">
                    <a:pos x="59" y="34"/>
                  </a:cxn>
                  <a:cxn ang="0">
                    <a:pos x="73" y="33"/>
                  </a:cxn>
                  <a:cxn ang="0">
                    <a:pos x="75" y="19"/>
                  </a:cxn>
                  <a:cxn ang="0">
                    <a:pos x="43" y="15"/>
                  </a:cxn>
                </a:cxnLst>
                <a:rect l="0" t="0" r="r" b="b"/>
                <a:pathLst>
                  <a:path w="75" h="34">
                    <a:moveTo>
                      <a:pt x="43" y="15"/>
                    </a:moveTo>
                    <a:lnTo>
                      <a:pt x="59" y="0"/>
                    </a:lnTo>
                    <a:lnTo>
                      <a:pt x="0" y="0"/>
                    </a:lnTo>
                    <a:lnTo>
                      <a:pt x="0" y="34"/>
                    </a:lnTo>
                    <a:lnTo>
                      <a:pt x="59" y="34"/>
                    </a:lnTo>
                    <a:lnTo>
                      <a:pt x="75" y="19"/>
                    </a:lnTo>
                    <a:lnTo>
                      <a:pt x="59" y="34"/>
                    </a:lnTo>
                    <a:lnTo>
                      <a:pt x="73" y="33"/>
                    </a:lnTo>
                    <a:lnTo>
                      <a:pt x="75" y="19"/>
                    </a:lnTo>
                    <a:lnTo>
                      <a:pt x="43" y="15"/>
                    </a:lnTo>
                    <a:close/>
                  </a:path>
                </a:pathLst>
              </a:custGeom>
              <a:solidFill>
                <a:srgbClr val="0066FF"/>
              </a:solidFill>
              <a:ln w="9525">
                <a:noFill/>
                <a:round/>
                <a:headEnd/>
                <a:tailEnd/>
              </a:ln>
            </p:spPr>
            <p:txBody>
              <a:bodyPr/>
              <a:lstStyle/>
              <a:p>
                <a:endParaRPr lang="sl-SI"/>
              </a:p>
            </p:txBody>
          </p:sp>
          <p:sp>
            <p:nvSpPr>
              <p:cNvPr id="168182" name="Freeform 246"/>
              <p:cNvSpPr>
                <a:spLocks/>
              </p:cNvSpPr>
              <p:nvPr/>
            </p:nvSpPr>
            <p:spPr bwMode="auto">
              <a:xfrm>
                <a:off x="3880" y="1827"/>
                <a:ext cx="36" cy="176"/>
              </a:xfrm>
              <a:custGeom>
                <a:avLst/>
                <a:gdLst/>
                <a:ahLst/>
                <a:cxnLst>
                  <a:cxn ang="0">
                    <a:pos x="71" y="97"/>
                  </a:cxn>
                  <a:cxn ang="0">
                    <a:pos x="39" y="97"/>
                  </a:cxn>
                  <a:cxn ang="0">
                    <a:pos x="0" y="347"/>
                  </a:cxn>
                  <a:cxn ang="0">
                    <a:pos x="32" y="351"/>
                  </a:cxn>
                  <a:cxn ang="0">
                    <a:pos x="71" y="101"/>
                  </a:cxn>
                  <a:cxn ang="0">
                    <a:pos x="39" y="101"/>
                  </a:cxn>
                  <a:cxn ang="0">
                    <a:pos x="71" y="97"/>
                  </a:cxn>
                  <a:cxn ang="0">
                    <a:pos x="56" y="0"/>
                  </a:cxn>
                  <a:cxn ang="0">
                    <a:pos x="39" y="97"/>
                  </a:cxn>
                  <a:cxn ang="0">
                    <a:pos x="71" y="97"/>
                  </a:cxn>
                </a:cxnLst>
                <a:rect l="0" t="0" r="r" b="b"/>
                <a:pathLst>
                  <a:path w="71" h="351">
                    <a:moveTo>
                      <a:pt x="71" y="97"/>
                    </a:moveTo>
                    <a:lnTo>
                      <a:pt x="39" y="97"/>
                    </a:lnTo>
                    <a:lnTo>
                      <a:pt x="0" y="347"/>
                    </a:lnTo>
                    <a:lnTo>
                      <a:pt x="32" y="351"/>
                    </a:lnTo>
                    <a:lnTo>
                      <a:pt x="71" y="101"/>
                    </a:lnTo>
                    <a:lnTo>
                      <a:pt x="39" y="101"/>
                    </a:lnTo>
                    <a:lnTo>
                      <a:pt x="71" y="97"/>
                    </a:lnTo>
                    <a:lnTo>
                      <a:pt x="56" y="0"/>
                    </a:lnTo>
                    <a:lnTo>
                      <a:pt x="39" y="97"/>
                    </a:lnTo>
                    <a:lnTo>
                      <a:pt x="71" y="97"/>
                    </a:lnTo>
                    <a:close/>
                  </a:path>
                </a:pathLst>
              </a:custGeom>
              <a:solidFill>
                <a:srgbClr val="0066FF"/>
              </a:solidFill>
              <a:ln w="9525">
                <a:noFill/>
                <a:round/>
                <a:headEnd/>
                <a:tailEnd/>
              </a:ln>
            </p:spPr>
            <p:txBody>
              <a:bodyPr/>
              <a:lstStyle/>
              <a:p>
                <a:endParaRPr lang="sl-SI"/>
              </a:p>
            </p:txBody>
          </p:sp>
          <p:sp>
            <p:nvSpPr>
              <p:cNvPr id="168183" name="Freeform 247"/>
              <p:cNvSpPr>
                <a:spLocks/>
              </p:cNvSpPr>
              <p:nvPr/>
            </p:nvSpPr>
            <p:spPr bwMode="auto">
              <a:xfrm>
                <a:off x="3900" y="1875"/>
                <a:ext cx="60" cy="333"/>
              </a:xfrm>
              <a:custGeom>
                <a:avLst/>
                <a:gdLst/>
                <a:ahLst/>
                <a:cxnLst>
                  <a:cxn ang="0">
                    <a:pos x="117" y="645"/>
                  </a:cxn>
                  <a:cxn ang="0">
                    <a:pos x="120" y="653"/>
                  </a:cxn>
                  <a:cxn ang="0">
                    <a:pos x="32" y="0"/>
                  </a:cxn>
                  <a:cxn ang="0">
                    <a:pos x="0" y="4"/>
                  </a:cxn>
                  <a:cxn ang="0">
                    <a:pos x="89" y="657"/>
                  </a:cxn>
                  <a:cxn ang="0">
                    <a:pos x="92" y="666"/>
                  </a:cxn>
                  <a:cxn ang="0">
                    <a:pos x="89" y="657"/>
                  </a:cxn>
                  <a:cxn ang="0">
                    <a:pos x="89" y="662"/>
                  </a:cxn>
                  <a:cxn ang="0">
                    <a:pos x="92" y="666"/>
                  </a:cxn>
                  <a:cxn ang="0">
                    <a:pos x="117" y="645"/>
                  </a:cxn>
                </a:cxnLst>
                <a:rect l="0" t="0" r="r" b="b"/>
                <a:pathLst>
                  <a:path w="120" h="666">
                    <a:moveTo>
                      <a:pt x="117" y="645"/>
                    </a:moveTo>
                    <a:lnTo>
                      <a:pt x="120" y="653"/>
                    </a:lnTo>
                    <a:lnTo>
                      <a:pt x="32" y="0"/>
                    </a:lnTo>
                    <a:lnTo>
                      <a:pt x="0" y="4"/>
                    </a:lnTo>
                    <a:lnTo>
                      <a:pt x="89" y="657"/>
                    </a:lnTo>
                    <a:lnTo>
                      <a:pt x="92" y="666"/>
                    </a:lnTo>
                    <a:lnTo>
                      <a:pt x="89" y="657"/>
                    </a:lnTo>
                    <a:lnTo>
                      <a:pt x="89" y="662"/>
                    </a:lnTo>
                    <a:lnTo>
                      <a:pt x="92" y="666"/>
                    </a:lnTo>
                    <a:lnTo>
                      <a:pt x="117" y="645"/>
                    </a:lnTo>
                    <a:close/>
                  </a:path>
                </a:pathLst>
              </a:custGeom>
              <a:solidFill>
                <a:srgbClr val="0066FF"/>
              </a:solidFill>
              <a:ln w="9525">
                <a:noFill/>
                <a:round/>
                <a:headEnd/>
                <a:tailEnd/>
              </a:ln>
            </p:spPr>
            <p:txBody>
              <a:bodyPr/>
              <a:lstStyle/>
              <a:p>
                <a:endParaRPr lang="sl-SI"/>
              </a:p>
            </p:txBody>
          </p:sp>
          <p:sp>
            <p:nvSpPr>
              <p:cNvPr id="168184" name="Freeform 248"/>
              <p:cNvSpPr>
                <a:spLocks/>
              </p:cNvSpPr>
              <p:nvPr/>
            </p:nvSpPr>
            <p:spPr bwMode="auto">
              <a:xfrm>
                <a:off x="3946" y="2198"/>
                <a:ext cx="44" cy="47"/>
              </a:xfrm>
              <a:custGeom>
                <a:avLst/>
                <a:gdLst/>
                <a:ahLst/>
                <a:cxnLst>
                  <a:cxn ang="0">
                    <a:pos x="88" y="81"/>
                  </a:cxn>
                  <a:cxn ang="0">
                    <a:pos x="85" y="73"/>
                  </a:cxn>
                  <a:cxn ang="0">
                    <a:pos x="25" y="0"/>
                  </a:cxn>
                  <a:cxn ang="0">
                    <a:pos x="0" y="21"/>
                  </a:cxn>
                  <a:cxn ang="0">
                    <a:pos x="59" y="94"/>
                  </a:cxn>
                  <a:cxn ang="0">
                    <a:pos x="56" y="85"/>
                  </a:cxn>
                  <a:cxn ang="0">
                    <a:pos x="88" y="81"/>
                  </a:cxn>
                  <a:cxn ang="0">
                    <a:pos x="88" y="77"/>
                  </a:cxn>
                  <a:cxn ang="0">
                    <a:pos x="85" y="73"/>
                  </a:cxn>
                  <a:cxn ang="0">
                    <a:pos x="88" y="81"/>
                  </a:cxn>
                </a:cxnLst>
                <a:rect l="0" t="0" r="r" b="b"/>
                <a:pathLst>
                  <a:path w="88" h="94">
                    <a:moveTo>
                      <a:pt x="88" y="81"/>
                    </a:moveTo>
                    <a:lnTo>
                      <a:pt x="85" y="73"/>
                    </a:lnTo>
                    <a:lnTo>
                      <a:pt x="25" y="0"/>
                    </a:lnTo>
                    <a:lnTo>
                      <a:pt x="0" y="21"/>
                    </a:lnTo>
                    <a:lnTo>
                      <a:pt x="59" y="94"/>
                    </a:lnTo>
                    <a:lnTo>
                      <a:pt x="56" y="85"/>
                    </a:lnTo>
                    <a:lnTo>
                      <a:pt x="88" y="81"/>
                    </a:lnTo>
                    <a:lnTo>
                      <a:pt x="88" y="77"/>
                    </a:lnTo>
                    <a:lnTo>
                      <a:pt x="85" y="73"/>
                    </a:lnTo>
                    <a:lnTo>
                      <a:pt x="88" y="81"/>
                    </a:lnTo>
                    <a:close/>
                  </a:path>
                </a:pathLst>
              </a:custGeom>
              <a:solidFill>
                <a:srgbClr val="0066FF"/>
              </a:solidFill>
              <a:ln w="9525">
                <a:noFill/>
                <a:round/>
                <a:headEnd/>
                <a:tailEnd/>
              </a:ln>
            </p:spPr>
            <p:txBody>
              <a:bodyPr/>
              <a:lstStyle/>
              <a:p>
                <a:endParaRPr lang="sl-SI"/>
              </a:p>
            </p:txBody>
          </p:sp>
          <p:sp>
            <p:nvSpPr>
              <p:cNvPr id="168185" name="Freeform 249"/>
              <p:cNvSpPr>
                <a:spLocks/>
              </p:cNvSpPr>
              <p:nvPr/>
            </p:nvSpPr>
            <p:spPr bwMode="auto">
              <a:xfrm>
                <a:off x="3974" y="2239"/>
                <a:ext cx="50" cy="258"/>
              </a:xfrm>
              <a:custGeom>
                <a:avLst/>
                <a:gdLst/>
                <a:ahLst/>
                <a:cxnLst>
                  <a:cxn ang="0">
                    <a:pos x="84" y="483"/>
                  </a:cxn>
                  <a:cxn ang="0">
                    <a:pos x="100" y="498"/>
                  </a:cxn>
                  <a:cxn ang="0">
                    <a:pos x="32" y="0"/>
                  </a:cxn>
                  <a:cxn ang="0">
                    <a:pos x="0" y="4"/>
                  </a:cxn>
                  <a:cxn ang="0">
                    <a:pos x="68" y="502"/>
                  </a:cxn>
                  <a:cxn ang="0">
                    <a:pos x="84" y="517"/>
                  </a:cxn>
                  <a:cxn ang="0">
                    <a:pos x="68" y="502"/>
                  </a:cxn>
                  <a:cxn ang="0">
                    <a:pos x="69" y="516"/>
                  </a:cxn>
                  <a:cxn ang="0">
                    <a:pos x="84" y="517"/>
                  </a:cxn>
                  <a:cxn ang="0">
                    <a:pos x="84" y="483"/>
                  </a:cxn>
                </a:cxnLst>
                <a:rect l="0" t="0" r="r" b="b"/>
                <a:pathLst>
                  <a:path w="100" h="517">
                    <a:moveTo>
                      <a:pt x="84" y="483"/>
                    </a:moveTo>
                    <a:lnTo>
                      <a:pt x="100" y="498"/>
                    </a:lnTo>
                    <a:lnTo>
                      <a:pt x="32" y="0"/>
                    </a:lnTo>
                    <a:lnTo>
                      <a:pt x="0" y="4"/>
                    </a:lnTo>
                    <a:lnTo>
                      <a:pt x="68" y="502"/>
                    </a:lnTo>
                    <a:lnTo>
                      <a:pt x="84" y="517"/>
                    </a:lnTo>
                    <a:lnTo>
                      <a:pt x="68" y="502"/>
                    </a:lnTo>
                    <a:lnTo>
                      <a:pt x="69" y="516"/>
                    </a:lnTo>
                    <a:lnTo>
                      <a:pt x="84" y="517"/>
                    </a:lnTo>
                    <a:lnTo>
                      <a:pt x="84" y="483"/>
                    </a:lnTo>
                    <a:close/>
                  </a:path>
                </a:pathLst>
              </a:custGeom>
              <a:solidFill>
                <a:srgbClr val="0066FF"/>
              </a:solidFill>
              <a:ln w="9525">
                <a:noFill/>
                <a:round/>
                <a:headEnd/>
                <a:tailEnd/>
              </a:ln>
            </p:spPr>
            <p:txBody>
              <a:bodyPr/>
              <a:lstStyle/>
              <a:p>
                <a:endParaRPr lang="sl-SI"/>
              </a:p>
            </p:txBody>
          </p:sp>
          <p:sp>
            <p:nvSpPr>
              <p:cNvPr id="168186" name="Freeform 250"/>
              <p:cNvSpPr>
                <a:spLocks/>
              </p:cNvSpPr>
              <p:nvPr/>
            </p:nvSpPr>
            <p:spPr bwMode="auto">
              <a:xfrm>
                <a:off x="4016" y="2480"/>
                <a:ext cx="813" cy="17"/>
              </a:xfrm>
              <a:custGeom>
                <a:avLst/>
                <a:gdLst/>
                <a:ahLst/>
                <a:cxnLst>
                  <a:cxn ang="0">
                    <a:pos x="1626" y="17"/>
                  </a:cxn>
                  <a:cxn ang="0">
                    <a:pos x="1626" y="0"/>
                  </a:cxn>
                  <a:cxn ang="0">
                    <a:pos x="0" y="0"/>
                  </a:cxn>
                  <a:cxn ang="0">
                    <a:pos x="0" y="34"/>
                  </a:cxn>
                  <a:cxn ang="0">
                    <a:pos x="1626" y="34"/>
                  </a:cxn>
                  <a:cxn ang="0">
                    <a:pos x="1626" y="17"/>
                  </a:cxn>
                </a:cxnLst>
                <a:rect l="0" t="0" r="r" b="b"/>
                <a:pathLst>
                  <a:path w="1626" h="34">
                    <a:moveTo>
                      <a:pt x="1626" y="17"/>
                    </a:moveTo>
                    <a:lnTo>
                      <a:pt x="1626" y="0"/>
                    </a:lnTo>
                    <a:lnTo>
                      <a:pt x="0" y="0"/>
                    </a:lnTo>
                    <a:lnTo>
                      <a:pt x="0" y="34"/>
                    </a:lnTo>
                    <a:lnTo>
                      <a:pt x="1626" y="34"/>
                    </a:lnTo>
                    <a:lnTo>
                      <a:pt x="1626" y="17"/>
                    </a:lnTo>
                    <a:close/>
                  </a:path>
                </a:pathLst>
              </a:custGeom>
              <a:solidFill>
                <a:srgbClr val="0066FF"/>
              </a:solidFill>
              <a:ln w="9525">
                <a:noFill/>
                <a:round/>
                <a:headEnd/>
                <a:tailEnd/>
              </a:ln>
            </p:spPr>
            <p:txBody>
              <a:bodyPr/>
              <a:lstStyle/>
              <a:p>
                <a:endParaRPr lang="sl-SI"/>
              </a:p>
            </p:txBody>
          </p:sp>
          <p:sp>
            <p:nvSpPr>
              <p:cNvPr id="168187" name="Freeform 251"/>
              <p:cNvSpPr>
                <a:spLocks/>
              </p:cNvSpPr>
              <p:nvPr/>
            </p:nvSpPr>
            <p:spPr bwMode="auto">
              <a:xfrm>
                <a:off x="3196" y="2381"/>
                <a:ext cx="576" cy="17"/>
              </a:xfrm>
              <a:custGeom>
                <a:avLst/>
                <a:gdLst/>
                <a:ahLst/>
                <a:cxnLst>
                  <a:cxn ang="0">
                    <a:pos x="1152" y="15"/>
                  </a:cxn>
                  <a:cxn ang="0">
                    <a:pos x="1136" y="0"/>
                  </a:cxn>
                  <a:cxn ang="0">
                    <a:pos x="0" y="0"/>
                  </a:cxn>
                  <a:cxn ang="0">
                    <a:pos x="0" y="34"/>
                  </a:cxn>
                  <a:cxn ang="0">
                    <a:pos x="1136" y="34"/>
                  </a:cxn>
                  <a:cxn ang="0">
                    <a:pos x="1120" y="20"/>
                  </a:cxn>
                  <a:cxn ang="0">
                    <a:pos x="1152" y="15"/>
                  </a:cxn>
                  <a:cxn ang="0">
                    <a:pos x="1150" y="2"/>
                  </a:cxn>
                  <a:cxn ang="0">
                    <a:pos x="1136" y="0"/>
                  </a:cxn>
                  <a:cxn ang="0">
                    <a:pos x="1152" y="15"/>
                  </a:cxn>
                </a:cxnLst>
                <a:rect l="0" t="0" r="r" b="b"/>
                <a:pathLst>
                  <a:path w="1152" h="34">
                    <a:moveTo>
                      <a:pt x="1152" y="15"/>
                    </a:moveTo>
                    <a:lnTo>
                      <a:pt x="1136" y="0"/>
                    </a:lnTo>
                    <a:lnTo>
                      <a:pt x="0" y="0"/>
                    </a:lnTo>
                    <a:lnTo>
                      <a:pt x="0" y="34"/>
                    </a:lnTo>
                    <a:lnTo>
                      <a:pt x="1136" y="34"/>
                    </a:lnTo>
                    <a:lnTo>
                      <a:pt x="1120" y="20"/>
                    </a:lnTo>
                    <a:lnTo>
                      <a:pt x="1152" y="15"/>
                    </a:lnTo>
                    <a:lnTo>
                      <a:pt x="1150" y="2"/>
                    </a:lnTo>
                    <a:lnTo>
                      <a:pt x="1136" y="0"/>
                    </a:lnTo>
                    <a:lnTo>
                      <a:pt x="1152" y="15"/>
                    </a:lnTo>
                    <a:close/>
                  </a:path>
                </a:pathLst>
              </a:custGeom>
              <a:solidFill>
                <a:srgbClr val="00FF00"/>
              </a:solidFill>
              <a:ln w="9525">
                <a:noFill/>
                <a:round/>
                <a:headEnd/>
                <a:tailEnd/>
              </a:ln>
            </p:spPr>
            <p:txBody>
              <a:bodyPr/>
              <a:lstStyle/>
              <a:p>
                <a:endParaRPr lang="sl-SI"/>
              </a:p>
            </p:txBody>
          </p:sp>
          <p:sp>
            <p:nvSpPr>
              <p:cNvPr id="168188" name="Freeform 252"/>
              <p:cNvSpPr>
                <a:spLocks/>
              </p:cNvSpPr>
              <p:nvPr/>
            </p:nvSpPr>
            <p:spPr bwMode="auto">
              <a:xfrm>
                <a:off x="3756" y="2388"/>
                <a:ext cx="109" cy="615"/>
              </a:xfrm>
              <a:custGeom>
                <a:avLst/>
                <a:gdLst/>
                <a:ahLst/>
                <a:cxnLst>
                  <a:cxn ang="0">
                    <a:pos x="186" y="1135"/>
                  </a:cxn>
                  <a:cxn ang="0">
                    <a:pos x="218" y="1135"/>
                  </a:cxn>
                  <a:cxn ang="0">
                    <a:pos x="32" y="0"/>
                  </a:cxn>
                  <a:cxn ang="0">
                    <a:pos x="0" y="5"/>
                  </a:cxn>
                  <a:cxn ang="0">
                    <a:pos x="186" y="1139"/>
                  </a:cxn>
                  <a:cxn ang="0">
                    <a:pos x="218" y="1139"/>
                  </a:cxn>
                  <a:cxn ang="0">
                    <a:pos x="186" y="1139"/>
                  </a:cxn>
                  <a:cxn ang="0">
                    <a:pos x="202" y="1229"/>
                  </a:cxn>
                  <a:cxn ang="0">
                    <a:pos x="218" y="1139"/>
                  </a:cxn>
                  <a:cxn ang="0">
                    <a:pos x="186" y="1135"/>
                  </a:cxn>
                </a:cxnLst>
                <a:rect l="0" t="0" r="r" b="b"/>
                <a:pathLst>
                  <a:path w="218" h="1229">
                    <a:moveTo>
                      <a:pt x="186" y="1135"/>
                    </a:moveTo>
                    <a:lnTo>
                      <a:pt x="218" y="1135"/>
                    </a:lnTo>
                    <a:lnTo>
                      <a:pt x="32" y="0"/>
                    </a:lnTo>
                    <a:lnTo>
                      <a:pt x="0" y="5"/>
                    </a:lnTo>
                    <a:lnTo>
                      <a:pt x="186" y="1139"/>
                    </a:lnTo>
                    <a:lnTo>
                      <a:pt x="218" y="1139"/>
                    </a:lnTo>
                    <a:lnTo>
                      <a:pt x="186" y="1139"/>
                    </a:lnTo>
                    <a:lnTo>
                      <a:pt x="202" y="1229"/>
                    </a:lnTo>
                    <a:lnTo>
                      <a:pt x="218" y="1139"/>
                    </a:lnTo>
                    <a:lnTo>
                      <a:pt x="186" y="1135"/>
                    </a:lnTo>
                    <a:close/>
                  </a:path>
                </a:pathLst>
              </a:custGeom>
              <a:solidFill>
                <a:srgbClr val="00FF00"/>
              </a:solidFill>
              <a:ln w="9525">
                <a:noFill/>
                <a:round/>
                <a:headEnd/>
                <a:tailEnd/>
              </a:ln>
            </p:spPr>
            <p:txBody>
              <a:bodyPr/>
              <a:lstStyle/>
              <a:p>
                <a:endParaRPr lang="sl-SI"/>
              </a:p>
            </p:txBody>
          </p:sp>
          <p:sp>
            <p:nvSpPr>
              <p:cNvPr id="168189" name="Freeform 253"/>
              <p:cNvSpPr>
                <a:spLocks/>
              </p:cNvSpPr>
              <p:nvPr/>
            </p:nvSpPr>
            <p:spPr bwMode="auto">
              <a:xfrm>
                <a:off x="3849" y="2747"/>
                <a:ext cx="47" cy="211"/>
              </a:xfrm>
              <a:custGeom>
                <a:avLst/>
                <a:gdLst/>
                <a:ahLst/>
                <a:cxnLst>
                  <a:cxn ang="0">
                    <a:pos x="79" y="0"/>
                  </a:cxn>
                  <a:cxn ang="0">
                    <a:pos x="64" y="14"/>
                  </a:cxn>
                  <a:cxn ang="0">
                    <a:pos x="0" y="417"/>
                  </a:cxn>
                  <a:cxn ang="0">
                    <a:pos x="32" y="421"/>
                  </a:cxn>
                  <a:cxn ang="0">
                    <a:pos x="96" y="18"/>
                  </a:cxn>
                  <a:cxn ang="0">
                    <a:pos x="81" y="32"/>
                  </a:cxn>
                  <a:cxn ang="0">
                    <a:pos x="79" y="0"/>
                  </a:cxn>
                  <a:cxn ang="0">
                    <a:pos x="66" y="0"/>
                  </a:cxn>
                  <a:cxn ang="0">
                    <a:pos x="64" y="14"/>
                  </a:cxn>
                  <a:cxn ang="0">
                    <a:pos x="79" y="0"/>
                  </a:cxn>
                </a:cxnLst>
                <a:rect l="0" t="0" r="r" b="b"/>
                <a:pathLst>
                  <a:path w="96" h="421">
                    <a:moveTo>
                      <a:pt x="79" y="0"/>
                    </a:moveTo>
                    <a:lnTo>
                      <a:pt x="64" y="14"/>
                    </a:lnTo>
                    <a:lnTo>
                      <a:pt x="0" y="417"/>
                    </a:lnTo>
                    <a:lnTo>
                      <a:pt x="32" y="421"/>
                    </a:lnTo>
                    <a:lnTo>
                      <a:pt x="96" y="18"/>
                    </a:lnTo>
                    <a:lnTo>
                      <a:pt x="81" y="32"/>
                    </a:lnTo>
                    <a:lnTo>
                      <a:pt x="79" y="0"/>
                    </a:lnTo>
                    <a:lnTo>
                      <a:pt x="66" y="0"/>
                    </a:lnTo>
                    <a:lnTo>
                      <a:pt x="64" y="14"/>
                    </a:lnTo>
                    <a:lnTo>
                      <a:pt x="79" y="0"/>
                    </a:lnTo>
                    <a:close/>
                  </a:path>
                </a:pathLst>
              </a:custGeom>
              <a:solidFill>
                <a:srgbClr val="00FF00"/>
              </a:solidFill>
              <a:ln w="9525">
                <a:noFill/>
                <a:round/>
                <a:headEnd/>
                <a:tailEnd/>
              </a:ln>
            </p:spPr>
            <p:txBody>
              <a:bodyPr/>
              <a:lstStyle/>
              <a:p>
                <a:endParaRPr lang="sl-SI"/>
              </a:p>
            </p:txBody>
          </p:sp>
          <p:sp>
            <p:nvSpPr>
              <p:cNvPr id="168190" name="Freeform 254"/>
              <p:cNvSpPr>
                <a:spLocks/>
              </p:cNvSpPr>
              <p:nvPr/>
            </p:nvSpPr>
            <p:spPr bwMode="auto">
              <a:xfrm>
                <a:off x="3888" y="2744"/>
                <a:ext cx="48" cy="19"/>
              </a:xfrm>
              <a:custGeom>
                <a:avLst/>
                <a:gdLst/>
                <a:ahLst/>
                <a:cxnLst>
                  <a:cxn ang="0">
                    <a:pos x="64" y="12"/>
                  </a:cxn>
                  <a:cxn ang="0">
                    <a:pos x="79" y="0"/>
                  </a:cxn>
                  <a:cxn ang="0">
                    <a:pos x="0" y="5"/>
                  </a:cxn>
                  <a:cxn ang="0">
                    <a:pos x="2" y="37"/>
                  </a:cxn>
                  <a:cxn ang="0">
                    <a:pos x="81" y="32"/>
                  </a:cxn>
                  <a:cxn ang="0">
                    <a:pos x="96" y="20"/>
                  </a:cxn>
                  <a:cxn ang="0">
                    <a:pos x="81" y="32"/>
                  </a:cxn>
                  <a:cxn ang="0">
                    <a:pos x="92" y="32"/>
                  </a:cxn>
                  <a:cxn ang="0">
                    <a:pos x="96" y="20"/>
                  </a:cxn>
                  <a:cxn ang="0">
                    <a:pos x="64" y="12"/>
                  </a:cxn>
                </a:cxnLst>
                <a:rect l="0" t="0" r="r" b="b"/>
                <a:pathLst>
                  <a:path w="96" h="37">
                    <a:moveTo>
                      <a:pt x="64" y="12"/>
                    </a:moveTo>
                    <a:lnTo>
                      <a:pt x="79" y="0"/>
                    </a:lnTo>
                    <a:lnTo>
                      <a:pt x="0" y="5"/>
                    </a:lnTo>
                    <a:lnTo>
                      <a:pt x="2" y="37"/>
                    </a:lnTo>
                    <a:lnTo>
                      <a:pt x="81" y="32"/>
                    </a:lnTo>
                    <a:lnTo>
                      <a:pt x="96" y="20"/>
                    </a:lnTo>
                    <a:lnTo>
                      <a:pt x="81" y="32"/>
                    </a:lnTo>
                    <a:lnTo>
                      <a:pt x="92" y="32"/>
                    </a:lnTo>
                    <a:lnTo>
                      <a:pt x="96" y="20"/>
                    </a:lnTo>
                    <a:lnTo>
                      <a:pt x="64" y="12"/>
                    </a:lnTo>
                    <a:close/>
                  </a:path>
                </a:pathLst>
              </a:custGeom>
              <a:solidFill>
                <a:srgbClr val="00FF00"/>
              </a:solidFill>
              <a:ln w="9525">
                <a:noFill/>
                <a:round/>
                <a:headEnd/>
                <a:tailEnd/>
              </a:ln>
            </p:spPr>
            <p:txBody>
              <a:bodyPr/>
              <a:lstStyle/>
              <a:p>
                <a:endParaRPr lang="sl-SI"/>
              </a:p>
            </p:txBody>
          </p:sp>
          <p:sp>
            <p:nvSpPr>
              <p:cNvPr id="168191" name="Freeform 255"/>
              <p:cNvSpPr>
                <a:spLocks/>
              </p:cNvSpPr>
              <p:nvPr/>
            </p:nvSpPr>
            <p:spPr bwMode="auto">
              <a:xfrm>
                <a:off x="3920" y="2381"/>
                <a:ext cx="121" cy="374"/>
              </a:xfrm>
              <a:custGeom>
                <a:avLst/>
                <a:gdLst/>
                <a:ahLst/>
                <a:cxnLst>
                  <a:cxn ang="0">
                    <a:pos x="226" y="0"/>
                  </a:cxn>
                  <a:cxn ang="0">
                    <a:pos x="210" y="13"/>
                  </a:cxn>
                  <a:cxn ang="0">
                    <a:pos x="0" y="740"/>
                  </a:cxn>
                  <a:cxn ang="0">
                    <a:pos x="32" y="748"/>
                  </a:cxn>
                  <a:cxn ang="0">
                    <a:pos x="242" y="22"/>
                  </a:cxn>
                  <a:cxn ang="0">
                    <a:pos x="226" y="34"/>
                  </a:cxn>
                  <a:cxn ang="0">
                    <a:pos x="226" y="0"/>
                  </a:cxn>
                  <a:cxn ang="0">
                    <a:pos x="213" y="0"/>
                  </a:cxn>
                  <a:cxn ang="0">
                    <a:pos x="210" y="13"/>
                  </a:cxn>
                  <a:cxn ang="0">
                    <a:pos x="226" y="0"/>
                  </a:cxn>
                </a:cxnLst>
                <a:rect l="0" t="0" r="r" b="b"/>
                <a:pathLst>
                  <a:path w="242" h="748">
                    <a:moveTo>
                      <a:pt x="226" y="0"/>
                    </a:moveTo>
                    <a:lnTo>
                      <a:pt x="210" y="13"/>
                    </a:lnTo>
                    <a:lnTo>
                      <a:pt x="0" y="740"/>
                    </a:lnTo>
                    <a:lnTo>
                      <a:pt x="32" y="748"/>
                    </a:lnTo>
                    <a:lnTo>
                      <a:pt x="242" y="22"/>
                    </a:lnTo>
                    <a:lnTo>
                      <a:pt x="226" y="34"/>
                    </a:lnTo>
                    <a:lnTo>
                      <a:pt x="226" y="0"/>
                    </a:lnTo>
                    <a:lnTo>
                      <a:pt x="213" y="0"/>
                    </a:lnTo>
                    <a:lnTo>
                      <a:pt x="210" y="13"/>
                    </a:lnTo>
                    <a:lnTo>
                      <a:pt x="226" y="0"/>
                    </a:lnTo>
                    <a:close/>
                  </a:path>
                </a:pathLst>
              </a:custGeom>
              <a:solidFill>
                <a:srgbClr val="00FF00"/>
              </a:solidFill>
              <a:ln w="9525">
                <a:noFill/>
                <a:round/>
                <a:headEnd/>
                <a:tailEnd/>
              </a:ln>
            </p:spPr>
            <p:txBody>
              <a:bodyPr/>
              <a:lstStyle/>
              <a:p>
                <a:endParaRPr lang="sl-SI"/>
              </a:p>
            </p:txBody>
          </p:sp>
          <p:sp>
            <p:nvSpPr>
              <p:cNvPr id="168192" name="Freeform 256"/>
              <p:cNvSpPr>
                <a:spLocks/>
              </p:cNvSpPr>
              <p:nvPr/>
            </p:nvSpPr>
            <p:spPr bwMode="auto">
              <a:xfrm>
                <a:off x="4033" y="2381"/>
                <a:ext cx="791" cy="17"/>
              </a:xfrm>
              <a:custGeom>
                <a:avLst/>
                <a:gdLst/>
                <a:ahLst/>
                <a:cxnLst>
                  <a:cxn ang="0">
                    <a:pos x="1582" y="17"/>
                  </a:cxn>
                  <a:cxn ang="0">
                    <a:pos x="1582" y="0"/>
                  </a:cxn>
                  <a:cxn ang="0">
                    <a:pos x="0" y="0"/>
                  </a:cxn>
                  <a:cxn ang="0">
                    <a:pos x="0" y="34"/>
                  </a:cxn>
                  <a:cxn ang="0">
                    <a:pos x="1582" y="34"/>
                  </a:cxn>
                  <a:cxn ang="0">
                    <a:pos x="1582" y="17"/>
                  </a:cxn>
                </a:cxnLst>
                <a:rect l="0" t="0" r="r" b="b"/>
                <a:pathLst>
                  <a:path w="1582" h="34">
                    <a:moveTo>
                      <a:pt x="1582" y="17"/>
                    </a:moveTo>
                    <a:lnTo>
                      <a:pt x="1582" y="0"/>
                    </a:lnTo>
                    <a:lnTo>
                      <a:pt x="0" y="0"/>
                    </a:lnTo>
                    <a:lnTo>
                      <a:pt x="0" y="34"/>
                    </a:lnTo>
                    <a:lnTo>
                      <a:pt x="1582" y="34"/>
                    </a:lnTo>
                    <a:lnTo>
                      <a:pt x="1582" y="17"/>
                    </a:lnTo>
                    <a:close/>
                  </a:path>
                </a:pathLst>
              </a:custGeom>
              <a:solidFill>
                <a:srgbClr val="00FF00"/>
              </a:solidFill>
              <a:ln w="9525">
                <a:noFill/>
                <a:round/>
                <a:headEnd/>
                <a:tailEnd/>
              </a:ln>
            </p:spPr>
            <p:txBody>
              <a:bodyPr/>
              <a:lstStyle/>
              <a:p>
                <a:endParaRPr lang="sl-SI"/>
              </a:p>
            </p:txBody>
          </p:sp>
          <p:sp>
            <p:nvSpPr>
              <p:cNvPr id="168193" name="Freeform 257"/>
              <p:cNvSpPr>
                <a:spLocks/>
              </p:cNvSpPr>
              <p:nvPr/>
            </p:nvSpPr>
            <p:spPr bwMode="auto">
              <a:xfrm>
                <a:off x="3198" y="2594"/>
                <a:ext cx="529" cy="17"/>
              </a:xfrm>
              <a:custGeom>
                <a:avLst/>
                <a:gdLst/>
                <a:ahLst/>
                <a:cxnLst>
                  <a:cxn ang="0">
                    <a:pos x="1059" y="13"/>
                  </a:cxn>
                  <a:cxn ang="0">
                    <a:pos x="1043" y="0"/>
                  </a:cxn>
                  <a:cxn ang="0">
                    <a:pos x="0" y="0"/>
                  </a:cxn>
                  <a:cxn ang="0">
                    <a:pos x="0" y="34"/>
                  </a:cxn>
                  <a:cxn ang="0">
                    <a:pos x="1043" y="34"/>
                  </a:cxn>
                  <a:cxn ang="0">
                    <a:pos x="1027" y="21"/>
                  </a:cxn>
                  <a:cxn ang="0">
                    <a:pos x="1059" y="13"/>
                  </a:cxn>
                  <a:cxn ang="0">
                    <a:pos x="1056" y="0"/>
                  </a:cxn>
                  <a:cxn ang="0">
                    <a:pos x="1043" y="0"/>
                  </a:cxn>
                  <a:cxn ang="0">
                    <a:pos x="1059" y="13"/>
                  </a:cxn>
                </a:cxnLst>
                <a:rect l="0" t="0" r="r" b="b"/>
                <a:pathLst>
                  <a:path w="1059" h="34">
                    <a:moveTo>
                      <a:pt x="1059" y="13"/>
                    </a:moveTo>
                    <a:lnTo>
                      <a:pt x="1043" y="0"/>
                    </a:lnTo>
                    <a:lnTo>
                      <a:pt x="0" y="0"/>
                    </a:lnTo>
                    <a:lnTo>
                      <a:pt x="0" y="34"/>
                    </a:lnTo>
                    <a:lnTo>
                      <a:pt x="1043" y="34"/>
                    </a:lnTo>
                    <a:lnTo>
                      <a:pt x="1027" y="21"/>
                    </a:lnTo>
                    <a:lnTo>
                      <a:pt x="1059" y="13"/>
                    </a:lnTo>
                    <a:lnTo>
                      <a:pt x="1056" y="0"/>
                    </a:lnTo>
                    <a:lnTo>
                      <a:pt x="1043" y="0"/>
                    </a:lnTo>
                    <a:lnTo>
                      <a:pt x="1059" y="13"/>
                    </a:lnTo>
                    <a:close/>
                  </a:path>
                </a:pathLst>
              </a:custGeom>
              <a:solidFill>
                <a:srgbClr val="FF0000"/>
              </a:solidFill>
              <a:ln w="9525">
                <a:noFill/>
                <a:round/>
                <a:headEnd/>
                <a:tailEnd/>
              </a:ln>
            </p:spPr>
            <p:txBody>
              <a:bodyPr/>
              <a:lstStyle/>
              <a:p>
                <a:endParaRPr lang="sl-SI"/>
              </a:p>
            </p:txBody>
          </p:sp>
          <p:sp>
            <p:nvSpPr>
              <p:cNvPr id="168194" name="Freeform 258"/>
              <p:cNvSpPr>
                <a:spLocks/>
              </p:cNvSpPr>
              <p:nvPr/>
            </p:nvSpPr>
            <p:spPr bwMode="auto">
              <a:xfrm>
                <a:off x="3712" y="2601"/>
                <a:ext cx="62" cy="189"/>
              </a:xfrm>
              <a:custGeom>
                <a:avLst/>
                <a:gdLst/>
                <a:ahLst/>
                <a:cxnLst>
                  <a:cxn ang="0">
                    <a:pos x="114" y="346"/>
                  </a:cxn>
                  <a:cxn ang="0">
                    <a:pos x="125" y="358"/>
                  </a:cxn>
                  <a:cxn ang="0">
                    <a:pos x="32" y="0"/>
                  </a:cxn>
                  <a:cxn ang="0">
                    <a:pos x="0" y="8"/>
                  </a:cxn>
                  <a:cxn ang="0">
                    <a:pos x="94" y="367"/>
                  </a:cxn>
                  <a:cxn ang="0">
                    <a:pos x="105" y="378"/>
                  </a:cxn>
                  <a:cxn ang="0">
                    <a:pos x="94" y="367"/>
                  </a:cxn>
                  <a:cxn ang="0">
                    <a:pos x="96" y="376"/>
                  </a:cxn>
                  <a:cxn ang="0">
                    <a:pos x="105" y="378"/>
                  </a:cxn>
                  <a:cxn ang="0">
                    <a:pos x="114" y="346"/>
                  </a:cxn>
                </a:cxnLst>
                <a:rect l="0" t="0" r="r" b="b"/>
                <a:pathLst>
                  <a:path w="125" h="378">
                    <a:moveTo>
                      <a:pt x="114" y="346"/>
                    </a:moveTo>
                    <a:lnTo>
                      <a:pt x="125" y="358"/>
                    </a:lnTo>
                    <a:lnTo>
                      <a:pt x="32" y="0"/>
                    </a:lnTo>
                    <a:lnTo>
                      <a:pt x="0" y="8"/>
                    </a:lnTo>
                    <a:lnTo>
                      <a:pt x="94" y="367"/>
                    </a:lnTo>
                    <a:lnTo>
                      <a:pt x="105" y="378"/>
                    </a:lnTo>
                    <a:lnTo>
                      <a:pt x="94" y="367"/>
                    </a:lnTo>
                    <a:lnTo>
                      <a:pt x="96" y="376"/>
                    </a:lnTo>
                    <a:lnTo>
                      <a:pt x="105" y="378"/>
                    </a:lnTo>
                    <a:lnTo>
                      <a:pt x="114" y="346"/>
                    </a:lnTo>
                    <a:close/>
                  </a:path>
                </a:pathLst>
              </a:custGeom>
              <a:solidFill>
                <a:srgbClr val="FF0000"/>
              </a:solidFill>
              <a:ln w="9525">
                <a:noFill/>
                <a:round/>
                <a:headEnd/>
                <a:tailEnd/>
              </a:ln>
            </p:spPr>
            <p:txBody>
              <a:bodyPr/>
              <a:lstStyle/>
              <a:p>
                <a:endParaRPr lang="sl-SI"/>
              </a:p>
            </p:txBody>
          </p:sp>
          <p:sp>
            <p:nvSpPr>
              <p:cNvPr id="168195" name="Freeform 259"/>
              <p:cNvSpPr>
                <a:spLocks/>
              </p:cNvSpPr>
              <p:nvPr/>
            </p:nvSpPr>
            <p:spPr bwMode="auto">
              <a:xfrm>
                <a:off x="3764" y="2774"/>
                <a:ext cx="48" cy="26"/>
              </a:xfrm>
              <a:custGeom>
                <a:avLst/>
                <a:gdLst/>
                <a:ahLst/>
                <a:cxnLst>
                  <a:cxn ang="0">
                    <a:pos x="97" y="31"/>
                  </a:cxn>
                  <a:cxn ang="0">
                    <a:pos x="85" y="21"/>
                  </a:cxn>
                  <a:cxn ang="0">
                    <a:pos x="9" y="0"/>
                  </a:cxn>
                  <a:cxn ang="0">
                    <a:pos x="0" y="32"/>
                  </a:cxn>
                  <a:cxn ang="0">
                    <a:pos x="77" y="52"/>
                  </a:cxn>
                  <a:cxn ang="0">
                    <a:pos x="65" y="42"/>
                  </a:cxn>
                  <a:cxn ang="0">
                    <a:pos x="97" y="31"/>
                  </a:cxn>
                  <a:cxn ang="0">
                    <a:pos x="94" y="23"/>
                  </a:cxn>
                  <a:cxn ang="0">
                    <a:pos x="85" y="21"/>
                  </a:cxn>
                  <a:cxn ang="0">
                    <a:pos x="97" y="31"/>
                  </a:cxn>
                </a:cxnLst>
                <a:rect l="0" t="0" r="r" b="b"/>
                <a:pathLst>
                  <a:path w="97" h="52">
                    <a:moveTo>
                      <a:pt x="97" y="31"/>
                    </a:moveTo>
                    <a:lnTo>
                      <a:pt x="85" y="21"/>
                    </a:lnTo>
                    <a:lnTo>
                      <a:pt x="9" y="0"/>
                    </a:lnTo>
                    <a:lnTo>
                      <a:pt x="0" y="32"/>
                    </a:lnTo>
                    <a:lnTo>
                      <a:pt x="77" y="52"/>
                    </a:lnTo>
                    <a:lnTo>
                      <a:pt x="65" y="42"/>
                    </a:lnTo>
                    <a:lnTo>
                      <a:pt x="97" y="31"/>
                    </a:lnTo>
                    <a:lnTo>
                      <a:pt x="94" y="23"/>
                    </a:lnTo>
                    <a:lnTo>
                      <a:pt x="85" y="21"/>
                    </a:lnTo>
                    <a:lnTo>
                      <a:pt x="97" y="31"/>
                    </a:lnTo>
                    <a:close/>
                  </a:path>
                </a:pathLst>
              </a:custGeom>
              <a:solidFill>
                <a:srgbClr val="FF0000"/>
              </a:solidFill>
              <a:ln w="9525">
                <a:noFill/>
                <a:round/>
                <a:headEnd/>
                <a:tailEnd/>
              </a:ln>
            </p:spPr>
            <p:txBody>
              <a:bodyPr/>
              <a:lstStyle/>
              <a:p>
                <a:endParaRPr lang="sl-SI"/>
              </a:p>
            </p:txBody>
          </p:sp>
          <p:sp>
            <p:nvSpPr>
              <p:cNvPr id="168196" name="Freeform 260"/>
              <p:cNvSpPr>
                <a:spLocks/>
              </p:cNvSpPr>
              <p:nvPr/>
            </p:nvSpPr>
            <p:spPr bwMode="auto">
              <a:xfrm>
                <a:off x="3797" y="2790"/>
                <a:ext cx="46" cy="133"/>
              </a:xfrm>
              <a:custGeom>
                <a:avLst/>
                <a:gdLst/>
                <a:ahLst/>
                <a:cxnLst>
                  <a:cxn ang="0">
                    <a:pos x="61" y="189"/>
                  </a:cxn>
                  <a:cxn ang="0">
                    <a:pos x="93" y="186"/>
                  </a:cxn>
                  <a:cxn ang="0">
                    <a:pos x="32" y="0"/>
                  </a:cxn>
                  <a:cxn ang="0">
                    <a:pos x="0" y="11"/>
                  </a:cxn>
                  <a:cxn ang="0">
                    <a:pos x="61" y="196"/>
                  </a:cxn>
                  <a:cxn ang="0">
                    <a:pos x="93" y="193"/>
                  </a:cxn>
                  <a:cxn ang="0">
                    <a:pos x="61" y="196"/>
                  </a:cxn>
                  <a:cxn ang="0">
                    <a:pos x="84" y="266"/>
                  </a:cxn>
                  <a:cxn ang="0">
                    <a:pos x="93" y="193"/>
                  </a:cxn>
                  <a:cxn ang="0">
                    <a:pos x="61" y="189"/>
                  </a:cxn>
                </a:cxnLst>
                <a:rect l="0" t="0" r="r" b="b"/>
                <a:pathLst>
                  <a:path w="93" h="266">
                    <a:moveTo>
                      <a:pt x="61" y="189"/>
                    </a:moveTo>
                    <a:lnTo>
                      <a:pt x="93" y="186"/>
                    </a:lnTo>
                    <a:lnTo>
                      <a:pt x="32" y="0"/>
                    </a:lnTo>
                    <a:lnTo>
                      <a:pt x="0" y="11"/>
                    </a:lnTo>
                    <a:lnTo>
                      <a:pt x="61" y="196"/>
                    </a:lnTo>
                    <a:lnTo>
                      <a:pt x="93" y="193"/>
                    </a:lnTo>
                    <a:lnTo>
                      <a:pt x="61" y="196"/>
                    </a:lnTo>
                    <a:lnTo>
                      <a:pt x="84" y="266"/>
                    </a:lnTo>
                    <a:lnTo>
                      <a:pt x="93" y="193"/>
                    </a:lnTo>
                    <a:lnTo>
                      <a:pt x="61" y="189"/>
                    </a:lnTo>
                    <a:close/>
                  </a:path>
                </a:pathLst>
              </a:custGeom>
              <a:solidFill>
                <a:srgbClr val="FF0000"/>
              </a:solidFill>
              <a:ln w="9525">
                <a:noFill/>
                <a:round/>
                <a:headEnd/>
                <a:tailEnd/>
              </a:ln>
            </p:spPr>
            <p:txBody>
              <a:bodyPr/>
              <a:lstStyle/>
              <a:p>
                <a:endParaRPr lang="sl-SI"/>
              </a:p>
            </p:txBody>
          </p:sp>
          <p:sp>
            <p:nvSpPr>
              <p:cNvPr id="168197" name="Freeform 261"/>
              <p:cNvSpPr>
                <a:spLocks/>
              </p:cNvSpPr>
              <p:nvPr/>
            </p:nvSpPr>
            <p:spPr bwMode="auto">
              <a:xfrm>
                <a:off x="3827" y="2110"/>
                <a:ext cx="94" cy="776"/>
              </a:xfrm>
              <a:custGeom>
                <a:avLst/>
                <a:gdLst/>
                <a:ahLst/>
                <a:cxnLst>
                  <a:cxn ang="0">
                    <a:pos x="188" y="93"/>
                  </a:cxn>
                  <a:cxn ang="0">
                    <a:pos x="156" y="94"/>
                  </a:cxn>
                  <a:cxn ang="0">
                    <a:pos x="0" y="1547"/>
                  </a:cxn>
                  <a:cxn ang="0">
                    <a:pos x="32" y="1551"/>
                  </a:cxn>
                  <a:cxn ang="0">
                    <a:pos x="188" y="98"/>
                  </a:cxn>
                  <a:cxn ang="0">
                    <a:pos x="156" y="99"/>
                  </a:cxn>
                  <a:cxn ang="0">
                    <a:pos x="188" y="93"/>
                  </a:cxn>
                  <a:cxn ang="0">
                    <a:pos x="167" y="0"/>
                  </a:cxn>
                  <a:cxn ang="0">
                    <a:pos x="156" y="94"/>
                  </a:cxn>
                  <a:cxn ang="0">
                    <a:pos x="188" y="93"/>
                  </a:cxn>
                </a:cxnLst>
                <a:rect l="0" t="0" r="r" b="b"/>
                <a:pathLst>
                  <a:path w="188" h="1551">
                    <a:moveTo>
                      <a:pt x="188" y="93"/>
                    </a:moveTo>
                    <a:lnTo>
                      <a:pt x="156" y="94"/>
                    </a:lnTo>
                    <a:lnTo>
                      <a:pt x="0" y="1547"/>
                    </a:lnTo>
                    <a:lnTo>
                      <a:pt x="32" y="1551"/>
                    </a:lnTo>
                    <a:lnTo>
                      <a:pt x="188" y="98"/>
                    </a:lnTo>
                    <a:lnTo>
                      <a:pt x="156" y="99"/>
                    </a:lnTo>
                    <a:lnTo>
                      <a:pt x="188" y="93"/>
                    </a:lnTo>
                    <a:lnTo>
                      <a:pt x="167" y="0"/>
                    </a:lnTo>
                    <a:lnTo>
                      <a:pt x="156" y="94"/>
                    </a:lnTo>
                    <a:lnTo>
                      <a:pt x="188" y="93"/>
                    </a:lnTo>
                    <a:close/>
                  </a:path>
                </a:pathLst>
              </a:custGeom>
              <a:solidFill>
                <a:srgbClr val="FF0000"/>
              </a:solidFill>
              <a:ln w="9525">
                <a:noFill/>
                <a:round/>
                <a:headEnd/>
                <a:tailEnd/>
              </a:ln>
            </p:spPr>
            <p:txBody>
              <a:bodyPr/>
              <a:lstStyle/>
              <a:p>
                <a:endParaRPr lang="sl-SI"/>
              </a:p>
            </p:txBody>
          </p:sp>
          <p:sp>
            <p:nvSpPr>
              <p:cNvPr id="168198" name="Freeform 262"/>
              <p:cNvSpPr>
                <a:spLocks/>
              </p:cNvSpPr>
              <p:nvPr/>
            </p:nvSpPr>
            <p:spPr bwMode="auto">
              <a:xfrm>
                <a:off x="3905" y="2157"/>
                <a:ext cx="67" cy="254"/>
              </a:xfrm>
              <a:custGeom>
                <a:avLst/>
                <a:gdLst/>
                <a:ahLst/>
                <a:cxnLst>
                  <a:cxn ang="0">
                    <a:pos x="117" y="474"/>
                  </a:cxn>
                  <a:cxn ang="0">
                    <a:pos x="135" y="487"/>
                  </a:cxn>
                  <a:cxn ang="0">
                    <a:pos x="32" y="0"/>
                  </a:cxn>
                  <a:cxn ang="0">
                    <a:pos x="0" y="6"/>
                  </a:cxn>
                  <a:cxn ang="0">
                    <a:pos x="103" y="493"/>
                  </a:cxn>
                  <a:cxn ang="0">
                    <a:pos x="121" y="506"/>
                  </a:cxn>
                  <a:cxn ang="0">
                    <a:pos x="103" y="493"/>
                  </a:cxn>
                  <a:cxn ang="0">
                    <a:pos x="106" y="508"/>
                  </a:cxn>
                  <a:cxn ang="0">
                    <a:pos x="121" y="506"/>
                  </a:cxn>
                  <a:cxn ang="0">
                    <a:pos x="117" y="474"/>
                  </a:cxn>
                </a:cxnLst>
                <a:rect l="0" t="0" r="r" b="b"/>
                <a:pathLst>
                  <a:path w="135" h="508">
                    <a:moveTo>
                      <a:pt x="117" y="474"/>
                    </a:moveTo>
                    <a:lnTo>
                      <a:pt x="135" y="487"/>
                    </a:lnTo>
                    <a:lnTo>
                      <a:pt x="32" y="0"/>
                    </a:lnTo>
                    <a:lnTo>
                      <a:pt x="0" y="6"/>
                    </a:lnTo>
                    <a:lnTo>
                      <a:pt x="103" y="493"/>
                    </a:lnTo>
                    <a:lnTo>
                      <a:pt x="121" y="506"/>
                    </a:lnTo>
                    <a:lnTo>
                      <a:pt x="103" y="493"/>
                    </a:lnTo>
                    <a:lnTo>
                      <a:pt x="106" y="508"/>
                    </a:lnTo>
                    <a:lnTo>
                      <a:pt x="121" y="506"/>
                    </a:lnTo>
                    <a:lnTo>
                      <a:pt x="117" y="474"/>
                    </a:lnTo>
                    <a:close/>
                  </a:path>
                </a:pathLst>
              </a:custGeom>
              <a:solidFill>
                <a:srgbClr val="FF0000"/>
              </a:solidFill>
              <a:ln w="9525">
                <a:noFill/>
                <a:round/>
                <a:headEnd/>
                <a:tailEnd/>
              </a:ln>
            </p:spPr>
            <p:txBody>
              <a:bodyPr/>
              <a:lstStyle/>
              <a:p>
                <a:endParaRPr lang="sl-SI"/>
              </a:p>
            </p:txBody>
          </p:sp>
          <p:sp>
            <p:nvSpPr>
              <p:cNvPr id="168199" name="Freeform 263"/>
              <p:cNvSpPr>
                <a:spLocks/>
              </p:cNvSpPr>
              <p:nvPr/>
            </p:nvSpPr>
            <p:spPr bwMode="auto">
              <a:xfrm>
                <a:off x="3963" y="2390"/>
                <a:ext cx="32" cy="20"/>
              </a:xfrm>
              <a:custGeom>
                <a:avLst/>
                <a:gdLst/>
                <a:ahLst/>
                <a:cxnLst>
                  <a:cxn ang="0">
                    <a:pos x="62" y="14"/>
                  </a:cxn>
                  <a:cxn ang="0">
                    <a:pos x="44" y="2"/>
                  </a:cxn>
                  <a:cxn ang="0">
                    <a:pos x="0" y="7"/>
                  </a:cxn>
                  <a:cxn ang="0">
                    <a:pos x="4" y="39"/>
                  </a:cxn>
                  <a:cxn ang="0">
                    <a:pos x="49" y="33"/>
                  </a:cxn>
                  <a:cxn ang="0">
                    <a:pos x="31" y="21"/>
                  </a:cxn>
                  <a:cxn ang="0">
                    <a:pos x="62" y="14"/>
                  </a:cxn>
                  <a:cxn ang="0">
                    <a:pos x="59" y="0"/>
                  </a:cxn>
                  <a:cxn ang="0">
                    <a:pos x="44" y="2"/>
                  </a:cxn>
                  <a:cxn ang="0">
                    <a:pos x="62" y="14"/>
                  </a:cxn>
                </a:cxnLst>
                <a:rect l="0" t="0" r="r" b="b"/>
                <a:pathLst>
                  <a:path w="62" h="39">
                    <a:moveTo>
                      <a:pt x="62" y="14"/>
                    </a:moveTo>
                    <a:lnTo>
                      <a:pt x="44" y="2"/>
                    </a:lnTo>
                    <a:lnTo>
                      <a:pt x="0" y="7"/>
                    </a:lnTo>
                    <a:lnTo>
                      <a:pt x="4" y="39"/>
                    </a:lnTo>
                    <a:lnTo>
                      <a:pt x="49" y="33"/>
                    </a:lnTo>
                    <a:lnTo>
                      <a:pt x="31" y="21"/>
                    </a:lnTo>
                    <a:lnTo>
                      <a:pt x="62" y="14"/>
                    </a:lnTo>
                    <a:lnTo>
                      <a:pt x="59" y="0"/>
                    </a:lnTo>
                    <a:lnTo>
                      <a:pt x="44" y="2"/>
                    </a:lnTo>
                    <a:lnTo>
                      <a:pt x="62" y="14"/>
                    </a:lnTo>
                    <a:close/>
                  </a:path>
                </a:pathLst>
              </a:custGeom>
              <a:solidFill>
                <a:srgbClr val="FF0000"/>
              </a:solidFill>
              <a:ln w="9525">
                <a:noFill/>
                <a:round/>
                <a:headEnd/>
                <a:tailEnd/>
              </a:ln>
            </p:spPr>
            <p:txBody>
              <a:bodyPr/>
              <a:lstStyle/>
              <a:p>
                <a:endParaRPr lang="sl-SI"/>
              </a:p>
            </p:txBody>
          </p:sp>
          <p:sp>
            <p:nvSpPr>
              <p:cNvPr id="168200" name="Freeform 264"/>
              <p:cNvSpPr>
                <a:spLocks/>
              </p:cNvSpPr>
              <p:nvPr/>
            </p:nvSpPr>
            <p:spPr bwMode="auto">
              <a:xfrm>
                <a:off x="3979" y="2398"/>
                <a:ext cx="62" cy="223"/>
              </a:xfrm>
              <a:custGeom>
                <a:avLst/>
                <a:gdLst/>
                <a:ahLst/>
                <a:cxnLst>
                  <a:cxn ang="0">
                    <a:pos x="108" y="414"/>
                  </a:cxn>
                  <a:cxn ang="0">
                    <a:pos x="124" y="428"/>
                  </a:cxn>
                  <a:cxn ang="0">
                    <a:pos x="31" y="0"/>
                  </a:cxn>
                  <a:cxn ang="0">
                    <a:pos x="0" y="7"/>
                  </a:cxn>
                  <a:cxn ang="0">
                    <a:pos x="92" y="434"/>
                  </a:cxn>
                  <a:cxn ang="0">
                    <a:pos x="108" y="448"/>
                  </a:cxn>
                  <a:cxn ang="0">
                    <a:pos x="92" y="434"/>
                  </a:cxn>
                  <a:cxn ang="0">
                    <a:pos x="95" y="447"/>
                  </a:cxn>
                  <a:cxn ang="0">
                    <a:pos x="108" y="448"/>
                  </a:cxn>
                  <a:cxn ang="0">
                    <a:pos x="108" y="414"/>
                  </a:cxn>
                </a:cxnLst>
                <a:rect l="0" t="0" r="r" b="b"/>
                <a:pathLst>
                  <a:path w="124" h="448">
                    <a:moveTo>
                      <a:pt x="108" y="414"/>
                    </a:moveTo>
                    <a:lnTo>
                      <a:pt x="124" y="428"/>
                    </a:lnTo>
                    <a:lnTo>
                      <a:pt x="31" y="0"/>
                    </a:lnTo>
                    <a:lnTo>
                      <a:pt x="0" y="7"/>
                    </a:lnTo>
                    <a:lnTo>
                      <a:pt x="92" y="434"/>
                    </a:lnTo>
                    <a:lnTo>
                      <a:pt x="108" y="448"/>
                    </a:lnTo>
                    <a:lnTo>
                      <a:pt x="92" y="434"/>
                    </a:lnTo>
                    <a:lnTo>
                      <a:pt x="95" y="447"/>
                    </a:lnTo>
                    <a:lnTo>
                      <a:pt x="108" y="448"/>
                    </a:lnTo>
                    <a:lnTo>
                      <a:pt x="108" y="414"/>
                    </a:lnTo>
                    <a:close/>
                  </a:path>
                </a:pathLst>
              </a:custGeom>
              <a:solidFill>
                <a:srgbClr val="FF0000"/>
              </a:solidFill>
              <a:ln w="9525">
                <a:noFill/>
                <a:round/>
                <a:headEnd/>
                <a:tailEnd/>
              </a:ln>
            </p:spPr>
            <p:txBody>
              <a:bodyPr/>
              <a:lstStyle/>
              <a:p>
                <a:endParaRPr lang="sl-SI"/>
              </a:p>
            </p:txBody>
          </p:sp>
          <p:sp>
            <p:nvSpPr>
              <p:cNvPr id="168201" name="Freeform 265"/>
              <p:cNvSpPr>
                <a:spLocks/>
              </p:cNvSpPr>
              <p:nvPr/>
            </p:nvSpPr>
            <p:spPr bwMode="auto">
              <a:xfrm>
                <a:off x="4033" y="2604"/>
                <a:ext cx="796" cy="17"/>
              </a:xfrm>
              <a:custGeom>
                <a:avLst/>
                <a:gdLst/>
                <a:ahLst/>
                <a:cxnLst>
                  <a:cxn ang="0">
                    <a:pos x="1592" y="17"/>
                  </a:cxn>
                  <a:cxn ang="0">
                    <a:pos x="1592" y="0"/>
                  </a:cxn>
                  <a:cxn ang="0">
                    <a:pos x="0" y="0"/>
                  </a:cxn>
                  <a:cxn ang="0">
                    <a:pos x="0" y="34"/>
                  </a:cxn>
                  <a:cxn ang="0">
                    <a:pos x="1592" y="34"/>
                  </a:cxn>
                  <a:cxn ang="0">
                    <a:pos x="1592" y="17"/>
                  </a:cxn>
                </a:cxnLst>
                <a:rect l="0" t="0" r="r" b="b"/>
                <a:pathLst>
                  <a:path w="1592" h="34">
                    <a:moveTo>
                      <a:pt x="1592" y="17"/>
                    </a:moveTo>
                    <a:lnTo>
                      <a:pt x="1592" y="0"/>
                    </a:lnTo>
                    <a:lnTo>
                      <a:pt x="0" y="0"/>
                    </a:lnTo>
                    <a:lnTo>
                      <a:pt x="0" y="34"/>
                    </a:lnTo>
                    <a:lnTo>
                      <a:pt x="1592" y="34"/>
                    </a:lnTo>
                    <a:lnTo>
                      <a:pt x="1592" y="17"/>
                    </a:lnTo>
                    <a:close/>
                  </a:path>
                </a:pathLst>
              </a:custGeom>
              <a:solidFill>
                <a:srgbClr val="FF0000"/>
              </a:solidFill>
              <a:ln w="9525">
                <a:noFill/>
                <a:round/>
                <a:headEnd/>
                <a:tailEnd/>
              </a:ln>
            </p:spPr>
            <p:txBody>
              <a:bodyPr/>
              <a:lstStyle/>
              <a:p>
                <a:endParaRPr lang="sl-SI"/>
              </a:p>
            </p:txBody>
          </p:sp>
        </p:grpSp>
        <p:grpSp>
          <p:nvGrpSpPr>
            <p:cNvPr id="8" name="Group 266"/>
            <p:cNvGrpSpPr>
              <a:grpSpLocks/>
            </p:cNvGrpSpPr>
            <p:nvPr/>
          </p:nvGrpSpPr>
          <p:grpSpPr bwMode="auto">
            <a:xfrm>
              <a:off x="960" y="1008"/>
              <a:ext cx="1127" cy="1346"/>
              <a:chOff x="1561" y="1438"/>
              <a:chExt cx="1409" cy="2150"/>
            </a:xfrm>
          </p:grpSpPr>
          <p:sp>
            <p:nvSpPr>
              <p:cNvPr id="168203" name="Freeform 267"/>
              <p:cNvSpPr>
                <a:spLocks/>
              </p:cNvSpPr>
              <p:nvPr/>
            </p:nvSpPr>
            <p:spPr bwMode="auto">
              <a:xfrm>
                <a:off x="1846" y="3029"/>
                <a:ext cx="282" cy="11"/>
              </a:xfrm>
              <a:custGeom>
                <a:avLst/>
                <a:gdLst/>
                <a:ahLst/>
                <a:cxnLst>
                  <a:cxn ang="0">
                    <a:pos x="565" y="11"/>
                  </a:cxn>
                  <a:cxn ang="0">
                    <a:pos x="565" y="0"/>
                  </a:cxn>
                  <a:cxn ang="0">
                    <a:pos x="0" y="0"/>
                  </a:cxn>
                  <a:cxn ang="0">
                    <a:pos x="0" y="22"/>
                  </a:cxn>
                  <a:cxn ang="0">
                    <a:pos x="565" y="22"/>
                  </a:cxn>
                  <a:cxn ang="0">
                    <a:pos x="565" y="11"/>
                  </a:cxn>
                </a:cxnLst>
                <a:rect l="0" t="0" r="r" b="b"/>
                <a:pathLst>
                  <a:path w="565" h="22">
                    <a:moveTo>
                      <a:pt x="565" y="11"/>
                    </a:moveTo>
                    <a:lnTo>
                      <a:pt x="565" y="0"/>
                    </a:lnTo>
                    <a:lnTo>
                      <a:pt x="0" y="0"/>
                    </a:lnTo>
                    <a:lnTo>
                      <a:pt x="0" y="22"/>
                    </a:lnTo>
                    <a:lnTo>
                      <a:pt x="565" y="22"/>
                    </a:lnTo>
                    <a:lnTo>
                      <a:pt x="565" y="11"/>
                    </a:lnTo>
                    <a:close/>
                  </a:path>
                </a:pathLst>
              </a:custGeom>
              <a:solidFill>
                <a:srgbClr val="000000"/>
              </a:solidFill>
              <a:ln w="9525">
                <a:noFill/>
                <a:round/>
                <a:headEnd/>
                <a:tailEnd/>
              </a:ln>
            </p:spPr>
            <p:txBody>
              <a:bodyPr/>
              <a:lstStyle/>
              <a:p>
                <a:endParaRPr lang="sl-SI"/>
              </a:p>
            </p:txBody>
          </p:sp>
          <p:sp>
            <p:nvSpPr>
              <p:cNvPr id="168204" name="Freeform 268"/>
              <p:cNvSpPr>
                <a:spLocks/>
              </p:cNvSpPr>
              <p:nvPr/>
            </p:nvSpPr>
            <p:spPr bwMode="auto">
              <a:xfrm>
                <a:off x="1926" y="3001"/>
                <a:ext cx="120" cy="10"/>
              </a:xfrm>
              <a:custGeom>
                <a:avLst/>
                <a:gdLst/>
                <a:ahLst/>
                <a:cxnLst>
                  <a:cxn ang="0">
                    <a:pos x="241" y="11"/>
                  </a:cxn>
                  <a:cxn ang="0">
                    <a:pos x="231" y="0"/>
                  </a:cxn>
                  <a:cxn ang="0">
                    <a:pos x="0" y="0"/>
                  </a:cxn>
                  <a:cxn ang="0">
                    <a:pos x="0" y="21"/>
                  </a:cxn>
                  <a:cxn ang="0">
                    <a:pos x="231" y="21"/>
                  </a:cxn>
                  <a:cxn ang="0">
                    <a:pos x="220" y="11"/>
                  </a:cxn>
                  <a:cxn ang="0">
                    <a:pos x="241" y="11"/>
                  </a:cxn>
                  <a:cxn ang="0">
                    <a:pos x="241" y="0"/>
                  </a:cxn>
                  <a:cxn ang="0">
                    <a:pos x="231" y="0"/>
                  </a:cxn>
                  <a:cxn ang="0">
                    <a:pos x="241" y="11"/>
                  </a:cxn>
                </a:cxnLst>
                <a:rect l="0" t="0" r="r" b="b"/>
                <a:pathLst>
                  <a:path w="241" h="21">
                    <a:moveTo>
                      <a:pt x="241" y="11"/>
                    </a:moveTo>
                    <a:lnTo>
                      <a:pt x="231" y="0"/>
                    </a:lnTo>
                    <a:lnTo>
                      <a:pt x="0" y="0"/>
                    </a:lnTo>
                    <a:lnTo>
                      <a:pt x="0" y="21"/>
                    </a:lnTo>
                    <a:lnTo>
                      <a:pt x="231" y="21"/>
                    </a:lnTo>
                    <a:lnTo>
                      <a:pt x="220" y="11"/>
                    </a:lnTo>
                    <a:lnTo>
                      <a:pt x="241" y="11"/>
                    </a:lnTo>
                    <a:lnTo>
                      <a:pt x="241" y="0"/>
                    </a:lnTo>
                    <a:lnTo>
                      <a:pt x="231" y="0"/>
                    </a:lnTo>
                    <a:lnTo>
                      <a:pt x="241" y="11"/>
                    </a:lnTo>
                    <a:close/>
                  </a:path>
                </a:pathLst>
              </a:custGeom>
              <a:solidFill>
                <a:srgbClr val="000000"/>
              </a:solidFill>
              <a:ln w="9525">
                <a:noFill/>
                <a:round/>
                <a:headEnd/>
                <a:tailEnd/>
              </a:ln>
            </p:spPr>
            <p:txBody>
              <a:bodyPr/>
              <a:lstStyle/>
              <a:p>
                <a:endParaRPr lang="sl-SI"/>
              </a:p>
            </p:txBody>
          </p:sp>
          <p:sp>
            <p:nvSpPr>
              <p:cNvPr id="168205" name="Freeform 269"/>
              <p:cNvSpPr>
                <a:spLocks/>
              </p:cNvSpPr>
              <p:nvPr/>
            </p:nvSpPr>
            <p:spPr bwMode="auto">
              <a:xfrm>
                <a:off x="2036" y="3006"/>
                <a:ext cx="10" cy="57"/>
              </a:xfrm>
              <a:custGeom>
                <a:avLst/>
                <a:gdLst/>
                <a:ahLst/>
                <a:cxnLst>
                  <a:cxn ang="0">
                    <a:pos x="11" y="114"/>
                  </a:cxn>
                  <a:cxn ang="0">
                    <a:pos x="21" y="104"/>
                  </a:cxn>
                  <a:cxn ang="0">
                    <a:pos x="21" y="0"/>
                  </a:cxn>
                  <a:cxn ang="0">
                    <a:pos x="0" y="0"/>
                  </a:cxn>
                  <a:cxn ang="0">
                    <a:pos x="0" y="104"/>
                  </a:cxn>
                  <a:cxn ang="0">
                    <a:pos x="11" y="93"/>
                  </a:cxn>
                  <a:cxn ang="0">
                    <a:pos x="11" y="114"/>
                  </a:cxn>
                  <a:cxn ang="0">
                    <a:pos x="21" y="114"/>
                  </a:cxn>
                  <a:cxn ang="0">
                    <a:pos x="21" y="104"/>
                  </a:cxn>
                  <a:cxn ang="0">
                    <a:pos x="11" y="114"/>
                  </a:cxn>
                </a:cxnLst>
                <a:rect l="0" t="0" r="r" b="b"/>
                <a:pathLst>
                  <a:path w="21" h="114">
                    <a:moveTo>
                      <a:pt x="11" y="114"/>
                    </a:moveTo>
                    <a:lnTo>
                      <a:pt x="21" y="104"/>
                    </a:lnTo>
                    <a:lnTo>
                      <a:pt x="21" y="0"/>
                    </a:lnTo>
                    <a:lnTo>
                      <a:pt x="0" y="0"/>
                    </a:lnTo>
                    <a:lnTo>
                      <a:pt x="0" y="104"/>
                    </a:lnTo>
                    <a:lnTo>
                      <a:pt x="11" y="93"/>
                    </a:lnTo>
                    <a:lnTo>
                      <a:pt x="11" y="114"/>
                    </a:lnTo>
                    <a:lnTo>
                      <a:pt x="21" y="114"/>
                    </a:lnTo>
                    <a:lnTo>
                      <a:pt x="21" y="104"/>
                    </a:lnTo>
                    <a:lnTo>
                      <a:pt x="11" y="114"/>
                    </a:lnTo>
                    <a:close/>
                  </a:path>
                </a:pathLst>
              </a:custGeom>
              <a:solidFill>
                <a:srgbClr val="000000"/>
              </a:solidFill>
              <a:ln w="9525">
                <a:noFill/>
                <a:round/>
                <a:headEnd/>
                <a:tailEnd/>
              </a:ln>
            </p:spPr>
            <p:txBody>
              <a:bodyPr/>
              <a:lstStyle/>
              <a:p>
                <a:endParaRPr lang="sl-SI"/>
              </a:p>
            </p:txBody>
          </p:sp>
          <p:sp>
            <p:nvSpPr>
              <p:cNvPr id="168206" name="Freeform 270"/>
              <p:cNvSpPr>
                <a:spLocks/>
              </p:cNvSpPr>
              <p:nvPr/>
            </p:nvSpPr>
            <p:spPr bwMode="auto">
              <a:xfrm>
                <a:off x="1920" y="3053"/>
                <a:ext cx="121" cy="10"/>
              </a:xfrm>
              <a:custGeom>
                <a:avLst/>
                <a:gdLst/>
                <a:ahLst/>
                <a:cxnLst>
                  <a:cxn ang="0">
                    <a:pos x="0" y="11"/>
                  </a:cxn>
                  <a:cxn ang="0">
                    <a:pos x="11" y="21"/>
                  </a:cxn>
                  <a:cxn ang="0">
                    <a:pos x="242" y="21"/>
                  </a:cxn>
                  <a:cxn ang="0">
                    <a:pos x="242" y="0"/>
                  </a:cxn>
                  <a:cxn ang="0">
                    <a:pos x="11" y="0"/>
                  </a:cxn>
                  <a:cxn ang="0">
                    <a:pos x="22" y="11"/>
                  </a:cxn>
                  <a:cxn ang="0">
                    <a:pos x="0" y="11"/>
                  </a:cxn>
                  <a:cxn ang="0">
                    <a:pos x="0" y="21"/>
                  </a:cxn>
                  <a:cxn ang="0">
                    <a:pos x="11" y="21"/>
                  </a:cxn>
                  <a:cxn ang="0">
                    <a:pos x="0" y="11"/>
                  </a:cxn>
                </a:cxnLst>
                <a:rect l="0" t="0" r="r" b="b"/>
                <a:pathLst>
                  <a:path w="242" h="21">
                    <a:moveTo>
                      <a:pt x="0" y="11"/>
                    </a:moveTo>
                    <a:lnTo>
                      <a:pt x="11" y="21"/>
                    </a:lnTo>
                    <a:lnTo>
                      <a:pt x="242" y="21"/>
                    </a:lnTo>
                    <a:lnTo>
                      <a:pt x="242" y="0"/>
                    </a:lnTo>
                    <a:lnTo>
                      <a:pt x="11" y="0"/>
                    </a:lnTo>
                    <a:lnTo>
                      <a:pt x="22" y="11"/>
                    </a:lnTo>
                    <a:lnTo>
                      <a:pt x="0" y="11"/>
                    </a:lnTo>
                    <a:lnTo>
                      <a:pt x="0" y="21"/>
                    </a:lnTo>
                    <a:lnTo>
                      <a:pt x="11" y="21"/>
                    </a:lnTo>
                    <a:lnTo>
                      <a:pt x="0" y="11"/>
                    </a:lnTo>
                    <a:close/>
                  </a:path>
                </a:pathLst>
              </a:custGeom>
              <a:solidFill>
                <a:srgbClr val="000000"/>
              </a:solidFill>
              <a:ln w="9525">
                <a:noFill/>
                <a:round/>
                <a:headEnd/>
                <a:tailEnd/>
              </a:ln>
            </p:spPr>
            <p:txBody>
              <a:bodyPr/>
              <a:lstStyle/>
              <a:p>
                <a:endParaRPr lang="sl-SI"/>
              </a:p>
            </p:txBody>
          </p:sp>
          <p:sp>
            <p:nvSpPr>
              <p:cNvPr id="168207" name="Freeform 271"/>
              <p:cNvSpPr>
                <a:spLocks/>
              </p:cNvSpPr>
              <p:nvPr/>
            </p:nvSpPr>
            <p:spPr bwMode="auto">
              <a:xfrm>
                <a:off x="1920" y="3001"/>
                <a:ext cx="11" cy="57"/>
              </a:xfrm>
              <a:custGeom>
                <a:avLst/>
                <a:gdLst/>
                <a:ahLst/>
                <a:cxnLst>
                  <a:cxn ang="0">
                    <a:pos x="11" y="0"/>
                  </a:cxn>
                  <a:cxn ang="0">
                    <a:pos x="0" y="11"/>
                  </a:cxn>
                  <a:cxn ang="0">
                    <a:pos x="0" y="115"/>
                  </a:cxn>
                  <a:cxn ang="0">
                    <a:pos x="22" y="115"/>
                  </a:cxn>
                  <a:cxn ang="0">
                    <a:pos x="22" y="11"/>
                  </a:cxn>
                  <a:cxn ang="0">
                    <a:pos x="11" y="21"/>
                  </a:cxn>
                  <a:cxn ang="0">
                    <a:pos x="11" y="0"/>
                  </a:cxn>
                  <a:cxn ang="0">
                    <a:pos x="0" y="0"/>
                  </a:cxn>
                  <a:cxn ang="0">
                    <a:pos x="0" y="11"/>
                  </a:cxn>
                  <a:cxn ang="0">
                    <a:pos x="11" y="0"/>
                  </a:cxn>
                </a:cxnLst>
                <a:rect l="0" t="0" r="r" b="b"/>
                <a:pathLst>
                  <a:path w="22" h="115">
                    <a:moveTo>
                      <a:pt x="11" y="0"/>
                    </a:moveTo>
                    <a:lnTo>
                      <a:pt x="0" y="11"/>
                    </a:lnTo>
                    <a:lnTo>
                      <a:pt x="0" y="115"/>
                    </a:lnTo>
                    <a:lnTo>
                      <a:pt x="22" y="115"/>
                    </a:lnTo>
                    <a:lnTo>
                      <a:pt x="22" y="11"/>
                    </a:lnTo>
                    <a:lnTo>
                      <a:pt x="11" y="21"/>
                    </a:lnTo>
                    <a:lnTo>
                      <a:pt x="11" y="0"/>
                    </a:lnTo>
                    <a:lnTo>
                      <a:pt x="0" y="0"/>
                    </a:lnTo>
                    <a:lnTo>
                      <a:pt x="0" y="11"/>
                    </a:lnTo>
                    <a:lnTo>
                      <a:pt x="11" y="0"/>
                    </a:lnTo>
                    <a:close/>
                  </a:path>
                </a:pathLst>
              </a:custGeom>
              <a:solidFill>
                <a:srgbClr val="000000"/>
              </a:solidFill>
              <a:ln w="9525">
                <a:noFill/>
                <a:round/>
                <a:headEnd/>
                <a:tailEnd/>
              </a:ln>
            </p:spPr>
            <p:txBody>
              <a:bodyPr/>
              <a:lstStyle/>
              <a:p>
                <a:endParaRPr lang="sl-SI"/>
              </a:p>
            </p:txBody>
          </p:sp>
          <p:sp>
            <p:nvSpPr>
              <p:cNvPr id="168208" name="Freeform 272"/>
              <p:cNvSpPr>
                <a:spLocks/>
              </p:cNvSpPr>
              <p:nvPr/>
            </p:nvSpPr>
            <p:spPr bwMode="auto">
              <a:xfrm>
                <a:off x="1561" y="2486"/>
                <a:ext cx="283" cy="10"/>
              </a:xfrm>
              <a:custGeom>
                <a:avLst/>
                <a:gdLst/>
                <a:ahLst/>
                <a:cxnLst>
                  <a:cxn ang="0">
                    <a:pos x="565" y="11"/>
                  </a:cxn>
                  <a:cxn ang="0">
                    <a:pos x="565" y="0"/>
                  </a:cxn>
                  <a:cxn ang="0">
                    <a:pos x="0" y="0"/>
                  </a:cxn>
                  <a:cxn ang="0">
                    <a:pos x="0" y="22"/>
                  </a:cxn>
                  <a:cxn ang="0">
                    <a:pos x="565" y="22"/>
                  </a:cxn>
                  <a:cxn ang="0">
                    <a:pos x="565" y="11"/>
                  </a:cxn>
                </a:cxnLst>
                <a:rect l="0" t="0" r="r" b="b"/>
                <a:pathLst>
                  <a:path w="565" h="22">
                    <a:moveTo>
                      <a:pt x="565" y="11"/>
                    </a:moveTo>
                    <a:lnTo>
                      <a:pt x="565" y="0"/>
                    </a:lnTo>
                    <a:lnTo>
                      <a:pt x="0" y="0"/>
                    </a:lnTo>
                    <a:lnTo>
                      <a:pt x="0" y="22"/>
                    </a:lnTo>
                    <a:lnTo>
                      <a:pt x="565" y="22"/>
                    </a:lnTo>
                    <a:lnTo>
                      <a:pt x="565" y="11"/>
                    </a:lnTo>
                    <a:close/>
                  </a:path>
                </a:pathLst>
              </a:custGeom>
              <a:solidFill>
                <a:srgbClr val="000000"/>
              </a:solidFill>
              <a:ln w="9525">
                <a:noFill/>
                <a:round/>
                <a:headEnd/>
                <a:tailEnd/>
              </a:ln>
            </p:spPr>
            <p:txBody>
              <a:bodyPr/>
              <a:lstStyle/>
              <a:p>
                <a:endParaRPr lang="sl-SI"/>
              </a:p>
            </p:txBody>
          </p:sp>
          <p:sp>
            <p:nvSpPr>
              <p:cNvPr id="168209" name="Freeform 273"/>
              <p:cNvSpPr>
                <a:spLocks/>
              </p:cNvSpPr>
              <p:nvPr/>
            </p:nvSpPr>
            <p:spPr bwMode="auto">
              <a:xfrm>
                <a:off x="1641" y="2457"/>
                <a:ext cx="120" cy="11"/>
              </a:xfrm>
              <a:custGeom>
                <a:avLst/>
                <a:gdLst/>
                <a:ahLst/>
                <a:cxnLst>
                  <a:cxn ang="0">
                    <a:pos x="242" y="11"/>
                  </a:cxn>
                  <a:cxn ang="0">
                    <a:pos x="231" y="0"/>
                  </a:cxn>
                  <a:cxn ang="0">
                    <a:pos x="0" y="0"/>
                  </a:cxn>
                  <a:cxn ang="0">
                    <a:pos x="0" y="21"/>
                  </a:cxn>
                  <a:cxn ang="0">
                    <a:pos x="231" y="21"/>
                  </a:cxn>
                  <a:cxn ang="0">
                    <a:pos x="220" y="11"/>
                  </a:cxn>
                  <a:cxn ang="0">
                    <a:pos x="242" y="11"/>
                  </a:cxn>
                  <a:cxn ang="0">
                    <a:pos x="242" y="0"/>
                  </a:cxn>
                  <a:cxn ang="0">
                    <a:pos x="231" y="0"/>
                  </a:cxn>
                  <a:cxn ang="0">
                    <a:pos x="242" y="11"/>
                  </a:cxn>
                </a:cxnLst>
                <a:rect l="0" t="0" r="r" b="b"/>
                <a:pathLst>
                  <a:path w="242" h="21">
                    <a:moveTo>
                      <a:pt x="242" y="11"/>
                    </a:moveTo>
                    <a:lnTo>
                      <a:pt x="231" y="0"/>
                    </a:lnTo>
                    <a:lnTo>
                      <a:pt x="0" y="0"/>
                    </a:lnTo>
                    <a:lnTo>
                      <a:pt x="0" y="21"/>
                    </a:lnTo>
                    <a:lnTo>
                      <a:pt x="231" y="21"/>
                    </a:lnTo>
                    <a:lnTo>
                      <a:pt x="220" y="11"/>
                    </a:lnTo>
                    <a:lnTo>
                      <a:pt x="242" y="11"/>
                    </a:lnTo>
                    <a:lnTo>
                      <a:pt x="242" y="0"/>
                    </a:lnTo>
                    <a:lnTo>
                      <a:pt x="231" y="0"/>
                    </a:lnTo>
                    <a:lnTo>
                      <a:pt x="242" y="11"/>
                    </a:lnTo>
                    <a:close/>
                  </a:path>
                </a:pathLst>
              </a:custGeom>
              <a:solidFill>
                <a:srgbClr val="000000"/>
              </a:solidFill>
              <a:ln w="9525">
                <a:noFill/>
                <a:round/>
                <a:headEnd/>
                <a:tailEnd/>
              </a:ln>
            </p:spPr>
            <p:txBody>
              <a:bodyPr/>
              <a:lstStyle/>
              <a:p>
                <a:endParaRPr lang="sl-SI"/>
              </a:p>
            </p:txBody>
          </p:sp>
          <p:sp>
            <p:nvSpPr>
              <p:cNvPr id="168210" name="Freeform 274"/>
              <p:cNvSpPr>
                <a:spLocks/>
              </p:cNvSpPr>
              <p:nvPr/>
            </p:nvSpPr>
            <p:spPr bwMode="auto">
              <a:xfrm>
                <a:off x="1751" y="2462"/>
                <a:ext cx="10" cy="58"/>
              </a:xfrm>
              <a:custGeom>
                <a:avLst/>
                <a:gdLst/>
                <a:ahLst/>
                <a:cxnLst>
                  <a:cxn ang="0">
                    <a:pos x="11" y="114"/>
                  </a:cxn>
                  <a:cxn ang="0">
                    <a:pos x="22" y="104"/>
                  </a:cxn>
                  <a:cxn ang="0">
                    <a:pos x="22" y="0"/>
                  </a:cxn>
                  <a:cxn ang="0">
                    <a:pos x="0" y="0"/>
                  </a:cxn>
                  <a:cxn ang="0">
                    <a:pos x="0" y="104"/>
                  </a:cxn>
                  <a:cxn ang="0">
                    <a:pos x="11" y="93"/>
                  </a:cxn>
                  <a:cxn ang="0">
                    <a:pos x="11" y="114"/>
                  </a:cxn>
                  <a:cxn ang="0">
                    <a:pos x="22" y="114"/>
                  </a:cxn>
                  <a:cxn ang="0">
                    <a:pos x="22" y="104"/>
                  </a:cxn>
                  <a:cxn ang="0">
                    <a:pos x="11" y="114"/>
                  </a:cxn>
                </a:cxnLst>
                <a:rect l="0" t="0" r="r" b="b"/>
                <a:pathLst>
                  <a:path w="22" h="114">
                    <a:moveTo>
                      <a:pt x="11" y="114"/>
                    </a:moveTo>
                    <a:lnTo>
                      <a:pt x="22" y="104"/>
                    </a:lnTo>
                    <a:lnTo>
                      <a:pt x="22" y="0"/>
                    </a:lnTo>
                    <a:lnTo>
                      <a:pt x="0" y="0"/>
                    </a:lnTo>
                    <a:lnTo>
                      <a:pt x="0" y="104"/>
                    </a:lnTo>
                    <a:lnTo>
                      <a:pt x="11" y="93"/>
                    </a:lnTo>
                    <a:lnTo>
                      <a:pt x="11" y="114"/>
                    </a:lnTo>
                    <a:lnTo>
                      <a:pt x="22" y="114"/>
                    </a:lnTo>
                    <a:lnTo>
                      <a:pt x="22" y="104"/>
                    </a:lnTo>
                    <a:lnTo>
                      <a:pt x="11" y="114"/>
                    </a:lnTo>
                    <a:close/>
                  </a:path>
                </a:pathLst>
              </a:custGeom>
              <a:solidFill>
                <a:srgbClr val="000000"/>
              </a:solidFill>
              <a:ln w="9525">
                <a:noFill/>
                <a:round/>
                <a:headEnd/>
                <a:tailEnd/>
              </a:ln>
            </p:spPr>
            <p:txBody>
              <a:bodyPr/>
              <a:lstStyle/>
              <a:p>
                <a:endParaRPr lang="sl-SI"/>
              </a:p>
            </p:txBody>
          </p:sp>
          <p:sp>
            <p:nvSpPr>
              <p:cNvPr id="168211" name="Freeform 275"/>
              <p:cNvSpPr>
                <a:spLocks/>
              </p:cNvSpPr>
              <p:nvPr/>
            </p:nvSpPr>
            <p:spPr bwMode="auto">
              <a:xfrm>
                <a:off x="1635" y="2509"/>
                <a:ext cx="121" cy="11"/>
              </a:xfrm>
              <a:custGeom>
                <a:avLst/>
                <a:gdLst/>
                <a:ahLst/>
                <a:cxnLst>
                  <a:cxn ang="0">
                    <a:pos x="0" y="11"/>
                  </a:cxn>
                  <a:cxn ang="0">
                    <a:pos x="10" y="21"/>
                  </a:cxn>
                  <a:cxn ang="0">
                    <a:pos x="241" y="21"/>
                  </a:cxn>
                  <a:cxn ang="0">
                    <a:pos x="241" y="0"/>
                  </a:cxn>
                  <a:cxn ang="0">
                    <a:pos x="10" y="0"/>
                  </a:cxn>
                  <a:cxn ang="0">
                    <a:pos x="21" y="11"/>
                  </a:cxn>
                  <a:cxn ang="0">
                    <a:pos x="0" y="11"/>
                  </a:cxn>
                  <a:cxn ang="0">
                    <a:pos x="0" y="21"/>
                  </a:cxn>
                  <a:cxn ang="0">
                    <a:pos x="10" y="21"/>
                  </a:cxn>
                  <a:cxn ang="0">
                    <a:pos x="0" y="11"/>
                  </a:cxn>
                </a:cxnLst>
                <a:rect l="0" t="0" r="r" b="b"/>
                <a:pathLst>
                  <a:path w="241" h="21">
                    <a:moveTo>
                      <a:pt x="0" y="11"/>
                    </a:moveTo>
                    <a:lnTo>
                      <a:pt x="10" y="21"/>
                    </a:lnTo>
                    <a:lnTo>
                      <a:pt x="241" y="21"/>
                    </a:lnTo>
                    <a:lnTo>
                      <a:pt x="241" y="0"/>
                    </a:lnTo>
                    <a:lnTo>
                      <a:pt x="10" y="0"/>
                    </a:lnTo>
                    <a:lnTo>
                      <a:pt x="21" y="11"/>
                    </a:lnTo>
                    <a:lnTo>
                      <a:pt x="0" y="11"/>
                    </a:lnTo>
                    <a:lnTo>
                      <a:pt x="0" y="21"/>
                    </a:lnTo>
                    <a:lnTo>
                      <a:pt x="10" y="21"/>
                    </a:lnTo>
                    <a:lnTo>
                      <a:pt x="0" y="11"/>
                    </a:lnTo>
                    <a:close/>
                  </a:path>
                </a:pathLst>
              </a:custGeom>
              <a:solidFill>
                <a:srgbClr val="000000"/>
              </a:solidFill>
              <a:ln w="9525">
                <a:noFill/>
                <a:round/>
                <a:headEnd/>
                <a:tailEnd/>
              </a:ln>
            </p:spPr>
            <p:txBody>
              <a:bodyPr/>
              <a:lstStyle/>
              <a:p>
                <a:endParaRPr lang="sl-SI"/>
              </a:p>
            </p:txBody>
          </p:sp>
          <p:sp>
            <p:nvSpPr>
              <p:cNvPr id="168212" name="Freeform 276"/>
              <p:cNvSpPr>
                <a:spLocks/>
              </p:cNvSpPr>
              <p:nvPr/>
            </p:nvSpPr>
            <p:spPr bwMode="auto">
              <a:xfrm>
                <a:off x="1635" y="2457"/>
                <a:ext cx="11" cy="57"/>
              </a:xfrm>
              <a:custGeom>
                <a:avLst/>
                <a:gdLst/>
                <a:ahLst/>
                <a:cxnLst>
                  <a:cxn ang="0">
                    <a:pos x="10" y="0"/>
                  </a:cxn>
                  <a:cxn ang="0">
                    <a:pos x="0" y="11"/>
                  </a:cxn>
                  <a:cxn ang="0">
                    <a:pos x="0" y="115"/>
                  </a:cxn>
                  <a:cxn ang="0">
                    <a:pos x="21" y="115"/>
                  </a:cxn>
                  <a:cxn ang="0">
                    <a:pos x="21" y="11"/>
                  </a:cxn>
                  <a:cxn ang="0">
                    <a:pos x="10" y="21"/>
                  </a:cxn>
                  <a:cxn ang="0">
                    <a:pos x="10" y="0"/>
                  </a:cxn>
                  <a:cxn ang="0">
                    <a:pos x="0" y="0"/>
                  </a:cxn>
                  <a:cxn ang="0">
                    <a:pos x="0" y="11"/>
                  </a:cxn>
                  <a:cxn ang="0">
                    <a:pos x="10" y="0"/>
                  </a:cxn>
                </a:cxnLst>
                <a:rect l="0" t="0" r="r" b="b"/>
                <a:pathLst>
                  <a:path w="21" h="115">
                    <a:moveTo>
                      <a:pt x="10" y="0"/>
                    </a:moveTo>
                    <a:lnTo>
                      <a:pt x="0" y="11"/>
                    </a:lnTo>
                    <a:lnTo>
                      <a:pt x="0" y="115"/>
                    </a:lnTo>
                    <a:lnTo>
                      <a:pt x="21" y="115"/>
                    </a:lnTo>
                    <a:lnTo>
                      <a:pt x="21" y="11"/>
                    </a:lnTo>
                    <a:lnTo>
                      <a:pt x="10" y="21"/>
                    </a:lnTo>
                    <a:lnTo>
                      <a:pt x="10" y="0"/>
                    </a:lnTo>
                    <a:lnTo>
                      <a:pt x="0" y="0"/>
                    </a:lnTo>
                    <a:lnTo>
                      <a:pt x="0" y="11"/>
                    </a:lnTo>
                    <a:lnTo>
                      <a:pt x="10" y="0"/>
                    </a:lnTo>
                    <a:close/>
                  </a:path>
                </a:pathLst>
              </a:custGeom>
              <a:solidFill>
                <a:srgbClr val="000000"/>
              </a:solidFill>
              <a:ln w="9525">
                <a:noFill/>
                <a:round/>
                <a:headEnd/>
                <a:tailEnd/>
              </a:ln>
            </p:spPr>
            <p:txBody>
              <a:bodyPr/>
              <a:lstStyle/>
              <a:p>
                <a:endParaRPr lang="sl-SI"/>
              </a:p>
            </p:txBody>
          </p:sp>
          <p:sp>
            <p:nvSpPr>
              <p:cNvPr id="168213" name="Freeform 277"/>
              <p:cNvSpPr>
                <a:spLocks/>
              </p:cNvSpPr>
              <p:nvPr/>
            </p:nvSpPr>
            <p:spPr bwMode="auto">
              <a:xfrm>
                <a:off x="1846" y="1944"/>
                <a:ext cx="282" cy="10"/>
              </a:xfrm>
              <a:custGeom>
                <a:avLst/>
                <a:gdLst/>
                <a:ahLst/>
                <a:cxnLst>
                  <a:cxn ang="0">
                    <a:pos x="565" y="10"/>
                  </a:cxn>
                  <a:cxn ang="0">
                    <a:pos x="565" y="0"/>
                  </a:cxn>
                  <a:cxn ang="0">
                    <a:pos x="0" y="0"/>
                  </a:cxn>
                  <a:cxn ang="0">
                    <a:pos x="0" y="21"/>
                  </a:cxn>
                  <a:cxn ang="0">
                    <a:pos x="565" y="21"/>
                  </a:cxn>
                  <a:cxn ang="0">
                    <a:pos x="565" y="10"/>
                  </a:cxn>
                </a:cxnLst>
                <a:rect l="0" t="0" r="r" b="b"/>
                <a:pathLst>
                  <a:path w="565" h="21">
                    <a:moveTo>
                      <a:pt x="565" y="10"/>
                    </a:moveTo>
                    <a:lnTo>
                      <a:pt x="565" y="0"/>
                    </a:lnTo>
                    <a:lnTo>
                      <a:pt x="0" y="0"/>
                    </a:lnTo>
                    <a:lnTo>
                      <a:pt x="0" y="21"/>
                    </a:lnTo>
                    <a:lnTo>
                      <a:pt x="565" y="21"/>
                    </a:lnTo>
                    <a:lnTo>
                      <a:pt x="565" y="10"/>
                    </a:lnTo>
                    <a:close/>
                  </a:path>
                </a:pathLst>
              </a:custGeom>
              <a:solidFill>
                <a:srgbClr val="000000"/>
              </a:solidFill>
              <a:ln w="9525">
                <a:noFill/>
                <a:round/>
                <a:headEnd/>
                <a:tailEnd/>
              </a:ln>
            </p:spPr>
            <p:txBody>
              <a:bodyPr/>
              <a:lstStyle/>
              <a:p>
                <a:endParaRPr lang="sl-SI"/>
              </a:p>
            </p:txBody>
          </p:sp>
          <p:sp>
            <p:nvSpPr>
              <p:cNvPr id="168214" name="Freeform 278"/>
              <p:cNvSpPr>
                <a:spLocks/>
              </p:cNvSpPr>
              <p:nvPr/>
            </p:nvSpPr>
            <p:spPr bwMode="auto">
              <a:xfrm>
                <a:off x="1926" y="1915"/>
                <a:ext cx="120" cy="11"/>
              </a:xfrm>
              <a:custGeom>
                <a:avLst/>
                <a:gdLst/>
                <a:ahLst/>
                <a:cxnLst>
                  <a:cxn ang="0">
                    <a:pos x="241" y="11"/>
                  </a:cxn>
                  <a:cxn ang="0">
                    <a:pos x="231" y="0"/>
                  </a:cxn>
                  <a:cxn ang="0">
                    <a:pos x="0" y="0"/>
                  </a:cxn>
                  <a:cxn ang="0">
                    <a:pos x="0" y="22"/>
                  </a:cxn>
                  <a:cxn ang="0">
                    <a:pos x="231" y="22"/>
                  </a:cxn>
                  <a:cxn ang="0">
                    <a:pos x="220" y="11"/>
                  </a:cxn>
                  <a:cxn ang="0">
                    <a:pos x="241" y="11"/>
                  </a:cxn>
                  <a:cxn ang="0">
                    <a:pos x="241" y="0"/>
                  </a:cxn>
                  <a:cxn ang="0">
                    <a:pos x="231" y="0"/>
                  </a:cxn>
                  <a:cxn ang="0">
                    <a:pos x="241" y="11"/>
                  </a:cxn>
                </a:cxnLst>
                <a:rect l="0" t="0" r="r" b="b"/>
                <a:pathLst>
                  <a:path w="241" h="22">
                    <a:moveTo>
                      <a:pt x="241" y="11"/>
                    </a:moveTo>
                    <a:lnTo>
                      <a:pt x="231" y="0"/>
                    </a:lnTo>
                    <a:lnTo>
                      <a:pt x="0" y="0"/>
                    </a:lnTo>
                    <a:lnTo>
                      <a:pt x="0" y="22"/>
                    </a:lnTo>
                    <a:lnTo>
                      <a:pt x="231" y="22"/>
                    </a:lnTo>
                    <a:lnTo>
                      <a:pt x="220" y="11"/>
                    </a:lnTo>
                    <a:lnTo>
                      <a:pt x="241" y="11"/>
                    </a:lnTo>
                    <a:lnTo>
                      <a:pt x="241" y="0"/>
                    </a:lnTo>
                    <a:lnTo>
                      <a:pt x="231" y="0"/>
                    </a:lnTo>
                    <a:lnTo>
                      <a:pt x="241" y="11"/>
                    </a:lnTo>
                    <a:close/>
                  </a:path>
                </a:pathLst>
              </a:custGeom>
              <a:solidFill>
                <a:srgbClr val="000000"/>
              </a:solidFill>
              <a:ln w="9525">
                <a:noFill/>
                <a:round/>
                <a:headEnd/>
                <a:tailEnd/>
              </a:ln>
            </p:spPr>
            <p:txBody>
              <a:bodyPr/>
              <a:lstStyle/>
              <a:p>
                <a:endParaRPr lang="sl-SI"/>
              </a:p>
            </p:txBody>
          </p:sp>
          <p:sp>
            <p:nvSpPr>
              <p:cNvPr id="168215" name="Freeform 279"/>
              <p:cNvSpPr>
                <a:spLocks/>
              </p:cNvSpPr>
              <p:nvPr/>
            </p:nvSpPr>
            <p:spPr bwMode="auto">
              <a:xfrm>
                <a:off x="2036" y="1920"/>
                <a:ext cx="10" cy="58"/>
              </a:xfrm>
              <a:custGeom>
                <a:avLst/>
                <a:gdLst/>
                <a:ahLst/>
                <a:cxnLst>
                  <a:cxn ang="0">
                    <a:pos x="11" y="114"/>
                  </a:cxn>
                  <a:cxn ang="0">
                    <a:pos x="21" y="104"/>
                  </a:cxn>
                  <a:cxn ang="0">
                    <a:pos x="21" y="0"/>
                  </a:cxn>
                  <a:cxn ang="0">
                    <a:pos x="0" y="0"/>
                  </a:cxn>
                  <a:cxn ang="0">
                    <a:pos x="0" y="104"/>
                  </a:cxn>
                  <a:cxn ang="0">
                    <a:pos x="11" y="93"/>
                  </a:cxn>
                  <a:cxn ang="0">
                    <a:pos x="11" y="114"/>
                  </a:cxn>
                  <a:cxn ang="0">
                    <a:pos x="21" y="114"/>
                  </a:cxn>
                  <a:cxn ang="0">
                    <a:pos x="21" y="104"/>
                  </a:cxn>
                  <a:cxn ang="0">
                    <a:pos x="11" y="114"/>
                  </a:cxn>
                </a:cxnLst>
                <a:rect l="0" t="0" r="r" b="b"/>
                <a:pathLst>
                  <a:path w="21" h="114">
                    <a:moveTo>
                      <a:pt x="11" y="114"/>
                    </a:moveTo>
                    <a:lnTo>
                      <a:pt x="21" y="104"/>
                    </a:lnTo>
                    <a:lnTo>
                      <a:pt x="21" y="0"/>
                    </a:lnTo>
                    <a:lnTo>
                      <a:pt x="0" y="0"/>
                    </a:lnTo>
                    <a:lnTo>
                      <a:pt x="0" y="104"/>
                    </a:lnTo>
                    <a:lnTo>
                      <a:pt x="11" y="93"/>
                    </a:lnTo>
                    <a:lnTo>
                      <a:pt x="11" y="114"/>
                    </a:lnTo>
                    <a:lnTo>
                      <a:pt x="21" y="114"/>
                    </a:lnTo>
                    <a:lnTo>
                      <a:pt x="21" y="104"/>
                    </a:lnTo>
                    <a:lnTo>
                      <a:pt x="11" y="114"/>
                    </a:lnTo>
                    <a:close/>
                  </a:path>
                </a:pathLst>
              </a:custGeom>
              <a:solidFill>
                <a:srgbClr val="000000"/>
              </a:solidFill>
              <a:ln w="9525">
                <a:noFill/>
                <a:round/>
                <a:headEnd/>
                <a:tailEnd/>
              </a:ln>
            </p:spPr>
            <p:txBody>
              <a:bodyPr/>
              <a:lstStyle/>
              <a:p>
                <a:endParaRPr lang="sl-SI"/>
              </a:p>
            </p:txBody>
          </p:sp>
          <p:sp>
            <p:nvSpPr>
              <p:cNvPr id="168216" name="Freeform 280"/>
              <p:cNvSpPr>
                <a:spLocks/>
              </p:cNvSpPr>
              <p:nvPr/>
            </p:nvSpPr>
            <p:spPr bwMode="auto">
              <a:xfrm>
                <a:off x="1920" y="1967"/>
                <a:ext cx="121" cy="11"/>
              </a:xfrm>
              <a:custGeom>
                <a:avLst/>
                <a:gdLst/>
                <a:ahLst/>
                <a:cxnLst>
                  <a:cxn ang="0">
                    <a:pos x="0" y="11"/>
                  </a:cxn>
                  <a:cxn ang="0">
                    <a:pos x="11" y="21"/>
                  </a:cxn>
                  <a:cxn ang="0">
                    <a:pos x="242" y="21"/>
                  </a:cxn>
                  <a:cxn ang="0">
                    <a:pos x="242" y="0"/>
                  </a:cxn>
                  <a:cxn ang="0">
                    <a:pos x="11" y="0"/>
                  </a:cxn>
                  <a:cxn ang="0">
                    <a:pos x="22" y="11"/>
                  </a:cxn>
                  <a:cxn ang="0">
                    <a:pos x="0" y="11"/>
                  </a:cxn>
                  <a:cxn ang="0">
                    <a:pos x="0" y="21"/>
                  </a:cxn>
                  <a:cxn ang="0">
                    <a:pos x="11" y="21"/>
                  </a:cxn>
                  <a:cxn ang="0">
                    <a:pos x="0" y="11"/>
                  </a:cxn>
                </a:cxnLst>
                <a:rect l="0" t="0" r="r" b="b"/>
                <a:pathLst>
                  <a:path w="242" h="21">
                    <a:moveTo>
                      <a:pt x="0" y="11"/>
                    </a:moveTo>
                    <a:lnTo>
                      <a:pt x="11" y="21"/>
                    </a:lnTo>
                    <a:lnTo>
                      <a:pt x="242" y="21"/>
                    </a:lnTo>
                    <a:lnTo>
                      <a:pt x="242" y="0"/>
                    </a:lnTo>
                    <a:lnTo>
                      <a:pt x="11" y="0"/>
                    </a:lnTo>
                    <a:lnTo>
                      <a:pt x="22" y="11"/>
                    </a:lnTo>
                    <a:lnTo>
                      <a:pt x="0" y="11"/>
                    </a:lnTo>
                    <a:lnTo>
                      <a:pt x="0" y="21"/>
                    </a:lnTo>
                    <a:lnTo>
                      <a:pt x="11" y="21"/>
                    </a:lnTo>
                    <a:lnTo>
                      <a:pt x="0" y="11"/>
                    </a:lnTo>
                    <a:close/>
                  </a:path>
                </a:pathLst>
              </a:custGeom>
              <a:solidFill>
                <a:srgbClr val="000000"/>
              </a:solidFill>
              <a:ln w="9525">
                <a:noFill/>
                <a:round/>
                <a:headEnd/>
                <a:tailEnd/>
              </a:ln>
            </p:spPr>
            <p:txBody>
              <a:bodyPr/>
              <a:lstStyle/>
              <a:p>
                <a:endParaRPr lang="sl-SI"/>
              </a:p>
            </p:txBody>
          </p:sp>
          <p:sp>
            <p:nvSpPr>
              <p:cNvPr id="168217" name="Freeform 281"/>
              <p:cNvSpPr>
                <a:spLocks/>
              </p:cNvSpPr>
              <p:nvPr/>
            </p:nvSpPr>
            <p:spPr bwMode="auto">
              <a:xfrm>
                <a:off x="1920" y="1915"/>
                <a:ext cx="11" cy="57"/>
              </a:xfrm>
              <a:custGeom>
                <a:avLst/>
                <a:gdLst/>
                <a:ahLst/>
                <a:cxnLst>
                  <a:cxn ang="0">
                    <a:pos x="11" y="0"/>
                  </a:cxn>
                  <a:cxn ang="0">
                    <a:pos x="0" y="11"/>
                  </a:cxn>
                  <a:cxn ang="0">
                    <a:pos x="0" y="115"/>
                  </a:cxn>
                  <a:cxn ang="0">
                    <a:pos x="22" y="115"/>
                  </a:cxn>
                  <a:cxn ang="0">
                    <a:pos x="22" y="11"/>
                  </a:cxn>
                  <a:cxn ang="0">
                    <a:pos x="11" y="22"/>
                  </a:cxn>
                  <a:cxn ang="0">
                    <a:pos x="11" y="0"/>
                  </a:cxn>
                  <a:cxn ang="0">
                    <a:pos x="0" y="0"/>
                  </a:cxn>
                  <a:cxn ang="0">
                    <a:pos x="0" y="11"/>
                  </a:cxn>
                  <a:cxn ang="0">
                    <a:pos x="11" y="0"/>
                  </a:cxn>
                </a:cxnLst>
                <a:rect l="0" t="0" r="r" b="b"/>
                <a:pathLst>
                  <a:path w="22" h="115">
                    <a:moveTo>
                      <a:pt x="11" y="0"/>
                    </a:moveTo>
                    <a:lnTo>
                      <a:pt x="0" y="11"/>
                    </a:lnTo>
                    <a:lnTo>
                      <a:pt x="0" y="115"/>
                    </a:lnTo>
                    <a:lnTo>
                      <a:pt x="22" y="115"/>
                    </a:lnTo>
                    <a:lnTo>
                      <a:pt x="22" y="11"/>
                    </a:lnTo>
                    <a:lnTo>
                      <a:pt x="11" y="22"/>
                    </a:lnTo>
                    <a:lnTo>
                      <a:pt x="11" y="0"/>
                    </a:lnTo>
                    <a:lnTo>
                      <a:pt x="0" y="0"/>
                    </a:lnTo>
                    <a:lnTo>
                      <a:pt x="0" y="11"/>
                    </a:lnTo>
                    <a:lnTo>
                      <a:pt x="11" y="0"/>
                    </a:lnTo>
                    <a:close/>
                  </a:path>
                </a:pathLst>
              </a:custGeom>
              <a:solidFill>
                <a:srgbClr val="000000"/>
              </a:solidFill>
              <a:ln w="9525">
                <a:noFill/>
                <a:round/>
                <a:headEnd/>
                <a:tailEnd/>
              </a:ln>
            </p:spPr>
            <p:txBody>
              <a:bodyPr/>
              <a:lstStyle/>
              <a:p>
                <a:endParaRPr lang="sl-SI"/>
              </a:p>
            </p:txBody>
          </p:sp>
          <p:sp>
            <p:nvSpPr>
              <p:cNvPr id="168218" name="Freeform 282"/>
              <p:cNvSpPr>
                <a:spLocks/>
              </p:cNvSpPr>
              <p:nvPr/>
            </p:nvSpPr>
            <p:spPr bwMode="auto">
              <a:xfrm>
                <a:off x="2128" y="3300"/>
                <a:ext cx="283" cy="10"/>
              </a:xfrm>
              <a:custGeom>
                <a:avLst/>
                <a:gdLst/>
                <a:ahLst/>
                <a:cxnLst>
                  <a:cxn ang="0">
                    <a:pos x="565" y="11"/>
                  </a:cxn>
                  <a:cxn ang="0">
                    <a:pos x="565" y="0"/>
                  </a:cxn>
                  <a:cxn ang="0">
                    <a:pos x="0" y="0"/>
                  </a:cxn>
                  <a:cxn ang="0">
                    <a:pos x="0" y="22"/>
                  </a:cxn>
                  <a:cxn ang="0">
                    <a:pos x="565" y="22"/>
                  </a:cxn>
                  <a:cxn ang="0">
                    <a:pos x="565" y="11"/>
                  </a:cxn>
                </a:cxnLst>
                <a:rect l="0" t="0" r="r" b="b"/>
                <a:pathLst>
                  <a:path w="565" h="22">
                    <a:moveTo>
                      <a:pt x="565" y="11"/>
                    </a:moveTo>
                    <a:lnTo>
                      <a:pt x="565" y="0"/>
                    </a:lnTo>
                    <a:lnTo>
                      <a:pt x="0" y="0"/>
                    </a:lnTo>
                    <a:lnTo>
                      <a:pt x="0" y="22"/>
                    </a:lnTo>
                    <a:lnTo>
                      <a:pt x="565" y="22"/>
                    </a:lnTo>
                    <a:lnTo>
                      <a:pt x="565" y="11"/>
                    </a:lnTo>
                    <a:close/>
                  </a:path>
                </a:pathLst>
              </a:custGeom>
              <a:solidFill>
                <a:srgbClr val="000000"/>
              </a:solidFill>
              <a:ln w="9525">
                <a:noFill/>
                <a:round/>
                <a:headEnd/>
                <a:tailEnd/>
              </a:ln>
            </p:spPr>
            <p:txBody>
              <a:bodyPr/>
              <a:lstStyle/>
              <a:p>
                <a:endParaRPr lang="sl-SI"/>
              </a:p>
            </p:txBody>
          </p:sp>
          <p:sp>
            <p:nvSpPr>
              <p:cNvPr id="168219" name="Freeform 283"/>
              <p:cNvSpPr>
                <a:spLocks/>
              </p:cNvSpPr>
              <p:nvPr/>
            </p:nvSpPr>
            <p:spPr bwMode="auto">
              <a:xfrm>
                <a:off x="2208" y="3271"/>
                <a:ext cx="120" cy="11"/>
              </a:xfrm>
              <a:custGeom>
                <a:avLst/>
                <a:gdLst/>
                <a:ahLst/>
                <a:cxnLst>
                  <a:cxn ang="0">
                    <a:pos x="242" y="11"/>
                  </a:cxn>
                  <a:cxn ang="0">
                    <a:pos x="231" y="0"/>
                  </a:cxn>
                  <a:cxn ang="0">
                    <a:pos x="0" y="0"/>
                  </a:cxn>
                  <a:cxn ang="0">
                    <a:pos x="0" y="21"/>
                  </a:cxn>
                  <a:cxn ang="0">
                    <a:pos x="231" y="21"/>
                  </a:cxn>
                  <a:cxn ang="0">
                    <a:pos x="220" y="11"/>
                  </a:cxn>
                  <a:cxn ang="0">
                    <a:pos x="242" y="11"/>
                  </a:cxn>
                  <a:cxn ang="0">
                    <a:pos x="242" y="0"/>
                  </a:cxn>
                  <a:cxn ang="0">
                    <a:pos x="231" y="0"/>
                  </a:cxn>
                  <a:cxn ang="0">
                    <a:pos x="242" y="11"/>
                  </a:cxn>
                </a:cxnLst>
                <a:rect l="0" t="0" r="r" b="b"/>
                <a:pathLst>
                  <a:path w="242" h="21">
                    <a:moveTo>
                      <a:pt x="242" y="11"/>
                    </a:moveTo>
                    <a:lnTo>
                      <a:pt x="231" y="0"/>
                    </a:lnTo>
                    <a:lnTo>
                      <a:pt x="0" y="0"/>
                    </a:lnTo>
                    <a:lnTo>
                      <a:pt x="0" y="21"/>
                    </a:lnTo>
                    <a:lnTo>
                      <a:pt x="231" y="21"/>
                    </a:lnTo>
                    <a:lnTo>
                      <a:pt x="220" y="11"/>
                    </a:lnTo>
                    <a:lnTo>
                      <a:pt x="242" y="11"/>
                    </a:lnTo>
                    <a:lnTo>
                      <a:pt x="242" y="0"/>
                    </a:lnTo>
                    <a:lnTo>
                      <a:pt x="231" y="0"/>
                    </a:lnTo>
                    <a:lnTo>
                      <a:pt x="242" y="11"/>
                    </a:lnTo>
                    <a:close/>
                  </a:path>
                </a:pathLst>
              </a:custGeom>
              <a:solidFill>
                <a:srgbClr val="000000"/>
              </a:solidFill>
              <a:ln w="9525">
                <a:noFill/>
                <a:round/>
                <a:headEnd/>
                <a:tailEnd/>
              </a:ln>
            </p:spPr>
            <p:txBody>
              <a:bodyPr/>
              <a:lstStyle/>
              <a:p>
                <a:endParaRPr lang="sl-SI"/>
              </a:p>
            </p:txBody>
          </p:sp>
          <p:sp>
            <p:nvSpPr>
              <p:cNvPr id="168220" name="Freeform 284"/>
              <p:cNvSpPr>
                <a:spLocks/>
              </p:cNvSpPr>
              <p:nvPr/>
            </p:nvSpPr>
            <p:spPr bwMode="auto">
              <a:xfrm>
                <a:off x="2318" y="3276"/>
                <a:ext cx="10" cy="58"/>
              </a:xfrm>
              <a:custGeom>
                <a:avLst/>
                <a:gdLst/>
                <a:ahLst/>
                <a:cxnLst>
                  <a:cxn ang="0">
                    <a:pos x="11" y="114"/>
                  </a:cxn>
                  <a:cxn ang="0">
                    <a:pos x="22" y="104"/>
                  </a:cxn>
                  <a:cxn ang="0">
                    <a:pos x="22" y="0"/>
                  </a:cxn>
                  <a:cxn ang="0">
                    <a:pos x="0" y="0"/>
                  </a:cxn>
                  <a:cxn ang="0">
                    <a:pos x="0" y="104"/>
                  </a:cxn>
                  <a:cxn ang="0">
                    <a:pos x="11" y="93"/>
                  </a:cxn>
                  <a:cxn ang="0">
                    <a:pos x="11" y="114"/>
                  </a:cxn>
                  <a:cxn ang="0">
                    <a:pos x="22" y="114"/>
                  </a:cxn>
                  <a:cxn ang="0">
                    <a:pos x="22" y="104"/>
                  </a:cxn>
                  <a:cxn ang="0">
                    <a:pos x="11" y="114"/>
                  </a:cxn>
                </a:cxnLst>
                <a:rect l="0" t="0" r="r" b="b"/>
                <a:pathLst>
                  <a:path w="22" h="114">
                    <a:moveTo>
                      <a:pt x="11" y="114"/>
                    </a:moveTo>
                    <a:lnTo>
                      <a:pt x="22" y="104"/>
                    </a:lnTo>
                    <a:lnTo>
                      <a:pt x="22" y="0"/>
                    </a:lnTo>
                    <a:lnTo>
                      <a:pt x="0" y="0"/>
                    </a:lnTo>
                    <a:lnTo>
                      <a:pt x="0" y="104"/>
                    </a:lnTo>
                    <a:lnTo>
                      <a:pt x="11" y="93"/>
                    </a:lnTo>
                    <a:lnTo>
                      <a:pt x="11" y="114"/>
                    </a:lnTo>
                    <a:lnTo>
                      <a:pt x="22" y="114"/>
                    </a:lnTo>
                    <a:lnTo>
                      <a:pt x="22" y="104"/>
                    </a:lnTo>
                    <a:lnTo>
                      <a:pt x="11" y="114"/>
                    </a:lnTo>
                    <a:close/>
                  </a:path>
                </a:pathLst>
              </a:custGeom>
              <a:solidFill>
                <a:srgbClr val="000000"/>
              </a:solidFill>
              <a:ln w="9525">
                <a:noFill/>
                <a:round/>
                <a:headEnd/>
                <a:tailEnd/>
              </a:ln>
            </p:spPr>
            <p:txBody>
              <a:bodyPr/>
              <a:lstStyle/>
              <a:p>
                <a:endParaRPr lang="sl-SI"/>
              </a:p>
            </p:txBody>
          </p:sp>
          <p:sp>
            <p:nvSpPr>
              <p:cNvPr id="168221" name="Freeform 285"/>
              <p:cNvSpPr>
                <a:spLocks/>
              </p:cNvSpPr>
              <p:nvPr/>
            </p:nvSpPr>
            <p:spPr bwMode="auto">
              <a:xfrm>
                <a:off x="2202" y="3323"/>
                <a:ext cx="121" cy="11"/>
              </a:xfrm>
              <a:custGeom>
                <a:avLst/>
                <a:gdLst/>
                <a:ahLst/>
                <a:cxnLst>
                  <a:cxn ang="0">
                    <a:pos x="0" y="11"/>
                  </a:cxn>
                  <a:cxn ang="0">
                    <a:pos x="10" y="21"/>
                  </a:cxn>
                  <a:cxn ang="0">
                    <a:pos x="241" y="21"/>
                  </a:cxn>
                  <a:cxn ang="0">
                    <a:pos x="241" y="0"/>
                  </a:cxn>
                  <a:cxn ang="0">
                    <a:pos x="10" y="0"/>
                  </a:cxn>
                  <a:cxn ang="0">
                    <a:pos x="21" y="11"/>
                  </a:cxn>
                  <a:cxn ang="0">
                    <a:pos x="0" y="11"/>
                  </a:cxn>
                  <a:cxn ang="0">
                    <a:pos x="0" y="21"/>
                  </a:cxn>
                  <a:cxn ang="0">
                    <a:pos x="10" y="21"/>
                  </a:cxn>
                  <a:cxn ang="0">
                    <a:pos x="0" y="11"/>
                  </a:cxn>
                </a:cxnLst>
                <a:rect l="0" t="0" r="r" b="b"/>
                <a:pathLst>
                  <a:path w="241" h="21">
                    <a:moveTo>
                      <a:pt x="0" y="11"/>
                    </a:moveTo>
                    <a:lnTo>
                      <a:pt x="10" y="21"/>
                    </a:lnTo>
                    <a:lnTo>
                      <a:pt x="241" y="21"/>
                    </a:lnTo>
                    <a:lnTo>
                      <a:pt x="241" y="0"/>
                    </a:lnTo>
                    <a:lnTo>
                      <a:pt x="10" y="0"/>
                    </a:lnTo>
                    <a:lnTo>
                      <a:pt x="21" y="11"/>
                    </a:lnTo>
                    <a:lnTo>
                      <a:pt x="0" y="11"/>
                    </a:lnTo>
                    <a:lnTo>
                      <a:pt x="0" y="21"/>
                    </a:lnTo>
                    <a:lnTo>
                      <a:pt x="10" y="21"/>
                    </a:lnTo>
                    <a:lnTo>
                      <a:pt x="0" y="11"/>
                    </a:lnTo>
                    <a:close/>
                  </a:path>
                </a:pathLst>
              </a:custGeom>
              <a:solidFill>
                <a:srgbClr val="000000"/>
              </a:solidFill>
              <a:ln w="9525">
                <a:noFill/>
                <a:round/>
                <a:headEnd/>
                <a:tailEnd/>
              </a:ln>
            </p:spPr>
            <p:txBody>
              <a:bodyPr/>
              <a:lstStyle/>
              <a:p>
                <a:endParaRPr lang="sl-SI"/>
              </a:p>
            </p:txBody>
          </p:sp>
          <p:sp>
            <p:nvSpPr>
              <p:cNvPr id="168222" name="Freeform 286"/>
              <p:cNvSpPr>
                <a:spLocks/>
              </p:cNvSpPr>
              <p:nvPr/>
            </p:nvSpPr>
            <p:spPr bwMode="auto">
              <a:xfrm>
                <a:off x="2202" y="3271"/>
                <a:ext cx="11" cy="57"/>
              </a:xfrm>
              <a:custGeom>
                <a:avLst/>
                <a:gdLst/>
                <a:ahLst/>
                <a:cxnLst>
                  <a:cxn ang="0">
                    <a:pos x="10" y="0"/>
                  </a:cxn>
                  <a:cxn ang="0">
                    <a:pos x="0" y="11"/>
                  </a:cxn>
                  <a:cxn ang="0">
                    <a:pos x="0" y="115"/>
                  </a:cxn>
                  <a:cxn ang="0">
                    <a:pos x="21" y="115"/>
                  </a:cxn>
                  <a:cxn ang="0">
                    <a:pos x="21" y="11"/>
                  </a:cxn>
                  <a:cxn ang="0">
                    <a:pos x="10" y="21"/>
                  </a:cxn>
                  <a:cxn ang="0">
                    <a:pos x="10" y="0"/>
                  </a:cxn>
                  <a:cxn ang="0">
                    <a:pos x="0" y="0"/>
                  </a:cxn>
                  <a:cxn ang="0">
                    <a:pos x="0" y="11"/>
                  </a:cxn>
                  <a:cxn ang="0">
                    <a:pos x="10" y="0"/>
                  </a:cxn>
                </a:cxnLst>
                <a:rect l="0" t="0" r="r" b="b"/>
                <a:pathLst>
                  <a:path w="21" h="115">
                    <a:moveTo>
                      <a:pt x="10" y="0"/>
                    </a:moveTo>
                    <a:lnTo>
                      <a:pt x="0" y="11"/>
                    </a:lnTo>
                    <a:lnTo>
                      <a:pt x="0" y="115"/>
                    </a:lnTo>
                    <a:lnTo>
                      <a:pt x="21" y="115"/>
                    </a:lnTo>
                    <a:lnTo>
                      <a:pt x="21" y="11"/>
                    </a:lnTo>
                    <a:lnTo>
                      <a:pt x="10" y="21"/>
                    </a:lnTo>
                    <a:lnTo>
                      <a:pt x="10" y="0"/>
                    </a:lnTo>
                    <a:lnTo>
                      <a:pt x="0" y="0"/>
                    </a:lnTo>
                    <a:lnTo>
                      <a:pt x="0" y="11"/>
                    </a:lnTo>
                    <a:lnTo>
                      <a:pt x="10" y="0"/>
                    </a:lnTo>
                    <a:close/>
                  </a:path>
                </a:pathLst>
              </a:custGeom>
              <a:solidFill>
                <a:srgbClr val="000000"/>
              </a:solidFill>
              <a:ln w="9525">
                <a:noFill/>
                <a:round/>
                <a:headEnd/>
                <a:tailEnd/>
              </a:ln>
            </p:spPr>
            <p:txBody>
              <a:bodyPr/>
              <a:lstStyle/>
              <a:p>
                <a:endParaRPr lang="sl-SI"/>
              </a:p>
            </p:txBody>
          </p:sp>
          <p:sp>
            <p:nvSpPr>
              <p:cNvPr id="168223" name="Freeform 287"/>
              <p:cNvSpPr>
                <a:spLocks/>
              </p:cNvSpPr>
              <p:nvPr/>
            </p:nvSpPr>
            <p:spPr bwMode="auto">
              <a:xfrm>
                <a:off x="2128" y="2214"/>
                <a:ext cx="283" cy="11"/>
              </a:xfrm>
              <a:custGeom>
                <a:avLst/>
                <a:gdLst/>
                <a:ahLst/>
                <a:cxnLst>
                  <a:cxn ang="0">
                    <a:pos x="565" y="11"/>
                  </a:cxn>
                  <a:cxn ang="0">
                    <a:pos x="565" y="0"/>
                  </a:cxn>
                  <a:cxn ang="0">
                    <a:pos x="0" y="0"/>
                  </a:cxn>
                  <a:cxn ang="0">
                    <a:pos x="0" y="22"/>
                  </a:cxn>
                  <a:cxn ang="0">
                    <a:pos x="565" y="22"/>
                  </a:cxn>
                  <a:cxn ang="0">
                    <a:pos x="565" y="11"/>
                  </a:cxn>
                </a:cxnLst>
                <a:rect l="0" t="0" r="r" b="b"/>
                <a:pathLst>
                  <a:path w="565" h="22">
                    <a:moveTo>
                      <a:pt x="565" y="11"/>
                    </a:moveTo>
                    <a:lnTo>
                      <a:pt x="565" y="0"/>
                    </a:lnTo>
                    <a:lnTo>
                      <a:pt x="0" y="0"/>
                    </a:lnTo>
                    <a:lnTo>
                      <a:pt x="0" y="22"/>
                    </a:lnTo>
                    <a:lnTo>
                      <a:pt x="565" y="22"/>
                    </a:lnTo>
                    <a:lnTo>
                      <a:pt x="565" y="11"/>
                    </a:lnTo>
                    <a:close/>
                  </a:path>
                </a:pathLst>
              </a:custGeom>
              <a:solidFill>
                <a:srgbClr val="000000"/>
              </a:solidFill>
              <a:ln w="9525">
                <a:noFill/>
                <a:round/>
                <a:headEnd/>
                <a:tailEnd/>
              </a:ln>
            </p:spPr>
            <p:txBody>
              <a:bodyPr/>
              <a:lstStyle/>
              <a:p>
                <a:endParaRPr lang="sl-SI"/>
              </a:p>
            </p:txBody>
          </p:sp>
          <p:sp>
            <p:nvSpPr>
              <p:cNvPr id="168224" name="Freeform 288"/>
              <p:cNvSpPr>
                <a:spLocks/>
              </p:cNvSpPr>
              <p:nvPr/>
            </p:nvSpPr>
            <p:spPr bwMode="auto">
              <a:xfrm>
                <a:off x="2208" y="2186"/>
                <a:ext cx="120" cy="10"/>
              </a:xfrm>
              <a:custGeom>
                <a:avLst/>
                <a:gdLst/>
                <a:ahLst/>
                <a:cxnLst>
                  <a:cxn ang="0">
                    <a:pos x="242" y="11"/>
                  </a:cxn>
                  <a:cxn ang="0">
                    <a:pos x="231" y="0"/>
                  </a:cxn>
                  <a:cxn ang="0">
                    <a:pos x="0" y="0"/>
                  </a:cxn>
                  <a:cxn ang="0">
                    <a:pos x="0" y="21"/>
                  </a:cxn>
                  <a:cxn ang="0">
                    <a:pos x="231" y="21"/>
                  </a:cxn>
                  <a:cxn ang="0">
                    <a:pos x="220" y="11"/>
                  </a:cxn>
                  <a:cxn ang="0">
                    <a:pos x="242" y="11"/>
                  </a:cxn>
                  <a:cxn ang="0">
                    <a:pos x="242" y="0"/>
                  </a:cxn>
                  <a:cxn ang="0">
                    <a:pos x="231" y="0"/>
                  </a:cxn>
                  <a:cxn ang="0">
                    <a:pos x="242" y="11"/>
                  </a:cxn>
                </a:cxnLst>
                <a:rect l="0" t="0" r="r" b="b"/>
                <a:pathLst>
                  <a:path w="242" h="21">
                    <a:moveTo>
                      <a:pt x="242" y="11"/>
                    </a:moveTo>
                    <a:lnTo>
                      <a:pt x="231" y="0"/>
                    </a:lnTo>
                    <a:lnTo>
                      <a:pt x="0" y="0"/>
                    </a:lnTo>
                    <a:lnTo>
                      <a:pt x="0" y="21"/>
                    </a:lnTo>
                    <a:lnTo>
                      <a:pt x="231" y="21"/>
                    </a:lnTo>
                    <a:lnTo>
                      <a:pt x="220" y="11"/>
                    </a:lnTo>
                    <a:lnTo>
                      <a:pt x="242" y="11"/>
                    </a:lnTo>
                    <a:lnTo>
                      <a:pt x="242" y="0"/>
                    </a:lnTo>
                    <a:lnTo>
                      <a:pt x="231" y="0"/>
                    </a:lnTo>
                    <a:lnTo>
                      <a:pt x="242" y="11"/>
                    </a:lnTo>
                    <a:close/>
                  </a:path>
                </a:pathLst>
              </a:custGeom>
              <a:solidFill>
                <a:srgbClr val="000000"/>
              </a:solidFill>
              <a:ln w="9525">
                <a:noFill/>
                <a:round/>
                <a:headEnd/>
                <a:tailEnd/>
              </a:ln>
            </p:spPr>
            <p:txBody>
              <a:bodyPr/>
              <a:lstStyle/>
              <a:p>
                <a:endParaRPr lang="sl-SI"/>
              </a:p>
            </p:txBody>
          </p:sp>
          <p:sp>
            <p:nvSpPr>
              <p:cNvPr id="168225" name="Freeform 289"/>
              <p:cNvSpPr>
                <a:spLocks/>
              </p:cNvSpPr>
              <p:nvPr/>
            </p:nvSpPr>
            <p:spPr bwMode="auto">
              <a:xfrm>
                <a:off x="2318" y="2191"/>
                <a:ext cx="10" cy="57"/>
              </a:xfrm>
              <a:custGeom>
                <a:avLst/>
                <a:gdLst/>
                <a:ahLst/>
                <a:cxnLst>
                  <a:cxn ang="0">
                    <a:pos x="11" y="114"/>
                  </a:cxn>
                  <a:cxn ang="0">
                    <a:pos x="22" y="104"/>
                  </a:cxn>
                  <a:cxn ang="0">
                    <a:pos x="22" y="0"/>
                  </a:cxn>
                  <a:cxn ang="0">
                    <a:pos x="0" y="0"/>
                  </a:cxn>
                  <a:cxn ang="0">
                    <a:pos x="0" y="104"/>
                  </a:cxn>
                  <a:cxn ang="0">
                    <a:pos x="11" y="93"/>
                  </a:cxn>
                  <a:cxn ang="0">
                    <a:pos x="11" y="114"/>
                  </a:cxn>
                  <a:cxn ang="0">
                    <a:pos x="22" y="114"/>
                  </a:cxn>
                  <a:cxn ang="0">
                    <a:pos x="22" y="104"/>
                  </a:cxn>
                  <a:cxn ang="0">
                    <a:pos x="11" y="114"/>
                  </a:cxn>
                </a:cxnLst>
                <a:rect l="0" t="0" r="r" b="b"/>
                <a:pathLst>
                  <a:path w="22" h="114">
                    <a:moveTo>
                      <a:pt x="11" y="114"/>
                    </a:moveTo>
                    <a:lnTo>
                      <a:pt x="22" y="104"/>
                    </a:lnTo>
                    <a:lnTo>
                      <a:pt x="22" y="0"/>
                    </a:lnTo>
                    <a:lnTo>
                      <a:pt x="0" y="0"/>
                    </a:lnTo>
                    <a:lnTo>
                      <a:pt x="0" y="104"/>
                    </a:lnTo>
                    <a:lnTo>
                      <a:pt x="11" y="93"/>
                    </a:lnTo>
                    <a:lnTo>
                      <a:pt x="11" y="114"/>
                    </a:lnTo>
                    <a:lnTo>
                      <a:pt x="22" y="114"/>
                    </a:lnTo>
                    <a:lnTo>
                      <a:pt x="22" y="104"/>
                    </a:lnTo>
                    <a:lnTo>
                      <a:pt x="11" y="114"/>
                    </a:lnTo>
                    <a:close/>
                  </a:path>
                </a:pathLst>
              </a:custGeom>
              <a:solidFill>
                <a:srgbClr val="000000"/>
              </a:solidFill>
              <a:ln w="9525">
                <a:noFill/>
                <a:round/>
                <a:headEnd/>
                <a:tailEnd/>
              </a:ln>
            </p:spPr>
            <p:txBody>
              <a:bodyPr/>
              <a:lstStyle/>
              <a:p>
                <a:endParaRPr lang="sl-SI"/>
              </a:p>
            </p:txBody>
          </p:sp>
          <p:sp>
            <p:nvSpPr>
              <p:cNvPr id="168226" name="Freeform 290"/>
              <p:cNvSpPr>
                <a:spLocks/>
              </p:cNvSpPr>
              <p:nvPr/>
            </p:nvSpPr>
            <p:spPr bwMode="auto">
              <a:xfrm>
                <a:off x="2202" y="2238"/>
                <a:ext cx="121" cy="10"/>
              </a:xfrm>
              <a:custGeom>
                <a:avLst/>
                <a:gdLst/>
                <a:ahLst/>
                <a:cxnLst>
                  <a:cxn ang="0">
                    <a:pos x="0" y="11"/>
                  </a:cxn>
                  <a:cxn ang="0">
                    <a:pos x="10" y="21"/>
                  </a:cxn>
                  <a:cxn ang="0">
                    <a:pos x="241" y="21"/>
                  </a:cxn>
                  <a:cxn ang="0">
                    <a:pos x="241" y="0"/>
                  </a:cxn>
                  <a:cxn ang="0">
                    <a:pos x="10" y="0"/>
                  </a:cxn>
                  <a:cxn ang="0">
                    <a:pos x="21" y="11"/>
                  </a:cxn>
                  <a:cxn ang="0">
                    <a:pos x="0" y="11"/>
                  </a:cxn>
                  <a:cxn ang="0">
                    <a:pos x="0" y="21"/>
                  </a:cxn>
                  <a:cxn ang="0">
                    <a:pos x="10" y="21"/>
                  </a:cxn>
                  <a:cxn ang="0">
                    <a:pos x="0" y="11"/>
                  </a:cxn>
                </a:cxnLst>
                <a:rect l="0" t="0" r="r" b="b"/>
                <a:pathLst>
                  <a:path w="241" h="21">
                    <a:moveTo>
                      <a:pt x="0" y="11"/>
                    </a:moveTo>
                    <a:lnTo>
                      <a:pt x="10" y="21"/>
                    </a:lnTo>
                    <a:lnTo>
                      <a:pt x="241" y="21"/>
                    </a:lnTo>
                    <a:lnTo>
                      <a:pt x="241" y="0"/>
                    </a:lnTo>
                    <a:lnTo>
                      <a:pt x="10" y="0"/>
                    </a:lnTo>
                    <a:lnTo>
                      <a:pt x="21" y="11"/>
                    </a:lnTo>
                    <a:lnTo>
                      <a:pt x="0" y="11"/>
                    </a:lnTo>
                    <a:lnTo>
                      <a:pt x="0" y="21"/>
                    </a:lnTo>
                    <a:lnTo>
                      <a:pt x="10" y="21"/>
                    </a:lnTo>
                    <a:lnTo>
                      <a:pt x="0" y="11"/>
                    </a:lnTo>
                    <a:close/>
                  </a:path>
                </a:pathLst>
              </a:custGeom>
              <a:solidFill>
                <a:srgbClr val="000000"/>
              </a:solidFill>
              <a:ln w="9525">
                <a:noFill/>
                <a:round/>
                <a:headEnd/>
                <a:tailEnd/>
              </a:ln>
            </p:spPr>
            <p:txBody>
              <a:bodyPr/>
              <a:lstStyle/>
              <a:p>
                <a:endParaRPr lang="sl-SI"/>
              </a:p>
            </p:txBody>
          </p:sp>
          <p:sp>
            <p:nvSpPr>
              <p:cNvPr id="168227" name="Freeform 291"/>
              <p:cNvSpPr>
                <a:spLocks/>
              </p:cNvSpPr>
              <p:nvPr/>
            </p:nvSpPr>
            <p:spPr bwMode="auto">
              <a:xfrm>
                <a:off x="2202" y="2186"/>
                <a:ext cx="11" cy="57"/>
              </a:xfrm>
              <a:custGeom>
                <a:avLst/>
                <a:gdLst/>
                <a:ahLst/>
                <a:cxnLst>
                  <a:cxn ang="0">
                    <a:pos x="10" y="0"/>
                  </a:cxn>
                  <a:cxn ang="0">
                    <a:pos x="0" y="11"/>
                  </a:cxn>
                  <a:cxn ang="0">
                    <a:pos x="0" y="115"/>
                  </a:cxn>
                  <a:cxn ang="0">
                    <a:pos x="21" y="115"/>
                  </a:cxn>
                  <a:cxn ang="0">
                    <a:pos x="21" y="11"/>
                  </a:cxn>
                  <a:cxn ang="0">
                    <a:pos x="10" y="21"/>
                  </a:cxn>
                  <a:cxn ang="0">
                    <a:pos x="10" y="0"/>
                  </a:cxn>
                  <a:cxn ang="0">
                    <a:pos x="0" y="0"/>
                  </a:cxn>
                  <a:cxn ang="0">
                    <a:pos x="0" y="11"/>
                  </a:cxn>
                  <a:cxn ang="0">
                    <a:pos x="10" y="0"/>
                  </a:cxn>
                </a:cxnLst>
                <a:rect l="0" t="0" r="r" b="b"/>
                <a:pathLst>
                  <a:path w="21" h="115">
                    <a:moveTo>
                      <a:pt x="10" y="0"/>
                    </a:moveTo>
                    <a:lnTo>
                      <a:pt x="0" y="11"/>
                    </a:lnTo>
                    <a:lnTo>
                      <a:pt x="0" y="115"/>
                    </a:lnTo>
                    <a:lnTo>
                      <a:pt x="21" y="115"/>
                    </a:lnTo>
                    <a:lnTo>
                      <a:pt x="21" y="11"/>
                    </a:lnTo>
                    <a:lnTo>
                      <a:pt x="10" y="21"/>
                    </a:lnTo>
                    <a:lnTo>
                      <a:pt x="10" y="0"/>
                    </a:lnTo>
                    <a:lnTo>
                      <a:pt x="0" y="0"/>
                    </a:lnTo>
                    <a:lnTo>
                      <a:pt x="0" y="11"/>
                    </a:lnTo>
                    <a:lnTo>
                      <a:pt x="10" y="0"/>
                    </a:lnTo>
                    <a:close/>
                  </a:path>
                </a:pathLst>
              </a:custGeom>
              <a:solidFill>
                <a:srgbClr val="000000"/>
              </a:solidFill>
              <a:ln w="9525">
                <a:noFill/>
                <a:round/>
                <a:headEnd/>
                <a:tailEnd/>
              </a:ln>
            </p:spPr>
            <p:txBody>
              <a:bodyPr/>
              <a:lstStyle/>
              <a:p>
                <a:endParaRPr lang="sl-SI"/>
              </a:p>
            </p:txBody>
          </p:sp>
          <p:sp>
            <p:nvSpPr>
              <p:cNvPr id="168228" name="Freeform 292"/>
              <p:cNvSpPr>
                <a:spLocks/>
              </p:cNvSpPr>
              <p:nvPr/>
            </p:nvSpPr>
            <p:spPr bwMode="auto">
              <a:xfrm>
                <a:off x="2128" y="2757"/>
                <a:ext cx="283" cy="10"/>
              </a:xfrm>
              <a:custGeom>
                <a:avLst/>
                <a:gdLst/>
                <a:ahLst/>
                <a:cxnLst>
                  <a:cxn ang="0">
                    <a:pos x="565" y="11"/>
                  </a:cxn>
                  <a:cxn ang="0">
                    <a:pos x="565" y="0"/>
                  </a:cxn>
                  <a:cxn ang="0">
                    <a:pos x="0" y="0"/>
                  </a:cxn>
                  <a:cxn ang="0">
                    <a:pos x="0" y="22"/>
                  </a:cxn>
                  <a:cxn ang="0">
                    <a:pos x="565" y="22"/>
                  </a:cxn>
                  <a:cxn ang="0">
                    <a:pos x="565" y="11"/>
                  </a:cxn>
                </a:cxnLst>
                <a:rect l="0" t="0" r="r" b="b"/>
                <a:pathLst>
                  <a:path w="565" h="22">
                    <a:moveTo>
                      <a:pt x="565" y="11"/>
                    </a:moveTo>
                    <a:lnTo>
                      <a:pt x="565" y="0"/>
                    </a:lnTo>
                    <a:lnTo>
                      <a:pt x="0" y="0"/>
                    </a:lnTo>
                    <a:lnTo>
                      <a:pt x="0" y="22"/>
                    </a:lnTo>
                    <a:lnTo>
                      <a:pt x="565" y="22"/>
                    </a:lnTo>
                    <a:lnTo>
                      <a:pt x="565" y="11"/>
                    </a:lnTo>
                    <a:close/>
                  </a:path>
                </a:pathLst>
              </a:custGeom>
              <a:solidFill>
                <a:srgbClr val="000000"/>
              </a:solidFill>
              <a:ln w="9525">
                <a:noFill/>
                <a:round/>
                <a:headEnd/>
                <a:tailEnd/>
              </a:ln>
            </p:spPr>
            <p:txBody>
              <a:bodyPr/>
              <a:lstStyle/>
              <a:p>
                <a:endParaRPr lang="sl-SI"/>
              </a:p>
            </p:txBody>
          </p:sp>
          <p:sp>
            <p:nvSpPr>
              <p:cNvPr id="168229" name="Freeform 293"/>
              <p:cNvSpPr>
                <a:spLocks/>
              </p:cNvSpPr>
              <p:nvPr/>
            </p:nvSpPr>
            <p:spPr bwMode="auto">
              <a:xfrm>
                <a:off x="2208" y="2728"/>
                <a:ext cx="120" cy="11"/>
              </a:xfrm>
              <a:custGeom>
                <a:avLst/>
                <a:gdLst/>
                <a:ahLst/>
                <a:cxnLst>
                  <a:cxn ang="0">
                    <a:pos x="242" y="11"/>
                  </a:cxn>
                  <a:cxn ang="0">
                    <a:pos x="231" y="0"/>
                  </a:cxn>
                  <a:cxn ang="0">
                    <a:pos x="0" y="0"/>
                  </a:cxn>
                  <a:cxn ang="0">
                    <a:pos x="0" y="21"/>
                  </a:cxn>
                  <a:cxn ang="0">
                    <a:pos x="231" y="21"/>
                  </a:cxn>
                  <a:cxn ang="0">
                    <a:pos x="220" y="11"/>
                  </a:cxn>
                  <a:cxn ang="0">
                    <a:pos x="242" y="11"/>
                  </a:cxn>
                  <a:cxn ang="0">
                    <a:pos x="242" y="0"/>
                  </a:cxn>
                  <a:cxn ang="0">
                    <a:pos x="231" y="0"/>
                  </a:cxn>
                  <a:cxn ang="0">
                    <a:pos x="242" y="11"/>
                  </a:cxn>
                </a:cxnLst>
                <a:rect l="0" t="0" r="r" b="b"/>
                <a:pathLst>
                  <a:path w="242" h="21">
                    <a:moveTo>
                      <a:pt x="242" y="11"/>
                    </a:moveTo>
                    <a:lnTo>
                      <a:pt x="231" y="0"/>
                    </a:lnTo>
                    <a:lnTo>
                      <a:pt x="0" y="0"/>
                    </a:lnTo>
                    <a:lnTo>
                      <a:pt x="0" y="21"/>
                    </a:lnTo>
                    <a:lnTo>
                      <a:pt x="231" y="21"/>
                    </a:lnTo>
                    <a:lnTo>
                      <a:pt x="220" y="11"/>
                    </a:lnTo>
                    <a:lnTo>
                      <a:pt x="242" y="11"/>
                    </a:lnTo>
                    <a:lnTo>
                      <a:pt x="242" y="0"/>
                    </a:lnTo>
                    <a:lnTo>
                      <a:pt x="231" y="0"/>
                    </a:lnTo>
                    <a:lnTo>
                      <a:pt x="242" y="11"/>
                    </a:lnTo>
                    <a:close/>
                  </a:path>
                </a:pathLst>
              </a:custGeom>
              <a:solidFill>
                <a:srgbClr val="000000"/>
              </a:solidFill>
              <a:ln w="9525">
                <a:noFill/>
                <a:round/>
                <a:headEnd/>
                <a:tailEnd/>
              </a:ln>
            </p:spPr>
            <p:txBody>
              <a:bodyPr/>
              <a:lstStyle/>
              <a:p>
                <a:endParaRPr lang="sl-SI"/>
              </a:p>
            </p:txBody>
          </p:sp>
          <p:sp>
            <p:nvSpPr>
              <p:cNvPr id="168230" name="Freeform 294"/>
              <p:cNvSpPr>
                <a:spLocks/>
              </p:cNvSpPr>
              <p:nvPr/>
            </p:nvSpPr>
            <p:spPr bwMode="auto">
              <a:xfrm>
                <a:off x="2318" y="2733"/>
                <a:ext cx="10" cy="58"/>
              </a:xfrm>
              <a:custGeom>
                <a:avLst/>
                <a:gdLst/>
                <a:ahLst/>
                <a:cxnLst>
                  <a:cxn ang="0">
                    <a:pos x="11" y="114"/>
                  </a:cxn>
                  <a:cxn ang="0">
                    <a:pos x="22" y="104"/>
                  </a:cxn>
                  <a:cxn ang="0">
                    <a:pos x="22" y="0"/>
                  </a:cxn>
                  <a:cxn ang="0">
                    <a:pos x="0" y="0"/>
                  </a:cxn>
                  <a:cxn ang="0">
                    <a:pos x="0" y="104"/>
                  </a:cxn>
                  <a:cxn ang="0">
                    <a:pos x="11" y="93"/>
                  </a:cxn>
                  <a:cxn ang="0">
                    <a:pos x="11" y="114"/>
                  </a:cxn>
                  <a:cxn ang="0">
                    <a:pos x="22" y="114"/>
                  </a:cxn>
                  <a:cxn ang="0">
                    <a:pos x="22" y="104"/>
                  </a:cxn>
                  <a:cxn ang="0">
                    <a:pos x="11" y="114"/>
                  </a:cxn>
                </a:cxnLst>
                <a:rect l="0" t="0" r="r" b="b"/>
                <a:pathLst>
                  <a:path w="22" h="114">
                    <a:moveTo>
                      <a:pt x="11" y="114"/>
                    </a:moveTo>
                    <a:lnTo>
                      <a:pt x="22" y="104"/>
                    </a:lnTo>
                    <a:lnTo>
                      <a:pt x="22" y="0"/>
                    </a:lnTo>
                    <a:lnTo>
                      <a:pt x="0" y="0"/>
                    </a:lnTo>
                    <a:lnTo>
                      <a:pt x="0" y="104"/>
                    </a:lnTo>
                    <a:lnTo>
                      <a:pt x="11" y="93"/>
                    </a:lnTo>
                    <a:lnTo>
                      <a:pt x="11" y="114"/>
                    </a:lnTo>
                    <a:lnTo>
                      <a:pt x="22" y="114"/>
                    </a:lnTo>
                    <a:lnTo>
                      <a:pt x="22" y="104"/>
                    </a:lnTo>
                    <a:lnTo>
                      <a:pt x="11" y="114"/>
                    </a:lnTo>
                    <a:close/>
                  </a:path>
                </a:pathLst>
              </a:custGeom>
              <a:solidFill>
                <a:srgbClr val="000000"/>
              </a:solidFill>
              <a:ln w="9525">
                <a:noFill/>
                <a:round/>
                <a:headEnd/>
                <a:tailEnd/>
              </a:ln>
            </p:spPr>
            <p:txBody>
              <a:bodyPr/>
              <a:lstStyle/>
              <a:p>
                <a:endParaRPr lang="sl-SI"/>
              </a:p>
            </p:txBody>
          </p:sp>
          <p:sp>
            <p:nvSpPr>
              <p:cNvPr id="168231" name="Freeform 295"/>
              <p:cNvSpPr>
                <a:spLocks/>
              </p:cNvSpPr>
              <p:nvPr/>
            </p:nvSpPr>
            <p:spPr bwMode="auto">
              <a:xfrm>
                <a:off x="2202" y="2780"/>
                <a:ext cx="121" cy="11"/>
              </a:xfrm>
              <a:custGeom>
                <a:avLst/>
                <a:gdLst/>
                <a:ahLst/>
                <a:cxnLst>
                  <a:cxn ang="0">
                    <a:pos x="0" y="11"/>
                  </a:cxn>
                  <a:cxn ang="0">
                    <a:pos x="10" y="21"/>
                  </a:cxn>
                  <a:cxn ang="0">
                    <a:pos x="241" y="21"/>
                  </a:cxn>
                  <a:cxn ang="0">
                    <a:pos x="241" y="0"/>
                  </a:cxn>
                  <a:cxn ang="0">
                    <a:pos x="10" y="0"/>
                  </a:cxn>
                  <a:cxn ang="0">
                    <a:pos x="21" y="11"/>
                  </a:cxn>
                  <a:cxn ang="0">
                    <a:pos x="0" y="11"/>
                  </a:cxn>
                  <a:cxn ang="0">
                    <a:pos x="0" y="21"/>
                  </a:cxn>
                  <a:cxn ang="0">
                    <a:pos x="10" y="21"/>
                  </a:cxn>
                  <a:cxn ang="0">
                    <a:pos x="0" y="11"/>
                  </a:cxn>
                </a:cxnLst>
                <a:rect l="0" t="0" r="r" b="b"/>
                <a:pathLst>
                  <a:path w="241" h="21">
                    <a:moveTo>
                      <a:pt x="0" y="11"/>
                    </a:moveTo>
                    <a:lnTo>
                      <a:pt x="10" y="21"/>
                    </a:lnTo>
                    <a:lnTo>
                      <a:pt x="241" y="21"/>
                    </a:lnTo>
                    <a:lnTo>
                      <a:pt x="241" y="0"/>
                    </a:lnTo>
                    <a:lnTo>
                      <a:pt x="10" y="0"/>
                    </a:lnTo>
                    <a:lnTo>
                      <a:pt x="21" y="11"/>
                    </a:lnTo>
                    <a:lnTo>
                      <a:pt x="0" y="11"/>
                    </a:lnTo>
                    <a:lnTo>
                      <a:pt x="0" y="21"/>
                    </a:lnTo>
                    <a:lnTo>
                      <a:pt x="10" y="21"/>
                    </a:lnTo>
                    <a:lnTo>
                      <a:pt x="0" y="11"/>
                    </a:lnTo>
                    <a:close/>
                  </a:path>
                </a:pathLst>
              </a:custGeom>
              <a:solidFill>
                <a:srgbClr val="000000"/>
              </a:solidFill>
              <a:ln w="9525">
                <a:noFill/>
                <a:round/>
                <a:headEnd/>
                <a:tailEnd/>
              </a:ln>
            </p:spPr>
            <p:txBody>
              <a:bodyPr/>
              <a:lstStyle/>
              <a:p>
                <a:endParaRPr lang="sl-SI"/>
              </a:p>
            </p:txBody>
          </p:sp>
          <p:sp>
            <p:nvSpPr>
              <p:cNvPr id="168232" name="Freeform 296"/>
              <p:cNvSpPr>
                <a:spLocks/>
              </p:cNvSpPr>
              <p:nvPr/>
            </p:nvSpPr>
            <p:spPr bwMode="auto">
              <a:xfrm>
                <a:off x="2202" y="2728"/>
                <a:ext cx="11" cy="57"/>
              </a:xfrm>
              <a:custGeom>
                <a:avLst/>
                <a:gdLst/>
                <a:ahLst/>
                <a:cxnLst>
                  <a:cxn ang="0">
                    <a:pos x="10" y="0"/>
                  </a:cxn>
                  <a:cxn ang="0">
                    <a:pos x="0" y="11"/>
                  </a:cxn>
                  <a:cxn ang="0">
                    <a:pos x="0" y="115"/>
                  </a:cxn>
                  <a:cxn ang="0">
                    <a:pos x="21" y="115"/>
                  </a:cxn>
                  <a:cxn ang="0">
                    <a:pos x="21" y="11"/>
                  </a:cxn>
                  <a:cxn ang="0">
                    <a:pos x="10" y="21"/>
                  </a:cxn>
                  <a:cxn ang="0">
                    <a:pos x="10" y="0"/>
                  </a:cxn>
                  <a:cxn ang="0">
                    <a:pos x="0" y="0"/>
                  </a:cxn>
                  <a:cxn ang="0">
                    <a:pos x="0" y="11"/>
                  </a:cxn>
                  <a:cxn ang="0">
                    <a:pos x="10" y="0"/>
                  </a:cxn>
                </a:cxnLst>
                <a:rect l="0" t="0" r="r" b="b"/>
                <a:pathLst>
                  <a:path w="21" h="115">
                    <a:moveTo>
                      <a:pt x="10" y="0"/>
                    </a:moveTo>
                    <a:lnTo>
                      <a:pt x="0" y="11"/>
                    </a:lnTo>
                    <a:lnTo>
                      <a:pt x="0" y="115"/>
                    </a:lnTo>
                    <a:lnTo>
                      <a:pt x="21" y="115"/>
                    </a:lnTo>
                    <a:lnTo>
                      <a:pt x="21" y="11"/>
                    </a:lnTo>
                    <a:lnTo>
                      <a:pt x="10" y="21"/>
                    </a:lnTo>
                    <a:lnTo>
                      <a:pt x="10" y="0"/>
                    </a:lnTo>
                    <a:lnTo>
                      <a:pt x="0" y="0"/>
                    </a:lnTo>
                    <a:lnTo>
                      <a:pt x="0" y="11"/>
                    </a:lnTo>
                    <a:lnTo>
                      <a:pt x="10" y="0"/>
                    </a:lnTo>
                    <a:close/>
                  </a:path>
                </a:pathLst>
              </a:custGeom>
              <a:solidFill>
                <a:srgbClr val="000000"/>
              </a:solidFill>
              <a:ln w="9525">
                <a:noFill/>
                <a:round/>
                <a:headEnd/>
                <a:tailEnd/>
              </a:ln>
            </p:spPr>
            <p:txBody>
              <a:bodyPr/>
              <a:lstStyle/>
              <a:p>
                <a:endParaRPr lang="sl-SI"/>
              </a:p>
            </p:txBody>
          </p:sp>
          <p:sp>
            <p:nvSpPr>
              <p:cNvPr id="168233" name="Freeform 297"/>
              <p:cNvSpPr>
                <a:spLocks/>
              </p:cNvSpPr>
              <p:nvPr/>
            </p:nvSpPr>
            <p:spPr bwMode="auto">
              <a:xfrm>
                <a:off x="2128" y="1671"/>
                <a:ext cx="283" cy="11"/>
              </a:xfrm>
              <a:custGeom>
                <a:avLst/>
                <a:gdLst/>
                <a:ahLst/>
                <a:cxnLst>
                  <a:cxn ang="0">
                    <a:pos x="565" y="10"/>
                  </a:cxn>
                  <a:cxn ang="0">
                    <a:pos x="565" y="0"/>
                  </a:cxn>
                  <a:cxn ang="0">
                    <a:pos x="0" y="0"/>
                  </a:cxn>
                  <a:cxn ang="0">
                    <a:pos x="0" y="21"/>
                  </a:cxn>
                  <a:cxn ang="0">
                    <a:pos x="565" y="21"/>
                  </a:cxn>
                  <a:cxn ang="0">
                    <a:pos x="565" y="10"/>
                  </a:cxn>
                </a:cxnLst>
                <a:rect l="0" t="0" r="r" b="b"/>
                <a:pathLst>
                  <a:path w="565" h="21">
                    <a:moveTo>
                      <a:pt x="565" y="10"/>
                    </a:moveTo>
                    <a:lnTo>
                      <a:pt x="565" y="0"/>
                    </a:lnTo>
                    <a:lnTo>
                      <a:pt x="0" y="0"/>
                    </a:lnTo>
                    <a:lnTo>
                      <a:pt x="0" y="21"/>
                    </a:lnTo>
                    <a:lnTo>
                      <a:pt x="565" y="21"/>
                    </a:lnTo>
                    <a:lnTo>
                      <a:pt x="565" y="10"/>
                    </a:lnTo>
                    <a:close/>
                  </a:path>
                </a:pathLst>
              </a:custGeom>
              <a:solidFill>
                <a:srgbClr val="000000"/>
              </a:solidFill>
              <a:ln w="9525">
                <a:noFill/>
                <a:round/>
                <a:headEnd/>
                <a:tailEnd/>
              </a:ln>
            </p:spPr>
            <p:txBody>
              <a:bodyPr/>
              <a:lstStyle/>
              <a:p>
                <a:endParaRPr lang="sl-SI"/>
              </a:p>
            </p:txBody>
          </p:sp>
          <p:sp>
            <p:nvSpPr>
              <p:cNvPr id="168234" name="Freeform 298"/>
              <p:cNvSpPr>
                <a:spLocks/>
              </p:cNvSpPr>
              <p:nvPr/>
            </p:nvSpPr>
            <p:spPr bwMode="auto">
              <a:xfrm>
                <a:off x="2208" y="1643"/>
                <a:ext cx="120" cy="10"/>
              </a:xfrm>
              <a:custGeom>
                <a:avLst/>
                <a:gdLst/>
                <a:ahLst/>
                <a:cxnLst>
                  <a:cxn ang="0">
                    <a:pos x="242" y="11"/>
                  </a:cxn>
                  <a:cxn ang="0">
                    <a:pos x="231" y="0"/>
                  </a:cxn>
                  <a:cxn ang="0">
                    <a:pos x="0" y="0"/>
                  </a:cxn>
                  <a:cxn ang="0">
                    <a:pos x="0" y="21"/>
                  </a:cxn>
                  <a:cxn ang="0">
                    <a:pos x="231" y="21"/>
                  </a:cxn>
                  <a:cxn ang="0">
                    <a:pos x="220" y="11"/>
                  </a:cxn>
                  <a:cxn ang="0">
                    <a:pos x="242" y="11"/>
                  </a:cxn>
                  <a:cxn ang="0">
                    <a:pos x="242" y="0"/>
                  </a:cxn>
                  <a:cxn ang="0">
                    <a:pos x="231" y="0"/>
                  </a:cxn>
                  <a:cxn ang="0">
                    <a:pos x="242" y="11"/>
                  </a:cxn>
                </a:cxnLst>
                <a:rect l="0" t="0" r="r" b="b"/>
                <a:pathLst>
                  <a:path w="242" h="21">
                    <a:moveTo>
                      <a:pt x="242" y="11"/>
                    </a:moveTo>
                    <a:lnTo>
                      <a:pt x="231" y="0"/>
                    </a:lnTo>
                    <a:lnTo>
                      <a:pt x="0" y="0"/>
                    </a:lnTo>
                    <a:lnTo>
                      <a:pt x="0" y="21"/>
                    </a:lnTo>
                    <a:lnTo>
                      <a:pt x="231" y="21"/>
                    </a:lnTo>
                    <a:lnTo>
                      <a:pt x="220" y="11"/>
                    </a:lnTo>
                    <a:lnTo>
                      <a:pt x="242" y="11"/>
                    </a:lnTo>
                    <a:lnTo>
                      <a:pt x="242" y="0"/>
                    </a:lnTo>
                    <a:lnTo>
                      <a:pt x="231" y="0"/>
                    </a:lnTo>
                    <a:lnTo>
                      <a:pt x="242" y="11"/>
                    </a:lnTo>
                    <a:close/>
                  </a:path>
                </a:pathLst>
              </a:custGeom>
              <a:solidFill>
                <a:srgbClr val="000000"/>
              </a:solidFill>
              <a:ln w="9525">
                <a:noFill/>
                <a:round/>
                <a:headEnd/>
                <a:tailEnd/>
              </a:ln>
            </p:spPr>
            <p:txBody>
              <a:bodyPr/>
              <a:lstStyle/>
              <a:p>
                <a:endParaRPr lang="sl-SI"/>
              </a:p>
            </p:txBody>
          </p:sp>
          <p:sp>
            <p:nvSpPr>
              <p:cNvPr id="168235" name="Freeform 299"/>
              <p:cNvSpPr>
                <a:spLocks/>
              </p:cNvSpPr>
              <p:nvPr/>
            </p:nvSpPr>
            <p:spPr bwMode="auto">
              <a:xfrm>
                <a:off x="2318" y="1648"/>
                <a:ext cx="10" cy="57"/>
              </a:xfrm>
              <a:custGeom>
                <a:avLst/>
                <a:gdLst/>
                <a:ahLst/>
                <a:cxnLst>
                  <a:cxn ang="0">
                    <a:pos x="11" y="114"/>
                  </a:cxn>
                  <a:cxn ang="0">
                    <a:pos x="22" y="104"/>
                  </a:cxn>
                  <a:cxn ang="0">
                    <a:pos x="22" y="0"/>
                  </a:cxn>
                  <a:cxn ang="0">
                    <a:pos x="0" y="0"/>
                  </a:cxn>
                  <a:cxn ang="0">
                    <a:pos x="0" y="104"/>
                  </a:cxn>
                  <a:cxn ang="0">
                    <a:pos x="11" y="93"/>
                  </a:cxn>
                  <a:cxn ang="0">
                    <a:pos x="11" y="114"/>
                  </a:cxn>
                  <a:cxn ang="0">
                    <a:pos x="22" y="114"/>
                  </a:cxn>
                  <a:cxn ang="0">
                    <a:pos x="22" y="104"/>
                  </a:cxn>
                  <a:cxn ang="0">
                    <a:pos x="11" y="114"/>
                  </a:cxn>
                </a:cxnLst>
                <a:rect l="0" t="0" r="r" b="b"/>
                <a:pathLst>
                  <a:path w="22" h="114">
                    <a:moveTo>
                      <a:pt x="11" y="114"/>
                    </a:moveTo>
                    <a:lnTo>
                      <a:pt x="22" y="104"/>
                    </a:lnTo>
                    <a:lnTo>
                      <a:pt x="22" y="0"/>
                    </a:lnTo>
                    <a:lnTo>
                      <a:pt x="0" y="0"/>
                    </a:lnTo>
                    <a:lnTo>
                      <a:pt x="0" y="104"/>
                    </a:lnTo>
                    <a:lnTo>
                      <a:pt x="11" y="93"/>
                    </a:lnTo>
                    <a:lnTo>
                      <a:pt x="11" y="114"/>
                    </a:lnTo>
                    <a:lnTo>
                      <a:pt x="22" y="114"/>
                    </a:lnTo>
                    <a:lnTo>
                      <a:pt x="22" y="104"/>
                    </a:lnTo>
                    <a:lnTo>
                      <a:pt x="11" y="114"/>
                    </a:lnTo>
                    <a:close/>
                  </a:path>
                </a:pathLst>
              </a:custGeom>
              <a:solidFill>
                <a:srgbClr val="000000"/>
              </a:solidFill>
              <a:ln w="9525">
                <a:noFill/>
                <a:round/>
                <a:headEnd/>
                <a:tailEnd/>
              </a:ln>
            </p:spPr>
            <p:txBody>
              <a:bodyPr/>
              <a:lstStyle/>
              <a:p>
                <a:endParaRPr lang="sl-SI"/>
              </a:p>
            </p:txBody>
          </p:sp>
          <p:sp>
            <p:nvSpPr>
              <p:cNvPr id="168236" name="Freeform 300"/>
              <p:cNvSpPr>
                <a:spLocks/>
              </p:cNvSpPr>
              <p:nvPr/>
            </p:nvSpPr>
            <p:spPr bwMode="auto">
              <a:xfrm>
                <a:off x="2202" y="1695"/>
                <a:ext cx="121" cy="10"/>
              </a:xfrm>
              <a:custGeom>
                <a:avLst/>
                <a:gdLst/>
                <a:ahLst/>
                <a:cxnLst>
                  <a:cxn ang="0">
                    <a:pos x="0" y="11"/>
                  </a:cxn>
                  <a:cxn ang="0">
                    <a:pos x="10" y="21"/>
                  </a:cxn>
                  <a:cxn ang="0">
                    <a:pos x="241" y="21"/>
                  </a:cxn>
                  <a:cxn ang="0">
                    <a:pos x="241" y="0"/>
                  </a:cxn>
                  <a:cxn ang="0">
                    <a:pos x="10" y="0"/>
                  </a:cxn>
                  <a:cxn ang="0">
                    <a:pos x="21" y="11"/>
                  </a:cxn>
                  <a:cxn ang="0">
                    <a:pos x="0" y="11"/>
                  </a:cxn>
                  <a:cxn ang="0">
                    <a:pos x="0" y="21"/>
                  </a:cxn>
                  <a:cxn ang="0">
                    <a:pos x="10" y="21"/>
                  </a:cxn>
                  <a:cxn ang="0">
                    <a:pos x="0" y="11"/>
                  </a:cxn>
                </a:cxnLst>
                <a:rect l="0" t="0" r="r" b="b"/>
                <a:pathLst>
                  <a:path w="241" h="21">
                    <a:moveTo>
                      <a:pt x="0" y="11"/>
                    </a:moveTo>
                    <a:lnTo>
                      <a:pt x="10" y="21"/>
                    </a:lnTo>
                    <a:lnTo>
                      <a:pt x="241" y="21"/>
                    </a:lnTo>
                    <a:lnTo>
                      <a:pt x="241" y="0"/>
                    </a:lnTo>
                    <a:lnTo>
                      <a:pt x="10" y="0"/>
                    </a:lnTo>
                    <a:lnTo>
                      <a:pt x="21" y="11"/>
                    </a:lnTo>
                    <a:lnTo>
                      <a:pt x="0" y="11"/>
                    </a:lnTo>
                    <a:lnTo>
                      <a:pt x="0" y="21"/>
                    </a:lnTo>
                    <a:lnTo>
                      <a:pt x="10" y="21"/>
                    </a:lnTo>
                    <a:lnTo>
                      <a:pt x="0" y="11"/>
                    </a:lnTo>
                    <a:close/>
                  </a:path>
                </a:pathLst>
              </a:custGeom>
              <a:solidFill>
                <a:srgbClr val="000000"/>
              </a:solidFill>
              <a:ln w="9525">
                <a:noFill/>
                <a:round/>
                <a:headEnd/>
                <a:tailEnd/>
              </a:ln>
            </p:spPr>
            <p:txBody>
              <a:bodyPr/>
              <a:lstStyle/>
              <a:p>
                <a:endParaRPr lang="sl-SI"/>
              </a:p>
            </p:txBody>
          </p:sp>
          <p:sp>
            <p:nvSpPr>
              <p:cNvPr id="168237" name="Freeform 301"/>
              <p:cNvSpPr>
                <a:spLocks/>
              </p:cNvSpPr>
              <p:nvPr/>
            </p:nvSpPr>
            <p:spPr bwMode="auto">
              <a:xfrm>
                <a:off x="2202" y="1643"/>
                <a:ext cx="11" cy="57"/>
              </a:xfrm>
              <a:custGeom>
                <a:avLst/>
                <a:gdLst/>
                <a:ahLst/>
                <a:cxnLst>
                  <a:cxn ang="0">
                    <a:pos x="10" y="0"/>
                  </a:cxn>
                  <a:cxn ang="0">
                    <a:pos x="0" y="11"/>
                  </a:cxn>
                  <a:cxn ang="0">
                    <a:pos x="0" y="115"/>
                  </a:cxn>
                  <a:cxn ang="0">
                    <a:pos x="21" y="115"/>
                  </a:cxn>
                  <a:cxn ang="0">
                    <a:pos x="21" y="11"/>
                  </a:cxn>
                  <a:cxn ang="0">
                    <a:pos x="10" y="21"/>
                  </a:cxn>
                  <a:cxn ang="0">
                    <a:pos x="10" y="0"/>
                  </a:cxn>
                  <a:cxn ang="0">
                    <a:pos x="0" y="0"/>
                  </a:cxn>
                  <a:cxn ang="0">
                    <a:pos x="0" y="11"/>
                  </a:cxn>
                  <a:cxn ang="0">
                    <a:pos x="10" y="0"/>
                  </a:cxn>
                </a:cxnLst>
                <a:rect l="0" t="0" r="r" b="b"/>
                <a:pathLst>
                  <a:path w="21" h="115">
                    <a:moveTo>
                      <a:pt x="10" y="0"/>
                    </a:moveTo>
                    <a:lnTo>
                      <a:pt x="0" y="11"/>
                    </a:lnTo>
                    <a:lnTo>
                      <a:pt x="0" y="115"/>
                    </a:lnTo>
                    <a:lnTo>
                      <a:pt x="21" y="115"/>
                    </a:lnTo>
                    <a:lnTo>
                      <a:pt x="21" y="11"/>
                    </a:lnTo>
                    <a:lnTo>
                      <a:pt x="10" y="21"/>
                    </a:lnTo>
                    <a:lnTo>
                      <a:pt x="10" y="0"/>
                    </a:lnTo>
                    <a:lnTo>
                      <a:pt x="0" y="0"/>
                    </a:lnTo>
                    <a:lnTo>
                      <a:pt x="0" y="11"/>
                    </a:lnTo>
                    <a:lnTo>
                      <a:pt x="10" y="0"/>
                    </a:lnTo>
                    <a:close/>
                  </a:path>
                </a:pathLst>
              </a:custGeom>
              <a:solidFill>
                <a:srgbClr val="000000"/>
              </a:solidFill>
              <a:ln w="9525">
                <a:noFill/>
                <a:round/>
                <a:headEnd/>
                <a:tailEnd/>
              </a:ln>
            </p:spPr>
            <p:txBody>
              <a:bodyPr/>
              <a:lstStyle/>
              <a:p>
                <a:endParaRPr lang="sl-SI"/>
              </a:p>
            </p:txBody>
          </p:sp>
          <p:sp>
            <p:nvSpPr>
              <p:cNvPr id="168238" name="Freeform 302"/>
              <p:cNvSpPr>
                <a:spLocks/>
              </p:cNvSpPr>
              <p:nvPr/>
            </p:nvSpPr>
            <p:spPr bwMode="auto">
              <a:xfrm>
                <a:off x="2410" y="2401"/>
                <a:ext cx="84" cy="10"/>
              </a:xfrm>
              <a:custGeom>
                <a:avLst/>
                <a:gdLst/>
                <a:ahLst/>
                <a:cxnLst>
                  <a:cxn ang="0">
                    <a:pos x="168" y="10"/>
                  </a:cxn>
                  <a:cxn ang="0">
                    <a:pos x="168" y="0"/>
                  </a:cxn>
                  <a:cxn ang="0">
                    <a:pos x="0" y="0"/>
                  </a:cxn>
                  <a:cxn ang="0">
                    <a:pos x="0" y="21"/>
                  </a:cxn>
                  <a:cxn ang="0">
                    <a:pos x="168" y="21"/>
                  </a:cxn>
                  <a:cxn ang="0">
                    <a:pos x="168" y="10"/>
                  </a:cxn>
                </a:cxnLst>
                <a:rect l="0" t="0" r="r" b="b"/>
                <a:pathLst>
                  <a:path w="168" h="21">
                    <a:moveTo>
                      <a:pt x="168" y="10"/>
                    </a:moveTo>
                    <a:lnTo>
                      <a:pt x="168" y="0"/>
                    </a:lnTo>
                    <a:lnTo>
                      <a:pt x="0" y="0"/>
                    </a:lnTo>
                    <a:lnTo>
                      <a:pt x="0" y="21"/>
                    </a:lnTo>
                    <a:lnTo>
                      <a:pt x="168" y="21"/>
                    </a:lnTo>
                    <a:lnTo>
                      <a:pt x="168" y="10"/>
                    </a:lnTo>
                    <a:close/>
                  </a:path>
                </a:pathLst>
              </a:custGeom>
              <a:solidFill>
                <a:srgbClr val="000000"/>
              </a:solidFill>
              <a:ln w="9525">
                <a:noFill/>
                <a:round/>
                <a:headEnd/>
                <a:tailEnd/>
              </a:ln>
            </p:spPr>
            <p:txBody>
              <a:bodyPr/>
              <a:lstStyle/>
              <a:p>
                <a:endParaRPr lang="sl-SI"/>
              </a:p>
            </p:txBody>
          </p:sp>
          <p:sp>
            <p:nvSpPr>
              <p:cNvPr id="168239" name="Freeform 303"/>
              <p:cNvSpPr>
                <a:spLocks/>
              </p:cNvSpPr>
              <p:nvPr/>
            </p:nvSpPr>
            <p:spPr bwMode="auto">
              <a:xfrm>
                <a:off x="2609" y="2401"/>
                <a:ext cx="84" cy="10"/>
              </a:xfrm>
              <a:custGeom>
                <a:avLst/>
                <a:gdLst/>
                <a:ahLst/>
                <a:cxnLst>
                  <a:cxn ang="0">
                    <a:pos x="168" y="10"/>
                  </a:cxn>
                  <a:cxn ang="0">
                    <a:pos x="168" y="0"/>
                  </a:cxn>
                  <a:cxn ang="0">
                    <a:pos x="0" y="0"/>
                  </a:cxn>
                  <a:cxn ang="0">
                    <a:pos x="0" y="21"/>
                  </a:cxn>
                  <a:cxn ang="0">
                    <a:pos x="168" y="21"/>
                  </a:cxn>
                  <a:cxn ang="0">
                    <a:pos x="168" y="10"/>
                  </a:cxn>
                </a:cxnLst>
                <a:rect l="0" t="0" r="r" b="b"/>
                <a:pathLst>
                  <a:path w="168" h="21">
                    <a:moveTo>
                      <a:pt x="168" y="10"/>
                    </a:moveTo>
                    <a:lnTo>
                      <a:pt x="168" y="0"/>
                    </a:lnTo>
                    <a:lnTo>
                      <a:pt x="0" y="0"/>
                    </a:lnTo>
                    <a:lnTo>
                      <a:pt x="0" y="21"/>
                    </a:lnTo>
                    <a:lnTo>
                      <a:pt x="168" y="21"/>
                    </a:lnTo>
                    <a:lnTo>
                      <a:pt x="168" y="10"/>
                    </a:lnTo>
                    <a:close/>
                  </a:path>
                </a:pathLst>
              </a:custGeom>
              <a:solidFill>
                <a:srgbClr val="FF0000"/>
              </a:solidFill>
              <a:ln w="9525">
                <a:noFill/>
                <a:round/>
                <a:headEnd/>
                <a:tailEnd/>
              </a:ln>
            </p:spPr>
            <p:txBody>
              <a:bodyPr/>
              <a:lstStyle/>
              <a:p>
                <a:endParaRPr lang="sl-SI"/>
              </a:p>
            </p:txBody>
          </p:sp>
          <p:sp>
            <p:nvSpPr>
              <p:cNvPr id="168240" name="Freeform 304"/>
              <p:cNvSpPr>
                <a:spLocks/>
              </p:cNvSpPr>
              <p:nvPr/>
            </p:nvSpPr>
            <p:spPr bwMode="auto">
              <a:xfrm>
                <a:off x="2490" y="2372"/>
                <a:ext cx="120" cy="11"/>
              </a:xfrm>
              <a:custGeom>
                <a:avLst/>
                <a:gdLst/>
                <a:ahLst/>
                <a:cxnLst>
                  <a:cxn ang="0">
                    <a:pos x="241" y="11"/>
                  </a:cxn>
                  <a:cxn ang="0">
                    <a:pos x="230" y="0"/>
                  </a:cxn>
                  <a:cxn ang="0">
                    <a:pos x="0" y="0"/>
                  </a:cxn>
                  <a:cxn ang="0">
                    <a:pos x="0" y="22"/>
                  </a:cxn>
                  <a:cxn ang="0">
                    <a:pos x="230" y="22"/>
                  </a:cxn>
                  <a:cxn ang="0">
                    <a:pos x="220" y="11"/>
                  </a:cxn>
                  <a:cxn ang="0">
                    <a:pos x="241" y="11"/>
                  </a:cxn>
                  <a:cxn ang="0">
                    <a:pos x="241" y="0"/>
                  </a:cxn>
                  <a:cxn ang="0">
                    <a:pos x="230" y="0"/>
                  </a:cxn>
                  <a:cxn ang="0">
                    <a:pos x="241" y="11"/>
                  </a:cxn>
                </a:cxnLst>
                <a:rect l="0" t="0" r="r" b="b"/>
                <a:pathLst>
                  <a:path w="241" h="22">
                    <a:moveTo>
                      <a:pt x="241" y="11"/>
                    </a:moveTo>
                    <a:lnTo>
                      <a:pt x="230" y="0"/>
                    </a:lnTo>
                    <a:lnTo>
                      <a:pt x="0" y="0"/>
                    </a:lnTo>
                    <a:lnTo>
                      <a:pt x="0" y="22"/>
                    </a:lnTo>
                    <a:lnTo>
                      <a:pt x="230" y="22"/>
                    </a:lnTo>
                    <a:lnTo>
                      <a:pt x="220" y="11"/>
                    </a:lnTo>
                    <a:lnTo>
                      <a:pt x="241" y="11"/>
                    </a:lnTo>
                    <a:lnTo>
                      <a:pt x="241" y="0"/>
                    </a:lnTo>
                    <a:lnTo>
                      <a:pt x="230" y="0"/>
                    </a:lnTo>
                    <a:lnTo>
                      <a:pt x="241" y="11"/>
                    </a:lnTo>
                    <a:close/>
                  </a:path>
                </a:pathLst>
              </a:custGeom>
              <a:solidFill>
                <a:srgbClr val="FF0000"/>
              </a:solidFill>
              <a:ln w="9525">
                <a:noFill/>
                <a:round/>
                <a:headEnd/>
                <a:tailEnd/>
              </a:ln>
            </p:spPr>
            <p:txBody>
              <a:bodyPr/>
              <a:lstStyle/>
              <a:p>
                <a:endParaRPr lang="sl-SI"/>
              </a:p>
            </p:txBody>
          </p:sp>
          <p:sp>
            <p:nvSpPr>
              <p:cNvPr id="168241" name="Freeform 305"/>
              <p:cNvSpPr>
                <a:spLocks/>
              </p:cNvSpPr>
              <p:nvPr/>
            </p:nvSpPr>
            <p:spPr bwMode="auto">
              <a:xfrm>
                <a:off x="2600" y="2378"/>
                <a:ext cx="10" cy="57"/>
              </a:xfrm>
              <a:custGeom>
                <a:avLst/>
                <a:gdLst/>
                <a:ahLst/>
                <a:cxnLst>
                  <a:cxn ang="0">
                    <a:pos x="10" y="115"/>
                  </a:cxn>
                  <a:cxn ang="0">
                    <a:pos x="21" y="104"/>
                  </a:cxn>
                  <a:cxn ang="0">
                    <a:pos x="21" y="0"/>
                  </a:cxn>
                  <a:cxn ang="0">
                    <a:pos x="0" y="0"/>
                  </a:cxn>
                  <a:cxn ang="0">
                    <a:pos x="0" y="104"/>
                  </a:cxn>
                  <a:cxn ang="0">
                    <a:pos x="10" y="93"/>
                  </a:cxn>
                  <a:cxn ang="0">
                    <a:pos x="10" y="115"/>
                  </a:cxn>
                  <a:cxn ang="0">
                    <a:pos x="21" y="115"/>
                  </a:cxn>
                  <a:cxn ang="0">
                    <a:pos x="21" y="104"/>
                  </a:cxn>
                  <a:cxn ang="0">
                    <a:pos x="10" y="115"/>
                  </a:cxn>
                </a:cxnLst>
                <a:rect l="0" t="0" r="r" b="b"/>
                <a:pathLst>
                  <a:path w="21" h="115">
                    <a:moveTo>
                      <a:pt x="10" y="115"/>
                    </a:moveTo>
                    <a:lnTo>
                      <a:pt x="21" y="104"/>
                    </a:lnTo>
                    <a:lnTo>
                      <a:pt x="21" y="0"/>
                    </a:lnTo>
                    <a:lnTo>
                      <a:pt x="0" y="0"/>
                    </a:lnTo>
                    <a:lnTo>
                      <a:pt x="0" y="104"/>
                    </a:lnTo>
                    <a:lnTo>
                      <a:pt x="10" y="93"/>
                    </a:lnTo>
                    <a:lnTo>
                      <a:pt x="10" y="115"/>
                    </a:lnTo>
                    <a:lnTo>
                      <a:pt x="21" y="115"/>
                    </a:lnTo>
                    <a:lnTo>
                      <a:pt x="21" y="104"/>
                    </a:lnTo>
                    <a:lnTo>
                      <a:pt x="10" y="115"/>
                    </a:lnTo>
                    <a:close/>
                  </a:path>
                </a:pathLst>
              </a:custGeom>
              <a:solidFill>
                <a:srgbClr val="FF0000"/>
              </a:solidFill>
              <a:ln w="9525">
                <a:noFill/>
                <a:round/>
                <a:headEnd/>
                <a:tailEnd/>
              </a:ln>
            </p:spPr>
            <p:txBody>
              <a:bodyPr/>
              <a:lstStyle/>
              <a:p>
                <a:endParaRPr lang="sl-SI"/>
              </a:p>
            </p:txBody>
          </p:sp>
          <p:sp>
            <p:nvSpPr>
              <p:cNvPr id="168242" name="Freeform 306"/>
              <p:cNvSpPr>
                <a:spLocks/>
              </p:cNvSpPr>
              <p:nvPr/>
            </p:nvSpPr>
            <p:spPr bwMode="auto">
              <a:xfrm>
                <a:off x="2485" y="2424"/>
                <a:ext cx="120" cy="11"/>
              </a:xfrm>
              <a:custGeom>
                <a:avLst/>
                <a:gdLst/>
                <a:ahLst/>
                <a:cxnLst>
                  <a:cxn ang="0">
                    <a:pos x="0" y="11"/>
                  </a:cxn>
                  <a:cxn ang="0">
                    <a:pos x="11" y="22"/>
                  </a:cxn>
                  <a:cxn ang="0">
                    <a:pos x="241" y="22"/>
                  </a:cxn>
                  <a:cxn ang="0">
                    <a:pos x="241" y="0"/>
                  </a:cxn>
                  <a:cxn ang="0">
                    <a:pos x="11" y="0"/>
                  </a:cxn>
                  <a:cxn ang="0">
                    <a:pos x="21" y="11"/>
                  </a:cxn>
                  <a:cxn ang="0">
                    <a:pos x="0" y="11"/>
                  </a:cxn>
                  <a:cxn ang="0">
                    <a:pos x="0" y="22"/>
                  </a:cxn>
                  <a:cxn ang="0">
                    <a:pos x="11" y="22"/>
                  </a:cxn>
                  <a:cxn ang="0">
                    <a:pos x="0" y="11"/>
                  </a:cxn>
                </a:cxnLst>
                <a:rect l="0" t="0" r="r" b="b"/>
                <a:pathLst>
                  <a:path w="241" h="22">
                    <a:moveTo>
                      <a:pt x="0" y="11"/>
                    </a:moveTo>
                    <a:lnTo>
                      <a:pt x="11" y="22"/>
                    </a:lnTo>
                    <a:lnTo>
                      <a:pt x="241" y="22"/>
                    </a:lnTo>
                    <a:lnTo>
                      <a:pt x="241" y="0"/>
                    </a:lnTo>
                    <a:lnTo>
                      <a:pt x="11" y="0"/>
                    </a:lnTo>
                    <a:lnTo>
                      <a:pt x="21" y="11"/>
                    </a:lnTo>
                    <a:lnTo>
                      <a:pt x="0" y="11"/>
                    </a:lnTo>
                    <a:lnTo>
                      <a:pt x="0" y="22"/>
                    </a:lnTo>
                    <a:lnTo>
                      <a:pt x="11" y="22"/>
                    </a:lnTo>
                    <a:lnTo>
                      <a:pt x="0" y="11"/>
                    </a:lnTo>
                    <a:close/>
                  </a:path>
                </a:pathLst>
              </a:custGeom>
              <a:solidFill>
                <a:srgbClr val="FF0000"/>
              </a:solidFill>
              <a:ln w="9525">
                <a:noFill/>
                <a:round/>
                <a:headEnd/>
                <a:tailEnd/>
              </a:ln>
            </p:spPr>
            <p:txBody>
              <a:bodyPr/>
              <a:lstStyle/>
              <a:p>
                <a:endParaRPr lang="sl-SI"/>
              </a:p>
            </p:txBody>
          </p:sp>
          <p:sp>
            <p:nvSpPr>
              <p:cNvPr id="168243" name="Freeform 307"/>
              <p:cNvSpPr>
                <a:spLocks/>
              </p:cNvSpPr>
              <p:nvPr/>
            </p:nvSpPr>
            <p:spPr bwMode="auto">
              <a:xfrm>
                <a:off x="2485" y="2372"/>
                <a:ext cx="10" cy="58"/>
              </a:xfrm>
              <a:custGeom>
                <a:avLst/>
                <a:gdLst/>
                <a:ahLst/>
                <a:cxnLst>
                  <a:cxn ang="0">
                    <a:pos x="11" y="0"/>
                  </a:cxn>
                  <a:cxn ang="0">
                    <a:pos x="0" y="11"/>
                  </a:cxn>
                  <a:cxn ang="0">
                    <a:pos x="0" y="115"/>
                  </a:cxn>
                  <a:cxn ang="0">
                    <a:pos x="21" y="115"/>
                  </a:cxn>
                  <a:cxn ang="0">
                    <a:pos x="21" y="11"/>
                  </a:cxn>
                  <a:cxn ang="0">
                    <a:pos x="11" y="22"/>
                  </a:cxn>
                  <a:cxn ang="0">
                    <a:pos x="11" y="0"/>
                  </a:cxn>
                  <a:cxn ang="0">
                    <a:pos x="0" y="0"/>
                  </a:cxn>
                  <a:cxn ang="0">
                    <a:pos x="0" y="11"/>
                  </a:cxn>
                  <a:cxn ang="0">
                    <a:pos x="11" y="0"/>
                  </a:cxn>
                </a:cxnLst>
                <a:rect l="0" t="0" r="r" b="b"/>
                <a:pathLst>
                  <a:path w="21" h="115">
                    <a:moveTo>
                      <a:pt x="11" y="0"/>
                    </a:moveTo>
                    <a:lnTo>
                      <a:pt x="0" y="11"/>
                    </a:lnTo>
                    <a:lnTo>
                      <a:pt x="0" y="115"/>
                    </a:lnTo>
                    <a:lnTo>
                      <a:pt x="21" y="115"/>
                    </a:lnTo>
                    <a:lnTo>
                      <a:pt x="21" y="11"/>
                    </a:lnTo>
                    <a:lnTo>
                      <a:pt x="11" y="22"/>
                    </a:lnTo>
                    <a:lnTo>
                      <a:pt x="11" y="0"/>
                    </a:lnTo>
                    <a:lnTo>
                      <a:pt x="0" y="0"/>
                    </a:lnTo>
                    <a:lnTo>
                      <a:pt x="0" y="11"/>
                    </a:lnTo>
                    <a:lnTo>
                      <a:pt x="11" y="0"/>
                    </a:lnTo>
                    <a:close/>
                  </a:path>
                </a:pathLst>
              </a:custGeom>
              <a:solidFill>
                <a:srgbClr val="FF0000"/>
              </a:solidFill>
              <a:ln w="9525">
                <a:noFill/>
                <a:round/>
                <a:headEnd/>
                <a:tailEnd/>
              </a:ln>
            </p:spPr>
            <p:txBody>
              <a:bodyPr/>
              <a:lstStyle/>
              <a:p>
                <a:endParaRPr lang="sl-SI"/>
              </a:p>
            </p:txBody>
          </p:sp>
          <p:sp>
            <p:nvSpPr>
              <p:cNvPr id="168244" name="Freeform 308"/>
              <p:cNvSpPr>
                <a:spLocks/>
              </p:cNvSpPr>
              <p:nvPr/>
            </p:nvSpPr>
            <p:spPr bwMode="auto">
              <a:xfrm>
                <a:off x="2878" y="2350"/>
                <a:ext cx="92" cy="91"/>
              </a:xfrm>
              <a:custGeom>
                <a:avLst/>
                <a:gdLst/>
                <a:ahLst/>
                <a:cxnLst>
                  <a:cxn ang="0">
                    <a:pos x="7" y="175"/>
                  </a:cxn>
                  <a:cxn ang="0">
                    <a:pos x="14" y="182"/>
                  </a:cxn>
                  <a:cxn ang="0">
                    <a:pos x="182" y="15"/>
                  </a:cxn>
                  <a:cxn ang="0">
                    <a:pos x="168" y="0"/>
                  </a:cxn>
                  <a:cxn ang="0">
                    <a:pos x="0" y="168"/>
                  </a:cxn>
                  <a:cxn ang="0">
                    <a:pos x="7" y="175"/>
                  </a:cxn>
                </a:cxnLst>
                <a:rect l="0" t="0" r="r" b="b"/>
                <a:pathLst>
                  <a:path w="182" h="182">
                    <a:moveTo>
                      <a:pt x="7" y="175"/>
                    </a:moveTo>
                    <a:lnTo>
                      <a:pt x="14" y="182"/>
                    </a:lnTo>
                    <a:lnTo>
                      <a:pt x="182" y="15"/>
                    </a:lnTo>
                    <a:lnTo>
                      <a:pt x="168" y="0"/>
                    </a:lnTo>
                    <a:lnTo>
                      <a:pt x="0" y="168"/>
                    </a:lnTo>
                    <a:lnTo>
                      <a:pt x="7" y="175"/>
                    </a:lnTo>
                    <a:close/>
                  </a:path>
                </a:pathLst>
              </a:custGeom>
              <a:solidFill>
                <a:srgbClr val="FF0000"/>
              </a:solidFill>
              <a:ln w="9525">
                <a:noFill/>
                <a:round/>
                <a:headEnd/>
                <a:tailEnd/>
              </a:ln>
            </p:spPr>
            <p:txBody>
              <a:bodyPr/>
              <a:lstStyle/>
              <a:p>
                <a:endParaRPr lang="sl-SI"/>
              </a:p>
            </p:txBody>
          </p:sp>
          <p:sp>
            <p:nvSpPr>
              <p:cNvPr id="168245" name="Freeform 309"/>
              <p:cNvSpPr>
                <a:spLocks/>
              </p:cNvSpPr>
              <p:nvPr/>
            </p:nvSpPr>
            <p:spPr bwMode="auto">
              <a:xfrm>
                <a:off x="2659" y="2348"/>
                <a:ext cx="91" cy="93"/>
              </a:xfrm>
              <a:custGeom>
                <a:avLst/>
                <a:gdLst/>
                <a:ahLst/>
                <a:cxnLst>
                  <a:cxn ang="0">
                    <a:pos x="174" y="0"/>
                  </a:cxn>
                  <a:cxn ang="0">
                    <a:pos x="167" y="3"/>
                  </a:cxn>
                  <a:cxn ang="0">
                    <a:pos x="0" y="171"/>
                  </a:cxn>
                  <a:cxn ang="0">
                    <a:pos x="15" y="185"/>
                  </a:cxn>
                  <a:cxn ang="0">
                    <a:pos x="181" y="18"/>
                  </a:cxn>
                  <a:cxn ang="0">
                    <a:pos x="174" y="21"/>
                  </a:cxn>
                  <a:cxn ang="0">
                    <a:pos x="174" y="0"/>
                  </a:cxn>
                  <a:cxn ang="0">
                    <a:pos x="170" y="0"/>
                  </a:cxn>
                  <a:cxn ang="0">
                    <a:pos x="167" y="3"/>
                  </a:cxn>
                  <a:cxn ang="0">
                    <a:pos x="174" y="0"/>
                  </a:cxn>
                </a:cxnLst>
                <a:rect l="0" t="0" r="r" b="b"/>
                <a:pathLst>
                  <a:path w="181" h="185">
                    <a:moveTo>
                      <a:pt x="174" y="0"/>
                    </a:moveTo>
                    <a:lnTo>
                      <a:pt x="167" y="3"/>
                    </a:lnTo>
                    <a:lnTo>
                      <a:pt x="0" y="171"/>
                    </a:lnTo>
                    <a:lnTo>
                      <a:pt x="15" y="185"/>
                    </a:lnTo>
                    <a:lnTo>
                      <a:pt x="181" y="18"/>
                    </a:lnTo>
                    <a:lnTo>
                      <a:pt x="174" y="21"/>
                    </a:lnTo>
                    <a:lnTo>
                      <a:pt x="174" y="0"/>
                    </a:lnTo>
                    <a:lnTo>
                      <a:pt x="170" y="0"/>
                    </a:lnTo>
                    <a:lnTo>
                      <a:pt x="167" y="3"/>
                    </a:lnTo>
                    <a:lnTo>
                      <a:pt x="174" y="0"/>
                    </a:lnTo>
                    <a:close/>
                  </a:path>
                </a:pathLst>
              </a:custGeom>
              <a:solidFill>
                <a:srgbClr val="FF0000"/>
              </a:solidFill>
              <a:ln w="9525">
                <a:noFill/>
                <a:round/>
                <a:headEnd/>
                <a:tailEnd/>
              </a:ln>
            </p:spPr>
            <p:txBody>
              <a:bodyPr/>
              <a:lstStyle/>
              <a:p>
                <a:endParaRPr lang="sl-SI"/>
              </a:p>
            </p:txBody>
          </p:sp>
          <p:sp>
            <p:nvSpPr>
              <p:cNvPr id="168246" name="Freeform 310"/>
              <p:cNvSpPr>
                <a:spLocks/>
              </p:cNvSpPr>
              <p:nvPr/>
            </p:nvSpPr>
            <p:spPr bwMode="auto">
              <a:xfrm>
                <a:off x="2746" y="2348"/>
                <a:ext cx="84" cy="11"/>
              </a:xfrm>
              <a:custGeom>
                <a:avLst/>
                <a:gdLst/>
                <a:ahLst/>
                <a:cxnLst>
                  <a:cxn ang="0">
                    <a:pos x="168" y="10"/>
                  </a:cxn>
                  <a:cxn ang="0">
                    <a:pos x="168" y="0"/>
                  </a:cxn>
                  <a:cxn ang="0">
                    <a:pos x="0" y="1"/>
                  </a:cxn>
                  <a:cxn ang="0">
                    <a:pos x="0" y="22"/>
                  </a:cxn>
                  <a:cxn ang="0">
                    <a:pos x="168" y="21"/>
                  </a:cxn>
                  <a:cxn ang="0">
                    <a:pos x="168" y="10"/>
                  </a:cxn>
                </a:cxnLst>
                <a:rect l="0" t="0" r="r" b="b"/>
                <a:pathLst>
                  <a:path w="168" h="22">
                    <a:moveTo>
                      <a:pt x="168" y="10"/>
                    </a:moveTo>
                    <a:lnTo>
                      <a:pt x="168" y="0"/>
                    </a:lnTo>
                    <a:lnTo>
                      <a:pt x="0" y="1"/>
                    </a:lnTo>
                    <a:lnTo>
                      <a:pt x="0" y="22"/>
                    </a:lnTo>
                    <a:lnTo>
                      <a:pt x="168" y="21"/>
                    </a:lnTo>
                    <a:lnTo>
                      <a:pt x="168" y="10"/>
                    </a:lnTo>
                    <a:close/>
                  </a:path>
                </a:pathLst>
              </a:custGeom>
              <a:solidFill>
                <a:srgbClr val="FF0000"/>
              </a:solidFill>
              <a:ln w="9525">
                <a:noFill/>
                <a:round/>
                <a:headEnd/>
                <a:tailEnd/>
              </a:ln>
            </p:spPr>
            <p:txBody>
              <a:bodyPr/>
              <a:lstStyle/>
              <a:p>
                <a:endParaRPr lang="sl-SI"/>
              </a:p>
            </p:txBody>
          </p:sp>
          <p:sp>
            <p:nvSpPr>
              <p:cNvPr id="168247" name="Freeform 311"/>
              <p:cNvSpPr>
                <a:spLocks/>
              </p:cNvSpPr>
              <p:nvPr/>
            </p:nvSpPr>
            <p:spPr bwMode="auto">
              <a:xfrm>
                <a:off x="2881" y="2421"/>
                <a:ext cx="89" cy="87"/>
              </a:xfrm>
              <a:custGeom>
                <a:avLst/>
                <a:gdLst/>
                <a:ahLst/>
                <a:cxnLst>
                  <a:cxn ang="0">
                    <a:pos x="156" y="7"/>
                  </a:cxn>
                  <a:cxn ang="0">
                    <a:pos x="159" y="0"/>
                  </a:cxn>
                  <a:cxn ang="0">
                    <a:pos x="0" y="159"/>
                  </a:cxn>
                  <a:cxn ang="0">
                    <a:pos x="15" y="174"/>
                  </a:cxn>
                  <a:cxn ang="0">
                    <a:pos x="174" y="15"/>
                  </a:cxn>
                  <a:cxn ang="0">
                    <a:pos x="177" y="7"/>
                  </a:cxn>
                  <a:cxn ang="0">
                    <a:pos x="174" y="15"/>
                  </a:cxn>
                  <a:cxn ang="0">
                    <a:pos x="177" y="12"/>
                  </a:cxn>
                  <a:cxn ang="0">
                    <a:pos x="177" y="7"/>
                  </a:cxn>
                  <a:cxn ang="0">
                    <a:pos x="156" y="7"/>
                  </a:cxn>
                </a:cxnLst>
                <a:rect l="0" t="0" r="r" b="b"/>
                <a:pathLst>
                  <a:path w="177" h="174">
                    <a:moveTo>
                      <a:pt x="156" y="7"/>
                    </a:moveTo>
                    <a:lnTo>
                      <a:pt x="159" y="0"/>
                    </a:lnTo>
                    <a:lnTo>
                      <a:pt x="0" y="159"/>
                    </a:lnTo>
                    <a:lnTo>
                      <a:pt x="15" y="174"/>
                    </a:lnTo>
                    <a:lnTo>
                      <a:pt x="174" y="15"/>
                    </a:lnTo>
                    <a:lnTo>
                      <a:pt x="177" y="7"/>
                    </a:lnTo>
                    <a:lnTo>
                      <a:pt x="174" y="15"/>
                    </a:lnTo>
                    <a:lnTo>
                      <a:pt x="177" y="12"/>
                    </a:lnTo>
                    <a:lnTo>
                      <a:pt x="177" y="7"/>
                    </a:lnTo>
                    <a:lnTo>
                      <a:pt x="156" y="7"/>
                    </a:lnTo>
                    <a:close/>
                  </a:path>
                </a:pathLst>
              </a:custGeom>
              <a:solidFill>
                <a:srgbClr val="FF0000"/>
              </a:solidFill>
              <a:ln w="9525">
                <a:noFill/>
                <a:round/>
                <a:headEnd/>
                <a:tailEnd/>
              </a:ln>
            </p:spPr>
            <p:txBody>
              <a:bodyPr/>
              <a:lstStyle/>
              <a:p>
                <a:endParaRPr lang="sl-SI"/>
              </a:p>
            </p:txBody>
          </p:sp>
          <p:sp>
            <p:nvSpPr>
              <p:cNvPr id="168248" name="Freeform 312"/>
              <p:cNvSpPr>
                <a:spLocks/>
              </p:cNvSpPr>
              <p:nvPr/>
            </p:nvSpPr>
            <p:spPr bwMode="auto">
              <a:xfrm>
                <a:off x="2960" y="2353"/>
                <a:ext cx="10" cy="72"/>
              </a:xfrm>
              <a:custGeom>
                <a:avLst/>
                <a:gdLst/>
                <a:ahLst/>
                <a:cxnLst>
                  <a:cxn ang="0">
                    <a:pos x="11" y="0"/>
                  </a:cxn>
                  <a:cxn ang="0">
                    <a:pos x="0" y="0"/>
                  </a:cxn>
                  <a:cxn ang="0">
                    <a:pos x="0" y="144"/>
                  </a:cxn>
                  <a:cxn ang="0">
                    <a:pos x="21" y="144"/>
                  </a:cxn>
                  <a:cxn ang="0">
                    <a:pos x="21" y="0"/>
                  </a:cxn>
                  <a:cxn ang="0">
                    <a:pos x="11" y="0"/>
                  </a:cxn>
                </a:cxnLst>
                <a:rect l="0" t="0" r="r" b="b"/>
                <a:pathLst>
                  <a:path w="21" h="144">
                    <a:moveTo>
                      <a:pt x="11" y="0"/>
                    </a:moveTo>
                    <a:lnTo>
                      <a:pt x="0" y="0"/>
                    </a:lnTo>
                    <a:lnTo>
                      <a:pt x="0" y="144"/>
                    </a:lnTo>
                    <a:lnTo>
                      <a:pt x="21" y="144"/>
                    </a:lnTo>
                    <a:lnTo>
                      <a:pt x="21" y="0"/>
                    </a:lnTo>
                    <a:lnTo>
                      <a:pt x="11" y="0"/>
                    </a:lnTo>
                    <a:close/>
                  </a:path>
                </a:pathLst>
              </a:custGeom>
              <a:solidFill>
                <a:srgbClr val="FF0000"/>
              </a:solidFill>
              <a:ln w="9525">
                <a:noFill/>
                <a:round/>
                <a:headEnd/>
                <a:tailEnd/>
              </a:ln>
            </p:spPr>
            <p:txBody>
              <a:bodyPr/>
              <a:lstStyle/>
              <a:p>
                <a:endParaRPr lang="sl-SI"/>
              </a:p>
            </p:txBody>
          </p:sp>
          <p:sp>
            <p:nvSpPr>
              <p:cNvPr id="168249" name="Freeform 313"/>
              <p:cNvSpPr>
                <a:spLocks/>
              </p:cNvSpPr>
              <p:nvPr/>
            </p:nvSpPr>
            <p:spPr bwMode="auto">
              <a:xfrm>
                <a:off x="2410" y="1492"/>
                <a:ext cx="283" cy="10"/>
              </a:xfrm>
              <a:custGeom>
                <a:avLst/>
                <a:gdLst/>
                <a:ahLst/>
                <a:cxnLst>
                  <a:cxn ang="0">
                    <a:pos x="566" y="11"/>
                  </a:cxn>
                  <a:cxn ang="0">
                    <a:pos x="566" y="0"/>
                  </a:cxn>
                  <a:cxn ang="0">
                    <a:pos x="0" y="0"/>
                  </a:cxn>
                  <a:cxn ang="0">
                    <a:pos x="0" y="21"/>
                  </a:cxn>
                  <a:cxn ang="0">
                    <a:pos x="566" y="21"/>
                  </a:cxn>
                  <a:cxn ang="0">
                    <a:pos x="566" y="11"/>
                  </a:cxn>
                </a:cxnLst>
                <a:rect l="0" t="0" r="r" b="b"/>
                <a:pathLst>
                  <a:path w="566" h="21">
                    <a:moveTo>
                      <a:pt x="566" y="11"/>
                    </a:moveTo>
                    <a:lnTo>
                      <a:pt x="566" y="0"/>
                    </a:lnTo>
                    <a:lnTo>
                      <a:pt x="0" y="0"/>
                    </a:lnTo>
                    <a:lnTo>
                      <a:pt x="0" y="21"/>
                    </a:lnTo>
                    <a:lnTo>
                      <a:pt x="566" y="21"/>
                    </a:lnTo>
                    <a:lnTo>
                      <a:pt x="566" y="11"/>
                    </a:lnTo>
                    <a:close/>
                  </a:path>
                </a:pathLst>
              </a:custGeom>
              <a:solidFill>
                <a:srgbClr val="000000"/>
              </a:solidFill>
              <a:ln w="9525">
                <a:noFill/>
                <a:round/>
                <a:headEnd/>
                <a:tailEnd/>
              </a:ln>
            </p:spPr>
            <p:txBody>
              <a:bodyPr/>
              <a:lstStyle/>
              <a:p>
                <a:endParaRPr lang="sl-SI"/>
              </a:p>
            </p:txBody>
          </p:sp>
          <p:sp>
            <p:nvSpPr>
              <p:cNvPr id="168250" name="Freeform 314"/>
              <p:cNvSpPr>
                <a:spLocks/>
              </p:cNvSpPr>
              <p:nvPr/>
            </p:nvSpPr>
            <p:spPr bwMode="auto">
              <a:xfrm>
                <a:off x="2490" y="1463"/>
                <a:ext cx="120" cy="10"/>
              </a:xfrm>
              <a:custGeom>
                <a:avLst/>
                <a:gdLst/>
                <a:ahLst/>
                <a:cxnLst>
                  <a:cxn ang="0">
                    <a:pos x="241" y="10"/>
                  </a:cxn>
                  <a:cxn ang="0">
                    <a:pos x="230" y="0"/>
                  </a:cxn>
                  <a:cxn ang="0">
                    <a:pos x="0" y="0"/>
                  </a:cxn>
                  <a:cxn ang="0">
                    <a:pos x="0" y="21"/>
                  </a:cxn>
                  <a:cxn ang="0">
                    <a:pos x="230" y="21"/>
                  </a:cxn>
                  <a:cxn ang="0">
                    <a:pos x="220" y="10"/>
                  </a:cxn>
                  <a:cxn ang="0">
                    <a:pos x="241" y="10"/>
                  </a:cxn>
                  <a:cxn ang="0">
                    <a:pos x="241" y="0"/>
                  </a:cxn>
                  <a:cxn ang="0">
                    <a:pos x="230" y="0"/>
                  </a:cxn>
                  <a:cxn ang="0">
                    <a:pos x="241" y="10"/>
                  </a:cxn>
                </a:cxnLst>
                <a:rect l="0" t="0" r="r" b="b"/>
                <a:pathLst>
                  <a:path w="241" h="21">
                    <a:moveTo>
                      <a:pt x="241" y="10"/>
                    </a:moveTo>
                    <a:lnTo>
                      <a:pt x="230" y="0"/>
                    </a:lnTo>
                    <a:lnTo>
                      <a:pt x="0" y="0"/>
                    </a:lnTo>
                    <a:lnTo>
                      <a:pt x="0" y="21"/>
                    </a:lnTo>
                    <a:lnTo>
                      <a:pt x="230" y="21"/>
                    </a:lnTo>
                    <a:lnTo>
                      <a:pt x="220" y="10"/>
                    </a:lnTo>
                    <a:lnTo>
                      <a:pt x="241" y="10"/>
                    </a:lnTo>
                    <a:lnTo>
                      <a:pt x="241" y="0"/>
                    </a:lnTo>
                    <a:lnTo>
                      <a:pt x="230" y="0"/>
                    </a:lnTo>
                    <a:lnTo>
                      <a:pt x="241" y="10"/>
                    </a:lnTo>
                    <a:close/>
                  </a:path>
                </a:pathLst>
              </a:custGeom>
              <a:solidFill>
                <a:srgbClr val="000000"/>
              </a:solidFill>
              <a:ln w="9525">
                <a:noFill/>
                <a:round/>
                <a:headEnd/>
                <a:tailEnd/>
              </a:ln>
            </p:spPr>
            <p:txBody>
              <a:bodyPr/>
              <a:lstStyle/>
              <a:p>
                <a:endParaRPr lang="sl-SI"/>
              </a:p>
            </p:txBody>
          </p:sp>
          <p:sp>
            <p:nvSpPr>
              <p:cNvPr id="168251" name="Freeform 315"/>
              <p:cNvSpPr>
                <a:spLocks/>
              </p:cNvSpPr>
              <p:nvPr/>
            </p:nvSpPr>
            <p:spPr bwMode="auto">
              <a:xfrm>
                <a:off x="2600" y="1468"/>
                <a:ext cx="10" cy="57"/>
              </a:xfrm>
              <a:custGeom>
                <a:avLst/>
                <a:gdLst/>
                <a:ahLst/>
                <a:cxnLst>
                  <a:cxn ang="0">
                    <a:pos x="10" y="115"/>
                  </a:cxn>
                  <a:cxn ang="0">
                    <a:pos x="21" y="104"/>
                  </a:cxn>
                  <a:cxn ang="0">
                    <a:pos x="21" y="0"/>
                  </a:cxn>
                  <a:cxn ang="0">
                    <a:pos x="0" y="0"/>
                  </a:cxn>
                  <a:cxn ang="0">
                    <a:pos x="0" y="104"/>
                  </a:cxn>
                  <a:cxn ang="0">
                    <a:pos x="10" y="94"/>
                  </a:cxn>
                  <a:cxn ang="0">
                    <a:pos x="10" y="115"/>
                  </a:cxn>
                  <a:cxn ang="0">
                    <a:pos x="21" y="115"/>
                  </a:cxn>
                  <a:cxn ang="0">
                    <a:pos x="21" y="104"/>
                  </a:cxn>
                  <a:cxn ang="0">
                    <a:pos x="10" y="115"/>
                  </a:cxn>
                </a:cxnLst>
                <a:rect l="0" t="0" r="r" b="b"/>
                <a:pathLst>
                  <a:path w="21" h="115">
                    <a:moveTo>
                      <a:pt x="10" y="115"/>
                    </a:moveTo>
                    <a:lnTo>
                      <a:pt x="21" y="104"/>
                    </a:lnTo>
                    <a:lnTo>
                      <a:pt x="21" y="0"/>
                    </a:lnTo>
                    <a:lnTo>
                      <a:pt x="0" y="0"/>
                    </a:lnTo>
                    <a:lnTo>
                      <a:pt x="0" y="104"/>
                    </a:lnTo>
                    <a:lnTo>
                      <a:pt x="10" y="94"/>
                    </a:lnTo>
                    <a:lnTo>
                      <a:pt x="10" y="115"/>
                    </a:lnTo>
                    <a:lnTo>
                      <a:pt x="21" y="115"/>
                    </a:lnTo>
                    <a:lnTo>
                      <a:pt x="21" y="104"/>
                    </a:lnTo>
                    <a:lnTo>
                      <a:pt x="10" y="115"/>
                    </a:lnTo>
                    <a:close/>
                  </a:path>
                </a:pathLst>
              </a:custGeom>
              <a:solidFill>
                <a:srgbClr val="000000"/>
              </a:solidFill>
              <a:ln w="9525">
                <a:noFill/>
                <a:round/>
                <a:headEnd/>
                <a:tailEnd/>
              </a:ln>
            </p:spPr>
            <p:txBody>
              <a:bodyPr/>
              <a:lstStyle/>
              <a:p>
                <a:endParaRPr lang="sl-SI"/>
              </a:p>
            </p:txBody>
          </p:sp>
          <p:sp>
            <p:nvSpPr>
              <p:cNvPr id="168252" name="Freeform 316"/>
              <p:cNvSpPr>
                <a:spLocks/>
              </p:cNvSpPr>
              <p:nvPr/>
            </p:nvSpPr>
            <p:spPr bwMode="auto">
              <a:xfrm>
                <a:off x="2485" y="1515"/>
                <a:ext cx="120" cy="10"/>
              </a:xfrm>
              <a:custGeom>
                <a:avLst/>
                <a:gdLst/>
                <a:ahLst/>
                <a:cxnLst>
                  <a:cxn ang="0">
                    <a:pos x="0" y="10"/>
                  </a:cxn>
                  <a:cxn ang="0">
                    <a:pos x="11" y="21"/>
                  </a:cxn>
                  <a:cxn ang="0">
                    <a:pos x="241" y="21"/>
                  </a:cxn>
                  <a:cxn ang="0">
                    <a:pos x="241" y="0"/>
                  </a:cxn>
                  <a:cxn ang="0">
                    <a:pos x="11" y="0"/>
                  </a:cxn>
                  <a:cxn ang="0">
                    <a:pos x="21" y="10"/>
                  </a:cxn>
                  <a:cxn ang="0">
                    <a:pos x="0" y="10"/>
                  </a:cxn>
                  <a:cxn ang="0">
                    <a:pos x="0" y="21"/>
                  </a:cxn>
                  <a:cxn ang="0">
                    <a:pos x="11" y="21"/>
                  </a:cxn>
                  <a:cxn ang="0">
                    <a:pos x="0" y="10"/>
                  </a:cxn>
                </a:cxnLst>
                <a:rect l="0" t="0" r="r" b="b"/>
                <a:pathLst>
                  <a:path w="241" h="21">
                    <a:moveTo>
                      <a:pt x="0" y="10"/>
                    </a:moveTo>
                    <a:lnTo>
                      <a:pt x="11" y="21"/>
                    </a:lnTo>
                    <a:lnTo>
                      <a:pt x="241" y="21"/>
                    </a:lnTo>
                    <a:lnTo>
                      <a:pt x="241" y="0"/>
                    </a:lnTo>
                    <a:lnTo>
                      <a:pt x="11" y="0"/>
                    </a:lnTo>
                    <a:lnTo>
                      <a:pt x="21" y="10"/>
                    </a:lnTo>
                    <a:lnTo>
                      <a:pt x="0" y="10"/>
                    </a:lnTo>
                    <a:lnTo>
                      <a:pt x="0" y="21"/>
                    </a:lnTo>
                    <a:lnTo>
                      <a:pt x="11" y="21"/>
                    </a:lnTo>
                    <a:lnTo>
                      <a:pt x="0" y="10"/>
                    </a:lnTo>
                    <a:close/>
                  </a:path>
                </a:pathLst>
              </a:custGeom>
              <a:solidFill>
                <a:srgbClr val="000000"/>
              </a:solidFill>
              <a:ln w="9525">
                <a:noFill/>
                <a:round/>
                <a:headEnd/>
                <a:tailEnd/>
              </a:ln>
            </p:spPr>
            <p:txBody>
              <a:bodyPr/>
              <a:lstStyle/>
              <a:p>
                <a:endParaRPr lang="sl-SI"/>
              </a:p>
            </p:txBody>
          </p:sp>
          <p:sp>
            <p:nvSpPr>
              <p:cNvPr id="168253" name="Freeform 317"/>
              <p:cNvSpPr>
                <a:spLocks/>
              </p:cNvSpPr>
              <p:nvPr/>
            </p:nvSpPr>
            <p:spPr bwMode="auto">
              <a:xfrm>
                <a:off x="2485" y="1463"/>
                <a:ext cx="10" cy="57"/>
              </a:xfrm>
              <a:custGeom>
                <a:avLst/>
                <a:gdLst/>
                <a:ahLst/>
                <a:cxnLst>
                  <a:cxn ang="0">
                    <a:pos x="11" y="0"/>
                  </a:cxn>
                  <a:cxn ang="0">
                    <a:pos x="0" y="10"/>
                  </a:cxn>
                  <a:cxn ang="0">
                    <a:pos x="0" y="114"/>
                  </a:cxn>
                  <a:cxn ang="0">
                    <a:pos x="21" y="114"/>
                  </a:cxn>
                  <a:cxn ang="0">
                    <a:pos x="21" y="10"/>
                  </a:cxn>
                  <a:cxn ang="0">
                    <a:pos x="11" y="21"/>
                  </a:cxn>
                  <a:cxn ang="0">
                    <a:pos x="11" y="0"/>
                  </a:cxn>
                  <a:cxn ang="0">
                    <a:pos x="0" y="0"/>
                  </a:cxn>
                  <a:cxn ang="0">
                    <a:pos x="0" y="10"/>
                  </a:cxn>
                  <a:cxn ang="0">
                    <a:pos x="11" y="0"/>
                  </a:cxn>
                </a:cxnLst>
                <a:rect l="0" t="0" r="r" b="b"/>
                <a:pathLst>
                  <a:path w="21" h="114">
                    <a:moveTo>
                      <a:pt x="11" y="0"/>
                    </a:moveTo>
                    <a:lnTo>
                      <a:pt x="0" y="10"/>
                    </a:lnTo>
                    <a:lnTo>
                      <a:pt x="0" y="114"/>
                    </a:lnTo>
                    <a:lnTo>
                      <a:pt x="21" y="114"/>
                    </a:lnTo>
                    <a:lnTo>
                      <a:pt x="21" y="10"/>
                    </a:lnTo>
                    <a:lnTo>
                      <a:pt x="11" y="21"/>
                    </a:lnTo>
                    <a:lnTo>
                      <a:pt x="11" y="0"/>
                    </a:lnTo>
                    <a:lnTo>
                      <a:pt x="0" y="0"/>
                    </a:lnTo>
                    <a:lnTo>
                      <a:pt x="0" y="10"/>
                    </a:lnTo>
                    <a:lnTo>
                      <a:pt x="11" y="0"/>
                    </a:lnTo>
                    <a:close/>
                  </a:path>
                </a:pathLst>
              </a:custGeom>
              <a:solidFill>
                <a:srgbClr val="000000"/>
              </a:solidFill>
              <a:ln w="9525">
                <a:noFill/>
                <a:round/>
                <a:headEnd/>
                <a:tailEnd/>
              </a:ln>
            </p:spPr>
            <p:txBody>
              <a:bodyPr/>
              <a:lstStyle/>
              <a:p>
                <a:endParaRPr lang="sl-SI"/>
              </a:p>
            </p:txBody>
          </p:sp>
          <p:sp>
            <p:nvSpPr>
              <p:cNvPr id="168254" name="Rectangle 318"/>
              <p:cNvSpPr>
                <a:spLocks noChangeArrowheads="1"/>
              </p:cNvSpPr>
              <p:nvPr/>
            </p:nvSpPr>
            <p:spPr bwMode="auto">
              <a:xfrm>
                <a:off x="2664" y="1531"/>
                <a:ext cx="219" cy="62"/>
              </a:xfrm>
              <a:prstGeom prst="rect">
                <a:avLst/>
              </a:prstGeom>
              <a:solidFill>
                <a:srgbClr val="FFFFFF"/>
              </a:solidFill>
              <a:ln w="9525">
                <a:noFill/>
                <a:miter lim="800000"/>
                <a:headEnd/>
                <a:tailEnd/>
              </a:ln>
            </p:spPr>
            <p:txBody>
              <a:bodyPr/>
              <a:lstStyle/>
              <a:p>
                <a:endParaRPr lang="sl-SI"/>
              </a:p>
            </p:txBody>
          </p:sp>
          <p:sp>
            <p:nvSpPr>
              <p:cNvPr id="168255" name="Freeform 319"/>
              <p:cNvSpPr>
                <a:spLocks/>
              </p:cNvSpPr>
              <p:nvPr/>
            </p:nvSpPr>
            <p:spPr bwMode="auto">
              <a:xfrm>
                <a:off x="2664" y="1525"/>
                <a:ext cx="224" cy="11"/>
              </a:xfrm>
              <a:custGeom>
                <a:avLst/>
                <a:gdLst/>
                <a:ahLst/>
                <a:cxnLst>
                  <a:cxn ang="0">
                    <a:pos x="450" y="10"/>
                  </a:cxn>
                  <a:cxn ang="0">
                    <a:pos x="439" y="0"/>
                  </a:cxn>
                  <a:cxn ang="0">
                    <a:pos x="0" y="0"/>
                  </a:cxn>
                  <a:cxn ang="0">
                    <a:pos x="0" y="21"/>
                  </a:cxn>
                  <a:cxn ang="0">
                    <a:pos x="439" y="21"/>
                  </a:cxn>
                  <a:cxn ang="0">
                    <a:pos x="429" y="10"/>
                  </a:cxn>
                  <a:cxn ang="0">
                    <a:pos x="450" y="10"/>
                  </a:cxn>
                  <a:cxn ang="0">
                    <a:pos x="450" y="0"/>
                  </a:cxn>
                  <a:cxn ang="0">
                    <a:pos x="439" y="0"/>
                  </a:cxn>
                  <a:cxn ang="0">
                    <a:pos x="450" y="10"/>
                  </a:cxn>
                </a:cxnLst>
                <a:rect l="0" t="0" r="r" b="b"/>
                <a:pathLst>
                  <a:path w="450" h="21">
                    <a:moveTo>
                      <a:pt x="450" y="10"/>
                    </a:moveTo>
                    <a:lnTo>
                      <a:pt x="439" y="0"/>
                    </a:lnTo>
                    <a:lnTo>
                      <a:pt x="0" y="0"/>
                    </a:lnTo>
                    <a:lnTo>
                      <a:pt x="0" y="21"/>
                    </a:lnTo>
                    <a:lnTo>
                      <a:pt x="439" y="21"/>
                    </a:lnTo>
                    <a:lnTo>
                      <a:pt x="429" y="10"/>
                    </a:lnTo>
                    <a:lnTo>
                      <a:pt x="450" y="10"/>
                    </a:lnTo>
                    <a:lnTo>
                      <a:pt x="450" y="0"/>
                    </a:lnTo>
                    <a:lnTo>
                      <a:pt x="439" y="0"/>
                    </a:lnTo>
                    <a:lnTo>
                      <a:pt x="450" y="10"/>
                    </a:lnTo>
                    <a:close/>
                  </a:path>
                </a:pathLst>
              </a:custGeom>
              <a:solidFill>
                <a:srgbClr val="000000"/>
              </a:solidFill>
              <a:ln w="9525">
                <a:noFill/>
                <a:round/>
                <a:headEnd/>
                <a:tailEnd/>
              </a:ln>
            </p:spPr>
            <p:txBody>
              <a:bodyPr/>
              <a:lstStyle/>
              <a:p>
                <a:endParaRPr lang="sl-SI"/>
              </a:p>
            </p:txBody>
          </p:sp>
          <p:sp>
            <p:nvSpPr>
              <p:cNvPr id="168256" name="Freeform 320"/>
              <p:cNvSpPr>
                <a:spLocks/>
              </p:cNvSpPr>
              <p:nvPr/>
            </p:nvSpPr>
            <p:spPr bwMode="auto">
              <a:xfrm>
                <a:off x="2878" y="1531"/>
                <a:ext cx="10" cy="68"/>
              </a:xfrm>
              <a:custGeom>
                <a:avLst/>
                <a:gdLst/>
                <a:ahLst/>
                <a:cxnLst>
                  <a:cxn ang="0">
                    <a:pos x="10" y="136"/>
                  </a:cxn>
                  <a:cxn ang="0">
                    <a:pos x="21" y="126"/>
                  </a:cxn>
                  <a:cxn ang="0">
                    <a:pos x="21" y="0"/>
                  </a:cxn>
                  <a:cxn ang="0">
                    <a:pos x="0" y="0"/>
                  </a:cxn>
                  <a:cxn ang="0">
                    <a:pos x="0" y="126"/>
                  </a:cxn>
                  <a:cxn ang="0">
                    <a:pos x="10" y="115"/>
                  </a:cxn>
                  <a:cxn ang="0">
                    <a:pos x="10" y="136"/>
                  </a:cxn>
                  <a:cxn ang="0">
                    <a:pos x="21" y="136"/>
                  </a:cxn>
                  <a:cxn ang="0">
                    <a:pos x="21" y="126"/>
                  </a:cxn>
                  <a:cxn ang="0">
                    <a:pos x="10" y="136"/>
                  </a:cxn>
                </a:cxnLst>
                <a:rect l="0" t="0" r="r" b="b"/>
                <a:pathLst>
                  <a:path w="21" h="136">
                    <a:moveTo>
                      <a:pt x="10" y="136"/>
                    </a:moveTo>
                    <a:lnTo>
                      <a:pt x="21" y="126"/>
                    </a:lnTo>
                    <a:lnTo>
                      <a:pt x="21" y="0"/>
                    </a:lnTo>
                    <a:lnTo>
                      <a:pt x="0" y="0"/>
                    </a:lnTo>
                    <a:lnTo>
                      <a:pt x="0" y="126"/>
                    </a:lnTo>
                    <a:lnTo>
                      <a:pt x="10" y="115"/>
                    </a:lnTo>
                    <a:lnTo>
                      <a:pt x="10" y="136"/>
                    </a:lnTo>
                    <a:lnTo>
                      <a:pt x="21" y="136"/>
                    </a:lnTo>
                    <a:lnTo>
                      <a:pt x="21" y="126"/>
                    </a:lnTo>
                    <a:lnTo>
                      <a:pt x="10" y="136"/>
                    </a:lnTo>
                    <a:close/>
                  </a:path>
                </a:pathLst>
              </a:custGeom>
              <a:solidFill>
                <a:srgbClr val="000000"/>
              </a:solidFill>
              <a:ln w="9525">
                <a:noFill/>
                <a:round/>
                <a:headEnd/>
                <a:tailEnd/>
              </a:ln>
            </p:spPr>
            <p:txBody>
              <a:bodyPr/>
              <a:lstStyle/>
              <a:p>
                <a:endParaRPr lang="sl-SI"/>
              </a:p>
            </p:txBody>
          </p:sp>
          <p:sp>
            <p:nvSpPr>
              <p:cNvPr id="168257" name="Freeform 321"/>
              <p:cNvSpPr>
                <a:spLocks/>
              </p:cNvSpPr>
              <p:nvPr/>
            </p:nvSpPr>
            <p:spPr bwMode="auto">
              <a:xfrm>
                <a:off x="2658" y="1588"/>
                <a:ext cx="225" cy="11"/>
              </a:xfrm>
              <a:custGeom>
                <a:avLst/>
                <a:gdLst/>
                <a:ahLst/>
                <a:cxnLst>
                  <a:cxn ang="0">
                    <a:pos x="0" y="11"/>
                  </a:cxn>
                  <a:cxn ang="0">
                    <a:pos x="10" y="21"/>
                  </a:cxn>
                  <a:cxn ang="0">
                    <a:pos x="449" y="21"/>
                  </a:cxn>
                  <a:cxn ang="0">
                    <a:pos x="449" y="0"/>
                  </a:cxn>
                  <a:cxn ang="0">
                    <a:pos x="10" y="0"/>
                  </a:cxn>
                  <a:cxn ang="0">
                    <a:pos x="21" y="11"/>
                  </a:cxn>
                  <a:cxn ang="0">
                    <a:pos x="0" y="11"/>
                  </a:cxn>
                  <a:cxn ang="0">
                    <a:pos x="0" y="21"/>
                  </a:cxn>
                  <a:cxn ang="0">
                    <a:pos x="10" y="21"/>
                  </a:cxn>
                  <a:cxn ang="0">
                    <a:pos x="0" y="11"/>
                  </a:cxn>
                </a:cxnLst>
                <a:rect l="0" t="0" r="r" b="b"/>
                <a:pathLst>
                  <a:path w="449" h="21">
                    <a:moveTo>
                      <a:pt x="0" y="11"/>
                    </a:moveTo>
                    <a:lnTo>
                      <a:pt x="10" y="21"/>
                    </a:lnTo>
                    <a:lnTo>
                      <a:pt x="449" y="21"/>
                    </a:lnTo>
                    <a:lnTo>
                      <a:pt x="449" y="0"/>
                    </a:lnTo>
                    <a:lnTo>
                      <a:pt x="10" y="0"/>
                    </a:lnTo>
                    <a:lnTo>
                      <a:pt x="21" y="11"/>
                    </a:lnTo>
                    <a:lnTo>
                      <a:pt x="0" y="11"/>
                    </a:lnTo>
                    <a:lnTo>
                      <a:pt x="0" y="21"/>
                    </a:lnTo>
                    <a:lnTo>
                      <a:pt x="10" y="21"/>
                    </a:lnTo>
                    <a:lnTo>
                      <a:pt x="0" y="11"/>
                    </a:lnTo>
                    <a:close/>
                  </a:path>
                </a:pathLst>
              </a:custGeom>
              <a:solidFill>
                <a:srgbClr val="000000"/>
              </a:solidFill>
              <a:ln w="9525">
                <a:noFill/>
                <a:round/>
                <a:headEnd/>
                <a:tailEnd/>
              </a:ln>
            </p:spPr>
            <p:txBody>
              <a:bodyPr/>
              <a:lstStyle/>
              <a:p>
                <a:endParaRPr lang="sl-SI"/>
              </a:p>
            </p:txBody>
          </p:sp>
          <p:sp>
            <p:nvSpPr>
              <p:cNvPr id="168258" name="Freeform 322"/>
              <p:cNvSpPr>
                <a:spLocks/>
              </p:cNvSpPr>
              <p:nvPr/>
            </p:nvSpPr>
            <p:spPr bwMode="auto">
              <a:xfrm>
                <a:off x="2658" y="1525"/>
                <a:ext cx="11" cy="68"/>
              </a:xfrm>
              <a:custGeom>
                <a:avLst/>
                <a:gdLst/>
                <a:ahLst/>
                <a:cxnLst>
                  <a:cxn ang="0">
                    <a:pos x="10" y="0"/>
                  </a:cxn>
                  <a:cxn ang="0">
                    <a:pos x="0" y="10"/>
                  </a:cxn>
                  <a:cxn ang="0">
                    <a:pos x="0" y="136"/>
                  </a:cxn>
                  <a:cxn ang="0">
                    <a:pos x="21" y="136"/>
                  </a:cxn>
                  <a:cxn ang="0">
                    <a:pos x="21" y="10"/>
                  </a:cxn>
                  <a:cxn ang="0">
                    <a:pos x="10" y="21"/>
                  </a:cxn>
                  <a:cxn ang="0">
                    <a:pos x="10" y="0"/>
                  </a:cxn>
                  <a:cxn ang="0">
                    <a:pos x="0" y="0"/>
                  </a:cxn>
                  <a:cxn ang="0">
                    <a:pos x="0" y="10"/>
                  </a:cxn>
                  <a:cxn ang="0">
                    <a:pos x="10" y="0"/>
                  </a:cxn>
                </a:cxnLst>
                <a:rect l="0" t="0" r="r" b="b"/>
                <a:pathLst>
                  <a:path w="21" h="136">
                    <a:moveTo>
                      <a:pt x="10" y="0"/>
                    </a:moveTo>
                    <a:lnTo>
                      <a:pt x="0" y="10"/>
                    </a:lnTo>
                    <a:lnTo>
                      <a:pt x="0" y="136"/>
                    </a:lnTo>
                    <a:lnTo>
                      <a:pt x="21" y="136"/>
                    </a:lnTo>
                    <a:lnTo>
                      <a:pt x="21" y="10"/>
                    </a:lnTo>
                    <a:lnTo>
                      <a:pt x="10" y="21"/>
                    </a:lnTo>
                    <a:lnTo>
                      <a:pt x="10" y="0"/>
                    </a:lnTo>
                    <a:lnTo>
                      <a:pt x="0" y="0"/>
                    </a:lnTo>
                    <a:lnTo>
                      <a:pt x="0" y="10"/>
                    </a:lnTo>
                    <a:lnTo>
                      <a:pt x="10" y="0"/>
                    </a:lnTo>
                    <a:close/>
                  </a:path>
                </a:pathLst>
              </a:custGeom>
              <a:solidFill>
                <a:srgbClr val="000000"/>
              </a:solidFill>
              <a:ln w="9525">
                <a:noFill/>
                <a:round/>
                <a:headEnd/>
                <a:tailEnd/>
              </a:ln>
            </p:spPr>
            <p:txBody>
              <a:bodyPr/>
              <a:lstStyle/>
              <a:p>
                <a:endParaRPr lang="sl-SI"/>
              </a:p>
            </p:txBody>
          </p:sp>
          <p:sp>
            <p:nvSpPr>
              <p:cNvPr id="168259" name="Freeform 323"/>
              <p:cNvSpPr>
                <a:spLocks/>
              </p:cNvSpPr>
              <p:nvPr/>
            </p:nvSpPr>
            <p:spPr bwMode="auto">
              <a:xfrm>
                <a:off x="2878" y="1438"/>
                <a:ext cx="89" cy="94"/>
              </a:xfrm>
              <a:custGeom>
                <a:avLst/>
                <a:gdLst/>
                <a:ahLst/>
                <a:cxnLst>
                  <a:cxn ang="0">
                    <a:pos x="7" y="179"/>
                  </a:cxn>
                  <a:cxn ang="0">
                    <a:pos x="14" y="187"/>
                  </a:cxn>
                  <a:cxn ang="0">
                    <a:pos x="177" y="15"/>
                  </a:cxn>
                  <a:cxn ang="0">
                    <a:pos x="162" y="0"/>
                  </a:cxn>
                  <a:cxn ang="0">
                    <a:pos x="0" y="172"/>
                  </a:cxn>
                  <a:cxn ang="0">
                    <a:pos x="7" y="179"/>
                  </a:cxn>
                </a:cxnLst>
                <a:rect l="0" t="0" r="r" b="b"/>
                <a:pathLst>
                  <a:path w="177" h="187">
                    <a:moveTo>
                      <a:pt x="7" y="179"/>
                    </a:moveTo>
                    <a:lnTo>
                      <a:pt x="14" y="187"/>
                    </a:lnTo>
                    <a:lnTo>
                      <a:pt x="177" y="15"/>
                    </a:lnTo>
                    <a:lnTo>
                      <a:pt x="162" y="0"/>
                    </a:lnTo>
                    <a:lnTo>
                      <a:pt x="0" y="172"/>
                    </a:lnTo>
                    <a:lnTo>
                      <a:pt x="7" y="179"/>
                    </a:lnTo>
                    <a:close/>
                  </a:path>
                </a:pathLst>
              </a:custGeom>
              <a:solidFill>
                <a:srgbClr val="000000"/>
              </a:solidFill>
              <a:ln w="9525">
                <a:noFill/>
                <a:round/>
                <a:headEnd/>
                <a:tailEnd/>
              </a:ln>
            </p:spPr>
            <p:txBody>
              <a:bodyPr/>
              <a:lstStyle/>
              <a:p>
                <a:endParaRPr lang="sl-SI"/>
              </a:p>
            </p:txBody>
          </p:sp>
          <p:sp>
            <p:nvSpPr>
              <p:cNvPr id="168260" name="Freeform 324"/>
              <p:cNvSpPr>
                <a:spLocks/>
              </p:cNvSpPr>
              <p:nvPr/>
            </p:nvSpPr>
            <p:spPr bwMode="auto">
              <a:xfrm>
                <a:off x="2659" y="1439"/>
                <a:ext cx="91" cy="93"/>
              </a:xfrm>
              <a:custGeom>
                <a:avLst/>
                <a:gdLst/>
                <a:ahLst/>
                <a:cxnLst>
                  <a:cxn ang="0">
                    <a:pos x="174" y="0"/>
                  </a:cxn>
                  <a:cxn ang="0">
                    <a:pos x="167" y="3"/>
                  </a:cxn>
                  <a:cxn ang="0">
                    <a:pos x="0" y="171"/>
                  </a:cxn>
                  <a:cxn ang="0">
                    <a:pos x="15" y="186"/>
                  </a:cxn>
                  <a:cxn ang="0">
                    <a:pos x="181" y="18"/>
                  </a:cxn>
                  <a:cxn ang="0">
                    <a:pos x="174" y="21"/>
                  </a:cxn>
                  <a:cxn ang="0">
                    <a:pos x="174" y="0"/>
                  </a:cxn>
                  <a:cxn ang="0">
                    <a:pos x="170" y="0"/>
                  </a:cxn>
                  <a:cxn ang="0">
                    <a:pos x="167" y="3"/>
                  </a:cxn>
                  <a:cxn ang="0">
                    <a:pos x="174" y="0"/>
                  </a:cxn>
                </a:cxnLst>
                <a:rect l="0" t="0" r="r" b="b"/>
                <a:pathLst>
                  <a:path w="181" h="186">
                    <a:moveTo>
                      <a:pt x="174" y="0"/>
                    </a:moveTo>
                    <a:lnTo>
                      <a:pt x="167" y="3"/>
                    </a:lnTo>
                    <a:lnTo>
                      <a:pt x="0" y="171"/>
                    </a:lnTo>
                    <a:lnTo>
                      <a:pt x="15" y="186"/>
                    </a:lnTo>
                    <a:lnTo>
                      <a:pt x="181" y="18"/>
                    </a:lnTo>
                    <a:lnTo>
                      <a:pt x="174" y="21"/>
                    </a:lnTo>
                    <a:lnTo>
                      <a:pt x="174" y="0"/>
                    </a:lnTo>
                    <a:lnTo>
                      <a:pt x="170" y="0"/>
                    </a:lnTo>
                    <a:lnTo>
                      <a:pt x="167" y="3"/>
                    </a:lnTo>
                    <a:lnTo>
                      <a:pt x="174" y="0"/>
                    </a:lnTo>
                    <a:close/>
                  </a:path>
                </a:pathLst>
              </a:custGeom>
              <a:solidFill>
                <a:srgbClr val="000000"/>
              </a:solidFill>
              <a:ln w="9525">
                <a:noFill/>
                <a:round/>
                <a:headEnd/>
                <a:tailEnd/>
              </a:ln>
            </p:spPr>
            <p:txBody>
              <a:bodyPr/>
              <a:lstStyle/>
              <a:p>
                <a:endParaRPr lang="sl-SI"/>
              </a:p>
            </p:txBody>
          </p:sp>
          <p:sp>
            <p:nvSpPr>
              <p:cNvPr id="168261" name="Freeform 325"/>
              <p:cNvSpPr>
                <a:spLocks/>
              </p:cNvSpPr>
              <p:nvPr/>
            </p:nvSpPr>
            <p:spPr bwMode="auto">
              <a:xfrm>
                <a:off x="2746" y="1438"/>
                <a:ext cx="214" cy="12"/>
              </a:xfrm>
              <a:custGeom>
                <a:avLst/>
                <a:gdLst/>
                <a:ahLst/>
                <a:cxnLst>
                  <a:cxn ang="0">
                    <a:pos x="427" y="11"/>
                  </a:cxn>
                  <a:cxn ang="0">
                    <a:pos x="427" y="0"/>
                  </a:cxn>
                  <a:cxn ang="0">
                    <a:pos x="0" y="1"/>
                  </a:cxn>
                  <a:cxn ang="0">
                    <a:pos x="0" y="22"/>
                  </a:cxn>
                  <a:cxn ang="0">
                    <a:pos x="427" y="21"/>
                  </a:cxn>
                  <a:cxn ang="0">
                    <a:pos x="427" y="11"/>
                  </a:cxn>
                </a:cxnLst>
                <a:rect l="0" t="0" r="r" b="b"/>
                <a:pathLst>
                  <a:path w="427" h="22">
                    <a:moveTo>
                      <a:pt x="427" y="11"/>
                    </a:moveTo>
                    <a:lnTo>
                      <a:pt x="427" y="0"/>
                    </a:lnTo>
                    <a:lnTo>
                      <a:pt x="0" y="1"/>
                    </a:lnTo>
                    <a:lnTo>
                      <a:pt x="0" y="22"/>
                    </a:lnTo>
                    <a:lnTo>
                      <a:pt x="427" y="21"/>
                    </a:lnTo>
                    <a:lnTo>
                      <a:pt x="427" y="11"/>
                    </a:lnTo>
                    <a:close/>
                  </a:path>
                </a:pathLst>
              </a:custGeom>
              <a:solidFill>
                <a:srgbClr val="000000"/>
              </a:solidFill>
              <a:ln w="9525">
                <a:noFill/>
                <a:round/>
                <a:headEnd/>
                <a:tailEnd/>
              </a:ln>
            </p:spPr>
            <p:txBody>
              <a:bodyPr/>
              <a:lstStyle/>
              <a:p>
                <a:endParaRPr lang="sl-SI"/>
              </a:p>
            </p:txBody>
          </p:sp>
          <p:sp>
            <p:nvSpPr>
              <p:cNvPr id="168262" name="Freeform 326"/>
              <p:cNvSpPr>
                <a:spLocks/>
              </p:cNvSpPr>
              <p:nvPr/>
            </p:nvSpPr>
            <p:spPr bwMode="auto">
              <a:xfrm>
                <a:off x="2881" y="1512"/>
                <a:ext cx="89" cy="87"/>
              </a:xfrm>
              <a:custGeom>
                <a:avLst/>
                <a:gdLst/>
                <a:ahLst/>
                <a:cxnLst>
                  <a:cxn ang="0">
                    <a:pos x="156" y="8"/>
                  </a:cxn>
                  <a:cxn ang="0">
                    <a:pos x="159" y="0"/>
                  </a:cxn>
                  <a:cxn ang="0">
                    <a:pos x="0" y="159"/>
                  </a:cxn>
                  <a:cxn ang="0">
                    <a:pos x="15" y="174"/>
                  </a:cxn>
                  <a:cxn ang="0">
                    <a:pos x="174" y="15"/>
                  </a:cxn>
                  <a:cxn ang="0">
                    <a:pos x="177" y="8"/>
                  </a:cxn>
                  <a:cxn ang="0">
                    <a:pos x="174" y="15"/>
                  </a:cxn>
                  <a:cxn ang="0">
                    <a:pos x="177" y="12"/>
                  </a:cxn>
                  <a:cxn ang="0">
                    <a:pos x="177" y="8"/>
                  </a:cxn>
                  <a:cxn ang="0">
                    <a:pos x="156" y="8"/>
                  </a:cxn>
                </a:cxnLst>
                <a:rect l="0" t="0" r="r" b="b"/>
                <a:pathLst>
                  <a:path w="177" h="174">
                    <a:moveTo>
                      <a:pt x="156" y="8"/>
                    </a:moveTo>
                    <a:lnTo>
                      <a:pt x="159" y="0"/>
                    </a:lnTo>
                    <a:lnTo>
                      <a:pt x="0" y="159"/>
                    </a:lnTo>
                    <a:lnTo>
                      <a:pt x="15" y="174"/>
                    </a:lnTo>
                    <a:lnTo>
                      <a:pt x="174" y="15"/>
                    </a:lnTo>
                    <a:lnTo>
                      <a:pt x="177" y="8"/>
                    </a:lnTo>
                    <a:lnTo>
                      <a:pt x="174" y="15"/>
                    </a:lnTo>
                    <a:lnTo>
                      <a:pt x="177" y="12"/>
                    </a:lnTo>
                    <a:lnTo>
                      <a:pt x="177" y="8"/>
                    </a:lnTo>
                    <a:lnTo>
                      <a:pt x="156" y="8"/>
                    </a:lnTo>
                    <a:close/>
                  </a:path>
                </a:pathLst>
              </a:custGeom>
              <a:solidFill>
                <a:srgbClr val="000000"/>
              </a:solidFill>
              <a:ln w="9525">
                <a:noFill/>
                <a:round/>
                <a:headEnd/>
                <a:tailEnd/>
              </a:ln>
            </p:spPr>
            <p:txBody>
              <a:bodyPr/>
              <a:lstStyle/>
              <a:p>
                <a:endParaRPr lang="sl-SI"/>
              </a:p>
            </p:txBody>
          </p:sp>
          <p:sp>
            <p:nvSpPr>
              <p:cNvPr id="168263" name="Freeform 327"/>
              <p:cNvSpPr>
                <a:spLocks/>
              </p:cNvSpPr>
              <p:nvPr/>
            </p:nvSpPr>
            <p:spPr bwMode="auto">
              <a:xfrm>
                <a:off x="2960" y="1443"/>
                <a:ext cx="10" cy="72"/>
              </a:xfrm>
              <a:custGeom>
                <a:avLst/>
                <a:gdLst/>
                <a:ahLst/>
                <a:cxnLst>
                  <a:cxn ang="0">
                    <a:pos x="11" y="0"/>
                  </a:cxn>
                  <a:cxn ang="0">
                    <a:pos x="0" y="0"/>
                  </a:cxn>
                  <a:cxn ang="0">
                    <a:pos x="0" y="144"/>
                  </a:cxn>
                  <a:cxn ang="0">
                    <a:pos x="21" y="144"/>
                  </a:cxn>
                  <a:cxn ang="0">
                    <a:pos x="21" y="0"/>
                  </a:cxn>
                  <a:cxn ang="0">
                    <a:pos x="11" y="0"/>
                  </a:cxn>
                </a:cxnLst>
                <a:rect l="0" t="0" r="r" b="b"/>
                <a:pathLst>
                  <a:path w="21" h="144">
                    <a:moveTo>
                      <a:pt x="11" y="0"/>
                    </a:moveTo>
                    <a:lnTo>
                      <a:pt x="0" y="0"/>
                    </a:lnTo>
                    <a:lnTo>
                      <a:pt x="0" y="144"/>
                    </a:lnTo>
                    <a:lnTo>
                      <a:pt x="21" y="144"/>
                    </a:lnTo>
                    <a:lnTo>
                      <a:pt x="21" y="0"/>
                    </a:lnTo>
                    <a:lnTo>
                      <a:pt x="11" y="0"/>
                    </a:lnTo>
                    <a:close/>
                  </a:path>
                </a:pathLst>
              </a:custGeom>
              <a:solidFill>
                <a:srgbClr val="000000"/>
              </a:solidFill>
              <a:ln w="9525">
                <a:noFill/>
                <a:round/>
                <a:headEnd/>
                <a:tailEnd/>
              </a:ln>
            </p:spPr>
            <p:txBody>
              <a:bodyPr/>
              <a:lstStyle/>
              <a:p>
                <a:endParaRPr lang="sl-SI"/>
              </a:p>
            </p:txBody>
          </p:sp>
          <p:sp>
            <p:nvSpPr>
              <p:cNvPr id="168264" name="Freeform 328"/>
              <p:cNvSpPr>
                <a:spLocks/>
              </p:cNvSpPr>
              <p:nvPr/>
            </p:nvSpPr>
            <p:spPr bwMode="auto">
              <a:xfrm>
                <a:off x="2410" y="1851"/>
                <a:ext cx="283" cy="11"/>
              </a:xfrm>
              <a:custGeom>
                <a:avLst/>
                <a:gdLst/>
                <a:ahLst/>
                <a:cxnLst>
                  <a:cxn ang="0">
                    <a:pos x="566" y="11"/>
                  </a:cxn>
                  <a:cxn ang="0">
                    <a:pos x="566" y="0"/>
                  </a:cxn>
                  <a:cxn ang="0">
                    <a:pos x="0" y="0"/>
                  </a:cxn>
                  <a:cxn ang="0">
                    <a:pos x="0" y="21"/>
                  </a:cxn>
                  <a:cxn ang="0">
                    <a:pos x="566" y="21"/>
                  </a:cxn>
                  <a:cxn ang="0">
                    <a:pos x="566" y="11"/>
                  </a:cxn>
                </a:cxnLst>
                <a:rect l="0" t="0" r="r" b="b"/>
                <a:pathLst>
                  <a:path w="566" h="21">
                    <a:moveTo>
                      <a:pt x="566" y="11"/>
                    </a:moveTo>
                    <a:lnTo>
                      <a:pt x="566" y="0"/>
                    </a:lnTo>
                    <a:lnTo>
                      <a:pt x="0" y="0"/>
                    </a:lnTo>
                    <a:lnTo>
                      <a:pt x="0" y="21"/>
                    </a:lnTo>
                    <a:lnTo>
                      <a:pt x="566" y="21"/>
                    </a:lnTo>
                    <a:lnTo>
                      <a:pt x="566" y="11"/>
                    </a:lnTo>
                    <a:close/>
                  </a:path>
                </a:pathLst>
              </a:custGeom>
              <a:solidFill>
                <a:srgbClr val="000000"/>
              </a:solidFill>
              <a:ln w="9525">
                <a:noFill/>
                <a:round/>
                <a:headEnd/>
                <a:tailEnd/>
              </a:ln>
            </p:spPr>
            <p:txBody>
              <a:bodyPr/>
              <a:lstStyle/>
              <a:p>
                <a:endParaRPr lang="sl-SI"/>
              </a:p>
            </p:txBody>
          </p:sp>
          <p:sp>
            <p:nvSpPr>
              <p:cNvPr id="168265" name="Freeform 329"/>
              <p:cNvSpPr>
                <a:spLocks/>
              </p:cNvSpPr>
              <p:nvPr/>
            </p:nvSpPr>
            <p:spPr bwMode="auto">
              <a:xfrm>
                <a:off x="2490" y="1822"/>
                <a:ext cx="120" cy="11"/>
              </a:xfrm>
              <a:custGeom>
                <a:avLst/>
                <a:gdLst/>
                <a:ahLst/>
                <a:cxnLst>
                  <a:cxn ang="0">
                    <a:pos x="241" y="10"/>
                  </a:cxn>
                  <a:cxn ang="0">
                    <a:pos x="230" y="0"/>
                  </a:cxn>
                  <a:cxn ang="0">
                    <a:pos x="0" y="0"/>
                  </a:cxn>
                  <a:cxn ang="0">
                    <a:pos x="0" y="21"/>
                  </a:cxn>
                  <a:cxn ang="0">
                    <a:pos x="230" y="21"/>
                  </a:cxn>
                  <a:cxn ang="0">
                    <a:pos x="220" y="10"/>
                  </a:cxn>
                  <a:cxn ang="0">
                    <a:pos x="241" y="10"/>
                  </a:cxn>
                  <a:cxn ang="0">
                    <a:pos x="241" y="0"/>
                  </a:cxn>
                  <a:cxn ang="0">
                    <a:pos x="230" y="0"/>
                  </a:cxn>
                  <a:cxn ang="0">
                    <a:pos x="241" y="10"/>
                  </a:cxn>
                </a:cxnLst>
                <a:rect l="0" t="0" r="r" b="b"/>
                <a:pathLst>
                  <a:path w="241" h="21">
                    <a:moveTo>
                      <a:pt x="241" y="10"/>
                    </a:moveTo>
                    <a:lnTo>
                      <a:pt x="230" y="0"/>
                    </a:lnTo>
                    <a:lnTo>
                      <a:pt x="0" y="0"/>
                    </a:lnTo>
                    <a:lnTo>
                      <a:pt x="0" y="21"/>
                    </a:lnTo>
                    <a:lnTo>
                      <a:pt x="230" y="21"/>
                    </a:lnTo>
                    <a:lnTo>
                      <a:pt x="220" y="10"/>
                    </a:lnTo>
                    <a:lnTo>
                      <a:pt x="241" y="10"/>
                    </a:lnTo>
                    <a:lnTo>
                      <a:pt x="241" y="0"/>
                    </a:lnTo>
                    <a:lnTo>
                      <a:pt x="230" y="0"/>
                    </a:lnTo>
                    <a:lnTo>
                      <a:pt x="241" y="10"/>
                    </a:lnTo>
                    <a:close/>
                  </a:path>
                </a:pathLst>
              </a:custGeom>
              <a:solidFill>
                <a:srgbClr val="000000"/>
              </a:solidFill>
              <a:ln w="9525">
                <a:noFill/>
                <a:round/>
                <a:headEnd/>
                <a:tailEnd/>
              </a:ln>
            </p:spPr>
            <p:txBody>
              <a:bodyPr/>
              <a:lstStyle/>
              <a:p>
                <a:endParaRPr lang="sl-SI"/>
              </a:p>
            </p:txBody>
          </p:sp>
          <p:sp>
            <p:nvSpPr>
              <p:cNvPr id="168266" name="Freeform 330"/>
              <p:cNvSpPr>
                <a:spLocks/>
              </p:cNvSpPr>
              <p:nvPr/>
            </p:nvSpPr>
            <p:spPr bwMode="auto">
              <a:xfrm>
                <a:off x="2600" y="1828"/>
                <a:ext cx="10" cy="57"/>
              </a:xfrm>
              <a:custGeom>
                <a:avLst/>
                <a:gdLst/>
                <a:ahLst/>
                <a:cxnLst>
                  <a:cxn ang="0">
                    <a:pos x="10" y="115"/>
                  </a:cxn>
                  <a:cxn ang="0">
                    <a:pos x="21" y="104"/>
                  </a:cxn>
                  <a:cxn ang="0">
                    <a:pos x="21" y="0"/>
                  </a:cxn>
                  <a:cxn ang="0">
                    <a:pos x="0" y="0"/>
                  </a:cxn>
                  <a:cxn ang="0">
                    <a:pos x="0" y="104"/>
                  </a:cxn>
                  <a:cxn ang="0">
                    <a:pos x="10" y="94"/>
                  </a:cxn>
                  <a:cxn ang="0">
                    <a:pos x="10" y="115"/>
                  </a:cxn>
                  <a:cxn ang="0">
                    <a:pos x="21" y="115"/>
                  </a:cxn>
                  <a:cxn ang="0">
                    <a:pos x="21" y="104"/>
                  </a:cxn>
                  <a:cxn ang="0">
                    <a:pos x="10" y="115"/>
                  </a:cxn>
                </a:cxnLst>
                <a:rect l="0" t="0" r="r" b="b"/>
                <a:pathLst>
                  <a:path w="21" h="115">
                    <a:moveTo>
                      <a:pt x="10" y="115"/>
                    </a:moveTo>
                    <a:lnTo>
                      <a:pt x="21" y="104"/>
                    </a:lnTo>
                    <a:lnTo>
                      <a:pt x="21" y="0"/>
                    </a:lnTo>
                    <a:lnTo>
                      <a:pt x="0" y="0"/>
                    </a:lnTo>
                    <a:lnTo>
                      <a:pt x="0" y="104"/>
                    </a:lnTo>
                    <a:lnTo>
                      <a:pt x="10" y="94"/>
                    </a:lnTo>
                    <a:lnTo>
                      <a:pt x="10" y="115"/>
                    </a:lnTo>
                    <a:lnTo>
                      <a:pt x="21" y="115"/>
                    </a:lnTo>
                    <a:lnTo>
                      <a:pt x="21" y="104"/>
                    </a:lnTo>
                    <a:lnTo>
                      <a:pt x="10" y="115"/>
                    </a:lnTo>
                    <a:close/>
                  </a:path>
                </a:pathLst>
              </a:custGeom>
              <a:solidFill>
                <a:srgbClr val="000000"/>
              </a:solidFill>
              <a:ln w="9525">
                <a:noFill/>
                <a:round/>
                <a:headEnd/>
                <a:tailEnd/>
              </a:ln>
            </p:spPr>
            <p:txBody>
              <a:bodyPr/>
              <a:lstStyle/>
              <a:p>
                <a:endParaRPr lang="sl-SI"/>
              </a:p>
            </p:txBody>
          </p:sp>
          <p:sp>
            <p:nvSpPr>
              <p:cNvPr id="168267" name="Freeform 331"/>
              <p:cNvSpPr>
                <a:spLocks/>
              </p:cNvSpPr>
              <p:nvPr/>
            </p:nvSpPr>
            <p:spPr bwMode="auto">
              <a:xfrm>
                <a:off x="2485" y="1874"/>
                <a:ext cx="120" cy="11"/>
              </a:xfrm>
              <a:custGeom>
                <a:avLst/>
                <a:gdLst/>
                <a:ahLst/>
                <a:cxnLst>
                  <a:cxn ang="0">
                    <a:pos x="0" y="10"/>
                  </a:cxn>
                  <a:cxn ang="0">
                    <a:pos x="11" y="21"/>
                  </a:cxn>
                  <a:cxn ang="0">
                    <a:pos x="241" y="21"/>
                  </a:cxn>
                  <a:cxn ang="0">
                    <a:pos x="241" y="0"/>
                  </a:cxn>
                  <a:cxn ang="0">
                    <a:pos x="11" y="0"/>
                  </a:cxn>
                  <a:cxn ang="0">
                    <a:pos x="21" y="10"/>
                  </a:cxn>
                  <a:cxn ang="0">
                    <a:pos x="0" y="10"/>
                  </a:cxn>
                  <a:cxn ang="0">
                    <a:pos x="0" y="21"/>
                  </a:cxn>
                  <a:cxn ang="0">
                    <a:pos x="11" y="21"/>
                  </a:cxn>
                  <a:cxn ang="0">
                    <a:pos x="0" y="10"/>
                  </a:cxn>
                </a:cxnLst>
                <a:rect l="0" t="0" r="r" b="b"/>
                <a:pathLst>
                  <a:path w="241" h="21">
                    <a:moveTo>
                      <a:pt x="0" y="10"/>
                    </a:moveTo>
                    <a:lnTo>
                      <a:pt x="11" y="21"/>
                    </a:lnTo>
                    <a:lnTo>
                      <a:pt x="241" y="21"/>
                    </a:lnTo>
                    <a:lnTo>
                      <a:pt x="241" y="0"/>
                    </a:lnTo>
                    <a:lnTo>
                      <a:pt x="11" y="0"/>
                    </a:lnTo>
                    <a:lnTo>
                      <a:pt x="21" y="10"/>
                    </a:lnTo>
                    <a:lnTo>
                      <a:pt x="0" y="10"/>
                    </a:lnTo>
                    <a:lnTo>
                      <a:pt x="0" y="21"/>
                    </a:lnTo>
                    <a:lnTo>
                      <a:pt x="11" y="21"/>
                    </a:lnTo>
                    <a:lnTo>
                      <a:pt x="0" y="10"/>
                    </a:lnTo>
                    <a:close/>
                  </a:path>
                </a:pathLst>
              </a:custGeom>
              <a:solidFill>
                <a:srgbClr val="000000"/>
              </a:solidFill>
              <a:ln w="9525">
                <a:noFill/>
                <a:round/>
                <a:headEnd/>
                <a:tailEnd/>
              </a:ln>
            </p:spPr>
            <p:txBody>
              <a:bodyPr/>
              <a:lstStyle/>
              <a:p>
                <a:endParaRPr lang="sl-SI"/>
              </a:p>
            </p:txBody>
          </p:sp>
          <p:sp>
            <p:nvSpPr>
              <p:cNvPr id="168268" name="Freeform 332"/>
              <p:cNvSpPr>
                <a:spLocks/>
              </p:cNvSpPr>
              <p:nvPr/>
            </p:nvSpPr>
            <p:spPr bwMode="auto">
              <a:xfrm>
                <a:off x="2485" y="1822"/>
                <a:ext cx="10" cy="58"/>
              </a:xfrm>
              <a:custGeom>
                <a:avLst/>
                <a:gdLst/>
                <a:ahLst/>
                <a:cxnLst>
                  <a:cxn ang="0">
                    <a:pos x="11" y="0"/>
                  </a:cxn>
                  <a:cxn ang="0">
                    <a:pos x="0" y="10"/>
                  </a:cxn>
                  <a:cxn ang="0">
                    <a:pos x="0" y="114"/>
                  </a:cxn>
                  <a:cxn ang="0">
                    <a:pos x="21" y="114"/>
                  </a:cxn>
                  <a:cxn ang="0">
                    <a:pos x="21" y="10"/>
                  </a:cxn>
                  <a:cxn ang="0">
                    <a:pos x="11" y="21"/>
                  </a:cxn>
                  <a:cxn ang="0">
                    <a:pos x="11" y="0"/>
                  </a:cxn>
                  <a:cxn ang="0">
                    <a:pos x="0" y="0"/>
                  </a:cxn>
                  <a:cxn ang="0">
                    <a:pos x="0" y="10"/>
                  </a:cxn>
                  <a:cxn ang="0">
                    <a:pos x="11" y="0"/>
                  </a:cxn>
                </a:cxnLst>
                <a:rect l="0" t="0" r="r" b="b"/>
                <a:pathLst>
                  <a:path w="21" h="114">
                    <a:moveTo>
                      <a:pt x="11" y="0"/>
                    </a:moveTo>
                    <a:lnTo>
                      <a:pt x="0" y="10"/>
                    </a:lnTo>
                    <a:lnTo>
                      <a:pt x="0" y="114"/>
                    </a:lnTo>
                    <a:lnTo>
                      <a:pt x="21" y="114"/>
                    </a:lnTo>
                    <a:lnTo>
                      <a:pt x="21" y="10"/>
                    </a:lnTo>
                    <a:lnTo>
                      <a:pt x="11" y="21"/>
                    </a:lnTo>
                    <a:lnTo>
                      <a:pt x="11" y="0"/>
                    </a:lnTo>
                    <a:lnTo>
                      <a:pt x="0" y="0"/>
                    </a:lnTo>
                    <a:lnTo>
                      <a:pt x="0" y="10"/>
                    </a:lnTo>
                    <a:lnTo>
                      <a:pt x="11" y="0"/>
                    </a:lnTo>
                    <a:close/>
                  </a:path>
                </a:pathLst>
              </a:custGeom>
              <a:solidFill>
                <a:srgbClr val="000000"/>
              </a:solidFill>
              <a:ln w="9525">
                <a:noFill/>
                <a:round/>
                <a:headEnd/>
                <a:tailEnd/>
              </a:ln>
            </p:spPr>
            <p:txBody>
              <a:bodyPr/>
              <a:lstStyle/>
              <a:p>
                <a:endParaRPr lang="sl-SI"/>
              </a:p>
            </p:txBody>
          </p:sp>
          <p:sp>
            <p:nvSpPr>
              <p:cNvPr id="168269" name="Rectangle 333"/>
              <p:cNvSpPr>
                <a:spLocks noChangeArrowheads="1"/>
              </p:cNvSpPr>
              <p:nvPr/>
            </p:nvSpPr>
            <p:spPr bwMode="auto">
              <a:xfrm>
                <a:off x="2664" y="1890"/>
                <a:ext cx="219" cy="63"/>
              </a:xfrm>
              <a:prstGeom prst="rect">
                <a:avLst/>
              </a:prstGeom>
              <a:solidFill>
                <a:srgbClr val="FFFFFF"/>
              </a:solidFill>
              <a:ln w="9525">
                <a:noFill/>
                <a:miter lim="800000"/>
                <a:headEnd/>
                <a:tailEnd/>
              </a:ln>
            </p:spPr>
            <p:txBody>
              <a:bodyPr/>
              <a:lstStyle/>
              <a:p>
                <a:endParaRPr lang="sl-SI"/>
              </a:p>
            </p:txBody>
          </p:sp>
          <p:sp>
            <p:nvSpPr>
              <p:cNvPr id="168270" name="Freeform 334"/>
              <p:cNvSpPr>
                <a:spLocks/>
              </p:cNvSpPr>
              <p:nvPr/>
            </p:nvSpPr>
            <p:spPr bwMode="auto">
              <a:xfrm>
                <a:off x="2664" y="1885"/>
                <a:ext cx="224" cy="11"/>
              </a:xfrm>
              <a:custGeom>
                <a:avLst/>
                <a:gdLst/>
                <a:ahLst/>
                <a:cxnLst>
                  <a:cxn ang="0">
                    <a:pos x="450" y="11"/>
                  </a:cxn>
                  <a:cxn ang="0">
                    <a:pos x="439" y="0"/>
                  </a:cxn>
                  <a:cxn ang="0">
                    <a:pos x="0" y="0"/>
                  </a:cxn>
                  <a:cxn ang="0">
                    <a:pos x="0" y="21"/>
                  </a:cxn>
                  <a:cxn ang="0">
                    <a:pos x="439" y="21"/>
                  </a:cxn>
                  <a:cxn ang="0">
                    <a:pos x="429" y="11"/>
                  </a:cxn>
                  <a:cxn ang="0">
                    <a:pos x="450" y="11"/>
                  </a:cxn>
                  <a:cxn ang="0">
                    <a:pos x="450" y="0"/>
                  </a:cxn>
                  <a:cxn ang="0">
                    <a:pos x="439" y="0"/>
                  </a:cxn>
                  <a:cxn ang="0">
                    <a:pos x="450" y="11"/>
                  </a:cxn>
                </a:cxnLst>
                <a:rect l="0" t="0" r="r" b="b"/>
                <a:pathLst>
                  <a:path w="450" h="21">
                    <a:moveTo>
                      <a:pt x="450" y="11"/>
                    </a:moveTo>
                    <a:lnTo>
                      <a:pt x="439" y="0"/>
                    </a:lnTo>
                    <a:lnTo>
                      <a:pt x="0" y="0"/>
                    </a:lnTo>
                    <a:lnTo>
                      <a:pt x="0" y="21"/>
                    </a:lnTo>
                    <a:lnTo>
                      <a:pt x="439" y="21"/>
                    </a:lnTo>
                    <a:lnTo>
                      <a:pt x="429" y="11"/>
                    </a:lnTo>
                    <a:lnTo>
                      <a:pt x="450" y="11"/>
                    </a:lnTo>
                    <a:lnTo>
                      <a:pt x="450" y="0"/>
                    </a:lnTo>
                    <a:lnTo>
                      <a:pt x="439" y="0"/>
                    </a:lnTo>
                    <a:lnTo>
                      <a:pt x="450" y="11"/>
                    </a:lnTo>
                    <a:close/>
                  </a:path>
                </a:pathLst>
              </a:custGeom>
              <a:solidFill>
                <a:srgbClr val="000000"/>
              </a:solidFill>
              <a:ln w="9525">
                <a:noFill/>
                <a:round/>
                <a:headEnd/>
                <a:tailEnd/>
              </a:ln>
            </p:spPr>
            <p:txBody>
              <a:bodyPr/>
              <a:lstStyle/>
              <a:p>
                <a:endParaRPr lang="sl-SI"/>
              </a:p>
            </p:txBody>
          </p:sp>
          <p:sp>
            <p:nvSpPr>
              <p:cNvPr id="168271" name="Freeform 335"/>
              <p:cNvSpPr>
                <a:spLocks/>
              </p:cNvSpPr>
              <p:nvPr/>
            </p:nvSpPr>
            <p:spPr bwMode="auto">
              <a:xfrm>
                <a:off x="2878" y="1890"/>
                <a:ext cx="10" cy="68"/>
              </a:xfrm>
              <a:custGeom>
                <a:avLst/>
                <a:gdLst/>
                <a:ahLst/>
                <a:cxnLst>
                  <a:cxn ang="0">
                    <a:pos x="10" y="135"/>
                  </a:cxn>
                  <a:cxn ang="0">
                    <a:pos x="21" y="125"/>
                  </a:cxn>
                  <a:cxn ang="0">
                    <a:pos x="21" y="0"/>
                  </a:cxn>
                  <a:cxn ang="0">
                    <a:pos x="0" y="0"/>
                  </a:cxn>
                  <a:cxn ang="0">
                    <a:pos x="0" y="125"/>
                  </a:cxn>
                  <a:cxn ang="0">
                    <a:pos x="10" y="114"/>
                  </a:cxn>
                  <a:cxn ang="0">
                    <a:pos x="10" y="135"/>
                  </a:cxn>
                  <a:cxn ang="0">
                    <a:pos x="21" y="135"/>
                  </a:cxn>
                  <a:cxn ang="0">
                    <a:pos x="21" y="125"/>
                  </a:cxn>
                  <a:cxn ang="0">
                    <a:pos x="10" y="135"/>
                  </a:cxn>
                </a:cxnLst>
                <a:rect l="0" t="0" r="r" b="b"/>
                <a:pathLst>
                  <a:path w="21" h="135">
                    <a:moveTo>
                      <a:pt x="10" y="135"/>
                    </a:moveTo>
                    <a:lnTo>
                      <a:pt x="21" y="125"/>
                    </a:lnTo>
                    <a:lnTo>
                      <a:pt x="21" y="0"/>
                    </a:lnTo>
                    <a:lnTo>
                      <a:pt x="0" y="0"/>
                    </a:lnTo>
                    <a:lnTo>
                      <a:pt x="0" y="125"/>
                    </a:lnTo>
                    <a:lnTo>
                      <a:pt x="10" y="114"/>
                    </a:lnTo>
                    <a:lnTo>
                      <a:pt x="10" y="135"/>
                    </a:lnTo>
                    <a:lnTo>
                      <a:pt x="21" y="135"/>
                    </a:lnTo>
                    <a:lnTo>
                      <a:pt x="21" y="125"/>
                    </a:lnTo>
                    <a:lnTo>
                      <a:pt x="10" y="135"/>
                    </a:lnTo>
                    <a:close/>
                  </a:path>
                </a:pathLst>
              </a:custGeom>
              <a:solidFill>
                <a:srgbClr val="000000"/>
              </a:solidFill>
              <a:ln w="9525">
                <a:noFill/>
                <a:round/>
                <a:headEnd/>
                <a:tailEnd/>
              </a:ln>
            </p:spPr>
            <p:txBody>
              <a:bodyPr/>
              <a:lstStyle/>
              <a:p>
                <a:endParaRPr lang="sl-SI"/>
              </a:p>
            </p:txBody>
          </p:sp>
          <p:sp>
            <p:nvSpPr>
              <p:cNvPr id="168272" name="Freeform 336"/>
              <p:cNvSpPr>
                <a:spLocks/>
              </p:cNvSpPr>
              <p:nvPr/>
            </p:nvSpPr>
            <p:spPr bwMode="auto">
              <a:xfrm>
                <a:off x="2658" y="1948"/>
                <a:ext cx="225" cy="10"/>
              </a:xfrm>
              <a:custGeom>
                <a:avLst/>
                <a:gdLst/>
                <a:ahLst/>
                <a:cxnLst>
                  <a:cxn ang="0">
                    <a:pos x="0" y="11"/>
                  </a:cxn>
                  <a:cxn ang="0">
                    <a:pos x="10" y="21"/>
                  </a:cxn>
                  <a:cxn ang="0">
                    <a:pos x="449" y="21"/>
                  </a:cxn>
                  <a:cxn ang="0">
                    <a:pos x="449" y="0"/>
                  </a:cxn>
                  <a:cxn ang="0">
                    <a:pos x="10" y="0"/>
                  </a:cxn>
                  <a:cxn ang="0">
                    <a:pos x="21" y="11"/>
                  </a:cxn>
                  <a:cxn ang="0">
                    <a:pos x="0" y="11"/>
                  </a:cxn>
                  <a:cxn ang="0">
                    <a:pos x="0" y="21"/>
                  </a:cxn>
                  <a:cxn ang="0">
                    <a:pos x="10" y="21"/>
                  </a:cxn>
                  <a:cxn ang="0">
                    <a:pos x="0" y="11"/>
                  </a:cxn>
                </a:cxnLst>
                <a:rect l="0" t="0" r="r" b="b"/>
                <a:pathLst>
                  <a:path w="449" h="21">
                    <a:moveTo>
                      <a:pt x="0" y="11"/>
                    </a:moveTo>
                    <a:lnTo>
                      <a:pt x="10" y="21"/>
                    </a:lnTo>
                    <a:lnTo>
                      <a:pt x="449" y="21"/>
                    </a:lnTo>
                    <a:lnTo>
                      <a:pt x="449" y="0"/>
                    </a:lnTo>
                    <a:lnTo>
                      <a:pt x="10" y="0"/>
                    </a:lnTo>
                    <a:lnTo>
                      <a:pt x="21" y="11"/>
                    </a:lnTo>
                    <a:lnTo>
                      <a:pt x="0" y="11"/>
                    </a:lnTo>
                    <a:lnTo>
                      <a:pt x="0" y="21"/>
                    </a:lnTo>
                    <a:lnTo>
                      <a:pt x="10" y="21"/>
                    </a:lnTo>
                    <a:lnTo>
                      <a:pt x="0" y="11"/>
                    </a:lnTo>
                    <a:close/>
                  </a:path>
                </a:pathLst>
              </a:custGeom>
              <a:solidFill>
                <a:srgbClr val="000000"/>
              </a:solidFill>
              <a:ln w="9525">
                <a:noFill/>
                <a:round/>
                <a:headEnd/>
                <a:tailEnd/>
              </a:ln>
            </p:spPr>
            <p:txBody>
              <a:bodyPr/>
              <a:lstStyle/>
              <a:p>
                <a:endParaRPr lang="sl-SI"/>
              </a:p>
            </p:txBody>
          </p:sp>
          <p:sp>
            <p:nvSpPr>
              <p:cNvPr id="168273" name="Freeform 337"/>
              <p:cNvSpPr>
                <a:spLocks/>
              </p:cNvSpPr>
              <p:nvPr/>
            </p:nvSpPr>
            <p:spPr bwMode="auto">
              <a:xfrm>
                <a:off x="2658" y="1885"/>
                <a:ext cx="11" cy="68"/>
              </a:xfrm>
              <a:custGeom>
                <a:avLst/>
                <a:gdLst/>
                <a:ahLst/>
                <a:cxnLst>
                  <a:cxn ang="0">
                    <a:pos x="10" y="0"/>
                  </a:cxn>
                  <a:cxn ang="0">
                    <a:pos x="0" y="11"/>
                  </a:cxn>
                  <a:cxn ang="0">
                    <a:pos x="0" y="136"/>
                  </a:cxn>
                  <a:cxn ang="0">
                    <a:pos x="21" y="136"/>
                  </a:cxn>
                  <a:cxn ang="0">
                    <a:pos x="21" y="11"/>
                  </a:cxn>
                  <a:cxn ang="0">
                    <a:pos x="10" y="21"/>
                  </a:cxn>
                  <a:cxn ang="0">
                    <a:pos x="10" y="0"/>
                  </a:cxn>
                  <a:cxn ang="0">
                    <a:pos x="0" y="0"/>
                  </a:cxn>
                  <a:cxn ang="0">
                    <a:pos x="0" y="11"/>
                  </a:cxn>
                  <a:cxn ang="0">
                    <a:pos x="10" y="0"/>
                  </a:cxn>
                </a:cxnLst>
                <a:rect l="0" t="0" r="r" b="b"/>
                <a:pathLst>
                  <a:path w="21" h="136">
                    <a:moveTo>
                      <a:pt x="10" y="0"/>
                    </a:moveTo>
                    <a:lnTo>
                      <a:pt x="0" y="11"/>
                    </a:lnTo>
                    <a:lnTo>
                      <a:pt x="0" y="136"/>
                    </a:lnTo>
                    <a:lnTo>
                      <a:pt x="21" y="136"/>
                    </a:lnTo>
                    <a:lnTo>
                      <a:pt x="21" y="11"/>
                    </a:lnTo>
                    <a:lnTo>
                      <a:pt x="10" y="21"/>
                    </a:lnTo>
                    <a:lnTo>
                      <a:pt x="10" y="0"/>
                    </a:lnTo>
                    <a:lnTo>
                      <a:pt x="0" y="0"/>
                    </a:lnTo>
                    <a:lnTo>
                      <a:pt x="0" y="11"/>
                    </a:lnTo>
                    <a:lnTo>
                      <a:pt x="10" y="0"/>
                    </a:lnTo>
                    <a:close/>
                  </a:path>
                </a:pathLst>
              </a:custGeom>
              <a:solidFill>
                <a:srgbClr val="000000"/>
              </a:solidFill>
              <a:ln w="9525">
                <a:noFill/>
                <a:round/>
                <a:headEnd/>
                <a:tailEnd/>
              </a:ln>
            </p:spPr>
            <p:txBody>
              <a:bodyPr/>
              <a:lstStyle/>
              <a:p>
                <a:endParaRPr lang="sl-SI"/>
              </a:p>
            </p:txBody>
          </p:sp>
          <p:sp>
            <p:nvSpPr>
              <p:cNvPr id="168274" name="Freeform 338"/>
              <p:cNvSpPr>
                <a:spLocks/>
              </p:cNvSpPr>
              <p:nvPr/>
            </p:nvSpPr>
            <p:spPr bwMode="auto">
              <a:xfrm>
                <a:off x="2878" y="1798"/>
                <a:ext cx="89" cy="93"/>
              </a:xfrm>
              <a:custGeom>
                <a:avLst/>
                <a:gdLst/>
                <a:ahLst/>
                <a:cxnLst>
                  <a:cxn ang="0">
                    <a:pos x="7" y="179"/>
                  </a:cxn>
                  <a:cxn ang="0">
                    <a:pos x="14" y="187"/>
                  </a:cxn>
                  <a:cxn ang="0">
                    <a:pos x="177" y="15"/>
                  </a:cxn>
                  <a:cxn ang="0">
                    <a:pos x="162" y="0"/>
                  </a:cxn>
                  <a:cxn ang="0">
                    <a:pos x="0" y="172"/>
                  </a:cxn>
                  <a:cxn ang="0">
                    <a:pos x="7" y="179"/>
                  </a:cxn>
                </a:cxnLst>
                <a:rect l="0" t="0" r="r" b="b"/>
                <a:pathLst>
                  <a:path w="177" h="187">
                    <a:moveTo>
                      <a:pt x="7" y="179"/>
                    </a:moveTo>
                    <a:lnTo>
                      <a:pt x="14" y="187"/>
                    </a:lnTo>
                    <a:lnTo>
                      <a:pt x="177" y="15"/>
                    </a:lnTo>
                    <a:lnTo>
                      <a:pt x="162" y="0"/>
                    </a:lnTo>
                    <a:lnTo>
                      <a:pt x="0" y="172"/>
                    </a:lnTo>
                    <a:lnTo>
                      <a:pt x="7" y="179"/>
                    </a:lnTo>
                    <a:close/>
                  </a:path>
                </a:pathLst>
              </a:custGeom>
              <a:solidFill>
                <a:srgbClr val="000000"/>
              </a:solidFill>
              <a:ln w="9525">
                <a:noFill/>
                <a:round/>
                <a:headEnd/>
                <a:tailEnd/>
              </a:ln>
            </p:spPr>
            <p:txBody>
              <a:bodyPr/>
              <a:lstStyle/>
              <a:p>
                <a:endParaRPr lang="sl-SI"/>
              </a:p>
            </p:txBody>
          </p:sp>
          <p:sp>
            <p:nvSpPr>
              <p:cNvPr id="168275" name="Freeform 339"/>
              <p:cNvSpPr>
                <a:spLocks/>
              </p:cNvSpPr>
              <p:nvPr/>
            </p:nvSpPr>
            <p:spPr bwMode="auto">
              <a:xfrm>
                <a:off x="2659" y="1799"/>
                <a:ext cx="91" cy="92"/>
              </a:xfrm>
              <a:custGeom>
                <a:avLst/>
                <a:gdLst/>
                <a:ahLst/>
                <a:cxnLst>
                  <a:cxn ang="0">
                    <a:pos x="174" y="0"/>
                  </a:cxn>
                  <a:cxn ang="0">
                    <a:pos x="167" y="3"/>
                  </a:cxn>
                  <a:cxn ang="0">
                    <a:pos x="0" y="171"/>
                  </a:cxn>
                  <a:cxn ang="0">
                    <a:pos x="15" y="186"/>
                  </a:cxn>
                  <a:cxn ang="0">
                    <a:pos x="181" y="18"/>
                  </a:cxn>
                  <a:cxn ang="0">
                    <a:pos x="174" y="21"/>
                  </a:cxn>
                  <a:cxn ang="0">
                    <a:pos x="174" y="0"/>
                  </a:cxn>
                  <a:cxn ang="0">
                    <a:pos x="170" y="0"/>
                  </a:cxn>
                  <a:cxn ang="0">
                    <a:pos x="167" y="3"/>
                  </a:cxn>
                  <a:cxn ang="0">
                    <a:pos x="174" y="0"/>
                  </a:cxn>
                </a:cxnLst>
                <a:rect l="0" t="0" r="r" b="b"/>
                <a:pathLst>
                  <a:path w="181" h="186">
                    <a:moveTo>
                      <a:pt x="174" y="0"/>
                    </a:moveTo>
                    <a:lnTo>
                      <a:pt x="167" y="3"/>
                    </a:lnTo>
                    <a:lnTo>
                      <a:pt x="0" y="171"/>
                    </a:lnTo>
                    <a:lnTo>
                      <a:pt x="15" y="186"/>
                    </a:lnTo>
                    <a:lnTo>
                      <a:pt x="181" y="18"/>
                    </a:lnTo>
                    <a:lnTo>
                      <a:pt x="174" y="21"/>
                    </a:lnTo>
                    <a:lnTo>
                      <a:pt x="174" y="0"/>
                    </a:lnTo>
                    <a:lnTo>
                      <a:pt x="170" y="0"/>
                    </a:lnTo>
                    <a:lnTo>
                      <a:pt x="167" y="3"/>
                    </a:lnTo>
                    <a:lnTo>
                      <a:pt x="174" y="0"/>
                    </a:lnTo>
                    <a:close/>
                  </a:path>
                </a:pathLst>
              </a:custGeom>
              <a:solidFill>
                <a:srgbClr val="000000"/>
              </a:solidFill>
              <a:ln w="9525">
                <a:noFill/>
                <a:round/>
                <a:headEnd/>
                <a:tailEnd/>
              </a:ln>
            </p:spPr>
            <p:txBody>
              <a:bodyPr/>
              <a:lstStyle/>
              <a:p>
                <a:endParaRPr lang="sl-SI"/>
              </a:p>
            </p:txBody>
          </p:sp>
          <p:sp>
            <p:nvSpPr>
              <p:cNvPr id="168276" name="Freeform 340"/>
              <p:cNvSpPr>
                <a:spLocks/>
              </p:cNvSpPr>
              <p:nvPr/>
            </p:nvSpPr>
            <p:spPr bwMode="auto">
              <a:xfrm>
                <a:off x="2746" y="1798"/>
                <a:ext cx="214" cy="11"/>
              </a:xfrm>
              <a:custGeom>
                <a:avLst/>
                <a:gdLst/>
                <a:ahLst/>
                <a:cxnLst>
                  <a:cxn ang="0">
                    <a:pos x="427" y="11"/>
                  </a:cxn>
                  <a:cxn ang="0">
                    <a:pos x="427" y="0"/>
                  </a:cxn>
                  <a:cxn ang="0">
                    <a:pos x="0" y="1"/>
                  </a:cxn>
                  <a:cxn ang="0">
                    <a:pos x="0" y="22"/>
                  </a:cxn>
                  <a:cxn ang="0">
                    <a:pos x="427" y="21"/>
                  </a:cxn>
                  <a:cxn ang="0">
                    <a:pos x="427" y="11"/>
                  </a:cxn>
                </a:cxnLst>
                <a:rect l="0" t="0" r="r" b="b"/>
                <a:pathLst>
                  <a:path w="427" h="22">
                    <a:moveTo>
                      <a:pt x="427" y="11"/>
                    </a:moveTo>
                    <a:lnTo>
                      <a:pt x="427" y="0"/>
                    </a:lnTo>
                    <a:lnTo>
                      <a:pt x="0" y="1"/>
                    </a:lnTo>
                    <a:lnTo>
                      <a:pt x="0" y="22"/>
                    </a:lnTo>
                    <a:lnTo>
                      <a:pt x="427" y="21"/>
                    </a:lnTo>
                    <a:lnTo>
                      <a:pt x="427" y="11"/>
                    </a:lnTo>
                    <a:close/>
                  </a:path>
                </a:pathLst>
              </a:custGeom>
              <a:solidFill>
                <a:srgbClr val="000000"/>
              </a:solidFill>
              <a:ln w="9525">
                <a:noFill/>
                <a:round/>
                <a:headEnd/>
                <a:tailEnd/>
              </a:ln>
            </p:spPr>
            <p:txBody>
              <a:bodyPr/>
              <a:lstStyle/>
              <a:p>
                <a:endParaRPr lang="sl-SI"/>
              </a:p>
            </p:txBody>
          </p:sp>
          <p:sp>
            <p:nvSpPr>
              <p:cNvPr id="168277" name="Freeform 341"/>
              <p:cNvSpPr>
                <a:spLocks/>
              </p:cNvSpPr>
              <p:nvPr/>
            </p:nvSpPr>
            <p:spPr bwMode="auto">
              <a:xfrm>
                <a:off x="2881" y="1871"/>
                <a:ext cx="89" cy="87"/>
              </a:xfrm>
              <a:custGeom>
                <a:avLst/>
                <a:gdLst/>
                <a:ahLst/>
                <a:cxnLst>
                  <a:cxn ang="0">
                    <a:pos x="156" y="8"/>
                  </a:cxn>
                  <a:cxn ang="0">
                    <a:pos x="159" y="0"/>
                  </a:cxn>
                  <a:cxn ang="0">
                    <a:pos x="0" y="159"/>
                  </a:cxn>
                  <a:cxn ang="0">
                    <a:pos x="15" y="174"/>
                  </a:cxn>
                  <a:cxn ang="0">
                    <a:pos x="174" y="15"/>
                  </a:cxn>
                  <a:cxn ang="0">
                    <a:pos x="177" y="8"/>
                  </a:cxn>
                  <a:cxn ang="0">
                    <a:pos x="174" y="15"/>
                  </a:cxn>
                  <a:cxn ang="0">
                    <a:pos x="177" y="12"/>
                  </a:cxn>
                  <a:cxn ang="0">
                    <a:pos x="177" y="8"/>
                  </a:cxn>
                  <a:cxn ang="0">
                    <a:pos x="156" y="8"/>
                  </a:cxn>
                </a:cxnLst>
                <a:rect l="0" t="0" r="r" b="b"/>
                <a:pathLst>
                  <a:path w="177" h="174">
                    <a:moveTo>
                      <a:pt x="156" y="8"/>
                    </a:moveTo>
                    <a:lnTo>
                      <a:pt x="159" y="0"/>
                    </a:lnTo>
                    <a:lnTo>
                      <a:pt x="0" y="159"/>
                    </a:lnTo>
                    <a:lnTo>
                      <a:pt x="15" y="174"/>
                    </a:lnTo>
                    <a:lnTo>
                      <a:pt x="174" y="15"/>
                    </a:lnTo>
                    <a:lnTo>
                      <a:pt x="177" y="8"/>
                    </a:lnTo>
                    <a:lnTo>
                      <a:pt x="174" y="15"/>
                    </a:lnTo>
                    <a:lnTo>
                      <a:pt x="177" y="12"/>
                    </a:lnTo>
                    <a:lnTo>
                      <a:pt x="177" y="8"/>
                    </a:lnTo>
                    <a:lnTo>
                      <a:pt x="156" y="8"/>
                    </a:lnTo>
                    <a:close/>
                  </a:path>
                </a:pathLst>
              </a:custGeom>
              <a:solidFill>
                <a:srgbClr val="000000"/>
              </a:solidFill>
              <a:ln w="9525">
                <a:noFill/>
                <a:round/>
                <a:headEnd/>
                <a:tailEnd/>
              </a:ln>
            </p:spPr>
            <p:txBody>
              <a:bodyPr/>
              <a:lstStyle/>
              <a:p>
                <a:endParaRPr lang="sl-SI"/>
              </a:p>
            </p:txBody>
          </p:sp>
          <p:sp>
            <p:nvSpPr>
              <p:cNvPr id="168278" name="Freeform 342"/>
              <p:cNvSpPr>
                <a:spLocks/>
              </p:cNvSpPr>
              <p:nvPr/>
            </p:nvSpPr>
            <p:spPr bwMode="auto">
              <a:xfrm>
                <a:off x="2960" y="1803"/>
                <a:ext cx="10" cy="72"/>
              </a:xfrm>
              <a:custGeom>
                <a:avLst/>
                <a:gdLst/>
                <a:ahLst/>
                <a:cxnLst>
                  <a:cxn ang="0">
                    <a:pos x="11" y="0"/>
                  </a:cxn>
                  <a:cxn ang="0">
                    <a:pos x="0" y="0"/>
                  </a:cxn>
                  <a:cxn ang="0">
                    <a:pos x="0" y="144"/>
                  </a:cxn>
                  <a:cxn ang="0">
                    <a:pos x="21" y="144"/>
                  </a:cxn>
                  <a:cxn ang="0">
                    <a:pos x="21" y="0"/>
                  </a:cxn>
                  <a:cxn ang="0">
                    <a:pos x="11" y="0"/>
                  </a:cxn>
                </a:cxnLst>
                <a:rect l="0" t="0" r="r" b="b"/>
                <a:pathLst>
                  <a:path w="21" h="144">
                    <a:moveTo>
                      <a:pt x="11" y="0"/>
                    </a:moveTo>
                    <a:lnTo>
                      <a:pt x="0" y="0"/>
                    </a:lnTo>
                    <a:lnTo>
                      <a:pt x="0" y="144"/>
                    </a:lnTo>
                    <a:lnTo>
                      <a:pt x="21" y="144"/>
                    </a:lnTo>
                    <a:lnTo>
                      <a:pt x="21" y="0"/>
                    </a:lnTo>
                    <a:lnTo>
                      <a:pt x="11" y="0"/>
                    </a:lnTo>
                    <a:close/>
                  </a:path>
                </a:pathLst>
              </a:custGeom>
              <a:solidFill>
                <a:srgbClr val="000000"/>
              </a:solidFill>
              <a:ln w="9525">
                <a:noFill/>
                <a:round/>
                <a:headEnd/>
                <a:tailEnd/>
              </a:ln>
            </p:spPr>
            <p:txBody>
              <a:bodyPr/>
              <a:lstStyle/>
              <a:p>
                <a:endParaRPr lang="sl-SI"/>
              </a:p>
            </p:txBody>
          </p:sp>
          <p:sp>
            <p:nvSpPr>
              <p:cNvPr id="168279" name="Freeform 343"/>
              <p:cNvSpPr>
                <a:spLocks/>
              </p:cNvSpPr>
              <p:nvPr/>
            </p:nvSpPr>
            <p:spPr bwMode="auto">
              <a:xfrm>
                <a:off x="2410" y="2030"/>
                <a:ext cx="283" cy="11"/>
              </a:xfrm>
              <a:custGeom>
                <a:avLst/>
                <a:gdLst/>
                <a:ahLst/>
                <a:cxnLst>
                  <a:cxn ang="0">
                    <a:pos x="566" y="11"/>
                  </a:cxn>
                  <a:cxn ang="0">
                    <a:pos x="566" y="0"/>
                  </a:cxn>
                  <a:cxn ang="0">
                    <a:pos x="0" y="0"/>
                  </a:cxn>
                  <a:cxn ang="0">
                    <a:pos x="0" y="22"/>
                  </a:cxn>
                  <a:cxn ang="0">
                    <a:pos x="566" y="22"/>
                  </a:cxn>
                  <a:cxn ang="0">
                    <a:pos x="566" y="11"/>
                  </a:cxn>
                </a:cxnLst>
                <a:rect l="0" t="0" r="r" b="b"/>
                <a:pathLst>
                  <a:path w="566" h="22">
                    <a:moveTo>
                      <a:pt x="566" y="11"/>
                    </a:moveTo>
                    <a:lnTo>
                      <a:pt x="566" y="0"/>
                    </a:lnTo>
                    <a:lnTo>
                      <a:pt x="0" y="0"/>
                    </a:lnTo>
                    <a:lnTo>
                      <a:pt x="0" y="22"/>
                    </a:lnTo>
                    <a:lnTo>
                      <a:pt x="566" y="22"/>
                    </a:lnTo>
                    <a:lnTo>
                      <a:pt x="566" y="11"/>
                    </a:lnTo>
                    <a:close/>
                  </a:path>
                </a:pathLst>
              </a:custGeom>
              <a:solidFill>
                <a:srgbClr val="000000"/>
              </a:solidFill>
              <a:ln w="9525">
                <a:noFill/>
                <a:round/>
                <a:headEnd/>
                <a:tailEnd/>
              </a:ln>
            </p:spPr>
            <p:txBody>
              <a:bodyPr/>
              <a:lstStyle/>
              <a:p>
                <a:endParaRPr lang="sl-SI"/>
              </a:p>
            </p:txBody>
          </p:sp>
          <p:sp>
            <p:nvSpPr>
              <p:cNvPr id="168280" name="Freeform 344"/>
              <p:cNvSpPr>
                <a:spLocks/>
              </p:cNvSpPr>
              <p:nvPr/>
            </p:nvSpPr>
            <p:spPr bwMode="auto">
              <a:xfrm>
                <a:off x="2490" y="2002"/>
                <a:ext cx="120" cy="10"/>
              </a:xfrm>
              <a:custGeom>
                <a:avLst/>
                <a:gdLst/>
                <a:ahLst/>
                <a:cxnLst>
                  <a:cxn ang="0">
                    <a:pos x="241" y="11"/>
                  </a:cxn>
                  <a:cxn ang="0">
                    <a:pos x="230" y="0"/>
                  </a:cxn>
                  <a:cxn ang="0">
                    <a:pos x="0" y="0"/>
                  </a:cxn>
                  <a:cxn ang="0">
                    <a:pos x="0" y="21"/>
                  </a:cxn>
                  <a:cxn ang="0">
                    <a:pos x="230" y="21"/>
                  </a:cxn>
                  <a:cxn ang="0">
                    <a:pos x="220" y="11"/>
                  </a:cxn>
                  <a:cxn ang="0">
                    <a:pos x="241" y="11"/>
                  </a:cxn>
                  <a:cxn ang="0">
                    <a:pos x="241" y="0"/>
                  </a:cxn>
                  <a:cxn ang="0">
                    <a:pos x="230" y="0"/>
                  </a:cxn>
                  <a:cxn ang="0">
                    <a:pos x="241" y="11"/>
                  </a:cxn>
                </a:cxnLst>
                <a:rect l="0" t="0" r="r" b="b"/>
                <a:pathLst>
                  <a:path w="241" h="21">
                    <a:moveTo>
                      <a:pt x="241" y="11"/>
                    </a:moveTo>
                    <a:lnTo>
                      <a:pt x="230" y="0"/>
                    </a:lnTo>
                    <a:lnTo>
                      <a:pt x="0" y="0"/>
                    </a:lnTo>
                    <a:lnTo>
                      <a:pt x="0" y="21"/>
                    </a:lnTo>
                    <a:lnTo>
                      <a:pt x="230" y="21"/>
                    </a:lnTo>
                    <a:lnTo>
                      <a:pt x="220" y="11"/>
                    </a:lnTo>
                    <a:lnTo>
                      <a:pt x="241" y="11"/>
                    </a:lnTo>
                    <a:lnTo>
                      <a:pt x="241" y="0"/>
                    </a:lnTo>
                    <a:lnTo>
                      <a:pt x="230" y="0"/>
                    </a:lnTo>
                    <a:lnTo>
                      <a:pt x="241" y="11"/>
                    </a:lnTo>
                    <a:close/>
                  </a:path>
                </a:pathLst>
              </a:custGeom>
              <a:solidFill>
                <a:srgbClr val="000000"/>
              </a:solidFill>
              <a:ln w="9525">
                <a:noFill/>
                <a:round/>
                <a:headEnd/>
                <a:tailEnd/>
              </a:ln>
            </p:spPr>
            <p:txBody>
              <a:bodyPr/>
              <a:lstStyle/>
              <a:p>
                <a:endParaRPr lang="sl-SI"/>
              </a:p>
            </p:txBody>
          </p:sp>
          <p:sp>
            <p:nvSpPr>
              <p:cNvPr id="168281" name="Freeform 345"/>
              <p:cNvSpPr>
                <a:spLocks/>
              </p:cNvSpPr>
              <p:nvPr/>
            </p:nvSpPr>
            <p:spPr bwMode="auto">
              <a:xfrm>
                <a:off x="2600" y="2007"/>
                <a:ext cx="10" cy="57"/>
              </a:xfrm>
              <a:custGeom>
                <a:avLst/>
                <a:gdLst/>
                <a:ahLst/>
                <a:cxnLst>
                  <a:cxn ang="0">
                    <a:pos x="10" y="114"/>
                  </a:cxn>
                  <a:cxn ang="0">
                    <a:pos x="21" y="104"/>
                  </a:cxn>
                  <a:cxn ang="0">
                    <a:pos x="21" y="0"/>
                  </a:cxn>
                  <a:cxn ang="0">
                    <a:pos x="0" y="0"/>
                  </a:cxn>
                  <a:cxn ang="0">
                    <a:pos x="0" y="104"/>
                  </a:cxn>
                  <a:cxn ang="0">
                    <a:pos x="10" y="93"/>
                  </a:cxn>
                  <a:cxn ang="0">
                    <a:pos x="10" y="114"/>
                  </a:cxn>
                  <a:cxn ang="0">
                    <a:pos x="21" y="114"/>
                  </a:cxn>
                  <a:cxn ang="0">
                    <a:pos x="21" y="104"/>
                  </a:cxn>
                  <a:cxn ang="0">
                    <a:pos x="10" y="114"/>
                  </a:cxn>
                </a:cxnLst>
                <a:rect l="0" t="0" r="r" b="b"/>
                <a:pathLst>
                  <a:path w="21" h="114">
                    <a:moveTo>
                      <a:pt x="10" y="114"/>
                    </a:moveTo>
                    <a:lnTo>
                      <a:pt x="21" y="104"/>
                    </a:lnTo>
                    <a:lnTo>
                      <a:pt x="21" y="0"/>
                    </a:lnTo>
                    <a:lnTo>
                      <a:pt x="0" y="0"/>
                    </a:lnTo>
                    <a:lnTo>
                      <a:pt x="0" y="104"/>
                    </a:lnTo>
                    <a:lnTo>
                      <a:pt x="10" y="93"/>
                    </a:lnTo>
                    <a:lnTo>
                      <a:pt x="10" y="114"/>
                    </a:lnTo>
                    <a:lnTo>
                      <a:pt x="21" y="114"/>
                    </a:lnTo>
                    <a:lnTo>
                      <a:pt x="21" y="104"/>
                    </a:lnTo>
                    <a:lnTo>
                      <a:pt x="10" y="114"/>
                    </a:lnTo>
                    <a:close/>
                  </a:path>
                </a:pathLst>
              </a:custGeom>
              <a:solidFill>
                <a:srgbClr val="000000"/>
              </a:solidFill>
              <a:ln w="9525">
                <a:noFill/>
                <a:round/>
                <a:headEnd/>
                <a:tailEnd/>
              </a:ln>
            </p:spPr>
            <p:txBody>
              <a:bodyPr/>
              <a:lstStyle/>
              <a:p>
                <a:endParaRPr lang="sl-SI"/>
              </a:p>
            </p:txBody>
          </p:sp>
          <p:sp>
            <p:nvSpPr>
              <p:cNvPr id="168282" name="Freeform 346"/>
              <p:cNvSpPr>
                <a:spLocks/>
              </p:cNvSpPr>
              <p:nvPr/>
            </p:nvSpPr>
            <p:spPr bwMode="auto">
              <a:xfrm>
                <a:off x="2485" y="2054"/>
                <a:ext cx="120" cy="10"/>
              </a:xfrm>
              <a:custGeom>
                <a:avLst/>
                <a:gdLst/>
                <a:ahLst/>
                <a:cxnLst>
                  <a:cxn ang="0">
                    <a:pos x="0" y="11"/>
                  </a:cxn>
                  <a:cxn ang="0">
                    <a:pos x="11" y="21"/>
                  </a:cxn>
                  <a:cxn ang="0">
                    <a:pos x="241" y="21"/>
                  </a:cxn>
                  <a:cxn ang="0">
                    <a:pos x="241" y="0"/>
                  </a:cxn>
                  <a:cxn ang="0">
                    <a:pos x="11" y="0"/>
                  </a:cxn>
                  <a:cxn ang="0">
                    <a:pos x="21" y="11"/>
                  </a:cxn>
                  <a:cxn ang="0">
                    <a:pos x="0" y="11"/>
                  </a:cxn>
                  <a:cxn ang="0">
                    <a:pos x="0" y="21"/>
                  </a:cxn>
                  <a:cxn ang="0">
                    <a:pos x="11" y="21"/>
                  </a:cxn>
                  <a:cxn ang="0">
                    <a:pos x="0" y="11"/>
                  </a:cxn>
                </a:cxnLst>
                <a:rect l="0" t="0" r="r" b="b"/>
                <a:pathLst>
                  <a:path w="241" h="21">
                    <a:moveTo>
                      <a:pt x="0" y="11"/>
                    </a:moveTo>
                    <a:lnTo>
                      <a:pt x="11" y="21"/>
                    </a:lnTo>
                    <a:lnTo>
                      <a:pt x="241" y="21"/>
                    </a:lnTo>
                    <a:lnTo>
                      <a:pt x="241" y="0"/>
                    </a:lnTo>
                    <a:lnTo>
                      <a:pt x="11" y="0"/>
                    </a:lnTo>
                    <a:lnTo>
                      <a:pt x="21" y="11"/>
                    </a:lnTo>
                    <a:lnTo>
                      <a:pt x="0" y="11"/>
                    </a:lnTo>
                    <a:lnTo>
                      <a:pt x="0" y="21"/>
                    </a:lnTo>
                    <a:lnTo>
                      <a:pt x="11" y="21"/>
                    </a:lnTo>
                    <a:lnTo>
                      <a:pt x="0" y="11"/>
                    </a:lnTo>
                    <a:close/>
                  </a:path>
                </a:pathLst>
              </a:custGeom>
              <a:solidFill>
                <a:srgbClr val="000000"/>
              </a:solidFill>
              <a:ln w="9525">
                <a:noFill/>
                <a:round/>
                <a:headEnd/>
                <a:tailEnd/>
              </a:ln>
            </p:spPr>
            <p:txBody>
              <a:bodyPr/>
              <a:lstStyle/>
              <a:p>
                <a:endParaRPr lang="sl-SI"/>
              </a:p>
            </p:txBody>
          </p:sp>
          <p:sp>
            <p:nvSpPr>
              <p:cNvPr id="168283" name="Freeform 347"/>
              <p:cNvSpPr>
                <a:spLocks/>
              </p:cNvSpPr>
              <p:nvPr/>
            </p:nvSpPr>
            <p:spPr bwMode="auto">
              <a:xfrm>
                <a:off x="2485" y="2002"/>
                <a:ext cx="10" cy="57"/>
              </a:xfrm>
              <a:custGeom>
                <a:avLst/>
                <a:gdLst/>
                <a:ahLst/>
                <a:cxnLst>
                  <a:cxn ang="0">
                    <a:pos x="11" y="0"/>
                  </a:cxn>
                  <a:cxn ang="0">
                    <a:pos x="0" y="11"/>
                  </a:cxn>
                  <a:cxn ang="0">
                    <a:pos x="0" y="115"/>
                  </a:cxn>
                  <a:cxn ang="0">
                    <a:pos x="21" y="115"/>
                  </a:cxn>
                  <a:cxn ang="0">
                    <a:pos x="21" y="11"/>
                  </a:cxn>
                  <a:cxn ang="0">
                    <a:pos x="11" y="21"/>
                  </a:cxn>
                  <a:cxn ang="0">
                    <a:pos x="11" y="0"/>
                  </a:cxn>
                  <a:cxn ang="0">
                    <a:pos x="0" y="0"/>
                  </a:cxn>
                  <a:cxn ang="0">
                    <a:pos x="0" y="11"/>
                  </a:cxn>
                  <a:cxn ang="0">
                    <a:pos x="11" y="0"/>
                  </a:cxn>
                </a:cxnLst>
                <a:rect l="0" t="0" r="r" b="b"/>
                <a:pathLst>
                  <a:path w="21" h="115">
                    <a:moveTo>
                      <a:pt x="11" y="0"/>
                    </a:moveTo>
                    <a:lnTo>
                      <a:pt x="0" y="11"/>
                    </a:lnTo>
                    <a:lnTo>
                      <a:pt x="0" y="115"/>
                    </a:lnTo>
                    <a:lnTo>
                      <a:pt x="21" y="115"/>
                    </a:lnTo>
                    <a:lnTo>
                      <a:pt x="21" y="11"/>
                    </a:lnTo>
                    <a:lnTo>
                      <a:pt x="11" y="21"/>
                    </a:lnTo>
                    <a:lnTo>
                      <a:pt x="11" y="0"/>
                    </a:lnTo>
                    <a:lnTo>
                      <a:pt x="0" y="0"/>
                    </a:lnTo>
                    <a:lnTo>
                      <a:pt x="0" y="11"/>
                    </a:lnTo>
                    <a:lnTo>
                      <a:pt x="11" y="0"/>
                    </a:lnTo>
                    <a:close/>
                  </a:path>
                </a:pathLst>
              </a:custGeom>
              <a:solidFill>
                <a:srgbClr val="000000"/>
              </a:solidFill>
              <a:ln w="9525">
                <a:noFill/>
                <a:round/>
                <a:headEnd/>
                <a:tailEnd/>
              </a:ln>
            </p:spPr>
            <p:txBody>
              <a:bodyPr/>
              <a:lstStyle/>
              <a:p>
                <a:endParaRPr lang="sl-SI"/>
              </a:p>
            </p:txBody>
          </p:sp>
          <p:sp>
            <p:nvSpPr>
              <p:cNvPr id="168284" name="Rectangle 348"/>
              <p:cNvSpPr>
                <a:spLocks noChangeArrowheads="1"/>
              </p:cNvSpPr>
              <p:nvPr/>
            </p:nvSpPr>
            <p:spPr bwMode="auto">
              <a:xfrm>
                <a:off x="2664" y="2069"/>
                <a:ext cx="219" cy="63"/>
              </a:xfrm>
              <a:prstGeom prst="rect">
                <a:avLst/>
              </a:prstGeom>
              <a:solidFill>
                <a:srgbClr val="FFFFFF"/>
              </a:solidFill>
              <a:ln w="9525">
                <a:noFill/>
                <a:miter lim="800000"/>
                <a:headEnd/>
                <a:tailEnd/>
              </a:ln>
            </p:spPr>
            <p:txBody>
              <a:bodyPr/>
              <a:lstStyle/>
              <a:p>
                <a:endParaRPr lang="sl-SI"/>
              </a:p>
            </p:txBody>
          </p:sp>
          <p:sp>
            <p:nvSpPr>
              <p:cNvPr id="168285" name="Freeform 349"/>
              <p:cNvSpPr>
                <a:spLocks/>
              </p:cNvSpPr>
              <p:nvPr/>
            </p:nvSpPr>
            <p:spPr bwMode="auto">
              <a:xfrm>
                <a:off x="2664" y="2064"/>
                <a:ext cx="224" cy="11"/>
              </a:xfrm>
              <a:custGeom>
                <a:avLst/>
                <a:gdLst/>
                <a:ahLst/>
                <a:cxnLst>
                  <a:cxn ang="0">
                    <a:pos x="450" y="11"/>
                  </a:cxn>
                  <a:cxn ang="0">
                    <a:pos x="439" y="0"/>
                  </a:cxn>
                  <a:cxn ang="0">
                    <a:pos x="0" y="0"/>
                  </a:cxn>
                  <a:cxn ang="0">
                    <a:pos x="0" y="22"/>
                  </a:cxn>
                  <a:cxn ang="0">
                    <a:pos x="439" y="22"/>
                  </a:cxn>
                  <a:cxn ang="0">
                    <a:pos x="429" y="11"/>
                  </a:cxn>
                  <a:cxn ang="0">
                    <a:pos x="450" y="11"/>
                  </a:cxn>
                  <a:cxn ang="0">
                    <a:pos x="450" y="0"/>
                  </a:cxn>
                  <a:cxn ang="0">
                    <a:pos x="439" y="0"/>
                  </a:cxn>
                  <a:cxn ang="0">
                    <a:pos x="450" y="11"/>
                  </a:cxn>
                </a:cxnLst>
                <a:rect l="0" t="0" r="r" b="b"/>
                <a:pathLst>
                  <a:path w="450" h="22">
                    <a:moveTo>
                      <a:pt x="450" y="11"/>
                    </a:moveTo>
                    <a:lnTo>
                      <a:pt x="439" y="0"/>
                    </a:lnTo>
                    <a:lnTo>
                      <a:pt x="0" y="0"/>
                    </a:lnTo>
                    <a:lnTo>
                      <a:pt x="0" y="22"/>
                    </a:lnTo>
                    <a:lnTo>
                      <a:pt x="439" y="22"/>
                    </a:lnTo>
                    <a:lnTo>
                      <a:pt x="429" y="11"/>
                    </a:lnTo>
                    <a:lnTo>
                      <a:pt x="450" y="11"/>
                    </a:lnTo>
                    <a:lnTo>
                      <a:pt x="450" y="0"/>
                    </a:lnTo>
                    <a:lnTo>
                      <a:pt x="439" y="0"/>
                    </a:lnTo>
                    <a:lnTo>
                      <a:pt x="450" y="11"/>
                    </a:lnTo>
                    <a:close/>
                  </a:path>
                </a:pathLst>
              </a:custGeom>
              <a:solidFill>
                <a:srgbClr val="000000"/>
              </a:solidFill>
              <a:ln w="9525">
                <a:noFill/>
                <a:round/>
                <a:headEnd/>
                <a:tailEnd/>
              </a:ln>
            </p:spPr>
            <p:txBody>
              <a:bodyPr/>
              <a:lstStyle/>
              <a:p>
                <a:endParaRPr lang="sl-SI"/>
              </a:p>
            </p:txBody>
          </p:sp>
          <p:sp>
            <p:nvSpPr>
              <p:cNvPr id="168286" name="Freeform 350"/>
              <p:cNvSpPr>
                <a:spLocks/>
              </p:cNvSpPr>
              <p:nvPr/>
            </p:nvSpPr>
            <p:spPr bwMode="auto">
              <a:xfrm>
                <a:off x="2878" y="2069"/>
                <a:ext cx="10" cy="68"/>
              </a:xfrm>
              <a:custGeom>
                <a:avLst/>
                <a:gdLst/>
                <a:ahLst/>
                <a:cxnLst>
                  <a:cxn ang="0">
                    <a:pos x="10" y="136"/>
                  </a:cxn>
                  <a:cxn ang="0">
                    <a:pos x="21" y="125"/>
                  </a:cxn>
                  <a:cxn ang="0">
                    <a:pos x="21" y="0"/>
                  </a:cxn>
                  <a:cxn ang="0">
                    <a:pos x="0" y="0"/>
                  </a:cxn>
                  <a:cxn ang="0">
                    <a:pos x="0" y="125"/>
                  </a:cxn>
                  <a:cxn ang="0">
                    <a:pos x="10" y="114"/>
                  </a:cxn>
                  <a:cxn ang="0">
                    <a:pos x="10" y="136"/>
                  </a:cxn>
                  <a:cxn ang="0">
                    <a:pos x="21" y="136"/>
                  </a:cxn>
                  <a:cxn ang="0">
                    <a:pos x="21" y="125"/>
                  </a:cxn>
                  <a:cxn ang="0">
                    <a:pos x="10" y="136"/>
                  </a:cxn>
                </a:cxnLst>
                <a:rect l="0" t="0" r="r" b="b"/>
                <a:pathLst>
                  <a:path w="21" h="136">
                    <a:moveTo>
                      <a:pt x="10" y="136"/>
                    </a:moveTo>
                    <a:lnTo>
                      <a:pt x="21" y="125"/>
                    </a:lnTo>
                    <a:lnTo>
                      <a:pt x="21" y="0"/>
                    </a:lnTo>
                    <a:lnTo>
                      <a:pt x="0" y="0"/>
                    </a:lnTo>
                    <a:lnTo>
                      <a:pt x="0" y="125"/>
                    </a:lnTo>
                    <a:lnTo>
                      <a:pt x="10" y="114"/>
                    </a:lnTo>
                    <a:lnTo>
                      <a:pt x="10" y="136"/>
                    </a:lnTo>
                    <a:lnTo>
                      <a:pt x="21" y="136"/>
                    </a:lnTo>
                    <a:lnTo>
                      <a:pt x="21" y="125"/>
                    </a:lnTo>
                    <a:lnTo>
                      <a:pt x="10" y="136"/>
                    </a:lnTo>
                    <a:close/>
                  </a:path>
                </a:pathLst>
              </a:custGeom>
              <a:solidFill>
                <a:srgbClr val="000000"/>
              </a:solidFill>
              <a:ln w="9525">
                <a:noFill/>
                <a:round/>
                <a:headEnd/>
                <a:tailEnd/>
              </a:ln>
            </p:spPr>
            <p:txBody>
              <a:bodyPr/>
              <a:lstStyle/>
              <a:p>
                <a:endParaRPr lang="sl-SI"/>
              </a:p>
            </p:txBody>
          </p:sp>
          <p:sp>
            <p:nvSpPr>
              <p:cNvPr id="168287" name="Freeform 351"/>
              <p:cNvSpPr>
                <a:spLocks/>
              </p:cNvSpPr>
              <p:nvPr/>
            </p:nvSpPr>
            <p:spPr bwMode="auto">
              <a:xfrm>
                <a:off x="2658" y="2127"/>
                <a:ext cx="225" cy="10"/>
              </a:xfrm>
              <a:custGeom>
                <a:avLst/>
                <a:gdLst/>
                <a:ahLst/>
                <a:cxnLst>
                  <a:cxn ang="0">
                    <a:pos x="0" y="11"/>
                  </a:cxn>
                  <a:cxn ang="0">
                    <a:pos x="10" y="22"/>
                  </a:cxn>
                  <a:cxn ang="0">
                    <a:pos x="449" y="22"/>
                  </a:cxn>
                  <a:cxn ang="0">
                    <a:pos x="449" y="0"/>
                  </a:cxn>
                  <a:cxn ang="0">
                    <a:pos x="10" y="0"/>
                  </a:cxn>
                  <a:cxn ang="0">
                    <a:pos x="21" y="11"/>
                  </a:cxn>
                  <a:cxn ang="0">
                    <a:pos x="0" y="11"/>
                  </a:cxn>
                  <a:cxn ang="0">
                    <a:pos x="0" y="22"/>
                  </a:cxn>
                  <a:cxn ang="0">
                    <a:pos x="10" y="22"/>
                  </a:cxn>
                  <a:cxn ang="0">
                    <a:pos x="0" y="11"/>
                  </a:cxn>
                </a:cxnLst>
                <a:rect l="0" t="0" r="r" b="b"/>
                <a:pathLst>
                  <a:path w="449" h="22">
                    <a:moveTo>
                      <a:pt x="0" y="11"/>
                    </a:moveTo>
                    <a:lnTo>
                      <a:pt x="10" y="22"/>
                    </a:lnTo>
                    <a:lnTo>
                      <a:pt x="449" y="22"/>
                    </a:lnTo>
                    <a:lnTo>
                      <a:pt x="449" y="0"/>
                    </a:lnTo>
                    <a:lnTo>
                      <a:pt x="10" y="0"/>
                    </a:lnTo>
                    <a:lnTo>
                      <a:pt x="21" y="11"/>
                    </a:lnTo>
                    <a:lnTo>
                      <a:pt x="0" y="11"/>
                    </a:lnTo>
                    <a:lnTo>
                      <a:pt x="0" y="22"/>
                    </a:lnTo>
                    <a:lnTo>
                      <a:pt x="10" y="22"/>
                    </a:lnTo>
                    <a:lnTo>
                      <a:pt x="0" y="11"/>
                    </a:lnTo>
                    <a:close/>
                  </a:path>
                </a:pathLst>
              </a:custGeom>
              <a:solidFill>
                <a:srgbClr val="000000"/>
              </a:solidFill>
              <a:ln w="9525">
                <a:noFill/>
                <a:round/>
                <a:headEnd/>
                <a:tailEnd/>
              </a:ln>
            </p:spPr>
            <p:txBody>
              <a:bodyPr/>
              <a:lstStyle/>
              <a:p>
                <a:endParaRPr lang="sl-SI"/>
              </a:p>
            </p:txBody>
          </p:sp>
          <p:sp>
            <p:nvSpPr>
              <p:cNvPr id="168288" name="Freeform 352"/>
              <p:cNvSpPr>
                <a:spLocks/>
              </p:cNvSpPr>
              <p:nvPr/>
            </p:nvSpPr>
            <p:spPr bwMode="auto">
              <a:xfrm>
                <a:off x="2658" y="2064"/>
                <a:ext cx="11" cy="68"/>
              </a:xfrm>
              <a:custGeom>
                <a:avLst/>
                <a:gdLst/>
                <a:ahLst/>
                <a:cxnLst>
                  <a:cxn ang="0">
                    <a:pos x="10" y="0"/>
                  </a:cxn>
                  <a:cxn ang="0">
                    <a:pos x="0" y="11"/>
                  </a:cxn>
                  <a:cxn ang="0">
                    <a:pos x="0" y="136"/>
                  </a:cxn>
                  <a:cxn ang="0">
                    <a:pos x="21" y="136"/>
                  </a:cxn>
                  <a:cxn ang="0">
                    <a:pos x="21" y="11"/>
                  </a:cxn>
                  <a:cxn ang="0">
                    <a:pos x="10" y="22"/>
                  </a:cxn>
                  <a:cxn ang="0">
                    <a:pos x="10" y="0"/>
                  </a:cxn>
                  <a:cxn ang="0">
                    <a:pos x="0" y="0"/>
                  </a:cxn>
                  <a:cxn ang="0">
                    <a:pos x="0" y="11"/>
                  </a:cxn>
                  <a:cxn ang="0">
                    <a:pos x="10" y="0"/>
                  </a:cxn>
                </a:cxnLst>
                <a:rect l="0" t="0" r="r" b="b"/>
                <a:pathLst>
                  <a:path w="21" h="136">
                    <a:moveTo>
                      <a:pt x="10" y="0"/>
                    </a:moveTo>
                    <a:lnTo>
                      <a:pt x="0" y="11"/>
                    </a:lnTo>
                    <a:lnTo>
                      <a:pt x="0" y="136"/>
                    </a:lnTo>
                    <a:lnTo>
                      <a:pt x="21" y="136"/>
                    </a:lnTo>
                    <a:lnTo>
                      <a:pt x="21" y="11"/>
                    </a:lnTo>
                    <a:lnTo>
                      <a:pt x="10" y="22"/>
                    </a:lnTo>
                    <a:lnTo>
                      <a:pt x="10" y="0"/>
                    </a:lnTo>
                    <a:lnTo>
                      <a:pt x="0" y="0"/>
                    </a:lnTo>
                    <a:lnTo>
                      <a:pt x="0" y="11"/>
                    </a:lnTo>
                    <a:lnTo>
                      <a:pt x="10" y="0"/>
                    </a:lnTo>
                    <a:close/>
                  </a:path>
                </a:pathLst>
              </a:custGeom>
              <a:solidFill>
                <a:srgbClr val="000000"/>
              </a:solidFill>
              <a:ln w="9525">
                <a:noFill/>
                <a:round/>
                <a:headEnd/>
                <a:tailEnd/>
              </a:ln>
            </p:spPr>
            <p:txBody>
              <a:bodyPr/>
              <a:lstStyle/>
              <a:p>
                <a:endParaRPr lang="sl-SI"/>
              </a:p>
            </p:txBody>
          </p:sp>
          <p:sp>
            <p:nvSpPr>
              <p:cNvPr id="168289" name="Freeform 353"/>
              <p:cNvSpPr>
                <a:spLocks/>
              </p:cNvSpPr>
              <p:nvPr/>
            </p:nvSpPr>
            <p:spPr bwMode="auto">
              <a:xfrm>
                <a:off x="2878" y="1977"/>
                <a:ext cx="89" cy="94"/>
              </a:xfrm>
              <a:custGeom>
                <a:avLst/>
                <a:gdLst/>
                <a:ahLst/>
                <a:cxnLst>
                  <a:cxn ang="0">
                    <a:pos x="7" y="180"/>
                  </a:cxn>
                  <a:cxn ang="0">
                    <a:pos x="14" y="187"/>
                  </a:cxn>
                  <a:cxn ang="0">
                    <a:pos x="177" y="15"/>
                  </a:cxn>
                  <a:cxn ang="0">
                    <a:pos x="162" y="0"/>
                  </a:cxn>
                  <a:cxn ang="0">
                    <a:pos x="0" y="172"/>
                  </a:cxn>
                  <a:cxn ang="0">
                    <a:pos x="7" y="180"/>
                  </a:cxn>
                </a:cxnLst>
                <a:rect l="0" t="0" r="r" b="b"/>
                <a:pathLst>
                  <a:path w="177" h="187">
                    <a:moveTo>
                      <a:pt x="7" y="180"/>
                    </a:moveTo>
                    <a:lnTo>
                      <a:pt x="14" y="187"/>
                    </a:lnTo>
                    <a:lnTo>
                      <a:pt x="177" y="15"/>
                    </a:lnTo>
                    <a:lnTo>
                      <a:pt x="162" y="0"/>
                    </a:lnTo>
                    <a:lnTo>
                      <a:pt x="0" y="172"/>
                    </a:lnTo>
                    <a:lnTo>
                      <a:pt x="7" y="180"/>
                    </a:lnTo>
                    <a:close/>
                  </a:path>
                </a:pathLst>
              </a:custGeom>
              <a:solidFill>
                <a:srgbClr val="000000"/>
              </a:solidFill>
              <a:ln w="9525">
                <a:noFill/>
                <a:round/>
                <a:headEnd/>
                <a:tailEnd/>
              </a:ln>
            </p:spPr>
            <p:txBody>
              <a:bodyPr/>
              <a:lstStyle/>
              <a:p>
                <a:endParaRPr lang="sl-SI"/>
              </a:p>
            </p:txBody>
          </p:sp>
          <p:sp>
            <p:nvSpPr>
              <p:cNvPr id="168290" name="Freeform 354"/>
              <p:cNvSpPr>
                <a:spLocks/>
              </p:cNvSpPr>
              <p:nvPr/>
            </p:nvSpPr>
            <p:spPr bwMode="auto">
              <a:xfrm>
                <a:off x="2659" y="1978"/>
                <a:ext cx="91" cy="93"/>
              </a:xfrm>
              <a:custGeom>
                <a:avLst/>
                <a:gdLst/>
                <a:ahLst/>
                <a:cxnLst>
                  <a:cxn ang="0">
                    <a:pos x="174" y="0"/>
                  </a:cxn>
                  <a:cxn ang="0">
                    <a:pos x="167" y="4"/>
                  </a:cxn>
                  <a:cxn ang="0">
                    <a:pos x="0" y="171"/>
                  </a:cxn>
                  <a:cxn ang="0">
                    <a:pos x="15" y="186"/>
                  </a:cxn>
                  <a:cxn ang="0">
                    <a:pos x="181" y="19"/>
                  </a:cxn>
                  <a:cxn ang="0">
                    <a:pos x="174" y="22"/>
                  </a:cxn>
                  <a:cxn ang="0">
                    <a:pos x="174" y="0"/>
                  </a:cxn>
                  <a:cxn ang="0">
                    <a:pos x="170" y="0"/>
                  </a:cxn>
                  <a:cxn ang="0">
                    <a:pos x="167" y="4"/>
                  </a:cxn>
                  <a:cxn ang="0">
                    <a:pos x="174" y="0"/>
                  </a:cxn>
                </a:cxnLst>
                <a:rect l="0" t="0" r="r" b="b"/>
                <a:pathLst>
                  <a:path w="181" h="186">
                    <a:moveTo>
                      <a:pt x="174" y="0"/>
                    </a:moveTo>
                    <a:lnTo>
                      <a:pt x="167" y="4"/>
                    </a:lnTo>
                    <a:lnTo>
                      <a:pt x="0" y="171"/>
                    </a:lnTo>
                    <a:lnTo>
                      <a:pt x="15" y="186"/>
                    </a:lnTo>
                    <a:lnTo>
                      <a:pt x="181" y="19"/>
                    </a:lnTo>
                    <a:lnTo>
                      <a:pt x="174" y="22"/>
                    </a:lnTo>
                    <a:lnTo>
                      <a:pt x="174" y="0"/>
                    </a:lnTo>
                    <a:lnTo>
                      <a:pt x="170" y="0"/>
                    </a:lnTo>
                    <a:lnTo>
                      <a:pt x="167" y="4"/>
                    </a:lnTo>
                    <a:lnTo>
                      <a:pt x="174" y="0"/>
                    </a:lnTo>
                    <a:close/>
                  </a:path>
                </a:pathLst>
              </a:custGeom>
              <a:solidFill>
                <a:srgbClr val="000000"/>
              </a:solidFill>
              <a:ln w="9525">
                <a:noFill/>
                <a:round/>
                <a:headEnd/>
                <a:tailEnd/>
              </a:ln>
            </p:spPr>
            <p:txBody>
              <a:bodyPr/>
              <a:lstStyle/>
              <a:p>
                <a:endParaRPr lang="sl-SI"/>
              </a:p>
            </p:txBody>
          </p:sp>
          <p:sp>
            <p:nvSpPr>
              <p:cNvPr id="168291" name="Freeform 355"/>
              <p:cNvSpPr>
                <a:spLocks/>
              </p:cNvSpPr>
              <p:nvPr/>
            </p:nvSpPr>
            <p:spPr bwMode="auto">
              <a:xfrm>
                <a:off x="2746" y="1977"/>
                <a:ext cx="214" cy="11"/>
              </a:xfrm>
              <a:custGeom>
                <a:avLst/>
                <a:gdLst/>
                <a:ahLst/>
                <a:cxnLst>
                  <a:cxn ang="0">
                    <a:pos x="427" y="11"/>
                  </a:cxn>
                  <a:cxn ang="0">
                    <a:pos x="427" y="0"/>
                  </a:cxn>
                  <a:cxn ang="0">
                    <a:pos x="0" y="1"/>
                  </a:cxn>
                  <a:cxn ang="0">
                    <a:pos x="0" y="23"/>
                  </a:cxn>
                  <a:cxn ang="0">
                    <a:pos x="427" y="22"/>
                  </a:cxn>
                  <a:cxn ang="0">
                    <a:pos x="427" y="11"/>
                  </a:cxn>
                </a:cxnLst>
                <a:rect l="0" t="0" r="r" b="b"/>
                <a:pathLst>
                  <a:path w="427" h="23">
                    <a:moveTo>
                      <a:pt x="427" y="11"/>
                    </a:moveTo>
                    <a:lnTo>
                      <a:pt x="427" y="0"/>
                    </a:lnTo>
                    <a:lnTo>
                      <a:pt x="0" y="1"/>
                    </a:lnTo>
                    <a:lnTo>
                      <a:pt x="0" y="23"/>
                    </a:lnTo>
                    <a:lnTo>
                      <a:pt x="427" y="22"/>
                    </a:lnTo>
                    <a:lnTo>
                      <a:pt x="427" y="11"/>
                    </a:lnTo>
                    <a:close/>
                  </a:path>
                </a:pathLst>
              </a:custGeom>
              <a:solidFill>
                <a:srgbClr val="000000"/>
              </a:solidFill>
              <a:ln w="9525">
                <a:noFill/>
                <a:round/>
                <a:headEnd/>
                <a:tailEnd/>
              </a:ln>
            </p:spPr>
            <p:txBody>
              <a:bodyPr/>
              <a:lstStyle/>
              <a:p>
                <a:endParaRPr lang="sl-SI"/>
              </a:p>
            </p:txBody>
          </p:sp>
          <p:sp>
            <p:nvSpPr>
              <p:cNvPr id="168292" name="Freeform 356"/>
              <p:cNvSpPr>
                <a:spLocks/>
              </p:cNvSpPr>
              <p:nvPr/>
            </p:nvSpPr>
            <p:spPr bwMode="auto">
              <a:xfrm>
                <a:off x="2881" y="2050"/>
                <a:ext cx="89" cy="87"/>
              </a:xfrm>
              <a:custGeom>
                <a:avLst/>
                <a:gdLst/>
                <a:ahLst/>
                <a:cxnLst>
                  <a:cxn ang="0">
                    <a:pos x="156" y="7"/>
                  </a:cxn>
                  <a:cxn ang="0">
                    <a:pos x="159" y="0"/>
                  </a:cxn>
                  <a:cxn ang="0">
                    <a:pos x="0" y="159"/>
                  </a:cxn>
                  <a:cxn ang="0">
                    <a:pos x="15" y="174"/>
                  </a:cxn>
                  <a:cxn ang="0">
                    <a:pos x="174" y="15"/>
                  </a:cxn>
                  <a:cxn ang="0">
                    <a:pos x="177" y="7"/>
                  </a:cxn>
                  <a:cxn ang="0">
                    <a:pos x="174" y="15"/>
                  </a:cxn>
                  <a:cxn ang="0">
                    <a:pos x="177" y="11"/>
                  </a:cxn>
                  <a:cxn ang="0">
                    <a:pos x="177" y="7"/>
                  </a:cxn>
                  <a:cxn ang="0">
                    <a:pos x="156" y="7"/>
                  </a:cxn>
                </a:cxnLst>
                <a:rect l="0" t="0" r="r" b="b"/>
                <a:pathLst>
                  <a:path w="177" h="174">
                    <a:moveTo>
                      <a:pt x="156" y="7"/>
                    </a:moveTo>
                    <a:lnTo>
                      <a:pt x="159" y="0"/>
                    </a:lnTo>
                    <a:lnTo>
                      <a:pt x="0" y="159"/>
                    </a:lnTo>
                    <a:lnTo>
                      <a:pt x="15" y="174"/>
                    </a:lnTo>
                    <a:lnTo>
                      <a:pt x="174" y="15"/>
                    </a:lnTo>
                    <a:lnTo>
                      <a:pt x="177" y="7"/>
                    </a:lnTo>
                    <a:lnTo>
                      <a:pt x="174" y="15"/>
                    </a:lnTo>
                    <a:lnTo>
                      <a:pt x="177" y="11"/>
                    </a:lnTo>
                    <a:lnTo>
                      <a:pt x="177" y="7"/>
                    </a:lnTo>
                    <a:lnTo>
                      <a:pt x="156" y="7"/>
                    </a:lnTo>
                    <a:close/>
                  </a:path>
                </a:pathLst>
              </a:custGeom>
              <a:solidFill>
                <a:srgbClr val="000000"/>
              </a:solidFill>
              <a:ln w="9525">
                <a:noFill/>
                <a:round/>
                <a:headEnd/>
                <a:tailEnd/>
              </a:ln>
            </p:spPr>
            <p:txBody>
              <a:bodyPr/>
              <a:lstStyle/>
              <a:p>
                <a:endParaRPr lang="sl-SI"/>
              </a:p>
            </p:txBody>
          </p:sp>
          <p:sp>
            <p:nvSpPr>
              <p:cNvPr id="168293" name="Freeform 357"/>
              <p:cNvSpPr>
                <a:spLocks/>
              </p:cNvSpPr>
              <p:nvPr/>
            </p:nvSpPr>
            <p:spPr bwMode="auto">
              <a:xfrm>
                <a:off x="2960" y="1982"/>
                <a:ext cx="10" cy="72"/>
              </a:xfrm>
              <a:custGeom>
                <a:avLst/>
                <a:gdLst/>
                <a:ahLst/>
                <a:cxnLst>
                  <a:cxn ang="0">
                    <a:pos x="11" y="0"/>
                  </a:cxn>
                  <a:cxn ang="0">
                    <a:pos x="0" y="0"/>
                  </a:cxn>
                  <a:cxn ang="0">
                    <a:pos x="0" y="144"/>
                  </a:cxn>
                  <a:cxn ang="0">
                    <a:pos x="21" y="144"/>
                  </a:cxn>
                  <a:cxn ang="0">
                    <a:pos x="21" y="0"/>
                  </a:cxn>
                  <a:cxn ang="0">
                    <a:pos x="11" y="0"/>
                  </a:cxn>
                </a:cxnLst>
                <a:rect l="0" t="0" r="r" b="b"/>
                <a:pathLst>
                  <a:path w="21" h="144">
                    <a:moveTo>
                      <a:pt x="11" y="0"/>
                    </a:moveTo>
                    <a:lnTo>
                      <a:pt x="0" y="0"/>
                    </a:lnTo>
                    <a:lnTo>
                      <a:pt x="0" y="144"/>
                    </a:lnTo>
                    <a:lnTo>
                      <a:pt x="21" y="144"/>
                    </a:lnTo>
                    <a:lnTo>
                      <a:pt x="21" y="0"/>
                    </a:lnTo>
                    <a:lnTo>
                      <a:pt x="11" y="0"/>
                    </a:lnTo>
                    <a:close/>
                  </a:path>
                </a:pathLst>
              </a:custGeom>
              <a:solidFill>
                <a:srgbClr val="000000"/>
              </a:solidFill>
              <a:ln w="9525">
                <a:noFill/>
                <a:round/>
                <a:headEnd/>
                <a:tailEnd/>
              </a:ln>
            </p:spPr>
            <p:txBody>
              <a:bodyPr/>
              <a:lstStyle/>
              <a:p>
                <a:endParaRPr lang="sl-SI"/>
              </a:p>
            </p:txBody>
          </p:sp>
          <p:sp>
            <p:nvSpPr>
              <p:cNvPr id="168294" name="Freeform 358"/>
              <p:cNvSpPr>
                <a:spLocks/>
              </p:cNvSpPr>
              <p:nvPr/>
            </p:nvSpPr>
            <p:spPr bwMode="auto">
              <a:xfrm>
                <a:off x="2410" y="2573"/>
                <a:ext cx="283" cy="10"/>
              </a:xfrm>
              <a:custGeom>
                <a:avLst/>
                <a:gdLst/>
                <a:ahLst/>
                <a:cxnLst>
                  <a:cxn ang="0">
                    <a:pos x="566" y="11"/>
                  </a:cxn>
                  <a:cxn ang="0">
                    <a:pos x="566" y="0"/>
                  </a:cxn>
                  <a:cxn ang="0">
                    <a:pos x="0" y="0"/>
                  </a:cxn>
                  <a:cxn ang="0">
                    <a:pos x="0" y="22"/>
                  </a:cxn>
                  <a:cxn ang="0">
                    <a:pos x="566" y="22"/>
                  </a:cxn>
                  <a:cxn ang="0">
                    <a:pos x="566" y="11"/>
                  </a:cxn>
                </a:cxnLst>
                <a:rect l="0" t="0" r="r" b="b"/>
                <a:pathLst>
                  <a:path w="566" h="22">
                    <a:moveTo>
                      <a:pt x="566" y="11"/>
                    </a:moveTo>
                    <a:lnTo>
                      <a:pt x="566" y="0"/>
                    </a:lnTo>
                    <a:lnTo>
                      <a:pt x="0" y="0"/>
                    </a:lnTo>
                    <a:lnTo>
                      <a:pt x="0" y="22"/>
                    </a:lnTo>
                    <a:lnTo>
                      <a:pt x="566" y="22"/>
                    </a:lnTo>
                    <a:lnTo>
                      <a:pt x="566" y="11"/>
                    </a:lnTo>
                    <a:close/>
                  </a:path>
                </a:pathLst>
              </a:custGeom>
              <a:solidFill>
                <a:srgbClr val="000000"/>
              </a:solidFill>
              <a:ln w="9525">
                <a:noFill/>
                <a:round/>
                <a:headEnd/>
                <a:tailEnd/>
              </a:ln>
            </p:spPr>
            <p:txBody>
              <a:bodyPr/>
              <a:lstStyle/>
              <a:p>
                <a:endParaRPr lang="sl-SI"/>
              </a:p>
            </p:txBody>
          </p:sp>
          <p:sp>
            <p:nvSpPr>
              <p:cNvPr id="168295" name="Freeform 359"/>
              <p:cNvSpPr>
                <a:spLocks/>
              </p:cNvSpPr>
              <p:nvPr/>
            </p:nvSpPr>
            <p:spPr bwMode="auto">
              <a:xfrm>
                <a:off x="2490" y="2544"/>
                <a:ext cx="120" cy="11"/>
              </a:xfrm>
              <a:custGeom>
                <a:avLst/>
                <a:gdLst/>
                <a:ahLst/>
                <a:cxnLst>
                  <a:cxn ang="0">
                    <a:pos x="241" y="11"/>
                  </a:cxn>
                  <a:cxn ang="0">
                    <a:pos x="230" y="0"/>
                  </a:cxn>
                  <a:cxn ang="0">
                    <a:pos x="0" y="0"/>
                  </a:cxn>
                  <a:cxn ang="0">
                    <a:pos x="0" y="21"/>
                  </a:cxn>
                  <a:cxn ang="0">
                    <a:pos x="230" y="21"/>
                  </a:cxn>
                  <a:cxn ang="0">
                    <a:pos x="220" y="11"/>
                  </a:cxn>
                  <a:cxn ang="0">
                    <a:pos x="241" y="11"/>
                  </a:cxn>
                  <a:cxn ang="0">
                    <a:pos x="241" y="0"/>
                  </a:cxn>
                  <a:cxn ang="0">
                    <a:pos x="230" y="0"/>
                  </a:cxn>
                  <a:cxn ang="0">
                    <a:pos x="241" y="11"/>
                  </a:cxn>
                </a:cxnLst>
                <a:rect l="0" t="0" r="r" b="b"/>
                <a:pathLst>
                  <a:path w="241" h="21">
                    <a:moveTo>
                      <a:pt x="241" y="11"/>
                    </a:moveTo>
                    <a:lnTo>
                      <a:pt x="230" y="0"/>
                    </a:lnTo>
                    <a:lnTo>
                      <a:pt x="0" y="0"/>
                    </a:lnTo>
                    <a:lnTo>
                      <a:pt x="0" y="21"/>
                    </a:lnTo>
                    <a:lnTo>
                      <a:pt x="230" y="21"/>
                    </a:lnTo>
                    <a:lnTo>
                      <a:pt x="220" y="11"/>
                    </a:lnTo>
                    <a:lnTo>
                      <a:pt x="241" y="11"/>
                    </a:lnTo>
                    <a:lnTo>
                      <a:pt x="241" y="0"/>
                    </a:lnTo>
                    <a:lnTo>
                      <a:pt x="230" y="0"/>
                    </a:lnTo>
                    <a:lnTo>
                      <a:pt x="241" y="11"/>
                    </a:lnTo>
                    <a:close/>
                  </a:path>
                </a:pathLst>
              </a:custGeom>
              <a:solidFill>
                <a:srgbClr val="000000"/>
              </a:solidFill>
              <a:ln w="9525">
                <a:noFill/>
                <a:round/>
                <a:headEnd/>
                <a:tailEnd/>
              </a:ln>
            </p:spPr>
            <p:txBody>
              <a:bodyPr/>
              <a:lstStyle/>
              <a:p>
                <a:endParaRPr lang="sl-SI"/>
              </a:p>
            </p:txBody>
          </p:sp>
          <p:sp>
            <p:nvSpPr>
              <p:cNvPr id="168296" name="Freeform 360"/>
              <p:cNvSpPr>
                <a:spLocks/>
              </p:cNvSpPr>
              <p:nvPr/>
            </p:nvSpPr>
            <p:spPr bwMode="auto">
              <a:xfrm>
                <a:off x="2600" y="2549"/>
                <a:ext cx="10" cy="58"/>
              </a:xfrm>
              <a:custGeom>
                <a:avLst/>
                <a:gdLst/>
                <a:ahLst/>
                <a:cxnLst>
                  <a:cxn ang="0">
                    <a:pos x="10" y="114"/>
                  </a:cxn>
                  <a:cxn ang="0">
                    <a:pos x="21" y="104"/>
                  </a:cxn>
                  <a:cxn ang="0">
                    <a:pos x="21" y="0"/>
                  </a:cxn>
                  <a:cxn ang="0">
                    <a:pos x="0" y="0"/>
                  </a:cxn>
                  <a:cxn ang="0">
                    <a:pos x="0" y="104"/>
                  </a:cxn>
                  <a:cxn ang="0">
                    <a:pos x="10" y="93"/>
                  </a:cxn>
                  <a:cxn ang="0">
                    <a:pos x="10" y="114"/>
                  </a:cxn>
                  <a:cxn ang="0">
                    <a:pos x="21" y="114"/>
                  </a:cxn>
                  <a:cxn ang="0">
                    <a:pos x="21" y="104"/>
                  </a:cxn>
                  <a:cxn ang="0">
                    <a:pos x="10" y="114"/>
                  </a:cxn>
                </a:cxnLst>
                <a:rect l="0" t="0" r="r" b="b"/>
                <a:pathLst>
                  <a:path w="21" h="114">
                    <a:moveTo>
                      <a:pt x="10" y="114"/>
                    </a:moveTo>
                    <a:lnTo>
                      <a:pt x="21" y="104"/>
                    </a:lnTo>
                    <a:lnTo>
                      <a:pt x="21" y="0"/>
                    </a:lnTo>
                    <a:lnTo>
                      <a:pt x="0" y="0"/>
                    </a:lnTo>
                    <a:lnTo>
                      <a:pt x="0" y="104"/>
                    </a:lnTo>
                    <a:lnTo>
                      <a:pt x="10" y="93"/>
                    </a:lnTo>
                    <a:lnTo>
                      <a:pt x="10" y="114"/>
                    </a:lnTo>
                    <a:lnTo>
                      <a:pt x="21" y="114"/>
                    </a:lnTo>
                    <a:lnTo>
                      <a:pt x="21" y="104"/>
                    </a:lnTo>
                    <a:lnTo>
                      <a:pt x="10" y="114"/>
                    </a:lnTo>
                    <a:close/>
                  </a:path>
                </a:pathLst>
              </a:custGeom>
              <a:solidFill>
                <a:srgbClr val="000000"/>
              </a:solidFill>
              <a:ln w="9525">
                <a:noFill/>
                <a:round/>
                <a:headEnd/>
                <a:tailEnd/>
              </a:ln>
            </p:spPr>
            <p:txBody>
              <a:bodyPr/>
              <a:lstStyle/>
              <a:p>
                <a:endParaRPr lang="sl-SI"/>
              </a:p>
            </p:txBody>
          </p:sp>
          <p:sp>
            <p:nvSpPr>
              <p:cNvPr id="168297" name="Freeform 361"/>
              <p:cNvSpPr>
                <a:spLocks/>
              </p:cNvSpPr>
              <p:nvPr/>
            </p:nvSpPr>
            <p:spPr bwMode="auto">
              <a:xfrm>
                <a:off x="2485" y="2596"/>
                <a:ext cx="120" cy="11"/>
              </a:xfrm>
              <a:custGeom>
                <a:avLst/>
                <a:gdLst/>
                <a:ahLst/>
                <a:cxnLst>
                  <a:cxn ang="0">
                    <a:pos x="0" y="11"/>
                  </a:cxn>
                  <a:cxn ang="0">
                    <a:pos x="11" y="21"/>
                  </a:cxn>
                  <a:cxn ang="0">
                    <a:pos x="241" y="21"/>
                  </a:cxn>
                  <a:cxn ang="0">
                    <a:pos x="241" y="0"/>
                  </a:cxn>
                  <a:cxn ang="0">
                    <a:pos x="11" y="0"/>
                  </a:cxn>
                  <a:cxn ang="0">
                    <a:pos x="21" y="11"/>
                  </a:cxn>
                  <a:cxn ang="0">
                    <a:pos x="0" y="11"/>
                  </a:cxn>
                  <a:cxn ang="0">
                    <a:pos x="0" y="21"/>
                  </a:cxn>
                  <a:cxn ang="0">
                    <a:pos x="11" y="21"/>
                  </a:cxn>
                  <a:cxn ang="0">
                    <a:pos x="0" y="11"/>
                  </a:cxn>
                </a:cxnLst>
                <a:rect l="0" t="0" r="r" b="b"/>
                <a:pathLst>
                  <a:path w="241" h="21">
                    <a:moveTo>
                      <a:pt x="0" y="11"/>
                    </a:moveTo>
                    <a:lnTo>
                      <a:pt x="11" y="21"/>
                    </a:lnTo>
                    <a:lnTo>
                      <a:pt x="241" y="21"/>
                    </a:lnTo>
                    <a:lnTo>
                      <a:pt x="241" y="0"/>
                    </a:lnTo>
                    <a:lnTo>
                      <a:pt x="11" y="0"/>
                    </a:lnTo>
                    <a:lnTo>
                      <a:pt x="21" y="11"/>
                    </a:lnTo>
                    <a:lnTo>
                      <a:pt x="0" y="11"/>
                    </a:lnTo>
                    <a:lnTo>
                      <a:pt x="0" y="21"/>
                    </a:lnTo>
                    <a:lnTo>
                      <a:pt x="11" y="21"/>
                    </a:lnTo>
                    <a:lnTo>
                      <a:pt x="0" y="11"/>
                    </a:lnTo>
                    <a:close/>
                  </a:path>
                </a:pathLst>
              </a:custGeom>
              <a:solidFill>
                <a:srgbClr val="000000"/>
              </a:solidFill>
              <a:ln w="9525">
                <a:noFill/>
                <a:round/>
                <a:headEnd/>
                <a:tailEnd/>
              </a:ln>
            </p:spPr>
            <p:txBody>
              <a:bodyPr/>
              <a:lstStyle/>
              <a:p>
                <a:endParaRPr lang="sl-SI"/>
              </a:p>
            </p:txBody>
          </p:sp>
          <p:sp>
            <p:nvSpPr>
              <p:cNvPr id="168298" name="Freeform 362"/>
              <p:cNvSpPr>
                <a:spLocks/>
              </p:cNvSpPr>
              <p:nvPr/>
            </p:nvSpPr>
            <p:spPr bwMode="auto">
              <a:xfrm>
                <a:off x="2485" y="2544"/>
                <a:ext cx="10" cy="57"/>
              </a:xfrm>
              <a:custGeom>
                <a:avLst/>
                <a:gdLst/>
                <a:ahLst/>
                <a:cxnLst>
                  <a:cxn ang="0">
                    <a:pos x="11" y="0"/>
                  </a:cxn>
                  <a:cxn ang="0">
                    <a:pos x="0" y="11"/>
                  </a:cxn>
                  <a:cxn ang="0">
                    <a:pos x="0" y="115"/>
                  </a:cxn>
                  <a:cxn ang="0">
                    <a:pos x="21" y="115"/>
                  </a:cxn>
                  <a:cxn ang="0">
                    <a:pos x="21" y="11"/>
                  </a:cxn>
                  <a:cxn ang="0">
                    <a:pos x="11" y="21"/>
                  </a:cxn>
                  <a:cxn ang="0">
                    <a:pos x="11" y="0"/>
                  </a:cxn>
                  <a:cxn ang="0">
                    <a:pos x="0" y="0"/>
                  </a:cxn>
                  <a:cxn ang="0">
                    <a:pos x="0" y="11"/>
                  </a:cxn>
                  <a:cxn ang="0">
                    <a:pos x="11" y="0"/>
                  </a:cxn>
                </a:cxnLst>
                <a:rect l="0" t="0" r="r" b="b"/>
                <a:pathLst>
                  <a:path w="21" h="115">
                    <a:moveTo>
                      <a:pt x="11" y="0"/>
                    </a:moveTo>
                    <a:lnTo>
                      <a:pt x="0" y="11"/>
                    </a:lnTo>
                    <a:lnTo>
                      <a:pt x="0" y="115"/>
                    </a:lnTo>
                    <a:lnTo>
                      <a:pt x="21" y="115"/>
                    </a:lnTo>
                    <a:lnTo>
                      <a:pt x="21" y="11"/>
                    </a:lnTo>
                    <a:lnTo>
                      <a:pt x="11" y="21"/>
                    </a:lnTo>
                    <a:lnTo>
                      <a:pt x="11" y="0"/>
                    </a:lnTo>
                    <a:lnTo>
                      <a:pt x="0" y="0"/>
                    </a:lnTo>
                    <a:lnTo>
                      <a:pt x="0" y="11"/>
                    </a:lnTo>
                    <a:lnTo>
                      <a:pt x="11" y="0"/>
                    </a:lnTo>
                    <a:close/>
                  </a:path>
                </a:pathLst>
              </a:custGeom>
              <a:solidFill>
                <a:srgbClr val="000000"/>
              </a:solidFill>
              <a:ln w="9525">
                <a:noFill/>
                <a:round/>
                <a:headEnd/>
                <a:tailEnd/>
              </a:ln>
            </p:spPr>
            <p:txBody>
              <a:bodyPr/>
              <a:lstStyle/>
              <a:p>
                <a:endParaRPr lang="sl-SI"/>
              </a:p>
            </p:txBody>
          </p:sp>
          <p:sp>
            <p:nvSpPr>
              <p:cNvPr id="168299" name="Rectangle 363"/>
              <p:cNvSpPr>
                <a:spLocks noChangeArrowheads="1"/>
              </p:cNvSpPr>
              <p:nvPr/>
            </p:nvSpPr>
            <p:spPr bwMode="auto">
              <a:xfrm>
                <a:off x="2664" y="2612"/>
                <a:ext cx="219" cy="62"/>
              </a:xfrm>
              <a:prstGeom prst="rect">
                <a:avLst/>
              </a:prstGeom>
              <a:solidFill>
                <a:srgbClr val="FFFFFF"/>
              </a:solidFill>
              <a:ln w="9525">
                <a:noFill/>
                <a:miter lim="800000"/>
                <a:headEnd/>
                <a:tailEnd/>
              </a:ln>
            </p:spPr>
            <p:txBody>
              <a:bodyPr/>
              <a:lstStyle/>
              <a:p>
                <a:endParaRPr lang="sl-SI"/>
              </a:p>
            </p:txBody>
          </p:sp>
          <p:sp>
            <p:nvSpPr>
              <p:cNvPr id="168300" name="Freeform 364"/>
              <p:cNvSpPr>
                <a:spLocks/>
              </p:cNvSpPr>
              <p:nvPr/>
            </p:nvSpPr>
            <p:spPr bwMode="auto">
              <a:xfrm>
                <a:off x="2664" y="2607"/>
                <a:ext cx="224" cy="10"/>
              </a:xfrm>
              <a:custGeom>
                <a:avLst/>
                <a:gdLst/>
                <a:ahLst/>
                <a:cxnLst>
                  <a:cxn ang="0">
                    <a:pos x="450" y="11"/>
                  </a:cxn>
                  <a:cxn ang="0">
                    <a:pos x="439" y="0"/>
                  </a:cxn>
                  <a:cxn ang="0">
                    <a:pos x="0" y="0"/>
                  </a:cxn>
                  <a:cxn ang="0">
                    <a:pos x="0" y="21"/>
                  </a:cxn>
                  <a:cxn ang="0">
                    <a:pos x="439" y="21"/>
                  </a:cxn>
                  <a:cxn ang="0">
                    <a:pos x="429" y="11"/>
                  </a:cxn>
                  <a:cxn ang="0">
                    <a:pos x="450" y="11"/>
                  </a:cxn>
                  <a:cxn ang="0">
                    <a:pos x="450" y="0"/>
                  </a:cxn>
                  <a:cxn ang="0">
                    <a:pos x="439" y="0"/>
                  </a:cxn>
                  <a:cxn ang="0">
                    <a:pos x="450" y="11"/>
                  </a:cxn>
                </a:cxnLst>
                <a:rect l="0" t="0" r="r" b="b"/>
                <a:pathLst>
                  <a:path w="450" h="21">
                    <a:moveTo>
                      <a:pt x="450" y="11"/>
                    </a:moveTo>
                    <a:lnTo>
                      <a:pt x="439" y="0"/>
                    </a:lnTo>
                    <a:lnTo>
                      <a:pt x="0" y="0"/>
                    </a:lnTo>
                    <a:lnTo>
                      <a:pt x="0" y="21"/>
                    </a:lnTo>
                    <a:lnTo>
                      <a:pt x="439" y="21"/>
                    </a:lnTo>
                    <a:lnTo>
                      <a:pt x="429" y="11"/>
                    </a:lnTo>
                    <a:lnTo>
                      <a:pt x="450" y="11"/>
                    </a:lnTo>
                    <a:lnTo>
                      <a:pt x="450" y="0"/>
                    </a:lnTo>
                    <a:lnTo>
                      <a:pt x="439" y="0"/>
                    </a:lnTo>
                    <a:lnTo>
                      <a:pt x="450" y="11"/>
                    </a:lnTo>
                    <a:close/>
                  </a:path>
                </a:pathLst>
              </a:custGeom>
              <a:solidFill>
                <a:srgbClr val="000000"/>
              </a:solidFill>
              <a:ln w="9525">
                <a:noFill/>
                <a:round/>
                <a:headEnd/>
                <a:tailEnd/>
              </a:ln>
            </p:spPr>
            <p:txBody>
              <a:bodyPr/>
              <a:lstStyle/>
              <a:p>
                <a:endParaRPr lang="sl-SI"/>
              </a:p>
            </p:txBody>
          </p:sp>
          <p:sp>
            <p:nvSpPr>
              <p:cNvPr id="168301" name="Freeform 365"/>
              <p:cNvSpPr>
                <a:spLocks/>
              </p:cNvSpPr>
              <p:nvPr/>
            </p:nvSpPr>
            <p:spPr bwMode="auto">
              <a:xfrm>
                <a:off x="2878" y="2612"/>
                <a:ext cx="10" cy="68"/>
              </a:xfrm>
              <a:custGeom>
                <a:avLst/>
                <a:gdLst/>
                <a:ahLst/>
                <a:cxnLst>
                  <a:cxn ang="0">
                    <a:pos x="10" y="136"/>
                  </a:cxn>
                  <a:cxn ang="0">
                    <a:pos x="21" y="125"/>
                  </a:cxn>
                  <a:cxn ang="0">
                    <a:pos x="21" y="0"/>
                  </a:cxn>
                  <a:cxn ang="0">
                    <a:pos x="0" y="0"/>
                  </a:cxn>
                  <a:cxn ang="0">
                    <a:pos x="0" y="125"/>
                  </a:cxn>
                  <a:cxn ang="0">
                    <a:pos x="10" y="114"/>
                  </a:cxn>
                  <a:cxn ang="0">
                    <a:pos x="10" y="136"/>
                  </a:cxn>
                  <a:cxn ang="0">
                    <a:pos x="21" y="136"/>
                  </a:cxn>
                  <a:cxn ang="0">
                    <a:pos x="21" y="125"/>
                  </a:cxn>
                  <a:cxn ang="0">
                    <a:pos x="10" y="136"/>
                  </a:cxn>
                </a:cxnLst>
                <a:rect l="0" t="0" r="r" b="b"/>
                <a:pathLst>
                  <a:path w="21" h="136">
                    <a:moveTo>
                      <a:pt x="10" y="136"/>
                    </a:moveTo>
                    <a:lnTo>
                      <a:pt x="21" y="125"/>
                    </a:lnTo>
                    <a:lnTo>
                      <a:pt x="21" y="0"/>
                    </a:lnTo>
                    <a:lnTo>
                      <a:pt x="0" y="0"/>
                    </a:lnTo>
                    <a:lnTo>
                      <a:pt x="0" y="125"/>
                    </a:lnTo>
                    <a:lnTo>
                      <a:pt x="10" y="114"/>
                    </a:lnTo>
                    <a:lnTo>
                      <a:pt x="10" y="136"/>
                    </a:lnTo>
                    <a:lnTo>
                      <a:pt x="21" y="136"/>
                    </a:lnTo>
                    <a:lnTo>
                      <a:pt x="21" y="125"/>
                    </a:lnTo>
                    <a:lnTo>
                      <a:pt x="10" y="136"/>
                    </a:lnTo>
                    <a:close/>
                  </a:path>
                </a:pathLst>
              </a:custGeom>
              <a:solidFill>
                <a:srgbClr val="000000"/>
              </a:solidFill>
              <a:ln w="9525">
                <a:noFill/>
                <a:round/>
                <a:headEnd/>
                <a:tailEnd/>
              </a:ln>
            </p:spPr>
            <p:txBody>
              <a:bodyPr/>
              <a:lstStyle/>
              <a:p>
                <a:endParaRPr lang="sl-SI"/>
              </a:p>
            </p:txBody>
          </p:sp>
          <p:sp>
            <p:nvSpPr>
              <p:cNvPr id="168302" name="Freeform 366"/>
              <p:cNvSpPr>
                <a:spLocks/>
              </p:cNvSpPr>
              <p:nvPr/>
            </p:nvSpPr>
            <p:spPr bwMode="auto">
              <a:xfrm>
                <a:off x="2658" y="2669"/>
                <a:ext cx="225" cy="11"/>
              </a:xfrm>
              <a:custGeom>
                <a:avLst/>
                <a:gdLst/>
                <a:ahLst/>
                <a:cxnLst>
                  <a:cxn ang="0">
                    <a:pos x="0" y="11"/>
                  </a:cxn>
                  <a:cxn ang="0">
                    <a:pos x="10" y="22"/>
                  </a:cxn>
                  <a:cxn ang="0">
                    <a:pos x="449" y="22"/>
                  </a:cxn>
                  <a:cxn ang="0">
                    <a:pos x="449" y="0"/>
                  </a:cxn>
                  <a:cxn ang="0">
                    <a:pos x="10" y="0"/>
                  </a:cxn>
                  <a:cxn ang="0">
                    <a:pos x="21" y="11"/>
                  </a:cxn>
                  <a:cxn ang="0">
                    <a:pos x="0" y="11"/>
                  </a:cxn>
                  <a:cxn ang="0">
                    <a:pos x="0" y="22"/>
                  </a:cxn>
                  <a:cxn ang="0">
                    <a:pos x="10" y="22"/>
                  </a:cxn>
                  <a:cxn ang="0">
                    <a:pos x="0" y="11"/>
                  </a:cxn>
                </a:cxnLst>
                <a:rect l="0" t="0" r="r" b="b"/>
                <a:pathLst>
                  <a:path w="449" h="22">
                    <a:moveTo>
                      <a:pt x="0" y="11"/>
                    </a:moveTo>
                    <a:lnTo>
                      <a:pt x="10" y="22"/>
                    </a:lnTo>
                    <a:lnTo>
                      <a:pt x="449" y="22"/>
                    </a:lnTo>
                    <a:lnTo>
                      <a:pt x="449" y="0"/>
                    </a:lnTo>
                    <a:lnTo>
                      <a:pt x="10" y="0"/>
                    </a:lnTo>
                    <a:lnTo>
                      <a:pt x="21" y="11"/>
                    </a:lnTo>
                    <a:lnTo>
                      <a:pt x="0" y="11"/>
                    </a:lnTo>
                    <a:lnTo>
                      <a:pt x="0" y="22"/>
                    </a:lnTo>
                    <a:lnTo>
                      <a:pt x="10" y="22"/>
                    </a:lnTo>
                    <a:lnTo>
                      <a:pt x="0" y="11"/>
                    </a:lnTo>
                    <a:close/>
                  </a:path>
                </a:pathLst>
              </a:custGeom>
              <a:solidFill>
                <a:srgbClr val="000000"/>
              </a:solidFill>
              <a:ln w="9525">
                <a:noFill/>
                <a:round/>
                <a:headEnd/>
                <a:tailEnd/>
              </a:ln>
            </p:spPr>
            <p:txBody>
              <a:bodyPr/>
              <a:lstStyle/>
              <a:p>
                <a:endParaRPr lang="sl-SI"/>
              </a:p>
            </p:txBody>
          </p:sp>
          <p:sp>
            <p:nvSpPr>
              <p:cNvPr id="168303" name="Freeform 367"/>
              <p:cNvSpPr>
                <a:spLocks/>
              </p:cNvSpPr>
              <p:nvPr/>
            </p:nvSpPr>
            <p:spPr bwMode="auto">
              <a:xfrm>
                <a:off x="2658" y="2607"/>
                <a:ext cx="11" cy="67"/>
              </a:xfrm>
              <a:custGeom>
                <a:avLst/>
                <a:gdLst/>
                <a:ahLst/>
                <a:cxnLst>
                  <a:cxn ang="0">
                    <a:pos x="10" y="0"/>
                  </a:cxn>
                  <a:cxn ang="0">
                    <a:pos x="0" y="11"/>
                  </a:cxn>
                  <a:cxn ang="0">
                    <a:pos x="0" y="136"/>
                  </a:cxn>
                  <a:cxn ang="0">
                    <a:pos x="21" y="136"/>
                  </a:cxn>
                  <a:cxn ang="0">
                    <a:pos x="21" y="11"/>
                  </a:cxn>
                  <a:cxn ang="0">
                    <a:pos x="10" y="21"/>
                  </a:cxn>
                  <a:cxn ang="0">
                    <a:pos x="10" y="0"/>
                  </a:cxn>
                  <a:cxn ang="0">
                    <a:pos x="0" y="0"/>
                  </a:cxn>
                  <a:cxn ang="0">
                    <a:pos x="0" y="11"/>
                  </a:cxn>
                  <a:cxn ang="0">
                    <a:pos x="10" y="0"/>
                  </a:cxn>
                </a:cxnLst>
                <a:rect l="0" t="0" r="r" b="b"/>
                <a:pathLst>
                  <a:path w="21" h="136">
                    <a:moveTo>
                      <a:pt x="10" y="0"/>
                    </a:moveTo>
                    <a:lnTo>
                      <a:pt x="0" y="11"/>
                    </a:lnTo>
                    <a:lnTo>
                      <a:pt x="0" y="136"/>
                    </a:lnTo>
                    <a:lnTo>
                      <a:pt x="21" y="136"/>
                    </a:lnTo>
                    <a:lnTo>
                      <a:pt x="21" y="11"/>
                    </a:lnTo>
                    <a:lnTo>
                      <a:pt x="10" y="21"/>
                    </a:lnTo>
                    <a:lnTo>
                      <a:pt x="10" y="0"/>
                    </a:lnTo>
                    <a:lnTo>
                      <a:pt x="0" y="0"/>
                    </a:lnTo>
                    <a:lnTo>
                      <a:pt x="0" y="11"/>
                    </a:lnTo>
                    <a:lnTo>
                      <a:pt x="10" y="0"/>
                    </a:lnTo>
                    <a:close/>
                  </a:path>
                </a:pathLst>
              </a:custGeom>
              <a:solidFill>
                <a:srgbClr val="000000"/>
              </a:solidFill>
              <a:ln w="9525">
                <a:noFill/>
                <a:round/>
                <a:headEnd/>
                <a:tailEnd/>
              </a:ln>
            </p:spPr>
            <p:txBody>
              <a:bodyPr/>
              <a:lstStyle/>
              <a:p>
                <a:endParaRPr lang="sl-SI"/>
              </a:p>
            </p:txBody>
          </p:sp>
          <p:sp>
            <p:nvSpPr>
              <p:cNvPr id="168304" name="Freeform 368"/>
              <p:cNvSpPr>
                <a:spLocks/>
              </p:cNvSpPr>
              <p:nvPr/>
            </p:nvSpPr>
            <p:spPr bwMode="auto">
              <a:xfrm>
                <a:off x="2878" y="2520"/>
                <a:ext cx="89" cy="93"/>
              </a:xfrm>
              <a:custGeom>
                <a:avLst/>
                <a:gdLst/>
                <a:ahLst/>
                <a:cxnLst>
                  <a:cxn ang="0">
                    <a:pos x="7" y="180"/>
                  </a:cxn>
                  <a:cxn ang="0">
                    <a:pos x="14" y="187"/>
                  </a:cxn>
                  <a:cxn ang="0">
                    <a:pos x="177" y="15"/>
                  </a:cxn>
                  <a:cxn ang="0">
                    <a:pos x="162" y="0"/>
                  </a:cxn>
                  <a:cxn ang="0">
                    <a:pos x="0" y="172"/>
                  </a:cxn>
                  <a:cxn ang="0">
                    <a:pos x="7" y="180"/>
                  </a:cxn>
                </a:cxnLst>
                <a:rect l="0" t="0" r="r" b="b"/>
                <a:pathLst>
                  <a:path w="177" h="187">
                    <a:moveTo>
                      <a:pt x="7" y="180"/>
                    </a:moveTo>
                    <a:lnTo>
                      <a:pt x="14" y="187"/>
                    </a:lnTo>
                    <a:lnTo>
                      <a:pt x="177" y="15"/>
                    </a:lnTo>
                    <a:lnTo>
                      <a:pt x="162" y="0"/>
                    </a:lnTo>
                    <a:lnTo>
                      <a:pt x="0" y="172"/>
                    </a:lnTo>
                    <a:lnTo>
                      <a:pt x="7" y="180"/>
                    </a:lnTo>
                    <a:close/>
                  </a:path>
                </a:pathLst>
              </a:custGeom>
              <a:solidFill>
                <a:srgbClr val="000000"/>
              </a:solidFill>
              <a:ln w="9525">
                <a:noFill/>
                <a:round/>
                <a:headEnd/>
                <a:tailEnd/>
              </a:ln>
            </p:spPr>
            <p:txBody>
              <a:bodyPr/>
              <a:lstStyle/>
              <a:p>
                <a:endParaRPr lang="sl-SI"/>
              </a:p>
            </p:txBody>
          </p:sp>
          <p:sp>
            <p:nvSpPr>
              <p:cNvPr id="168305" name="Freeform 369"/>
              <p:cNvSpPr>
                <a:spLocks/>
              </p:cNvSpPr>
              <p:nvPr/>
            </p:nvSpPr>
            <p:spPr bwMode="auto">
              <a:xfrm>
                <a:off x="2659" y="2520"/>
                <a:ext cx="91" cy="93"/>
              </a:xfrm>
              <a:custGeom>
                <a:avLst/>
                <a:gdLst/>
                <a:ahLst/>
                <a:cxnLst>
                  <a:cxn ang="0">
                    <a:pos x="174" y="0"/>
                  </a:cxn>
                  <a:cxn ang="0">
                    <a:pos x="167" y="4"/>
                  </a:cxn>
                  <a:cxn ang="0">
                    <a:pos x="0" y="171"/>
                  </a:cxn>
                  <a:cxn ang="0">
                    <a:pos x="15" y="186"/>
                  </a:cxn>
                  <a:cxn ang="0">
                    <a:pos x="181" y="18"/>
                  </a:cxn>
                  <a:cxn ang="0">
                    <a:pos x="174" y="22"/>
                  </a:cxn>
                  <a:cxn ang="0">
                    <a:pos x="174" y="0"/>
                  </a:cxn>
                  <a:cxn ang="0">
                    <a:pos x="170" y="0"/>
                  </a:cxn>
                  <a:cxn ang="0">
                    <a:pos x="167" y="4"/>
                  </a:cxn>
                  <a:cxn ang="0">
                    <a:pos x="174" y="0"/>
                  </a:cxn>
                </a:cxnLst>
                <a:rect l="0" t="0" r="r" b="b"/>
                <a:pathLst>
                  <a:path w="181" h="186">
                    <a:moveTo>
                      <a:pt x="174" y="0"/>
                    </a:moveTo>
                    <a:lnTo>
                      <a:pt x="167" y="4"/>
                    </a:lnTo>
                    <a:lnTo>
                      <a:pt x="0" y="171"/>
                    </a:lnTo>
                    <a:lnTo>
                      <a:pt x="15" y="186"/>
                    </a:lnTo>
                    <a:lnTo>
                      <a:pt x="181" y="18"/>
                    </a:lnTo>
                    <a:lnTo>
                      <a:pt x="174" y="22"/>
                    </a:lnTo>
                    <a:lnTo>
                      <a:pt x="174" y="0"/>
                    </a:lnTo>
                    <a:lnTo>
                      <a:pt x="170" y="0"/>
                    </a:lnTo>
                    <a:lnTo>
                      <a:pt x="167" y="4"/>
                    </a:lnTo>
                    <a:lnTo>
                      <a:pt x="174" y="0"/>
                    </a:lnTo>
                    <a:close/>
                  </a:path>
                </a:pathLst>
              </a:custGeom>
              <a:solidFill>
                <a:srgbClr val="000000"/>
              </a:solidFill>
              <a:ln w="9525">
                <a:noFill/>
                <a:round/>
                <a:headEnd/>
                <a:tailEnd/>
              </a:ln>
            </p:spPr>
            <p:txBody>
              <a:bodyPr/>
              <a:lstStyle/>
              <a:p>
                <a:endParaRPr lang="sl-SI"/>
              </a:p>
            </p:txBody>
          </p:sp>
          <p:sp>
            <p:nvSpPr>
              <p:cNvPr id="168306" name="Freeform 370"/>
              <p:cNvSpPr>
                <a:spLocks/>
              </p:cNvSpPr>
              <p:nvPr/>
            </p:nvSpPr>
            <p:spPr bwMode="auto">
              <a:xfrm>
                <a:off x="2746" y="2520"/>
                <a:ext cx="214" cy="11"/>
              </a:xfrm>
              <a:custGeom>
                <a:avLst/>
                <a:gdLst/>
                <a:ahLst/>
                <a:cxnLst>
                  <a:cxn ang="0">
                    <a:pos x="427" y="11"/>
                  </a:cxn>
                  <a:cxn ang="0">
                    <a:pos x="427" y="0"/>
                  </a:cxn>
                  <a:cxn ang="0">
                    <a:pos x="0" y="1"/>
                  </a:cxn>
                  <a:cxn ang="0">
                    <a:pos x="0" y="23"/>
                  </a:cxn>
                  <a:cxn ang="0">
                    <a:pos x="427" y="22"/>
                  </a:cxn>
                  <a:cxn ang="0">
                    <a:pos x="427" y="11"/>
                  </a:cxn>
                </a:cxnLst>
                <a:rect l="0" t="0" r="r" b="b"/>
                <a:pathLst>
                  <a:path w="427" h="23">
                    <a:moveTo>
                      <a:pt x="427" y="11"/>
                    </a:moveTo>
                    <a:lnTo>
                      <a:pt x="427" y="0"/>
                    </a:lnTo>
                    <a:lnTo>
                      <a:pt x="0" y="1"/>
                    </a:lnTo>
                    <a:lnTo>
                      <a:pt x="0" y="23"/>
                    </a:lnTo>
                    <a:lnTo>
                      <a:pt x="427" y="22"/>
                    </a:lnTo>
                    <a:lnTo>
                      <a:pt x="427" y="11"/>
                    </a:lnTo>
                    <a:close/>
                  </a:path>
                </a:pathLst>
              </a:custGeom>
              <a:solidFill>
                <a:srgbClr val="000000"/>
              </a:solidFill>
              <a:ln w="9525">
                <a:noFill/>
                <a:round/>
                <a:headEnd/>
                <a:tailEnd/>
              </a:ln>
            </p:spPr>
            <p:txBody>
              <a:bodyPr/>
              <a:lstStyle/>
              <a:p>
                <a:endParaRPr lang="sl-SI"/>
              </a:p>
            </p:txBody>
          </p:sp>
          <p:sp>
            <p:nvSpPr>
              <p:cNvPr id="168307" name="Freeform 371"/>
              <p:cNvSpPr>
                <a:spLocks/>
              </p:cNvSpPr>
              <p:nvPr/>
            </p:nvSpPr>
            <p:spPr bwMode="auto">
              <a:xfrm>
                <a:off x="2881" y="2593"/>
                <a:ext cx="89" cy="87"/>
              </a:xfrm>
              <a:custGeom>
                <a:avLst/>
                <a:gdLst/>
                <a:ahLst/>
                <a:cxnLst>
                  <a:cxn ang="0">
                    <a:pos x="156" y="7"/>
                  </a:cxn>
                  <a:cxn ang="0">
                    <a:pos x="159" y="0"/>
                  </a:cxn>
                  <a:cxn ang="0">
                    <a:pos x="0" y="159"/>
                  </a:cxn>
                  <a:cxn ang="0">
                    <a:pos x="15" y="174"/>
                  </a:cxn>
                  <a:cxn ang="0">
                    <a:pos x="174" y="15"/>
                  </a:cxn>
                  <a:cxn ang="0">
                    <a:pos x="177" y="7"/>
                  </a:cxn>
                  <a:cxn ang="0">
                    <a:pos x="174" y="15"/>
                  </a:cxn>
                  <a:cxn ang="0">
                    <a:pos x="177" y="11"/>
                  </a:cxn>
                  <a:cxn ang="0">
                    <a:pos x="177" y="7"/>
                  </a:cxn>
                  <a:cxn ang="0">
                    <a:pos x="156" y="7"/>
                  </a:cxn>
                </a:cxnLst>
                <a:rect l="0" t="0" r="r" b="b"/>
                <a:pathLst>
                  <a:path w="177" h="174">
                    <a:moveTo>
                      <a:pt x="156" y="7"/>
                    </a:moveTo>
                    <a:lnTo>
                      <a:pt x="159" y="0"/>
                    </a:lnTo>
                    <a:lnTo>
                      <a:pt x="0" y="159"/>
                    </a:lnTo>
                    <a:lnTo>
                      <a:pt x="15" y="174"/>
                    </a:lnTo>
                    <a:lnTo>
                      <a:pt x="174" y="15"/>
                    </a:lnTo>
                    <a:lnTo>
                      <a:pt x="177" y="7"/>
                    </a:lnTo>
                    <a:lnTo>
                      <a:pt x="174" y="15"/>
                    </a:lnTo>
                    <a:lnTo>
                      <a:pt x="177" y="11"/>
                    </a:lnTo>
                    <a:lnTo>
                      <a:pt x="177" y="7"/>
                    </a:lnTo>
                    <a:lnTo>
                      <a:pt x="156" y="7"/>
                    </a:lnTo>
                    <a:close/>
                  </a:path>
                </a:pathLst>
              </a:custGeom>
              <a:solidFill>
                <a:srgbClr val="000000"/>
              </a:solidFill>
              <a:ln w="9525">
                <a:noFill/>
                <a:round/>
                <a:headEnd/>
                <a:tailEnd/>
              </a:ln>
            </p:spPr>
            <p:txBody>
              <a:bodyPr/>
              <a:lstStyle/>
              <a:p>
                <a:endParaRPr lang="sl-SI"/>
              </a:p>
            </p:txBody>
          </p:sp>
          <p:sp>
            <p:nvSpPr>
              <p:cNvPr id="168308" name="Freeform 372"/>
              <p:cNvSpPr>
                <a:spLocks/>
              </p:cNvSpPr>
              <p:nvPr/>
            </p:nvSpPr>
            <p:spPr bwMode="auto">
              <a:xfrm>
                <a:off x="2960" y="2524"/>
                <a:ext cx="10" cy="73"/>
              </a:xfrm>
              <a:custGeom>
                <a:avLst/>
                <a:gdLst/>
                <a:ahLst/>
                <a:cxnLst>
                  <a:cxn ang="0">
                    <a:pos x="11" y="0"/>
                  </a:cxn>
                  <a:cxn ang="0">
                    <a:pos x="0" y="0"/>
                  </a:cxn>
                  <a:cxn ang="0">
                    <a:pos x="0" y="144"/>
                  </a:cxn>
                  <a:cxn ang="0">
                    <a:pos x="21" y="144"/>
                  </a:cxn>
                  <a:cxn ang="0">
                    <a:pos x="21" y="0"/>
                  </a:cxn>
                  <a:cxn ang="0">
                    <a:pos x="11" y="0"/>
                  </a:cxn>
                </a:cxnLst>
                <a:rect l="0" t="0" r="r" b="b"/>
                <a:pathLst>
                  <a:path w="21" h="144">
                    <a:moveTo>
                      <a:pt x="11" y="0"/>
                    </a:moveTo>
                    <a:lnTo>
                      <a:pt x="0" y="0"/>
                    </a:lnTo>
                    <a:lnTo>
                      <a:pt x="0" y="144"/>
                    </a:lnTo>
                    <a:lnTo>
                      <a:pt x="21" y="144"/>
                    </a:lnTo>
                    <a:lnTo>
                      <a:pt x="21" y="0"/>
                    </a:lnTo>
                    <a:lnTo>
                      <a:pt x="11" y="0"/>
                    </a:lnTo>
                    <a:close/>
                  </a:path>
                </a:pathLst>
              </a:custGeom>
              <a:solidFill>
                <a:srgbClr val="000000"/>
              </a:solidFill>
              <a:ln w="9525">
                <a:noFill/>
                <a:round/>
                <a:headEnd/>
                <a:tailEnd/>
              </a:ln>
            </p:spPr>
            <p:txBody>
              <a:bodyPr/>
              <a:lstStyle/>
              <a:p>
                <a:endParaRPr lang="sl-SI"/>
              </a:p>
            </p:txBody>
          </p:sp>
          <p:sp>
            <p:nvSpPr>
              <p:cNvPr id="168309" name="Freeform 373"/>
              <p:cNvSpPr>
                <a:spLocks/>
              </p:cNvSpPr>
              <p:nvPr/>
            </p:nvSpPr>
            <p:spPr bwMode="auto">
              <a:xfrm>
                <a:off x="2410" y="3116"/>
                <a:ext cx="283" cy="11"/>
              </a:xfrm>
              <a:custGeom>
                <a:avLst/>
                <a:gdLst/>
                <a:ahLst/>
                <a:cxnLst>
                  <a:cxn ang="0">
                    <a:pos x="566" y="11"/>
                  </a:cxn>
                  <a:cxn ang="0">
                    <a:pos x="566" y="0"/>
                  </a:cxn>
                  <a:cxn ang="0">
                    <a:pos x="0" y="0"/>
                  </a:cxn>
                  <a:cxn ang="0">
                    <a:pos x="0" y="22"/>
                  </a:cxn>
                  <a:cxn ang="0">
                    <a:pos x="566" y="22"/>
                  </a:cxn>
                  <a:cxn ang="0">
                    <a:pos x="566" y="11"/>
                  </a:cxn>
                </a:cxnLst>
                <a:rect l="0" t="0" r="r" b="b"/>
                <a:pathLst>
                  <a:path w="566" h="22">
                    <a:moveTo>
                      <a:pt x="566" y="11"/>
                    </a:moveTo>
                    <a:lnTo>
                      <a:pt x="566" y="0"/>
                    </a:lnTo>
                    <a:lnTo>
                      <a:pt x="0" y="0"/>
                    </a:lnTo>
                    <a:lnTo>
                      <a:pt x="0" y="22"/>
                    </a:lnTo>
                    <a:lnTo>
                      <a:pt x="566" y="22"/>
                    </a:lnTo>
                    <a:lnTo>
                      <a:pt x="566" y="11"/>
                    </a:lnTo>
                    <a:close/>
                  </a:path>
                </a:pathLst>
              </a:custGeom>
              <a:solidFill>
                <a:srgbClr val="000000"/>
              </a:solidFill>
              <a:ln w="9525">
                <a:noFill/>
                <a:round/>
                <a:headEnd/>
                <a:tailEnd/>
              </a:ln>
            </p:spPr>
            <p:txBody>
              <a:bodyPr/>
              <a:lstStyle/>
              <a:p>
                <a:endParaRPr lang="sl-SI"/>
              </a:p>
            </p:txBody>
          </p:sp>
          <p:sp>
            <p:nvSpPr>
              <p:cNvPr id="168310" name="Freeform 374"/>
              <p:cNvSpPr>
                <a:spLocks/>
              </p:cNvSpPr>
              <p:nvPr/>
            </p:nvSpPr>
            <p:spPr bwMode="auto">
              <a:xfrm>
                <a:off x="2490" y="3088"/>
                <a:ext cx="120" cy="10"/>
              </a:xfrm>
              <a:custGeom>
                <a:avLst/>
                <a:gdLst/>
                <a:ahLst/>
                <a:cxnLst>
                  <a:cxn ang="0">
                    <a:pos x="241" y="11"/>
                  </a:cxn>
                  <a:cxn ang="0">
                    <a:pos x="230" y="0"/>
                  </a:cxn>
                  <a:cxn ang="0">
                    <a:pos x="0" y="0"/>
                  </a:cxn>
                  <a:cxn ang="0">
                    <a:pos x="0" y="21"/>
                  </a:cxn>
                  <a:cxn ang="0">
                    <a:pos x="230" y="21"/>
                  </a:cxn>
                  <a:cxn ang="0">
                    <a:pos x="220" y="11"/>
                  </a:cxn>
                  <a:cxn ang="0">
                    <a:pos x="241" y="11"/>
                  </a:cxn>
                  <a:cxn ang="0">
                    <a:pos x="241" y="0"/>
                  </a:cxn>
                  <a:cxn ang="0">
                    <a:pos x="230" y="0"/>
                  </a:cxn>
                  <a:cxn ang="0">
                    <a:pos x="241" y="11"/>
                  </a:cxn>
                </a:cxnLst>
                <a:rect l="0" t="0" r="r" b="b"/>
                <a:pathLst>
                  <a:path w="241" h="21">
                    <a:moveTo>
                      <a:pt x="241" y="11"/>
                    </a:moveTo>
                    <a:lnTo>
                      <a:pt x="230" y="0"/>
                    </a:lnTo>
                    <a:lnTo>
                      <a:pt x="0" y="0"/>
                    </a:lnTo>
                    <a:lnTo>
                      <a:pt x="0" y="21"/>
                    </a:lnTo>
                    <a:lnTo>
                      <a:pt x="230" y="21"/>
                    </a:lnTo>
                    <a:lnTo>
                      <a:pt x="220" y="11"/>
                    </a:lnTo>
                    <a:lnTo>
                      <a:pt x="241" y="11"/>
                    </a:lnTo>
                    <a:lnTo>
                      <a:pt x="241" y="0"/>
                    </a:lnTo>
                    <a:lnTo>
                      <a:pt x="230" y="0"/>
                    </a:lnTo>
                    <a:lnTo>
                      <a:pt x="241" y="11"/>
                    </a:lnTo>
                    <a:close/>
                  </a:path>
                </a:pathLst>
              </a:custGeom>
              <a:solidFill>
                <a:srgbClr val="000000"/>
              </a:solidFill>
              <a:ln w="9525">
                <a:noFill/>
                <a:round/>
                <a:headEnd/>
                <a:tailEnd/>
              </a:ln>
            </p:spPr>
            <p:txBody>
              <a:bodyPr/>
              <a:lstStyle/>
              <a:p>
                <a:endParaRPr lang="sl-SI"/>
              </a:p>
            </p:txBody>
          </p:sp>
          <p:sp>
            <p:nvSpPr>
              <p:cNvPr id="168311" name="Freeform 375"/>
              <p:cNvSpPr>
                <a:spLocks/>
              </p:cNvSpPr>
              <p:nvPr/>
            </p:nvSpPr>
            <p:spPr bwMode="auto">
              <a:xfrm>
                <a:off x="2600" y="3093"/>
                <a:ext cx="10" cy="57"/>
              </a:xfrm>
              <a:custGeom>
                <a:avLst/>
                <a:gdLst/>
                <a:ahLst/>
                <a:cxnLst>
                  <a:cxn ang="0">
                    <a:pos x="10" y="114"/>
                  </a:cxn>
                  <a:cxn ang="0">
                    <a:pos x="21" y="104"/>
                  </a:cxn>
                  <a:cxn ang="0">
                    <a:pos x="21" y="0"/>
                  </a:cxn>
                  <a:cxn ang="0">
                    <a:pos x="0" y="0"/>
                  </a:cxn>
                  <a:cxn ang="0">
                    <a:pos x="0" y="104"/>
                  </a:cxn>
                  <a:cxn ang="0">
                    <a:pos x="10" y="93"/>
                  </a:cxn>
                  <a:cxn ang="0">
                    <a:pos x="10" y="114"/>
                  </a:cxn>
                  <a:cxn ang="0">
                    <a:pos x="21" y="114"/>
                  </a:cxn>
                  <a:cxn ang="0">
                    <a:pos x="21" y="104"/>
                  </a:cxn>
                  <a:cxn ang="0">
                    <a:pos x="10" y="114"/>
                  </a:cxn>
                </a:cxnLst>
                <a:rect l="0" t="0" r="r" b="b"/>
                <a:pathLst>
                  <a:path w="21" h="114">
                    <a:moveTo>
                      <a:pt x="10" y="114"/>
                    </a:moveTo>
                    <a:lnTo>
                      <a:pt x="21" y="104"/>
                    </a:lnTo>
                    <a:lnTo>
                      <a:pt x="21" y="0"/>
                    </a:lnTo>
                    <a:lnTo>
                      <a:pt x="0" y="0"/>
                    </a:lnTo>
                    <a:lnTo>
                      <a:pt x="0" y="104"/>
                    </a:lnTo>
                    <a:lnTo>
                      <a:pt x="10" y="93"/>
                    </a:lnTo>
                    <a:lnTo>
                      <a:pt x="10" y="114"/>
                    </a:lnTo>
                    <a:lnTo>
                      <a:pt x="21" y="114"/>
                    </a:lnTo>
                    <a:lnTo>
                      <a:pt x="21" y="104"/>
                    </a:lnTo>
                    <a:lnTo>
                      <a:pt x="10" y="114"/>
                    </a:lnTo>
                    <a:close/>
                  </a:path>
                </a:pathLst>
              </a:custGeom>
              <a:solidFill>
                <a:srgbClr val="000000"/>
              </a:solidFill>
              <a:ln w="9525">
                <a:noFill/>
                <a:round/>
                <a:headEnd/>
                <a:tailEnd/>
              </a:ln>
            </p:spPr>
            <p:txBody>
              <a:bodyPr/>
              <a:lstStyle/>
              <a:p>
                <a:endParaRPr lang="sl-SI"/>
              </a:p>
            </p:txBody>
          </p:sp>
          <p:sp>
            <p:nvSpPr>
              <p:cNvPr id="168312" name="Freeform 376"/>
              <p:cNvSpPr>
                <a:spLocks/>
              </p:cNvSpPr>
              <p:nvPr/>
            </p:nvSpPr>
            <p:spPr bwMode="auto">
              <a:xfrm>
                <a:off x="2485" y="3140"/>
                <a:ext cx="120" cy="10"/>
              </a:xfrm>
              <a:custGeom>
                <a:avLst/>
                <a:gdLst/>
                <a:ahLst/>
                <a:cxnLst>
                  <a:cxn ang="0">
                    <a:pos x="0" y="11"/>
                  </a:cxn>
                  <a:cxn ang="0">
                    <a:pos x="11" y="21"/>
                  </a:cxn>
                  <a:cxn ang="0">
                    <a:pos x="241" y="21"/>
                  </a:cxn>
                  <a:cxn ang="0">
                    <a:pos x="241" y="0"/>
                  </a:cxn>
                  <a:cxn ang="0">
                    <a:pos x="11" y="0"/>
                  </a:cxn>
                  <a:cxn ang="0">
                    <a:pos x="21" y="11"/>
                  </a:cxn>
                  <a:cxn ang="0">
                    <a:pos x="0" y="11"/>
                  </a:cxn>
                  <a:cxn ang="0">
                    <a:pos x="0" y="21"/>
                  </a:cxn>
                  <a:cxn ang="0">
                    <a:pos x="11" y="21"/>
                  </a:cxn>
                  <a:cxn ang="0">
                    <a:pos x="0" y="11"/>
                  </a:cxn>
                </a:cxnLst>
                <a:rect l="0" t="0" r="r" b="b"/>
                <a:pathLst>
                  <a:path w="241" h="21">
                    <a:moveTo>
                      <a:pt x="0" y="11"/>
                    </a:moveTo>
                    <a:lnTo>
                      <a:pt x="11" y="21"/>
                    </a:lnTo>
                    <a:lnTo>
                      <a:pt x="241" y="21"/>
                    </a:lnTo>
                    <a:lnTo>
                      <a:pt x="241" y="0"/>
                    </a:lnTo>
                    <a:lnTo>
                      <a:pt x="11" y="0"/>
                    </a:lnTo>
                    <a:lnTo>
                      <a:pt x="21" y="11"/>
                    </a:lnTo>
                    <a:lnTo>
                      <a:pt x="0" y="11"/>
                    </a:lnTo>
                    <a:lnTo>
                      <a:pt x="0" y="21"/>
                    </a:lnTo>
                    <a:lnTo>
                      <a:pt x="11" y="21"/>
                    </a:lnTo>
                    <a:lnTo>
                      <a:pt x="0" y="11"/>
                    </a:lnTo>
                    <a:close/>
                  </a:path>
                </a:pathLst>
              </a:custGeom>
              <a:solidFill>
                <a:srgbClr val="000000"/>
              </a:solidFill>
              <a:ln w="9525">
                <a:noFill/>
                <a:round/>
                <a:headEnd/>
                <a:tailEnd/>
              </a:ln>
            </p:spPr>
            <p:txBody>
              <a:bodyPr/>
              <a:lstStyle/>
              <a:p>
                <a:endParaRPr lang="sl-SI"/>
              </a:p>
            </p:txBody>
          </p:sp>
          <p:sp>
            <p:nvSpPr>
              <p:cNvPr id="168313" name="Freeform 377"/>
              <p:cNvSpPr>
                <a:spLocks/>
              </p:cNvSpPr>
              <p:nvPr/>
            </p:nvSpPr>
            <p:spPr bwMode="auto">
              <a:xfrm>
                <a:off x="2485" y="3088"/>
                <a:ext cx="10" cy="57"/>
              </a:xfrm>
              <a:custGeom>
                <a:avLst/>
                <a:gdLst/>
                <a:ahLst/>
                <a:cxnLst>
                  <a:cxn ang="0">
                    <a:pos x="11" y="0"/>
                  </a:cxn>
                  <a:cxn ang="0">
                    <a:pos x="0" y="11"/>
                  </a:cxn>
                  <a:cxn ang="0">
                    <a:pos x="0" y="115"/>
                  </a:cxn>
                  <a:cxn ang="0">
                    <a:pos x="21" y="115"/>
                  </a:cxn>
                  <a:cxn ang="0">
                    <a:pos x="21" y="11"/>
                  </a:cxn>
                  <a:cxn ang="0">
                    <a:pos x="11" y="21"/>
                  </a:cxn>
                  <a:cxn ang="0">
                    <a:pos x="11" y="0"/>
                  </a:cxn>
                  <a:cxn ang="0">
                    <a:pos x="0" y="0"/>
                  </a:cxn>
                  <a:cxn ang="0">
                    <a:pos x="0" y="11"/>
                  </a:cxn>
                  <a:cxn ang="0">
                    <a:pos x="11" y="0"/>
                  </a:cxn>
                </a:cxnLst>
                <a:rect l="0" t="0" r="r" b="b"/>
                <a:pathLst>
                  <a:path w="21" h="115">
                    <a:moveTo>
                      <a:pt x="11" y="0"/>
                    </a:moveTo>
                    <a:lnTo>
                      <a:pt x="0" y="11"/>
                    </a:lnTo>
                    <a:lnTo>
                      <a:pt x="0" y="115"/>
                    </a:lnTo>
                    <a:lnTo>
                      <a:pt x="21" y="115"/>
                    </a:lnTo>
                    <a:lnTo>
                      <a:pt x="21" y="11"/>
                    </a:lnTo>
                    <a:lnTo>
                      <a:pt x="11" y="21"/>
                    </a:lnTo>
                    <a:lnTo>
                      <a:pt x="11" y="0"/>
                    </a:lnTo>
                    <a:lnTo>
                      <a:pt x="0" y="0"/>
                    </a:lnTo>
                    <a:lnTo>
                      <a:pt x="0" y="11"/>
                    </a:lnTo>
                    <a:lnTo>
                      <a:pt x="11" y="0"/>
                    </a:lnTo>
                    <a:close/>
                  </a:path>
                </a:pathLst>
              </a:custGeom>
              <a:solidFill>
                <a:srgbClr val="000000"/>
              </a:solidFill>
              <a:ln w="9525">
                <a:noFill/>
                <a:round/>
                <a:headEnd/>
                <a:tailEnd/>
              </a:ln>
            </p:spPr>
            <p:txBody>
              <a:bodyPr/>
              <a:lstStyle/>
              <a:p>
                <a:endParaRPr lang="sl-SI"/>
              </a:p>
            </p:txBody>
          </p:sp>
          <p:sp>
            <p:nvSpPr>
              <p:cNvPr id="168314" name="Rectangle 378"/>
              <p:cNvSpPr>
                <a:spLocks noChangeArrowheads="1"/>
              </p:cNvSpPr>
              <p:nvPr/>
            </p:nvSpPr>
            <p:spPr bwMode="auto">
              <a:xfrm>
                <a:off x="2664" y="3155"/>
                <a:ext cx="219" cy="63"/>
              </a:xfrm>
              <a:prstGeom prst="rect">
                <a:avLst/>
              </a:prstGeom>
              <a:solidFill>
                <a:srgbClr val="FFFFFF"/>
              </a:solidFill>
              <a:ln w="9525">
                <a:noFill/>
                <a:miter lim="800000"/>
                <a:headEnd/>
                <a:tailEnd/>
              </a:ln>
            </p:spPr>
            <p:txBody>
              <a:bodyPr/>
              <a:lstStyle/>
              <a:p>
                <a:endParaRPr lang="sl-SI"/>
              </a:p>
            </p:txBody>
          </p:sp>
          <p:sp>
            <p:nvSpPr>
              <p:cNvPr id="168315" name="Freeform 379"/>
              <p:cNvSpPr>
                <a:spLocks/>
              </p:cNvSpPr>
              <p:nvPr/>
            </p:nvSpPr>
            <p:spPr bwMode="auto">
              <a:xfrm>
                <a:off x="2664" y="3150"/>
                <a:ext cx="224" cy="11"/>
              </a:xfrm>
              <a:custGeom>
                <a:avLst/>
                <a:gdLst/>
                <a:ahLst/>
                <a:cxnLst>
                  <a:cxn ang="0">
                    <a:pos x="450" y="11"/>
                  </a:cxn>
                  <a:cxn ang="0">
                    <a:pos x="439" y="0"/>
                  </a:cxn>
                  <a:cxn ang="0">
                    <a:pos x="0" y="0"/>
                  </a:cxn>
                  <a:cxn ang="0">
                    <a:pos x="0" y="21"/>
                  </a:cxn>
                  <a:cxn ang="0">
                    <a:pos x="439" y="21"/>
                  </a:cxn>
                  <a:cxn ang="0">
                    <a:pos x="429" y="11"/>
                  </a:cxn>
                  <a:cxn ang="0">
                    <a:pos x="450" y="11"/>
                  </a:cxn>
                  <a:cxn ang="0">
                    <a:pos x="450" y="0"/>
                  </a:cxn>
                  <a:cxn ang="0">
                    <a:pos x="439" y="0"/>
                  </a:cxn>
                  <a:cxn ang="0">
                    <a:pos x="450" y="11"/>
                  </a:cxn>
                </a:cxnLst>
                <a:rect l="0" t="0" r="r" b="b"/>
                <a:pathLst>
                  <a:path w="450" h="21">
                    <a:moveTo>
                      <a:pt x="450" y="11"/>
                    </a:moveTo>
                    <a:lnTo>
                      <a:pt x="439" y="0"/>
                    </a:lnTo>
                    <a:lnTo>
                      <a:pt x="0" y="0"/>
                    </a:lnTo>
                    <a:lnTo>
                      <a:pt x="0" y="21"/>
                    </a:lnTo>
                    <a:lnTo>
                      <a:pt x="439" y="21"/>
                    </a:lnTo>
                    <a:lnTo>
                      <a:pt x="429" y="11"/>
                    </a:lnTo>
                    <a:lnTo>
                      <a:pt x="450" y="11"/>
                    </a:lnTo>
                    <a:lnTo>
                      <a:pt x="450" y="0"/>
                    </a:lnTo>
                    <a:lnTo>
                      <a:pt x="439" y="0"/>
                    </a:lnTo>
                    <a:lnTo>
                      <a:pt x="450" y="11"/>
                    </a:lnTo>
                    <a:close/>
                  </a:path>
                </a:pathLst>
              </a:custGeom>
              <a:solidFill>
                <a:srgbClr val="000000"/>
              </a:solidFill>
              <a:ln w="9525">
                <a:noFill/>
                <a:round/>
                <a:headEnd/>
                <a:tailEnd/>
              </a:ln>
            </p:spPr>
            <p:txBody>
              <a:bodyPr/>
              <a:lstStyle/>
              <a:p>
                <a:endParaRPr lang="sl-SI"/>
              </a:p>
            </p:txBody>
          </p:sp>
          <p:sp>
            <p:nvSpPr>
              <p:cNvPr id="168316" name="Freeform 380"/>
              <p:cNvSpPr>
                <a:spLocks/>
              </p:cNvSpPr>
              <p:nvPr/>
            </p:nvSpPr>
            <p:spPr bwMode="auto">
              <a:xfrm>
                <a:off x="2878" y="3155"/>
                <a:ext cx="10" cy="68"/>
              </a:xfrm>
              <a:custGeom>
                <a:avLst/>
                <a:gdLst/>
                <a:ahLst/>
                <a:cxnLst>
                  <a:cxn ang="0">
                    <a:pos x="10" y="136"/>
                  </a:cxn>
                  <a:cxn ang="0">
                    <a:pos x="21" y="125"/>
                  </a:cxn>
                  <a:cxn ang="0">
                    <a:pos x="21" y="0"/>
                  </a:cxn>
                  <a:cxn ang="0">
                    <a:pos x="0" y="0"/>
                  </a:cxn>
                  <a:cxn ang="0">
                    <a:pos x="0" y="125"/>
                  </a:cxn>
                  <a:cxn ang="0">
                    <a:pos x="10" y="114"/>
                  </a:cxn>
                  <a:cxn ang="0">
                    <a:pos x="10" y="136"/>
                  </a:cxn>
                  <a:cxn ang="0">
                    <a:pos x="21" y="136"/>
                  </a:cxn>
                  <a:cxn ang="0">
                    <a:pos x="21" y="125"/>
                  </a:cxn>
                  <a:cxn ang="0">
                    <a:pos x="10" y="136"/>
                  </a:cxn>
                </a:cxnLst>
                <a:rect l="0" t="0" r="r" b="b"/>
                <a:pathLst>
                  <a:path w="21" h="136">
                    <a:moveTo>
                      <a:pt x="10" y="136"/>
                    </a:moveTo>
                    <a:lnTo>
                      <a:pt x="21" y="125"/>
                    </a:lnTo>
                    <a:lnTo>
                      <a:pt x="21" y="0"/>
                    </a:lnTo>
                    <a:lnTo>
                      <a:pt x="0" y="0"/>
                    </a:lnTo>
                    <a:lnTo>
                      <a:pt x="0" y="125"/>
                    </a:lnTo>
                    <a:lnTo>
                      <a:pt x="10" y="114"/>
                    </a:lnTo>
                    <a:lnTo>
                      <a:pt x="10" y="136"/>
                    </a:lnTo>
                    <a:lnTo>
                      <a:pt x="21" y="136"/>
                    </a:lnTo>
                    <a:lnTo>
                      <a:pt x="21" y="125"/>
                    </a:lnTo>
                    <a:lnTo>
                      <a:pt x="10" y="136"/>
                    </a:lnTo>
                    <a:close/>
                  </a:path>
                </a:pathLst>
              </a:custGeom>
              <a:solidFill>
                <a:srgbClr val="000000"/>
              </a:solidFill>
              <a:ln w="9525">
                <a:noFill/>
                <a:round/>
                <a:headEnd/>
                <a:tailEnd/>
              </a:ln>
            </p:spPr>
            <p:txBody>
              <a:bodyPr/>
              <a:lstStyle/>
              <a:p>
                <a:endParaRPr lang="sl-SI"/>
              </a:p>
            </p:txBody>
          </p:sp>
          <p:sp>
            <p:nvSpPr>
              <p:cNvPr id="168317" name="Freeform 381"/>
              <p:cNvSpPr>
                <a:spLocks/>
              </p:cNvSpPr>
              <p:nvPr/>
            </p:nvSpPr>
            <p:spPr bwMode="auto">
              <a:xfrm>
                <a:off x="2658" y="3213"/>
                <a:ext cx="225" cy="10"/>
              </a:xfrm>
              <a:custGeom>
                <a:avLst/>
                <a:gdLst/>
                <a:ahLst/>
                <a:cxnLst>
                  <a:cxn ang="0">
                    <a:pos x="0" y="11"/>
                  </a:cxn>
                  <a:cxn ang="0">
                    <a:pos x="10" y="22"/>
                  </a:cxn>
                  <a:cxn ang="0">
                    <a:pos x="449" y="22"/>
                  </a:cxn>
                  <a:cxn ang="0">
                    <a:pos x="449" y="0"/>
                  </a:cxn>
                  <a:cxn ang="0">
                    <a:pos x="10" y="0"/>
                  </a:cxn>
                  <a:cxn ang="0">
                    <a:pos x="21" y="11"/>
                  </a:cxn>
                  <a:cxn ang="0">
                    <a:pos x="0" y="11"/>
                  </a:cxn>
                  <a:cxn ang="0">
                    <a:pos x="0" y="22"/>
                  </a:cxn>
                  <a:cxn ang="0">
                    <a:pos x="10" y="22"/>
                  </a:cxn>
                  <a:cxn ang="0">
                    <a:pos x="0" y="11"/>
                  </a:cxn>
                </a:cxnLst>
                <a:rect l="0" t="0" r="r" b="b"/>
                <a:pathLst>
                  <a:path w="449" h="22">
                    <a:moveTo>
                      <a:pt x="0" y="11"/>
                    </a:moveTo>
                    <a:lnTo>
                      <a:pt x="10" y="22"/>
                    </a:lnTo>
                    <a:lnTo>
                      <a:pt x="449" y="22"/>
                    </a:lnTo>
                    <a:lnTo>
                      <a:pt x="449" y="0"/>
                    </a:lnTo>
                    <a:lnTo>
                      <a:pt x="10" y="0"/>
                    </a:lnTo>
                    <a:lnTo>
                      <a:pt x="21" y="11"/>
                    </a:lnTo>
                    <a:lnTo>
                      <a:pt x="0" y="11"/>
                    </a:lnTo>
                    <a:lnTo>
                      <a:pt x="0" y="22"/>
                    </a:lnTo>
                    <a:lnTo>
                      <a:pt x="10" y="22"/>
                    </a:lnTo>
                    <a:lnTo>
                      <a:pt x="0" y="11"/>
                    </a:lnTo>
                    <a:close/>
                  </a:path>
                </a:pathLst>
              </a:custGeom>
              <a:solidFill>
                <a:srgbClr val="000000"/>
              </a:solidFill>
              <a:ln w="9525">
                <a:noFill/>
                <a:round/>
                <a:headEnd/>
                <a:tailEnd/>
              </a:ln>
            </p:spPr>
            <p:txBody>
              <a:bodyPr/>
              <a:lstStyle/>
              <a:p>
                <a:endParaRPr lang="sl-SI"/>
              </a:p>
            </p:txBody>
          </p:sp>
          <p:sp>
            <p:nvSpPr>
              <p:cNvPr id="168318" name="Freeform 382"/>
              <p:cNvSpPr>
                <a:spLocks/>
              </p:cNvSpPr>
              <p:nvPr/>
            </p:nvSpPr>
            <p:spPr bwMode="auto">
              <a:xfrm>
                <a:off x="2658" y="3150"/>
                <a:ext cx="11" cy="68"/>
              </a:xfrm>
              <a:custGeom>
                <a:avLst/>
                <a:gdLst/>
                <a:ahLst/>
                <a:cxnLst>
                  <a:cxn ang="0">
                    <a:pos x="10" y="0"/>
                  </a:cxn>
                  <a:cxn ang="0">
                    <a:pos x="0" y="11"/>
                  </a:cxn>
                  <a:cxn ang="0">
                    <a:pos x="0" y="136"/>
                  </a:cxn>
                  <a:cxn ang="0">
                    <a:pos x="21" y="136"/>
                  </a:cxn>
                  <a:cxn ang="0">
                    <a:pos x="21" y="11"/>
                  </a:cxn>
                  <a:cxn ang="0">
                    <a:pos x="10" y="21"/>
                  </a:cxn>
                  <a:cxn ang="0">
                    <a:pos x="10" y="0"/>
                  </a:cxn>
                  <a:cxn ang="0">
                    <a:pos x="0" y="0"/>
                  </a:cxn>
                  <a:cxn ang="0">
                    <a:pos x="0" y="11"/>
                  </a:cxn>
                  <a:cxn ang="0">
                    <a:pos x="10" y="0"/>
                  </a:cxn>
                </a:cxnLst>
                <a:rect l="0" t="0" r="r" b="b"/>
                <a:pathLst>
                  <a:path w="21" h="136">
                    <a:moveTo>
                      <a:pt x="10" y="0"/>
                    </a:moveTo>
                    <a:lnTo>
                      <a:pt x="0" y="11"/>
                    </a:lnTo>
                    <a:lnTo>
                      <a:pt x="0" y="136"/>
                    </a:lnTo>
                    <a:lnTo>
                      <a:pt x="21" y="136"/>
                    </a:lnTo>
                    <a:lnTo>
                      <a:pt x="21" y="11"/>
                    </a:lnTo>
                    <a:lnTo>
                      <a:pt x="10" y="21"/>
                    </a:lnTo>
                    <a:lnTo>
                      <a:pt x="10" y="0"/>
                    </a:lnTo>
                    <a:lnTo>
                      <a:pt x="0" y="0"/>
                    </a:lnTo>
                    <a:lnTo>
                      <a:pt x="0" y="11"/>
                    </a:lnTo>
                    <a:lnTo>
                      <a:pt x="10" y="0"/>
                    </a:lnTo>
                    <a:close/>
                  </a:path>
                </a:pathLst>
              </a:custGeom>
              <a:solidFill>
                <a:srgbClr val="000000"/>
              </a:solidFill>
              <a:ln w="9525">
                <a:noFill/>
                <a:round/>
                <a:headEnd/>
                <a:tailEnd/>
              </a:ln>
            </p:spPr>
            <p:txBody>
              <a:bodyPr/>
              <a:lstStyle/>
              <a:p>
                <a:endParaRPr lang="sl-SI"/>
              </a:p>
            </p:txBody>
          </p:sp>
          <p:sp>
            <p:nvSpPr>
              <p:cNvPr id="168319" name="Freeform 383"/>
              <p:cNvSpPr>
                <a:spLocks/>
              </p:cNvSpPr>
              <p:nvPr/>
            </p:nvSpPr>
            <p:spPr bwMode="auto">
              <a:xfrm>
                <a:off x="2878" y="3063"/>
                <a:ext cx="89" cy="93"/>
              </a:xfrm>
              <a:custGeom>
                <a:avLst/>
                <a:gdLst/>
                <a:ahLst/>
                <a:cxnLst>
                  <a:cxn ang="0">
                    <a:pos x="7" y="180"/>
                  </a:cxn>
                  <a:cxn ang="0">
                    <a:pos x="14" y="187"/>
                  </a:cxn>
                  <a:cxn ang="0">
                    <a:pos x="177" y="15"/>
                  </a:cxn>
                  <a:cxn ang="0">
                    <a:pos x="162" y="0"/>
                  </a:cxn>
                  <a:cxn ang="0">
                    <a:pos x="0" y="172"/>
                  </a:cxn>
                  <a:cxn ang="0">
                    <a:pos x="7" y="180"/>
                  </a:cxn>
                </a:cxnLst>
                <a:rect l="0" t="0" r="r" b="b"/>
                <a:pathLst>
                  <a:path w="177" h="187">
                    <a:moveTo>
                      <a:pt x="7" y="180"/>
                    </a:moveTo>
                    <a:lnTo>
                      <a:pt x="14" y="187"/>
                    </a:lnTo>
                    <a:lnTo>
                      <a:pt x="177" y="15"/>
                    </a:lnTo>
                    <a:lnTo>
                      <a:pt x="162" y="0"/>
                    </a:lnTo>
                    <a:lnTo>
                      <a:pt x="0" y="172"/>
                    </a:lnTo>
                    <a:lnTo>
                      <a:pt x="7" y="180"/>
                    </a:lnTo>
                    <a:close/>
                  </a:path>
                </a:pathLst>
              </a:custGeom>
              <a:solidFill>
                <a:srgbClr val="000000"/>
              </a:solidFill>
              <a:ln w="9525">
                <a:noFill/>
                <a:round/>
                <a:headEnd/>
                <a:tailEnd/>
              </a:ln>
            </p:spPr>
            <p:txBody>
              <a:bodyPr/>
              <a:lstStyle/>
              <a:p>
                <a:endParaRPr lang="sl-SI"/>
              </a:p>
            </p:txBody>
          </p:sp>
          <p:sp>
            <p:nvSpPr>
              <p:cNvPr id="168320" name="Freeform 384"/>
              <p:cNvSpPr>
                <a:spLocks/>
              </p:cNvSpPr>
              <p:nvPr/>
            </p:nvSpPr>
            <p:spPr bwMode="auto">
              <a:xfrm>
                <a:off x="2659" y="3064"/>
                <a:ext cx="91" cy="92"/>
              </a:xfrm>
              <a:custGeom>
                <a:avLst/>
                <a:gdLst/>
                <a:ahLst/>
                <a:cxnLst>
                  <a:cxn ang="0">
                    <a:pos x="174" y="0"/>
                  </a:cxn>
                  <a:cxn ang="0">
                    <a:pos x="167" y="4"/>
                  </a:cxn>
                  <a:cxn ang="0">
                    <a:pos x="0" y="171"/>
                  </a:cxn>
                  <a:cxn ang="0">
                    <a:pos x="15" y="186"/>
                  </a:cxn>
                  <a:cxn ang="0">
                    <a:pos x="181" y="18"/>
                  </a:cxn>
                  <a:cxn ang="0">
                    <a:pos x="174" y="22"/>
                  </a:cxn>
                  <a:cxn ang="0">
                    <a:pos x="174" y="0"/>
                  </a:cxn>
                  <a:cxn ang="0">
                    <a:pos x="170" y="0"/>
                  </a:cxn>
                  <a:cxn ang="0">
                    <a:pos x="167" y="4"/>
                  </a:cxn>
                  <a:cxn ang="0">
                    <a:pos x="174" y="0"/>
                  </a:cxn>
                </a:cxnLst>
                <a:rect l="0" t="0" r="r" b="b"/>
                <a:pathLst>
                  <a:path w="181" h="186">
                    <a:moveTo>
                      <a:pt x="174" y="0"/>
                    </a:moveTo>
                    <a:lnTo>
                      <a:pt x="167" y="4"/>
                    </a:lnTo>
                    <a:lnTo>
                      <a:pt x="0" y="171"/>
                    </a:lnTo>
                    <a:lnTo>
                      <a:pt x="15" y="186"/>
                    </a:lnTo>
                    <a:lnTo>
                      <a:pt x="181" y="18"/>
                    </a:lnTo>
                    <a:lnTo>
                      <a:pt x="174" y="22"/>
                    </a:lnTo>
                    <a:lnTo>
                      <a:pt x="174" y="0"/>
                    </a:lnTo>
                    <a:lnTo>
                      <a:pt x="170" y="0"/>
                    </a:lnTo>
                    <a:lnTo>
                      <a:pt x="167" y="4"/>
                    </a:lnTo>
                    <a:lnTo>
                      <a:pt x="174" y="0"/>
                    </a:lnTo>
                    <a:close/>
                  </a:path>
                </a:pathLst>
              </a:custGeom>
              <a:solidFill>
                <a:srgbClr val="000000"/>
              </a:solidFill>
              <a:ln w="9525">
                <a:noFill/>
                <a:round/>
                <a:headEnd/>
                <a:tailEnd/>
              </a:ln>
            </p:spPr>
            <p:txBody>
              <a:bodyPr/>
              <a:lstStyle/>
              <a:p>
                <a:endParaRPr lang="sl-SI"/>
              </a:p>
            </p:txBody>
          </p:sp>
          <p:sp>
            <p:nvSpPr>
              <p:cNvPr id="168321" name="Freeform 385"/>
              <p:cNvSpPr>
                <a:spLocks/>
              </p:cNvSpPr>
              <p:nvPr/>
            </p:nvSpPr>
            <p:spPr bwMode="auto">
              <a:xfrm>
                <a:off x="2746" y="3063"/>
                <a:ext cx="214" cy="11"/>
              </a:xfrm>
              <a:custGeom>
                <a:avLst/>
                <a:gdLst/>
                <a:ahLst/>
                <a:cxnLst>
                  <a:cxn ang="0">
                    <a:pos x="427" y="11"/>
                  </a:cxn>
                  <a:cxn ang="0">
                    <a:pos x="427" y="0"/>
                  </a:cxn>
                  <a:cxn ang="0">
                    <a:pos x="0" y="1"/>
                  </a:cxn>
                  <a:cxn ang="0">
                    <a:pos x="0" y="23"/>
                  </a:cxn>
                  <a:cxn ang="0">
                    <a:pos x="427" y="22"/>
                  </a:cxn>
                  <a:cxn ang="0">
                    <a:pos x="427" y="11"/>
                  </a:cxn>
                </a:cxnLst>
                <a:rect l="0" t="0" r="r" b="b"/>
                <a:pathLst>
                  <a:path w="427" h="23">
                    <a:moveTo>
                      <a:pt x="427" y="11"/>
                    </a:moveTo>
                    <a:lnTo>
                      <a:pt x="427" y="0"/>
                    </a:lnTo>
                    <a:lnTo>
                      <a:pt x="0" y="1"/>
                    </a:lnTo>
                    <a:lnTo>
                      <a:pt x="0" y="23"/>
                    </a:lnTo>
                    <a:lnTo>
                      <a:pt x="427" y="22"/>
                    </a:lnTo>
                    <a:lnTo>
                      <a:pt x="427" y="11"/>
                    </a:lnTo>
                    <a:close/>
                  </a:path>
                </a:pathLst>
              </a:custGeom>
              <a:solidFill>
                <a:srgbClr val="000000"/>
              </a:solidFill>
              <a:ln w="9525">
                <a:noFill/>
                <a:round/>
                <a:headEnd/>
                <a:tailEnd/>
              </a:ln>
            </p:spPr>
            <p:txBody>
              <a:bodyPr/>
              <a:lstStyle/>
              <a:p>
                <a:endParaRPr lang="sl-SI"/>
              </a:p>
            </p:txBody>
          </p:sp>
          <p:sp>
            <p:nvSpPr>
              <p:cNvPr id="168322" name="Freeform 386"/>
              <p:cNvSpPr>
                <a:spLocks/>
              </p:cNvSpPr>
              <p:nvPr/>
            </p:nvSpPr>
            <p:spPr bwMode="auto">
              <a:xfrm>
                <a:off x="2881" y="3136"/>
                <a:ext cx="89" cy="87"/>
              </a:xfrm>
              <a:custGeom>
                <a:avLst/>
                <a:gdLst/>
                <a:ahLst/>
                <a:cxnLst>
                  <a:cxn ang="0">
                    <a:pos x="156" y="7"/>
                  </a:cxn>
                  <a:cxn ang="0">
                    <a:pos x="159" y="0"/>
                  </a:cxn>
                  <a:cxn ang="0">
                    <a:pos x="0" y="159"/>
                  </a:cxn>
                  <a:cxn ang="0">
                    <a:pos x="15" y="174"/>
                  </a:cxn>
                  <a:cxn ang="0">
                    <a:pos x="174" y="15"/>
                  </a:cxn>
                  <a:cxn ang="0">
                    <a:pos x="177" y="7"/>
                  </a:cxn>
                  <a:cxn ang="0">
                    <a:pos x="174" y="15"/>
                  </a:cxn>
                  <a:cxn ang="0">
                    <a:pos x="177" y="11"/>
                  </a:cxn>
                  <a:cxn ang="0">
                    <a:pos x="177" y="7"/>
                  </a:cxn>
                  <a:cxn ang="0">
                    <a:pos x="156" y="7"/>
                  </a:cxn>
                </a:cxnLst>
                <a:rect l="0" t="0" r="r" b="b"/>
                <a:pathLst>
                  <a:path w="177" h="174">
                    <a:moveTo>
                      <a:pt x="156" y="7"/>
                    </a:moveTo>
                    <a:lnTo>
                      <a:pt x="159" y="0"/>
                    </a:lnTo>
                    <a:lnTo>
                      <a:pt x="0" y="159"/>
                    </a:lnTo>
                    <a:lnTo>
                      <a:pt x="15" y="174"/>
                    </a:lnTo>
                    <a:lnTo>
                      <a:pt x="174" y="15"/>
                    </a:lnTo>
                    <a:lnTo>
                      <a:pt x="177" y="7"/>
                    </a:lnTo>
                    <a:lnTo>
                      <a:pt x="174" y="15"/>
                    </a:lnTo>
                    <a:lnTo>
                      <a:pt x="177" y="11"/>
                    </a:lnTo>
                    <a:lnTo>
                      <a:pt x="177" y="7"/>
                    </a:lnTo>
                    <a:lnTo>
                      <a:pt x="156" y="7"/>
                    </a:lnTo>
                    <a:close/>
                  </a:path>
                </a:pathLst>
              </a:custGeom>
              <a:solidFill>
                <a:srgbClr val="000000"/>
              </a:solidFill>
              <a:ln w="9525">
                <a:noFill/>
                <a:round/>
                <a:headEnd/>
                <a:tailEnd/>
              </a:ln>
            </p:spPr>
            <p:txBody>
              <a:bodyPr/>
              <a:lstStyle/>
              <a:p>
                <a:endParaRPr lang="sl-SI"/>
              </a:p>
            </p:txBody>
          </p:sp>
          <p:sp>
            <p:nvSpPr>
              <p:cNvPr id="168323" name="Freeform 387"/>
              <p:cNvSpPr>
                <a:spLocks/>
              </p:cNvSpPr>
              <p:nvPr/>
            </p:nvSpPr>
            <p:spPr bwMode="auto">
              <a:xfrm>
                <a:off x="2960" y="3068"/>
                <a:ext cx="10" cy="72"/>
              </a:xfrm>
              <a:custGeom>
                <a:avLst/>
                <a:gdLst/>
                <a:ahLst/>
                <a:cxnLst>
                  <a:cxn ang="0">
                    <a:pos x="11" y="0"/>
                  </a:cxn>
                  <a:cxn ang="0">
                    <a:pos x="0" y="0"/>
                  </a:cxn>
                  <a:cxn ang="0">
                    <a:pos x="0" y="144"/>
                  </a:cxn>
                  <a:cxn ang="0">
                    <a:pos x="21" y="144"/>
                  </a:cxn>
                  <a:cxn ang="0">
                    <a:pos x="21" y="0"/>
                  </a:cxn>
                  <a:cxn ang="0">
                    <a:pos x="11" y="0"/>
                  </a:cxn>
                </a:cxnLst>
                <a:rect l="0" t="0" r="r" b="b"/>
                <a:pathLst>
                  <a:path w="21" h="144">
                    <a:moveTo>
                      <a:pt x="11" y="0"/>
                    </a:moveTo>
                    <a:lnTo>
                      <a:pt x="0" y="0"/>
                    </a:lnTo>
                    <a:lnTo>
                      <a:pt x="0" y="144"/>
                    </a:lnTo>
                    <a:lnTo>
                      <a:pt x="21" y="144"/>
                    </a:lnTo>
                    <a:lnTo>
                      <a:pt x="21" y="0"/>
                    </a:lnTo>
                    <a:lnTo>
                      <a:pt x="11" y="0"/>
                    </a:lnTo>
                    <a:close/>
                  </a:path>
                </a:pathLst>
              </a:custGeom>
              <a:solidFill>
                <a:srgbClr val="000000"/>
              </a:solidFill>
              <a:ln w="9525">
                <a:noFill/>
                <a:round/>
                <a:headEnd/>
                <a:tailEnd/>
              </a:ln>
            </p:spPr>
            <p:txBody>
              <a:bodyPr/>
              <a:lstStyle/>
              <a:p>
                <a:endParaRPr lang="sl-SI"/>
              </a:p>
            </p:txBody>
          </p:sp>
          <p:sp>
            <p:nvSpPr>
              <p:cNvPr id="168324" name="Freeform 388"/>
              <p:cNvSpPr>
                <a:spLocks/>
              </p:cNvSpPr>
              <p:nvPr/>
            </p:nvSpPr>
            <p:spPr bwMode="auto">
              <a:xfrm>
                <a:off x="2410" y="2937"/>
                <a:ext cx="283" cy="11"/>
              </a:xfrm>
              <a:custGeom>
                <a:avLst/>
                <a:gdLst/>
                <a:ahLst/>
                <a:cxnLst>
                  <a:cxn ang="0">
                    <a:pos x="566" y="11"/>
                  </a:cxn>
                  <a:cxn ang="0">
                    <a:pos x="566" y="0"/>
                  </a:cxn>
                  <a:cxn ang="0">
                    <a:pos x="0" y="0"/>
                  </a:cxn>
                  <a:cxn ang="0">
                    <a:pos x="0" y="21"/>
                  </a:cxn>
                  <a:cxn ang="0">
                    <a:pos x="566" y="21"/>
                  </a:cxn>
                  <a:cxn ang="0">
                    <a:pos x="566" y="11"/>
                  </a:cxn>
                </a:cxnLst>
                <a:rect l="0" t="0" r="r" b="b"/>
                <a:pathLst>
                  <a:path w="566" h="21">
                    <a:moveTo>
                      <a:pt x="566" y="11"/>
                    </a:moveTo>
                    <a:lnTo>
                      <a:pt x="566" y="0"/>
                    </a:lnTo>
                    <a:lnTo>
                      <a:pt x="0" y="0"/>
                    </a:lnTo>
                    <a:lnTo>
                      <a:pt x="0" y="21"/>
                    </a:lnTo>
                    <a:lnTo>
                      <a:pt x="566" y="21"/>
                    </a:lnTo>
                    <a:lnTo>
                      <a:pt x="566" y="11"/>
                    </a:lnTo>
                    <a:close/>
                  </a:path>
                </a:pathLst>
              </a:custGeom>
              <a:solidFill>
                <a:srgbClr val="000000"/>
              </a:solidFill>
              <a:ln w="9525">
                <a:noFill/>
                <a:round/>
                <a:headEnd/>
                <a:tailEnd/>
              </a:ln>
            </p:spPr>
            <p:txBody>
              <a:bodyPr/>
              <a:lstStyle/>
              <a:p>
                <a:endParaRPr lang="sl-SI"/>
              </a:p>
            </p:txBody>
          </p:sp>
          <p:sp>
            <p:nvSpPr>
              <p:cNvPr id="168325" name="Freeform 389"/>
              <p:cNvSpPr>
                <a:spLocks/>
              </p:cNvSpPr>
              <p:nvPr/>
            </p:nvSpPr>
            <p:spPr bwMode="auto">
              <a:xfrm>
                <a:off x="2490" y="2908"/>
                <a:ext cx="120" cy="11"/>
              </a:xfrm>
              <a:custGeom>
                <a:avLst/>
                <a:gdLst/>
                <a:ahLst/>
                <a:cxnLst>
                  <a:cxn ang="0">
                    <a:pos x="241" y="10"/>
                  </a:cxn>
                  <a:cxn ang="0">
                    <a:pos x="230" y="0"/>
                  </a:cxn>
                  <a:cxn ang="0">
                    <a:pos x="0" y="0"/>
                  </a:cxn>
                  <a:cxn ang="0">
                    <a:pos x="0" y="21"/>
                  </a:cxn>
                  <a:cxn ang="0">
                    <a:pos x="230" y="21"/>
                  </a:cxn>
                  <a:cxn ang="0">
                    <a:pos x="220" y="10"/>
                  </a:cxn>
                  <a:cxn ang="0">
                    <a:pos x="241" y="10"/>
                  </a:cxn>
                  <a:cxn ang="0">
                    <a:pos x="241" y="0"/>
                  </a:cxn>
                  <a:cxn ang="0">
                    <a:pos x="230" y="0"/>
                  </a:cxn>
                  <a:cxn ang="0">
                    <a:pos x="241" y="10"/>
                  </a:cxn>
                </a:cxnLst>
                <a:rect l="0" t="0" r="r" b="b"/>
                <a:pathLst>
                  <a:path w="241" h="21">
                    <a:moveTo>
                      <a:pt x="241" y="10"/>
                    </a:moveTo>
                    <a:lnTo>
                      <a:pt x="230" y="0"/>
                    </a:lnTo>
                    <a:lnTo>
                      <a:pt x="0" y="0"/>
                    </a:lnTo>
                    <a:lnTo>
                      <a:pt x="0" y="21"/>
                    </a:lnTo>
                    <a:lnTo>
                      <a:pt x="230" y="21"/>
                    </a:lnTo>
                    <a:lnTo>
                      <a:pt x="220" y="10"/>
                    </a:lnTo>
                    <a:lnTo>
                      <a:pt x="241" y="10"/>
                    </a:lnTo>
                    <a:lnTo>
                      <a:pt x="241" y="0"/>
                    </a:lnTo>
                    <a:lnTo>
                      <a:pt x="230" y="0"/>
                    </a:lnTo>
                    <a:lnTo>
                      <a:pt x="241" y="10"/>
                    </a:lnTo>
                    <a:close/>
                  </a:path>
                </a:pathLst>
              </a:custGeom>
              <a:solidFill>
                <a:srgbClr val="000000"/>
              </a:solidFill>
              <a:ln w="9525">
                <a:noFill/>
                <a:round/>
                <a:headEnd/>
                <a:tailEnd/>
              </a:ln>
            </p:spPr>
            <p:txBody>
              <a:bodyPr/>
              <a:lstStyle/>
              <a:p>
                <a:endParaRPr lang="sl-SI"/>
              </a:p>
            </p:txBody>
          </p:sp>
          <p:sp>
            <p:nvSpPr>
              <p:cNvPr id="168326" name="Freeform 390"/>
              <p:cNvSpPr>
                <a:spLocks/>
              </p:cNvSpPr>
              <p:nvPr/>
            </p:nvSpPr>
            <p:spPr bwMode="auto">
              <a:xfrm>
                <a:off x="2600" y="2914"/>
                <a:ext cx="10" cy="57"/>
              </a:xfrm>
              <a:custGeom>
                <a:avLst/>
                <a:gdLst/>
                <a:ahLst/>
                <a:cxnLst>
                  <a:cxn ang="0">
                    <a:pos x="10" y="115"/>
                  </a:cxn>
                  <a:cxn ang="0">
                    <a:pos x="21" y="104"/>
                  </a:cxn>
                  <a:cxn ang="0">
                    <a:pos x="21" y="0"/>
                  </a:cxn>
                  <a:cxn ang="0">
                    <a:pos x="0" y="0"/>
                  </a:cxn>
                  <a:cxn ang="0">
                    <a:pos x="0" y="104"/>
                  </a:cxn>
                  <a:cxn ang="0">
                    <a:pos x="10" y="94"/>
                  </a:cxn>
                  <a:cxn ang="0">
                    <a:pos x="10" y="115"/>
                  </a:cxn>
                  <a:cxn ang="0">
                    <a:pos x="21" y="115"/>
                  </a:cxn>
                  <a:cxn ang="0">
                    <a:pos x="21" y="104"/>
                  </a:cxn>
                  <a:cxn ang="0">
                    <a:pos x="10" y="115"/>
                  </a:cxn>
                </a:cxnLst>
                <a:rect l="0" t="0" r="r" b="b"/>
                <a:pathLst>
                  <a:path w="21" h="115">
                    <a:moveTo>
                      <a:pt x="10" y="115"/>
                    </a:moveTo>
                    <a:lnTo>
                      <a:pt x="21" y="104"/>
                    </a:lnTo>
                    <a:lnTo>
                      <a:pt x="21" y="0"/>
                    </a:lnTo>
                    <a:lnTo>
                      <a:pt x="0" y="0"/>
                    </a:lnTo>
                    <a:lnTo>
                      <a:pt x="0" y="104"/>
                    </a:lnTo>
                    <a:lnTo>
                      <a:pt x="10" y="94"/>
                    </a:lnTo>
                    <a:lnTo>
                      <a:pt x="10" y="115"/>
                    </a:lnTo>
                    <a:lnTo>
                      <a:pt x="21" y="115"/>
                    </a:lnTo>
                    <a:lnTo>
                      <a:pt x="21" y="104"/>
                    </a:lnTo>
                    <a:lnTo>
                      <a:pt x="10" y="115"/>
                    </a:lnTo>
                    <a:close/>
                  </a:path>
                </a:pathLst>
              </a:custGeom>
              <a:solidFill>
                <a:srgbClr val="000000"/>
              </a:solidFill>
              <a:ln w="9525">
                <a:noFill/>
                <a:round/>
                <a:headEnd/>
                <a:tailEnd/>
              </a:ln>
            </p:spPr>
            <p:txBody>
              <a:bodyPr/>
              <a:lstStyle/>
              <a:p>
                <a:endParaRPr lang="sl-SI"/>
              </a:p>
            </p:txBody>
          </p:sp>
          <p:sp>
            <p:nvSpPr>
              <p:cNvPr id="168327" name="Freeform 391"/>
              <p:cNvSpPr>
                <a:spLocks/>
              </p:cNvSpPr>
              <p:nvPr/>
            </p:nvSpPr>
            <p:spPr bwMode="auto">
              <a:xfrm>
                <a:off x="2485" y="2960"/>
                <a:ext cx="120" cy="11"/>
              </a:xfrm>
              <a:custGeom>
                <a:avLst/>
                <a:gdLst/>
                <a:ahLst/>
                <a:cxnLst>
                  <a:cxn ang="0">
                    <a:pos x="0" y="10"/>
                  </a:cxn>
                  <a:cxn ang="0">
                    <a:pos x="11" y="21"/>
                  </a:cxn>
                  <a:cxn ang="0">
                    <a:pos x="241" y="21"/>
                  </a:cxn>
                  <a:cxn ang="0">
                    <a:pos x="241" y="0"/>
                  </a:cxn>
                  <a:cxn ang="0">
                    <a:pos x="11" y="0"/>
                  </a:cxn>
                  <a:cxn ang="0">
                    <a:pos x="21" y="10"/>
                  </a:cxn>
                  <a:cxn ang="0">
                    <a:pos x="0" y="10"/>
                  </a:cxn>
                  <a:cxn ang="0">
                    <a:pos x="0" y="21"/>
                  </a:cxn>
                  <a:cxn ang="0">
                    <a:pos x="11" y="21"/>
                  </a:cxn>
                  <a:cxn ang="0">
                    <a:pos x="0" y="10"/>
                  </a:cxn>
                </a:cxnLst>
                <a:rect l="0" t="0" r="r" b="b"/>
                <a:pathLst>
                  <a:path w="241" h="21">
                    <a:moveTo>
                      <a:pt x="0" y="10"/>
                    </a:moveTo>
                    <a:lnTo>
                      <a:pt x="11" y="21"/>
                    </a:lnTo>
                    <a:lnTo>
                      <a:pt x="241" y="21"/>
                    </a:lnTo>
                    <a:lnTo>
                      <a:pt x="241" y="0"/>
                    </a:lnTo>
                    <a:lnTo>
                      <a:pt x="11" y="0"/>
                    </a:lnTo>
                    <a:lnTo>
                      <a:pt x="21" y="10"/>
                    </a:lnTo>
                    <a:lnTo>
                      <a:pt x="0" y="10"/>
                    </a:lnTo>
                    <a:lnTo>
                      <a:pt x="0" y="21"/>
                    </a:lnTo>
                    <a:lnTo>
                      <a:pt x="11" y="21"/>
                    </a:lnTo>
                    <a:lnTo>
                      <a:pt x="0" y="10"/>
                    </a:lnTo>
                    <a:close/>
                  </a:path>
                </a:pathLst>
              </a:custGeom>
              <a:solidFill>
                <a:srgbClr val="000000"/>
              </a:solidFill>
              <a:ln w="9525">
                <a:noFill/>
                <a:round/>
                <a:headEnd/>
                <a:tailEnd/>
              </a:ln>
            </p:spPr>
            <p:txBody>
              <a:bodyPr/>
              <a:lstStyle/>
              <a:p>
                <a:endParaRPr lang="sl-SI"/>
              </a:p>
            </p:txBody>
          </p:sp>
          <p:sp>
            <p:nvSpPr>
              <p:cNvPr id="168328" name="Freeform 392"/>
              <p:cNvSpPr>
                <a:spLocks/>
              </p:cNvSpPr>
              <p:nvPr/>
            </p:nvSpPr>
            <p:spPr bwMode="auto">
              <a:xfrm>
                <a:off x="2485" y="2908"/>
                <a:ext cx="10" cy="58"/>
              </a:xfrm>
              <a:custGeom>
                <a:avLst/>
                <a:gdLst/>
                <a:ahLst/>
                <a:cxnLst>
                  <a:cxn ang="0">
                    <a:pos x="11" y="0"/>
                  </a:cxn>
                  <a:cxn ang="0">
                    <a:pos x="0" y="10"/>
                  </a:cxn>
                  <a:cxn ang="0">
                    <a:pos x="0" y="114"/>
                  </a:cxn>
                  <a:cxn ang="0">
                    <a:pos x="21" y="114"/>
                  </a:cxn>
                  <a:cxn ang="0">
                    <a:pos x="21" y="10"/>
                  </a:cxn>
                  <a:cxn ang="0">
                    <a:pos x="11" y="21"/>
                  </a:cxn>
                  <a:cxn ang="0">
                    <a:pos x="11" y="0"/>
                  </a:cxn>
                  <a:cxn ang="0">
                    <a:pos x="0" y="0"/>
                  </a:cxn>
                  <a:cxn ang="0">
                    <a:pos x="0" y="10"/>
                  </a:cxn>
                  <a:cxn ang="0">
                    <a:pos x="11" y="0"/>
                  </a:cxn>
                </a:cxnLst>
                <a:rect l="0" t="0" r="r" b="b"/>
                <a:pathLst>
                  <a:path w="21" h="114">
                    <a:moveTo>
                      <a:pt x="11" y="0"/>
                    </a:moveTo>
                    <a:lnTo>
                      <a:pt x="0" y="10"/>
                    </a:lnTo>
                    <a:lnTo>
                      <a:pt x="0" y="114"/>
                    </a:lnTo>
                    <a:lnTo>
                      <a:pt x="21" y="114"/>
                    </a:lnTo>
                    <a:lnTo>
                      <a:pt x="21" y="10"/>
                    </a:lnTo>
                    <a:lnTo>
                      <a:pt x="11" y="21"/>
                    </a:lnTo>
                    <a:lnTo>
                      <a:pt x="11" y="0"/>
                    </a:lnTo>
                    <a:lnTo>
                      <a:pt x="0" y="0"/>
                    </a:lnTo>
                    <a:lnTo>
                      <a:pt x="0" y="10"/>
                    </a:lnTo>
                    <a:lnTo>
                      <a:pt x="11" y="0"/>
                    </a:lnTo>
                    <a:close/>
                  </a:path>
                </a:pathLst>
              </a:custGeom>
              <a:solidFill>
                <a:srgbClr val="000000"/>
              </a:solidFill>
              <a:ln w="9525">
                <a:noFill/>
                <a:round/>
                <a:headEnd/>
                <a:tailEnd/>
              </a:ln>
            </p:spPr>
            <p:txBody>
              <a:bodyPr/>
              <a:lstStyle/>
              <a:p>
                <a:endParaRPr lang="sl-SI"/>
              </a:p>
            </p:txBody>
          </p:sp>
          <p:sp>
            <p:nvSpPr>
              <p:cNvPr id="168329" name="Rectangle 393"/>
              <p:cNvSpPr>
                <a:spLocks noChangeArrowheads="1"/>
              </p:cNvSpPr>
              <p:nvPr/>
            </p:nvSpPr>
            <p:spPr bwMode="auto">
              <a:xfrm>
                <a:off x="2664" y="2976"/>
                <a:ext cx="219" cy="63"/>
              </a:xfrm>
              <a:prstGeom prst="rect">
                <a:avLst/>
              </a:prstGeom>
              <a:solidFill>
                <a:srgbClr val="FFFFFF"/>
              </a:solidFill>
              <a:ln w="9525">
                <a:noFill/>
                <a:miter lim="800000"/>
                <a:headEnd/>
                <a:tailEnd/>
              </a:ln>
            </p:spPr>
            <p:txBody>
              <a:bodyPr/>
              <a:lstStyle/>
              <a:p>
                <a:endParaRPr lang="sl-SI"/>
              </a:p>
            </p:txBody>
          </p:sp>
          <p:sp>
            <p:nvSpPr>
              <p:cNvPr id="168330" name="Freeform 394"/>
              <p:cNvSpPr>
                <a:spLocks/>
              </p:cNvSpPr>
              <p:nvPr/>
            </p:nvSpPr>
            <p:spPr bwMode="auto">
              <a:xfrm>
                <a:off x="2664" y="2971"/>
                <a:ext cx="224" cy="11"/>
              </a:xfrm>
              <a:custGeom>
                <a:avLst/>
                <a:gdLst/>
                <a:ahLst/>
                <a:cxnLst>
                  <a:cxn ang="0">
                    <a:pos x="450" y="10"/>
                  </a:cxn>
                  <a:cxn ang="0">
                    <a:pos x="439" y="0"/>
                  </a:cxn>
                  <a:cxn ang="0">
                    <a:pos x="0" y="0"/>
                  </a:cxn>
                  <a:cxn ang="0">
                    <a:pos x="0" y="21"/>
                  </a:cxn>
                  <a:cxn ang="0">
                    <a:pos x="439" y="21"/>
                  </a:cxn>
                  <a:cxn ang="0">
                    <a:pos x="429" y="10"/>
                  </a:cxn>
                  <a:cxn ang="0">
                    <a:pos x="450" y="10"/>
                  </a:cxn>
                  <a:cxn ang="0">
                    <a:pos x="450" y="0"/>
                  </a:cxn>
                  <a:cxn ang="0">
                    <a:pos x="439" y="0"/>
                  </a:cxn>
                  <a:cxn ang="0">
                    <a:pos x="450" y="10"/>
                  </a:cxn>
                </a:cxnLst>
                <a:rect l="0" t="0" r="r" b="b"/>
                <a:pathLst>
                  <a:path w="450" h="21">
                    <a:moveTo>
                      <a:pt x="450" y="10"/>
                    </a:moveTo>
                    <a:lnTo>
                      <a:pt x="439" y="0"/>
                    </a:lnTo>
                    <a:lnTo>
                      <a:pt x="0" y="0"/>
                    </a:lnTo>
                    <a:lnTo>
                      <a:pt x="0" y="21"/>
                    </a:lnTo>
                    <a:lnTo>
                      <a:pt x="439" y="21"/>
                    </a:lnTo>
                    <a:lnTo>
                      <a:pt x="429" y="10"/>
                    </a:lnTo>
                    <a:lnTo>
                      <a:pt x="450" y="10"/>
                    </a:lnTo>
                    <a:lnTo>
                      <a:pt x="450" y="0"/>
                    </a:lnTo>
                    <a:lnTo>
                      <a:pt x="439" y="0"/>
                    </a:lnTo>
                    <a:lnTo>
                      <a:pt x="450" y="10"/>
                    </a:lnTo>
                    <a:close/>
                  </a:path>
                </a:pathLst>
              </a:custGeom>
              <a:solidFill>
                <a:srgbClr val="000000"/>
              </a:solidFill>
              <a:ln w="9525">
                <a:noFill/>
                <a:round/>
                <a:headEnd/>
                <a:tailEnd/>
              </a:ln>
            </p:spPr>
            <p:txBody>
              <a:bodyPr/>
              <a:lstStyle/>
              <a:p>
                <a:endParaRPr lang="sl-SI"/>
              </a:p>
            </p:txBody>
          </p:sp>
          <p:sp>
            <p:nvSpPr>
              <p:cNvPr id="168331" name="Freeform 395"/>
              <p:cNvSpPr>
                <a:spLocks/>
              </p:cNvSpPr>
              <p:nvPr/>
            </p:nvSpPr>
            <p:spPr bwMode="auto">
              <a:xfrm>
                <a:off x="2878" y="2976"/>
                <a:ext cx="10" cy="68"/>
              </a:xfrm>
              <a:custGeom>
                <a:avLst/>
                <a:gdLst/>
                <a:ahLst/>
                <a:cxnLst>
                  <a:cxn ang="0">
                    <a:pos x="10" y="136"/>
                  </a:cxn>
                  <a:cxn ang="0">
                    <a:pos x="21" y="126"/>
                  </a:cxn>
                  <a:cxn ang="0">
                    <a:pos x="21" y="0"/>
                  </a:cxn>
                  <a:cxn ang="0">
                    <a:pos x="0" y="0"/>
                  </a:cxn>
                  <a:cxn ang="0">
                    <a:pos x="0" y="126"/>
                  </a:cxn>
                  <a:cxn ang="0">
                    <a:pos x="10" y="115"/>
                  </a:cxn>
                  <a:cxn ang="0">
                    <a:pos x="10" y="136"/>
                  </a:cxn>
                  <a:cxn ang="0">
                    <a:pos x="21" y="136"/>
                  </a:cxn>
                  <a:cxn ang="0">
                    <a:pos x="21" y="126"/>
                  </a:cxn>
                  <a:cxn ang="0">
                    <a:pos x="10" y="136"/>
                  </a:cxn>
                </a:cxnLst>
                <a:rect l="0" t="0" r="r" b="b"/>
                <a:pathLst>
                  <a:path w="21" h="136">
                    <a:moveTo>
                      <a:pt x="10" y="136"/>
                    </a:moveTo>
                    <a:lnTo>
                      <a:pt x="21" y="126"/>
                    </a:lnTo>
                    <a:lnTo>
                      <a:pt x="21" y="0"/>
                    </a:lnTo>
                    <a:lnTo>
                      <a:pt x="0" y="0"/>
                    </a:lnTo>
                    <a:lnTo>
                      <a:pt x="0" y="126"/>
                    </a:lnTo>
                    <a:lnTo>
                      <a:pt x="10" y="115"/>
                    </a:lnTo>
                    <a:lnTo>
                      <a:pt x="10" y="136"/>
                    </a:lnTo>
                    <a:lnTo>
                      <a:pt x="21" y="136"/>
                    </a:lnTo>
                    <a:lnTo>
                      <a:pt x="21" y="126"/>
                    </a:lnTo>
                    <a:lnTo>
                      <a:pt x="10" y="136"/>
                    </a:lnTo>
                    <a:close/>
                  </a:path>
                </a:pathLst>
              </a:custGeom>
              <a:solidFill>
                <a:srgbClr val="000000"/>
              </a:solidFill>
              <a:ln w="9525">
                <a:noFill/>
                <a:round/>
                <a:headEnd/>
                <a:tailEnd/>
              </a:ln>
            </p:spPr>
            <p:txBody>
              <a:bodyPr/>
              <a:lstStyle/>
              <a:p>
                <a:endParaRPr lang="sl-SI"/>
              </a:p>
            </p:txBody>
          </p:sp>
          <p:sp>
            <p:nvSpPr>
              <p:cNvPr id="168332" name="Freeform 396"/>
              <p:cNvSpPr>
                <a:spLocks/>
              </p:cNvSpPr>
              <p:nvPr/>
            </p:nvSpPr>
            <p:spPr bwMode="auto">
              <a:xfrm>
                <a:off x="2658" y="3033"/>
                <a:ext cx="225" cy="11"/>
              </a:xfrm>
              <a:custGeom>
                <a:avLst/>
                <a:gdLst/>
                <a:ahLst/>
                <a:cxnLst>
                  <a:cxn ang="0">
                    <a:pos x="0" y="11"/>
                  </a:cxn>
                  <a:cxn ang="0">
                    <a:pos x="10" y="21"/>
                  </a:cxn>
                  <a:cxn ang="0">
                    <a:pos x="449" y="21"/>
                  </a:cxn>
                  <a:cxn ang="0">
                    <a:pos x="449" y="0"/>
                  </a:cxn>
                  <a:cxn ang="0">
                    <a:pos x="10" y="0"/>
                  </a:cxn>
                  <a:cxn ang="0">
                    <a:pos x="21" y="11"/>
                  </a:cxn>
                  <a:cxn ang="0">
                    <a:pos x="0" y="11"/>
                  </a:cxn>
                  <a:cxn ang="0">
                    <a:pos x="0" y="21"/>
                  </a:cxn>
                  <a:cxn ang="0">
                    <a:pos x="10" y="21"/>
                  </a:cxn>
                  <a:cxn ang="0">
                    <a:pos x="0" y="11"/>
                  </a:cxn>
                </a:cxnLst>
                <a:rect l="0" t="0" r="r" b="b"/>
                <a:pathLst>
                  <a:path w="449" h="21">
                    <a:moveTo>
                      <a:pt x="0" y="11"/>
                    </a:moveTo>
                    <a:lnTo>
                      <a:pt x="10" y="21"/>
                    </a:lnTo>
                    <a:lnTo>
                      <a:pt x="449" y="21"/>
                    </a:lnTo>
                    <a:lnTo>
                      <a:pt x="449" y="0"/>
                    </a:lnTo>
                    <a:lnTo>
                      <a:pt x="10" y="0"/>
                    </a:lnTo>
                    <a:lnTo>
                      <a:pt x="21" y="11"/>
                    </a:lnTo>
                    <a:lnTo>
                      <a:pt x="0" y="11"/>
                    </a:lnTo>
                    <a:lnTo>
                      <a:pt x="0" y="21"/>
                    </a:lnTo>
                    <a:lnTo>
                      <a:pt x="10" y="21"/>
                    </a:lnTo>
                    <a:lnTo>
                      <a:pt x="0" y="11"/>
                    </a:lnTo>
                    <a:close/>
                  </a:path>
                </a:pathLst>
              </a:custGeom>
              <a:solidFill>
                <a:srgbClr val="000000"/>
              </a:solidFill>
              <a:ln w="9525">
                <a:noFill/>
                <a:round/>
                <a:headEnd/>
                <a:tailEnd/>
              </a:ln>
            </p:spPr>
            <p:txBody>
              <a:bodyPr/>
              <a:lstStyle/>
              <a:p>
                <a:endParaRPr lang="sl-SI"/>
              </a:p>
            </p:txBody>
          </p:sp>
          <p:sp>
            <p:nvSpPr>
              <p:cNvPr id="168333" name="Freeform 397"/>
              <p:cNvSpPr>
                <a:spLocks/>
              </p:cNvSpPr>
              <p:nvPr/>
            </p:nvSpPr>
            <p:spPr bwMode="auto">
              <a:xfrm>
                <a:off x="2658" y="2971"/>
                <a:ext cx="11" cy="68"/>
              </a:xfrm>
              <a:custGeom>
                <a:avLst/>
                <a:gdLst/>
                <a:ahLst/>
                <a:cxnLst>
                  <a:cxn ang="0">
                    <a:pos x="10" y="0"/>
                  </a:cxn>
                  <a:cxn ang="0">
                    <a:pos x="0" y="10"/>
                  </a:cxn>
                  <a:cxn ang="0">
                    <a:pos x="0" y="136"/>
                  </a:cxn>
                  <a:cxn ang="0">
                    <a:pos x="21" y="136"/>
                  </a:cxn>
                  <a:cxn ang="0">
                    <a:pos x="21" y="10"/>
                  </a:cxn>
                  <a:cxn ang="0">
                    <a:pos x="10" y="21"/>
                  </a:cxn>
                  <a:cxn ang="0">
                    <a:pos x="10" y="0"/>
                  </a:cxn>
                  <a:cxn ang="0">
                    <a:pos x="0" y="0"/>
                  </a:cxn>
                  <a:cxn ang="0">
                    <a:pos x="0" y="10"/>
                  </a:cxn>
                  <a:cxn ang="0">
                    <a:pos x="10" y="0"/>
                  </a:cxn>
                </a:cxnLst>
                <a:rect l="0" t="0" r="r" b="b"/>
                <a:pathLst>
                  <a:path w="21" h="136">
                    <a:moveTo>
                      <a:pt x="10" y="0"/>
                    </a:moveTo>
                    <a:lnTo>
                      <a:pt x="0" y="10"/>
                    </a:lnTo>
                    <a:lnTo>
                      <a:pt x="0" y="136"/>
                    </a:lnTo>
                    <a:lnTo>
                      <a:pt x="21" y="136"/>
                    </a:lnTo>
                    <a:lnTo>
                      <a:pt x="21" y="10"/>
                    </a:lnTo>
                    <a:lnTo>
                      <a:pt x="10" y="21"/>
                    </a:lnTo>
                    <a:lnTo>
                      <a:pt x="10" y="0"/>
                    </a:lnTo>
                    <a:lnTo>
                      <a:pt x="0" y="0"/>
                    </a:lnTo>
                    <a:lnTo>
                      <a:pt x="0" y="10"/>
                    </a:lnTo>
                    <a:lnTo>
                      <a:pt x="10" y="0"/>
                    </a:lnTo>
                    <a:close/>
                  </a:path>
                </a:pathLst>
              </a:custGeom>
              <a:solidFill>
                <a:srgbClr val="000000"/>
              </a:solidFill>
              <a:ln w="9525">
                <a:noFill/>
                <a:round/>
                <a:headEnd/>
                <a:tailEnd/>
              </a:ln>
            </p:spPr>
            <p:txBody>
              <a:bodyPr/>
              <a:lstStyle/>
              <a:p>
                <a:endParaRPr lang="sl-SI"/>
              </a:p>
            </p:txBody>
          </p:sp>
          <p:sp>
            <p:nvSpPr>
              <p:cNvPr id="168334" name="Freeform 398"/>
              <p:cNvSpPr>
                <a:spLocks/>
              </p:cNvSpPr>
              <p:nvPr/>
            </p:nvSpPr>
            <p:spPr bwMode="auto">
              <a:xfrm>
                <a:off x="2878" y="2884"/>
                <a:ext cx="89" cy="93"/>
              </a:xfrm>
              <a:custGeom>
                <a:avLst/>
                <a:gdLst/>
                <a:ahLst/>
                <a:cxnLst>
                  <a:cxn ang="0">
                    <a:pos x="7" y="179"/>
                  </a:cxn>
                  <a:cxn ang="0">
                    <a:pos x="14" y="187"/>
                  </a:cxn>
                  <a:cxn ang="0">
                    <a:pos x="177" y="15"/>
                  </a:cxn>
                  <a:cxn ang="0">
                    <a:pos x="162" y="0"/>
                  </a:cxn>
                  <a:cxn ang="0">
                    <a:pos x="0" y="172"/>
                  </a:cxn>
                  <a:cxn ang="0">
                    <a:pos x="7" y="179"/>
                  </a:cxn>
                </a:cxnLst>
                <a:rect l="0" t="0" r="r" b="b"/>
                <a:pathLst>
                  <a:path w="177" h="187">
                    <a:moveTo>
                      <a:pt x="7" y="179"/>
                    </a:moveTo>
                    <a:lnTo>
                      <a:pt x="14" y="187"/>
                    </a:lnTo>
                    <a:lnTo>
                      <a:pt x="177" y="15"/>
                    </a:lnTo>
                    <a:lnTo>
                      <a:pt x="162" y="0"/>
                    </a:lnTo>
                    <a:lnTo>
                      <a:pt x="0" y="172"/>
                    </a:lnTo>
                    <a:lnTo>
                      <a:pt x="7" y="179"/>
                    </a:lnTo>
                    <a:close/>
                  </a:path>
                </a:pathLst>
              </a:custGeom>
              <a:solidFill>
                <a:srgbClr val="000000"/>
              </a:solidFill>
              <a:ln w="9525">
                <a:noFill/>
                <a:round/>
                <a:headEnd/>
                <a:tailEnd/>
              </a:ln>
            </p:spPr>
            <p:txBody>
              <a:bodyPr/>
              <a:lstStyle/>
              <a:p>
                <a:endParaRPr lang="sl-SI"/>
              </a:p>
            </p:txBody>
          </p:sp>
          <p:sp>
            <p:nvSpPr>
              <p:cNvPr id="168335" name="Freeform 399"/>
              <p:cNvSpPr>
                <a:spLocks/>
              </p:cNvSpPr>
              <p:nvPr/>
            </p:nvSpPr>
            <p:spPr bwMode="auto">
              <a:xfrm>
                <a:off x="2659" y="2884"/>
                <a:ext cx="91" cy="93"/>
              </a:xfrm>
              <a:custGeom>
                <a:avLst/>
                <a:gdLst/>
                <a:ahLst/>
                <a:cxnLst>
                  <a:cxn ang="0">
                    <a:pos x="174" y="0"/>
                  </a:cxn>
                  <a:cxn ang="0">
                    <a:pos x="167" y="3"/>
                  </a:cxn>
                  <a:cxn ang="0">
                    <a:pos x="0" y="171"/>
                  </a:cxn>
                  <a:cxn ang="0">
                    <a:pos x="15" y="186"/>
                  </a:cxn>
                  <a:cxn ang="0">
                    <a:pos x="181" y="18"/>
                  </a:cxn>
                  <a:cxn ang="0">
                    <a:pos x="174" y="21"/>
                  </a:cxn>
                  <a:cxn ang="0">
                    <a:pos x="174" y="0"/>
                  </a:cxn>
                  <a:cxn ang="0">
                    <a:pos x="170" y="0"/>
                  </a:cxn>
                  <a:cxn ang="0">
                    <a:pos x="167" y="3"/>
                  </a:cxn>
                  <a:cxn ang="0">
                    <a:pos x="174" y="0"/>
                  </a:cxn>
                </a:cxnLst>
                <a:rect l="0" t="0" r="r" b="b"/>
                <a:pathLst>
                  <a:path w="181" h="186">
                    <a:moveTo>
                      <a:pt x="174" y="0"/>
                    </a:moveTo>
                    <a:lnTo>
                      <a:pt x="167" y="3"/>
                    </a:lnTo>
                    <a:lnTo>
                      <a:pt x="0" y="171"/>
                    </a:lnTo>
                    <a:lnTo>
                      <a:pt x="15" y="186"/>
                    </a:lnTo>
                    <a:lnTo>
                      <a:pt x="181" y="18"/>
                    </a:lnTo>
                    <a:lnTo>
                      <a:pt x="174" y="21"/>
                    </a:lnTo>
                    <a:lnTo>
                      <a:pt x="174" y="0"/>
                    </a:lnTo>
                    <a:lnTo>
                      <a:pt x="170" y="0"/>
                    </a:lnTo>
                    <a:lnTo>
                      <a:pt x="167" y="3"/>
                    </a:lnTo>
                    <a:lnTo>
                      <a:pt x="174" y="0"/>
                    </a:lnTo>
                    <a:close/>
                  </a:path>
                </a:pathLst>
              </a:custGeom>
              <a:solidFill>
                <a:srgbClr val="000000"/>
              </a:solidFill>
              <a:ln w="9525">
                <a:noFill/>
                <a:round/>
                <a:headEnd/>
                <a:tailEnd/>
              </a:ln>
            </p:spPr>
            <p:txBody>
              <a:bodyPr/>
              <a:lstStyle/>
              <a:p>
                <a:endParaRPr lang="sl-SI"/>
              </a:p>
            </p:txBody>
          </p:sp>
          <p:sp>
            <p:nvSpPr>
              <p:cNvPr id="168336" name="Freeform 400"/>
              <p:cNvSpPr>
                <a:spLocks/>
              </p:cNvSpPr>
              <p:nvPr/>
            </p:nvSpPr>
            <p:spPr bwMode="auto">
              <a:xfrm>
                <a:off x="2746" y="2884"/>
                <a:ext cx="214" cy="11"/>
              </a:xfrm>
              <a:custGeom>
                <a:avLst/>
                <a:gdLst/>
                <a:ahLst/>
                <a:cxnLst>
                  <a:cxn ang="0">
                    <a:pos x="427" y="10"/>
                  </a:cxn>
                  <a:cxn ang="0">
                    <a:pos x="427" y="0"/>
                  </a:cxn>
                  <a:cxn ang="0">
                    <a:pos x="0" y="1"/>
                  </a:cxn>
                  <a:cxn ang="0">
                    <a:pos x="0" y="22"/>
                  </a:cxn>
                  <a:cxn ang="0">
                    <a:pos x="427" y="21"/>
                  </a:cxn>
                  <a:cxn ang="0">
                    <a:pos x="427" y="10"/>
                  </a:cxn>
                </a:cxnLst>
                <a:rect l="0" t="0" r="r" b="b"/>
                <a:pathLst>
                  <a:path w="427" h="22">
                    <a:moveTo>
                      <a:pt x="427" y="10"/>
                    </a:moveTo>
                    <a:lnTo>
                      <a:pt x="427" y="0"/>
                    </a:lnTo>
                    <a:lnTo>
                      <a:pt x="0" y="1"/>
                    </a:lnTo>
                    <a:lnTo>
                      <a:pt x="0" y="22"/>
                    </a:lnTo>
                    <a:lnTo>
                      <a:pt x="427" y="21"/>
                    </a:lnTo>
                    <a:lnTo>
                      <a:pt x="427" y="10"/>
                    </a:lnTo>
                    <a:close/>
                  </a:path>
                </a:pathLst>
              </a:custGeom>
              <a:solidFill>
                <a:srgbClr val="000000"/>
              </a:solidFill>
              <a:ln w="9525">
                <a:noFill/>
                <a:round/>
                <a:headEnd/>
                <a:tailEnd/>
              </a:ln>
            </p:spPr>
            <p:txBody>
              <a:bodyPr/>
              <a:lstStyle/>
              <a:p>
                <a:endParaRPr lang="sl-SI"/>
              </a:p>
            </p:txBody>
          </p:sp>
          <p:sp>
            <p:nvSpPr>
              <p:cNvPr id="168337" name="Freeform 401"/>
              <p:cNvSpPr>
                <a:spLocks/>
              </p:cNvSpPr>
              <p:nvPr/>
            </p:nvSpPr>
            <p:spPr bwMode="auto">
              <a:xfrm>
                <a:off x="2881" y="2957"/>
                <a:ext cx="89" cy="87"/>
              </a:xfrm>
              <a:custGeom>
                <a:avLst/>
                <a:gdLst/>
                <a:ahLst/>
                <a:cxnLst>
                  <a:cxn ang="0">
                    <a:pos x="156" y="8"/>
                  </a:cxn>
                  <a:cxn ang="0">
                    <a:pos x="159" y="0"/>
                  </a:cxn>
                  <a:cxn ang="0">
                    <a:pos x="0" y="159"/>
                  </a:cxn>
                  <a:cxn ang="0">
                    <a:pos x="15" y="174"/>
                  </a:cxn>
                  <a:cxn ang="0">
                    <a:pos x="174" y="15"/>
                  </a:cxn>
                  <a:cxn ang="0">
                    <a:pos x="177" y="8"/>
                  </a:cxn>
                  <a:cxn ang="0">
                    <a:pos x="174" y="15"/>
                  </a:cxn>
                  <a:cxn ang="0">
                    <a:pos x="177" y="12"/>
                  </a:cxn>
                  <a:cxn ang="0">
                    <a:pos x="177" y="8"/>
                  </a:cxn>
                  <a:cxn ang="0">
                    <a:pos x="156" y="8"/>
                  </a:cxn>
                </a:cxnLst>
                <a:rect l="0" t="0" r="r" b="b"/>
                <a:pathLst>
                  <a:path w="177" h="174">
                    <a:moveTo>
                      <a:pt x="156" y="8"/>
                    </a:moveTo>
                    <a:lnTo>
                      <a:pt x="159" y="0"/>
                    </a:lnTo>
                    <a:lnTo>
                      <a:pt x="0" y="159"/>
                    </a:lnTo>
                    <a:lnTo>
                      <a:pt x="15" y="174"/>
                    </a:lnTo>
                    <a:lnTo>
                      <a:pt x="174" y="15"/>
                    </a:lnTo>
                    <a:lnTo>
                      <a:pt x="177" y="8"/>
                    </a:lnTo>
                    <a:lnTo>
                      <a:pt x="174" y="15"/>
                    </a:lnTo>
                    <a:lnTo>
                      <a:pt x="177" y="12"/>
                    </a:lnTo>
                    <a:lnTo>
                      <a:pt x="177" y="8"/>
                    </a:lnTo>
                    <a:lnTo>
                      <a:pt x="156" y="8"/>
                    </a:lnTo>
                    <a:close/>
                  </a:path>
                </a:pathLst>
              </a:custGeom>
              <a:solidFill>
                <a:srgbClr val="000000"/>
              </a:solidFill>
              <a:ln w="9525">
                <a:noFill/>
                <a:round/>
                <a:headEnd/>
                <a:tailEnd/>
              </a:ln>
            </p:spPr>
            <p:txBody>
              <a:bodyPr/>
              <a:lstStyle/>
              <a:p>
                <a:endParaRPr lang="sl-SI"/>
              </a:p>
            </p:txBody>
          </p:sp>
          <p:sp>
            <p:nvSpPr>
              <p:cNvPr id="168338" name="Freeform 402"/>
              <p:cNvSpPr>
                <a:spLocks/>
              </p:cNvSpPr>
              <p:nvPr/>
            </p:nvSpPr>
            <p:spPr bwMode="auto">
              <a:xfrm>
                <a:off x="2960" y="2889"/>
                <a:ext cx="10" cy="72"/>
              </a:xfrm>
              <a:custGeom>
                <a:avLst/>
                <a:gdLst/>
                <a:ahLst/>
                <a:cxnLst>
                  <a:cxn ang="0">
                    <a:pos x="11" y="0"/>
                  </a:cxn>
                  <a:cxn ang="0">
                    <a:pos x="0" y="0"/>
                  </a:cxn>
                  <a:cxn ang="0">
                    <a:pos x="0" y="145"/>
                  </a:cxn>
                  <a:cxn ang="0">
                    <a:pos x="21" y="145"/>
                  </a:cxn>
                  <a:cxn ang="0">
                    <a:pos x="21" y="0"/>
                  </a:cxn>
                  <a:cxn ang="0">
                    <a:pos x="11" y="0"/>
                  </a:cxn>
                </a:cxnLst>
                <a:rect l="0" t="0" r="r" b="b"/>
                <a:pathLst>
                  <a:path w="21" h="145">
                    <a:moveTo>
                      <a:pt x="11" y="0"/>
                    </a:moveTo>
                    <a:lnTo>
                      <a:pt x="0" y="0"/>
                    </a:lnTo>
                    <a:lnTo>
                      <a:pt x="0" y="145"/>
                    </a:lnTo>
                    <a:lnTo>
                      <a:pt x="21" y="145"/>
                    </a:lnTo>
                    <a:lnTo>
                      <a:pt x="21" y="0"/>
                    </a:lnTo>
                    <a:lnTo>
                      <a:pt x="11" y="0"/>
                    </a:lnTo>
                    <a:close/>
                  </a:path>
                </a:pathLst>
              </a:custGeom>
              <a:solidFill>
                <a:srgbClr val="000000"/>
              </a:solidFill>
              <a:ln w="9525">
                <a:noFill/>
                <a:round/>
                <a:headEnd/>
                <a:tailEnd/>
              </a:ln>
            </p:spPr>
            <p:txBody>
              <a:bodyPr/>
              <a:lstStyle/>
              <a:p>
                <a:endParaRPr lang="sl-SI"/>
              </a:p>
            </p:txBody>
          </p:sp>
          <p:sp>
            <p:nvSpPr>
              <p:cNvPr id="168339" name="Freeform 403"/>
              <p:cNvSpPr>
                <a:spLocks/>
              </p:cNvSpPr>
              <p:nvPr/>
            </p:nvSpPr>
            <p:spPr bwMode="auto">
              <a:xfrm>
                <a:off x="2410" y="3480"/>
                <a:ext cx="283" cy="11"/>
              </a:xfrm>
              <a:custGeom>
                <a:avLst/>
                <a:gdLst/>
                <a:ahLst/>
                <a:cxnLst>
                  <a:cxn ang="0">
                    <a:pos x="566" y="11"/>
                  </a:cxn>
                  <a:cxn ang="0">
                    <a:pos x="566" y="0"/>
                  </a:cxn>
                  <a:cxn ang="0">
                    <a:pos x="0" y="0"/>
                  </a:cxn>
                  <a:cxn ang="0">
                    <a:pos x="0" y="21"/>
                  </a:cxn>
                  <a:cxn ang="0">
                    <a:pos x="566" y="21"/>
                  </a:cxn>
                  <a:cxn ang="0">
                    <a:pos x="566" y="11"/>
                  </a:cxn>
                </a:cxnLst>
                <a:rect l="0" t="0" r="r" b="b"/>
                <a:pathLst>
                  <a:path w="566" h="21">
                    <a:moveTo>
                      <a:pt x="566" y="11"/>
                    </a:moveTo>
                    <a:lnTo>
                      <a:pt x="566" y="0"/>
                    </a:lnTo>
                    <a:lnTo>
                      <a:pt x="0" y="0"/>
                    </a:lnTo>
                    <a:lnTo>
                      <a:pt x="0" y="21"/>
                    </a:lnTo>
                    <a:lnTo>
                      <a:pt x="566" y="21"/>
                    </a:lnTo>
                    <a:lnTo>
                      <a:pt x="566" y="11"/>
                    </a:lnTo>
                    <a:close/>
                  </a:path>
                </a:pathLst>
              </a:custGeom>
              <a:solidFill>
                <a:srgbClr val="000000"/>
              </a:solidFill>
              <a:ln w="9525">
                <a:noFill/>
                <a:round/>
                <a:headEnd/>
                <a:tailEnd/>
              </a:ln>
            </p:spPr>
            <p:txBody>
              <a:bodyPr/>
              <a:lstStyle/>
              <a:p>
                <a:endParaRPr lang="sl-SI"/>
              </a:p>
            </p:txBody>
          </p:sp>
          <p:sp>
            <p:nvSpPr>
              <p:cNvPr id="168340" name="Freeform 404"/>
              <p:cNvSpPr>
                <a:spLocks/>
              </p:cNvSpPr>
              <p:nvPr/>
            </p:nvSpPr>
            <p:spPr bwMode="auto">
              <a:xfrm>
                <a:off x="2490" y="3452"/>
                <a:ext cx="120" cy="10"/>
              </a:xfrm>
              <a:custGeom>
                <a:avLst/>
                <a:gdLst/>
                <a:ahLst/>
                <a:cxnLst>
                  <a:cxn ang="0">
                    <a:pos x="241" y="10"/>
                  </a:cxn>
                  <a:cxn ang="0">
                    <a:pos x="230" y="0"/>
                  </a:cxn>
                  <a:cxn ang="0">
                    <a:pos x="0" y="0"/>
                  </a:cxn>
                  <a:cxn ang="0">
                    <a:pos x="0" y="21"/>
                  </a:cxn>
                  <a:cxn ang="0">
                    <a:pos x="230" y="21"/>
                  </a:cxn>
                  <a:cxn ang="0">
                    <a:pos x="220" y="10"/>
                  </a:cxn>
                  <a:cxn ang="0">
                    <a:pos x="241" y="10"/>
                  </a:cxn>
                  <a:cxn ang="0">
                    <a:pos x="241" y="0"/>
                  </a:cxn>
                  <a:cxn ang="0">
                    <a:pos x="230" y="0"/>
                  </a:cxn>
                  <a:cxn ang="0">
                    <a:pos x="241" y="10"/>
                  </a:cxn>
                </a:cxnLst>
                <a:rect l="0" t="0" r="r" b="b"/>
                <a:pathLst>
                  <a:path w="241" h="21">
                    <a:moveTo>
                      <a:pt x="241" y="10"/>
                    </a:moveTo>
                    <a:lnTo>
                      <a:pt x="230" y="0"/>
                    </a:lnTo>
                    <a:lnTo>
                      <a:pt x="0" y="0"/>
                    </a:lnTo>
                    <a:lnTo>
                      <a:pt x="0" y="21"/>
                    </a:lnTo>
                    <a:lnTo>
                      <a:pt x="230" y="21"/>
                    </a:lnTo>
                    <a:lnTo>
                      <a:pt x="220" y="10"/>
                    </a:lnTo>
                    <a:lnTo>
                      <a:pt x="241" y="10"/>
                    </a:lnTo>
                    <a:lnTo>
                      <a:pt x="241" y="0"/>
                    </a:lnTo>
                    <a:lnTo>
                      <a:pt x="230" y="0"/>
                    </a:lnTo>
                    <a:lnTo>
                      <a:pt x="241" y="10"/>
                    </a:lnTo>
                    <a:close/>
                  </a:path>
                </a:pathLst>
              </a:custGeom>
              <a:solidFill>
                <a:srgbClr val="000000"/>
              </a:solidFill>
              <a:ln w="9525">
                <a:noFill/>
                <a:round/>
                <a:headEnd/>
                <a:tailEnd/>
              </a:ln>
            </p:spPr>
            <p:txBody>
              <a:bodyPr/>
              <a:lstStyle/>
              <a:p>
                <a:endParaRPr lang="sl-SI"/>
              </a:p>
            </p:txBody>
          </p:sp>
          <p:sp>
            <p:nvSpPr>
              <p:cNvPr id="168341" name="Freeform 405"/>
              <p:cNvSpPr>
                <a:spLocks/>
              </p:cNvSpPr>
              <p:nvPr/>
            </p:nvSpPr>
            <p:spPr bwMode="auto">
              <a:xfrm>
                <a:off x="2600" y="3457"/>
                <a:ext cx="10" cy="57"/>
              </a:xfrm>
              <a:custGeom>
                <a:avLst/>
                <a:gdLst/>
                <a:ahLst/>
                <a:cxnLst>
                  <a:cxn ang="0">
                    <a:pos x="10" y="115"/>
                  </a:cxn>
                  <a:cxn ang="0">
                    <a:pos x="21" y="104"/>
                  </a:cxn>
                  <a:cxn ang="0">
                    <a:pos x="21" y="0"/>
                  </a:cxn>
                  <a:cxn ang="0">
                    <a:pos x="0" y="0"/>
                  </a:cxn>
                  <a:cxn ang="0">
                    <a:pos x="0" y="104"/>
                  </a:cxn>
                  <a:cxn ang="0">
                    <a:pos x="10" y="94"/>
                  </a:cxn>
                  <a:cxn ang="0">
                    <a:pos x="10" y="115"/>
                  </a:cxn>
                  <a:cxn ang="0">
                    <a:pos x="21" y="115"/>
                  </a:cxn>
                  <a:cxn ang="0">
                    <a:pos x="21" y="104"/>
                  </a:cxn>
                  <a:cxn ang="0">
                    <a:pos x="10" y="115"/>
                  </a:cxn>
                </a:cxnLst>
                <a:rect l="0" t="0" r="r" b="b"/>
                <a:pathLst>
                  <a:path w="21" h="115">
                    <a:moveTo>
                      <a:pt x="10" y="115"/>
                    </a:moveTo>
                    <a:lnTo>
                      <a:pt x="21" y="104"/>
                    </a:lnTo>
                    <a:lnTo>
                      <a:pt x="21" y="0"/>
                    </a:lnTo>
                    <a:lnTo>
                      <a:pt x="0" y="0"/>
                    </a:lnTo>
                    <a:lnTo>
                      <a:pt x="0" y="104"/>
                    </a:lnTo>
                    <a:lnTo>
                      <a:pt x="10" y="94"/>
                    </a:lnTo>
                    <a:lnTo>
                      <a:pt x="10" y="115"/>
                    </a:lnTo>
                    <a:lnTo>
                      <a:pt x="21" y="115"/>
                    </a:lnTo>
                    <a:lnTo>
                      <a:pt x="21" y="104"/>
                    </a:lnTo>
                    <a:lnTo>
                      <a:pt x="10" y="115"/>
                    </a:lnTo>
                    <a:close/>
                  </a:path>
                </a:pathLst>
              </a:custGeom>
              <a:solidFill>
                <a:srgbClr val="000000"/>
              </a:solidFill>
              <a:ln w="9525">
                <a:noFill/>
                <a:round/>
                <a:headEnd/>
                <a:tailEnd/>
              </a:ln>
            </p:spPr>
            <p:txBody>
              <a:bodyPr/>
              <a:lstStyle/>
              <a:p>
                <a:endParaRPr lang="sl-SI"/>
              </a:p>
            </p:txBody>
          </p:sp>
          <p:sp>
            <p:nvSpPr>
              <p:cNvPr id="168342" name="Freeform 406"/>
              <p:cNvSpPr>
                <a:spLocks/>
              </p:cNvSpPr>
              <p:nvPr/>
            </p:nvSpPr>
            <p:spPr bwMode="auto">
              <a:xfrm>
                <a:off x="2485" y="3504"/>
                <a:ext cx="120" cy="10"/>
              </a:xfrm>
              <a:custGeom>
                <a:avLst/>
                <a:gdLst/>
                <a:ahLst/>
                <a:cxnLst>
                  <a:cxn ang="0">
                    <a:pos x="0" y="10"/>
                  </a:cxn>
                  <a:cxn ang="0">
                    <a:pos x="11" y="21"/>
                  </a:cxn>
                  <a:cxn ang="0">
                    <a:pos x="241" y="21"/>
                  </a:cxn>
                  <a:cxn ang="0">
                    <a:pos x="241" y="0"/>
                  </a:cxn>
                  <a:cxn ang="0">
                    <a:pos x="11" y="0"/>
                  </a:cxn>
                  <a:cxn ang="0">
                    <a:pos x="21" y="10"/>
                  </a:cxn>
                  <a:cxn ang="0">
                    <a:pos x="0" y="10"/>
                  </a:cxn>
                  <a:cxn ang="0">
                    <a:pos x="0" y="21"/>
                  </a:cxn>
                  <a:cxn ang="0">
                    <a:pos x="11" y="21"/>
                  </a:cxn>
                  <a:cxn ang="0">
                    <a:pos x="0" y="10"/>
                  </a:cxn>
                </a:cxnLst>
                <a:rect l="0" t="0" r="r" b="b"/>
                <a:pathLst>
                  <a:path w="241" h="21">
                    <a:moveTo>
                      <a:pt x="0" y="10"/>
                    </a:moveTo>
                    <a:lnTo>
                      <a:pt x="11" y="21"/>
                    </a:lnTo>
                    <a:lnTo>
                      <a:pt x="241" y="21"/>
                    </a:lnTo>
                    <a:lnTo>
                      <a:pt x="241" y="0"/>
                    </a:lnTo>
                    <a:lnTo>
                      <a:pt x="11" y="0"/>
                    </a:lnTo>
                    <a:lnTo>
                      <a:pt x="21" y="10"/>
                    </a:lnTo>
                    <a:lnTo>
                      <a:pt x="0" y="10"/>
                    </a:lnTo>
                    <a:lnTo>
                      <a:pt x="0" y="21"/>
                    </a:lnTo>
                    <a:lnTo>
                      <a:pt x="11" y="21"/>
                    </a:lnTo>
                    <a:lnTo>
                      <a:pt x="0" y="10"/>
                    </a:lnTo>
                    <a:close/>
                  </a:path>
                </a:pathLst>
              </a:custGeom>
              <a:solidFill>
                <a:srgbClr val="000000"/>
              </a:solidFill>
              <a:ln w="9525">
                <a:noFill/>
                <a:round/>
                <a:headEnd/>
                <a:tailEnd/>
              </a:ln>
            </p:spPr>
            <p:txBody>
              <a:bodyPr/>
              <a:lstStyle/>
              <a:p>
                <a:endParaRPr lang="sl-SI"/>
              </a:p>
            </p:txBody>
          </p:sp>
          <p:sp>
            <p:nvSpPr>
              <p:cNvPr id="168343" name="Freeform 407"/>
              <p:cNvSpPr>
                <a:spLocks/>
              </p:cNvSpPr>
              <p:nvPr/>
            </p:nvSpPr>
            <p:spPr bwMode="auto">
              <a:xfrm>
                <a:off x="2485" y="3452"/>
                <a:ext cx="10" cy="57"/>
              </a:xfrm>
              <a:custGeom>
                <a:avLst/>
                <a:gdLst/>
                <a:ahLst/>
                <a:cxnLst>
                  <a:cxn ang="0">
                    <a:pos x="11" y="0"/>
                  </a:cxn>
                  <a:cxn ang="0">
                    <a:pos x="0" y="10"/>
                  </a:cxn>
                  <a:cxn ang="0">
                    <a:pos x="0" y="114"/>
                  </a:cxn>
                  <a:cxn ang="0">
                    <a:pos x="21" y="114"/>
                  </a:cxn>
                  <a:cxn ang="0">
                    <a:pos x="21" y="10"/>
                  </a:cxn>
                  <a:cxn ang="0">
                    <a:pos x="11" y="21"/>
                  </a:cxn>
                  <a:cxn ang="0">
                    <a:pos x="11" y="0"/>
                  </a:cxn>
                  <a:cxn ang="0">
                    <a:pos x="0" y="0"/>
                  </a:cxn>
                  <a:cxn ang="0">
                    <a:pos x="0" y="10"/>
                  </a:cxn>
                  <a:cxn ang="0">
                    <a:pos x="11" y="0"/>
                  </a:cxn>
                </a:cxnLst>
                <a:rect l="0" t="0" r="r" b="b"/>
                <a:pathLst>
                  <a:path w="21" h="114">
                    <a:moveTo>
                      <a:pt x="11" y="0"/>
                    </a:moveTo>
                    <a:lnTo>
                      <a:pt x="0" y="10"/>
                    </a:lnTo>
                    <a:lnTo>
                      <a:pt x="0" y="114"/>
                    </a:lnTo>
                    <a:lnTo>
                      <a:pt x="21" y="114"/>
                    </a:lnTo>
                    <a:lnTo>
                      <a:pt x="21" y="10"/>
                    </a:lnTo>
                    <a:lnTo>
                      <a:pt x="11" y="21"/>
                    </a:lnTo>
                    <a:lnTo>
                      <a:pt x="11" y="0"/>
                    </a:lnTo>
                    <a:lnTo>
                      <a:pt x="0" y="0"/>
                    </a:lnTo>
                    <a:lnTo>
                      <a:pt x="0" y="10"/>
                    </a:lnTo>
                    <a:lnTo>
                      <a:pt x="11" y="0"/>
                    </a:lnTo>
                    <a:close/>
                  </a:path>
                </a:pathLst>
              </a:custGeom>
              <a:solidFill>
                <a:srgbClr val="000000"/>
              </a:solidFill>
              <a:ln w="9525">
                <a:noFill/>
                <a:round/>
                <a:headEnd/>
                <a:tailEnd/>
              </a:ln>
            </p:spPr>
            <p:txBody>
              <a:bodyPr/>
              <a:lstStyle/>
              <a:p>
                <a:endParaRPr lang="sl-SI"/>
              </a:p>
            </p:txBody>
          </p:sp>
          <p:sp>
            <p:nvSpPr>
              <p:cNvPr id="168344" name="Rectangle 408"/>
              <p:cNvSpPr>
                <a:spLocks noChangeArrowheads="1"/>
              </p:cNvSpPr>
              <p:nvPr/>
            </p:nvSpPr>
            <p:spPr bwMode="auto">
              <a:xfrm>
                <a:off x="2664" y="3520"/>
                <a:ext cx="219" cy="62"/>
              </a:xfrm>
              <a:prstGeom prst="rect">
                <a:avLst/>
              </a:prstGeom>
              <a:solidFill>
                <a:srgbClr val="FFFFFF"/>
              </a:solidFill>
              <a:ln w="9525">
                <a:noFill/>
                <a:miter lim="800000"/>
                <a:headEnd/>
                <a:tailEnd/>
              </a:ln>
            </p:spPr>
            <p:txBody>
              <a:bodyPr/>
              <a:lstStyle/>
              <a:p>
                <a:endParaRPr lang="sl-SI"/>
              </a:p>
            </p:txBody>
          </p:sp>
          <p:sp>
            <p:nvSpPr>
              <p:cNvPr id="168345" name="Freeform 409"/>
              <p:cNvSpPr>
                <a:spLocks/>
              </p:cNvSpPr>
              <p:nvPr/>
            </p:nvSpPr>
            <p:spPr bwMode="auto">
              <a:xfrm>
                <a:off x="2664" y="3514"/>
                <a:ext cx="224" cy="11"/>
              </a:xfrm>
              <a:custGeom>
                <a:avLst/>
                <a:gdLst/>
                <a:ahLst/>
                <a:cxnLst>
                  <a:cxn ang="0">
                    <a:pos x="450" y="10"/>
                  </a:cxn>
                  <a:cxn ang="0">
                    <a:pos x="439" y="0"/>
                  </a:cxn>
                  <a:cxn ang="0">
                    <a:pos x="0" y="0"/>
                  </a:cxn>
                  <a:cxn ang="0">
                    <a:pos x="0" y="21"/>
                  </a:cxn>
                  <a:cxn ang="0">
                    <a:pos x="439" y="21"/>
                  </a:cxn>
                  <a:cxn ang="0">
                    <a:pos x="429" y="10"/>
                  </a:cxn>
                  <a:cxn ang="0">
                    <a:pos x="450" y="10"/>
                  </a:cxn>
                  <a:cxn ang="0">
                    <a:pos x="450" y="0"/>
                  </a:cxn>
                  <a:cxn ang="0">
                    <a:pos x="439" y="0"/>
                  </a:cxn>
                  <a:cxn ang="0">
                    <a:pos x="450" y="10"/>
                  </a:cxn>
                </a:cxnLst>
                <a:rect l="0" t="0" r="r" b="b"/>
                <a:pathLst>
                  <a:path w="450" h="21">
                    <a:moveTo>
                      <a:pt x="450" y="10"/>
                    </a:moveTo>
                    <a:lnTo>
                      <a:pt x="439" y="0"/>
                    </a:lnTo>
                    <a:lnTo>
                      <a:pt x="0" y="0"/>
                    </a:lnTo>
                    <a:lnTo>
                      <a:pt x="0" y="21"/>
                    </a:lnTo>
                    <a:lnTo>
                      <a:pt x="439" y="21"/>
                    </a:lnTo>
                    <a:lnTo>
                      <a:pt x="429" y="10"/>
                    </a:lnTo>
                    <a:lnTo>
                      <a:pt x="450" y="10"/>
                    </a:lnTo>
                    <a:lnTo>
                      <a:pt x="450" y="0"/>
                    </a:lnTo>
                    <a:lnTo>
                      <a:pt x="439" y="0"/>
                    </a:lnTo>
                    <a:lnTo>
                      <a:pt x="450" y="10"/>
                    </a:lnTo>
                    <a:close/>
                  </a:path>
                </a:pathLst>
              </a:custGeom>
              <a:solidFill>
                <a:srgbClr val="000000"/>
              </a:solidFill>
              <a:ln w="9525">
                <a:noFill/>
                <a:round/>
                <a:headEnd/>
                <a:tailEnd/>
              </a:ln>
            </p:spPr>
            <p:txBody>
              <a:bodyPr/>
              <a:lstStyle/>
              <a:p>
                <a:endParaRPr lang="sl-SI"/>
              </a:p>
            </p:txBody>
          </p:sp>
          <p:sp>
            <p:nvSpPr>
              <p:cNvPr id="168346" name="Freeform 410"/>
              <p:cNvSpPr>
                <a:spLocks/>
              </p:cNvSpPr>
              <p:nvPr/>
            </p:nvSpPr>
            <p:spPr bwMode="auto">
              <a:xfrm>
                <a:off x="2878" y="3520"/>
                <a:ext cx="10" cy="68"/>
              </a:xfrm>
              <a:custGeom>
                <a:avLst/>
                <a:gdLst/>
                <a:ahLst/>
                <a:cxnLst>
                  <a:cxn ang="0">
                    <a:pos x="10" y="136"/>
                  </a:cxn>
                  <a:cxn ang="0">
                    <a:pos x="21" y="126"/>
                  </a:cxn>
                  <a:cxn ang="0">
                    <a:pos x="21" y="0"/>
                  </a:cxn>
                  <a:cxn ang="0">
                    <a:pos x="0" y="0"/>
                  </a:cxn>
                  <a:cxn ang="0">
                    <a:pos x="0" y="126"/>
                  </a:cxn>
                  <a:cxn ang="0">
                    <a:pos x="10" y="115"/>
                  </a:cxn>
                  <a:cxn ang="0">
                    <a:pos x="10" y="136"/>
                  </a:cxn>
                  <a:cxn ang="0">
                    <a:pos x="21" y="136"/>
                  </a:cxn>
                  <a:cxn ang="0">
                    <a:pos x="21" y="126"/>
                  </a:cxn>
                  <a:cxn ang="0">
                    <a:pos x="10" y="136"/>
                  </a:cxn>
                </a:cxnLst>
                <a:rect l="0" t="0" r="r" b="b"/>
                <a:pathLst>
                  <a:path w="21" h="136">
                    <a:moveTo>
                      <a:pt x="10" y="136"/>
                    </a:moveTo>
                    <a:lnTo>
                      <a:pt x="21" y="126"/>
                    </a:lnTo>
                    <a:lnTo>
                      <a:pt x="21" y="0"/>
                    </a:lnTo>
                    <a:lnTo>
                      <a:pt x="0" y="0"/>
                    </a:lnTo>
                    <a:lnTo>
                      <a:pt x="0" y="126"/>
                    </a:lnTo>
                    <a:lnTo>
                      <a:pt x="10" y="115"/>
                    </a:lnTo>
                    <a:lnTo>
                      <a:pt x="10" y="136"/>
                    </a:lnTo>
                    <a:lnTo>
                      <a:pt x="21" y="136"/>
                    </a:lnTo>
                    <a:lnTo>
                      <a:pt x="21" y="126"/>
                    </a:lnTo>
                    <a:lnTo>
                      <a:pt x="10" y="136"/>
                    </a:lnTo>
                    <a:close/>
                  </a:path>
                </a:pathLst>
              </a:custGeom>
              <a:solidFill>
                <a:srgbClr val="000000"/>
              </a:solidFill>
              <a:ln w="9525">
                <a:noFill/>
                <a:round/>
                <a:headEnd/>
                <a:tailEnd/>
              </a:ln>
            </p:spPr>
            <p:txBody>
              <a:bodyPr/>
              <a:lstStyle/>
              <a:p>
                <a:endParaRPr lang="sl-SI"/>
              </a:p>
            </p:txBody>
          </p:sp>
          <p:sp>
            <p:nvSpPr>
              <p:cNvPr id="168347" name="Freeform 411"/>
              <p:cNvSpPr>
                <a:spLocks/>
              </p:cNvSpPr>
              <p:nvPr/>
            </p:nvSpPr>
            <p:spPr bwMode="auto">
              <a:xfrm>
                <a:off x="2658" y="3577"/>
                <a:ext cx="225" cy="11"/>
              </a:xfrm>
              <a:custGeom>
                <a:avLst/>
                <a:gdLst/>
                <a:ahLst/>
                <a:cxnLst>
                  <a:cxn ang="0">
                    <a:pos x="0" y="11"/>
                  </a:cxn>
                  <a:cxn ang="0">
                    <a:pos x="10" y="21"/>
                  </a:cxn>
                  <a:cxn ang="0">
                    <a:pos x="449" y="21"/>
                  </a:cxn>
                  <a:cxn ang="0">
                    <a:pos x="449" y="0"/>
                  </a:cxn>
                  <a:cxn ang="0">
                    <a:pos x="10" y="0"/>
                  </a:cxn>
                  <a:cxn ang="0">
                    <a:pos x="21" y="11"/>
                  </a:cxn>
                  <a:cxn ang="0">
                    <a:pos x="0" y="11"/>
                  </a:cxn>
                  <a:cxn ang="0">
                    <a:pos x="0" y="21"/>
                  </a:cxn>
                  <a:cxn ang="0">
                    <a:pos x="10" y="21"/>
                  </a:cxn>
                  <a:cxn ang="0">
                    <a:pos x="0" y="11"/>
                  </a:cxn>
                </a:cxnLst>
                <a:rect l="0" t="0" r="r" b="b"/>
                <a:pathLst>
                  <a:path w="449" h="21">
                    <a:moveTo>
                      <a:pt x="0" y="11"/>
                    </a:moveTo>
                    <a:lnTo>
                      <a:pt x="10" y="21"/>
                    </a:lnTo>
                    <a:lnTo>
                      <a:pt x="449" y="21"/>
                    </a:lnTo>
                    <a:lnTo>
                      <a:pt x="449" y="0"/>
                    </a:lnTo>
                    <a:lnTo>
                      <a:pt x="10" y="0"/>
                    </a:lnTo>
                    <a:lnTo>
                      <a:pt x="21" y="11"/>
                    </a:lnTo>
                    <a:lnTo>
                      <a:pt x="0" y="11"/>
                    </a:lnTo>
                    <a:lnTo>
                      <a:pt x="0" y="21"/>
                    </a:lnTo>
                    <a:lnTo>
                      <a:pt x="10" y="21"/>
                    </a:lnTo>
                    <a:lnTo>
                      <a:pt x="0" y="11"/>
                    </a:lnTo>
                    <a:close/>
                  </a:path>
                </a:pathLst>
              </a:custGeom>
              <a:solidFill>
                <a:srgbClr val="000000"/>
              </a:solidFill>
              <a:ln w="9525">
                <a:noFill/>
                <a:round/>
                <a:headEnd/>
                <a:tailEnd/>
              </a:ln>
            </p:spPr>
            <p:txBody>
              <a:bodyPr/>
              <a:lstStyle/>
              <a:p>
                <a:endParaRPr lang="sl-SI"/>
              </a:p>
            </p:txBody>
          </p:sp>
          <p:sp>
            <p:nvSpPr>
              <p:cNvPr id="168348" name="Freeform 412"/>
              <p:cNvSpPr>
                <a:spLocks/>
              </p:cNvSpPr>
              <p:nvPr/>
            </p:nvSpPr>
            <p:spPr bwMode="auto">
              <a:xfrm>
                <a:off x="2658" y="3514"/>
                <a:ext cx="11" cy="68"/>
              </a:xfrm>
              <a:custGeom>
                <a:avLst/>
                <a:gdLst/>
                <a:ahLst/>
                <a:cxnLst>
                  <a:cxn ang="0">
                    <a:pos x="10" y="0"/>
                  </a:cxn>
                  <a:cxn ang="0">
                    <a:pos x="0" y="10"/>
                  </a:cxn>
                  <a:cxn ang="0">
                    <a:pos x="0" y="136"/>
                  </a:cxn>
                  <a:cxn ang="0">
                    <a:pos x="21" y="136"/>
                  </a:cxn>
                  <a:cxn ang="0">
                    <a:pos x="21" y="10"/>
                  </a:cxn>
                  <a:cxn ang="0">
                    <a:pos x="10" y="21"/>
                  </a:cxn>
                  <a:cxn ang="0">
                    <a:pos x="10" y="0"/>
                  </a:cxn>
                  <a:cxn ang="0">
                    <a:pos x="0" y="0"/>
                  </a:cxn>
                  <a:cxn ang="0">
                    <a:pos x="0" y="10"/>
                  </a:cxn>
                  <a:cxn ang="0">
                    <a:pos x="10" y="0"/>
                  </a:cxn>
                </a:cxnLst>
                <a:rect l="0" t="0" r="r" b="b"/>
                <a:pathLst>
                  <a:path w="21" h="136">
                    <a:moveTo>
                      <a:pt x="10" y="0"/>
                    </a:moveTo>
                    <a:lnTo>
                      <a:pt x="0" y="10"/>
                    </a:lnTo>
                    <a:lnTo>
                      <a:pt x="0" y="136"/>
                    </a:lnTo>
                    <a:lnTo>
                      <a:pt x="21" y="136"/>
                    </a:lnTo>
                    <a:lnTo>
                      <a:pt x="21" y="10"/>
                    </a:lnTo>
                    <a:lnTo>
                      <a:pt x="10" y="21"/>
                    </a:lnTo>
                    <a:lnTo>
                      <a:pt x="10" y="0"/>
                    </a:lnTo>
                    <a:lnTo>
                      <a:pt x="0" y="0"/>
                    </a:lnTo>
                    <a:lnTo>
                      <a:pt x="0" y="10"/>
                    </a:lnTo>
                    <a:lnTo>
                      <a:pt x="10" y="0"/>
                    </a:lnTo>
                    <a:close/>
                  </a:path>
                </a:pathLst>
              </a:custGeom>
              <a:solidFill>
                <a:srgbClr val="000000"/>
              </a:solidFill>
              <a:ln w="9525">
                <a:noFill/>
                <a:round/>
                <a:headEnd/>
                <a:tailEnd/>
              </a:ln>
            </p:spPr>
            <p:txBody>
              <a:bodyPr/>
              <a:lstStyle/>
              <a:p>
                <a:endParaRPr lang="sl-SI"/>
              </a:p>
            </p:txBody>
          </p:sp>
          <p:sp>
            <p:nvSpPr>
              <p:cNvPr id="168349" name="Freeform 413"/>
              <p:cNvSpPr>
                <a:spLocks/>
              </p:cNvSpPr>
              <p:nvPr/>
            </p:nvSpPr>
            <p:spPr bwMode="auto">
              <a:xfrm>
                <a:off x="2878" y="3427"/>
                <a:ext cx="89" cy="94"/>
              </a:xfrm>
              <a:custGeom>
                <a:avLst/>
                <a:gdLst/>
                <a:ahLst/>
                <a:cxnLst>
                  <a:cxn ang="0">
                    <a:pos x="7" y="179"/>
                  </a:cxn>
                  <a:cxn ang="0">
                    <a:pos x="14" y="187"/>
                  </a:cxn>
                  <a:cxn ang="0">
                    <a:pos x="177" y="15"/>
                  </a:cxn>
                  <a:cxn ang="0">
                    <a:pos x="162" y="0"/>
                  </a:cxn>
                  <a:cxn ang="0">
                    <a:pos x="0" y="172"/>
                  </a:cxn>
                  <a:cxn ang="0">
                    <a:pos x="7" y="179"/>
                  </a:cxn>
                </a:cxnLst>
                <a:rect l="0" t="0" r="r" b="b"/>
                <a:pathLst>
                  <a:path w="177" h="187">
                    <a:moveTo>
                      <a:pt x="7" y="179"/>
                    </a:moveTo>
                    <a:lnTo>
                      <a:pt x="14" y="187"/>
                    </a:lnTo>
                    <a:lnTo>
                      <a:pt x="177" y="15"/>
                    </a:lnTo>
                    <a:lnTo>
                      <a:pt x="162" y="0"/>
                    </a:lnTo>
                    <a:lnTo>
                      <a:pt x="0" y="172"/>
                    </a:lnTo>
                    <a:lnTo>
                      <a:pt x="7" y="179"/>
                    </a:lnTo>
                    <a:close/>
                  </a:path>
                </a:pathLst>
              </a:custGeom>
              <a:solidFill>
                <a:srgbClr val="000000"/>
              </a:solidFill>
              <a:ln w="9525">
                <a:noFill/>
                <a:round/>
                <a:headEnd/>
                <a:tailEnd/>
              </a:ln>
            </p:spPr>
            <p:txBody>
              <a:bodyPr/>
              <a:lstStyle/>
              <a:p>
                <a:endParaRPr lang="sl-SI"/>
              </a:p>
            </p:txBody>
          </p:sp>
          <p:sp>
            <p:nvSpPr>
              <p:cNvPr id="168350" name="Freeform 414"/>
              <p:cNvSpPr>
                <a:spLocks/>
              </p:cNvSpPr>
              <p:nvPr/>
            </p:nvSpPr>
            <p:spPr bwMode="auto">
              <a:xfrm>
                <a:off x="2659" y="3428"/>
                <a:ext cx="91" cy="93"/>
              </a:xfrm>
              <a:custGeom>
                <a:avLst/>
                <a:gdLst/>
                <a:ahLst/>
                <a:cxnLst>
                  <a:cxn ang="0">
                    <a:pos x="174" y="0"/>
                  </a:cxn>
                  <a:cxn ang="0">
                    <a:pos x="167" y="3"/>
                  </a:cxn>
                  <a:cxn ang="0">
                    <a:pos x="0" y="171"/>
                  </a:cxn>
                  <a:cxn ang="0">
                    <a:pos x="15" y="186"/>
                  </a:cxn>
                  <a:cxn ang="0">
                    <a:pos x="181" y="18"/>
                  </a:cxn>
                  <a:cxn ang="0">
                    <a:pos x="174" y="21"/>
                  </a:cxn>
                  <a:cxn ang="0">
                    <a:pos x="174" y="0"/>
                  </a:cxn>
                  <a:cxn ang="0">
                    <a:pos x="170" y="0"/>
                  </a:cxn>
                  <a:cxn ang="0">
                    <a:pos x="167" y="3"/>
                  </a:cxn>
                  <a:cxn ang="0">
                    <a:pos x="174" y="0"/>
                  </a:cxn>
                </a:cxnLst>
                <a:rect l="0" t="0" r="r" b="b"/>
                <a:pathLst>
                  <a:path w="181" h="186">
                    <a:moveTo>
                      <a:pt x="174" y="0"/>
                    </a:moveTo>
                    <a:lnTo>
                      <a:pt x="167" y="3"/>
                    </a:lnTo>
                    <a:lnTo>
                      <a:pt x="0" y="171"/>
                    </a:lnTo>
                    <a:lnTo>
                      <a:pt x="15" y="186"/>
                    </a:lnTo>
                    <a:lnTo>
                      <a:pt x="181" y="18"/>
                    </a:lnTo>
                    <a:lnTo>
                      <a:pt x="174" y="21"/>
                    </a:lnTo>
                    <a:lnTo>
                      <a:pt x="174" y="0"/>
                    </a:lnTo>
                    <a:lnTo>
                      <a:pt x="170" y="0"/>
                    </a:lnTo>
                    <a:lnTo>
                      <a:pt x="167" y="3"/>
                    </a:lnTo>
                    <a:lnTo>
                      <a:pt x="174" y="0"/>
                    </a:lnTo>
                    <a:close/>
                  </a:path>
                </a:pathLst>
              </a:custGeom>
              <a:solidFill>
                <a:srgbClr val="000000"/>
              </a:solidFill>
              <a:ln w="9525">
                <a:noFill/>
                <a:round/>
                <a:headEnd/>
                <a:tailEnd/>
              </a:ln>
            </p:spPr>
            <p:txBody>
              <a:bodyPr/>
              <a:lstStyle/>
              <a:p>
                <a:endParaRPr lang="sl-SI"/>
              </a:p>
            </p:txBody>
          </p:sp>
          <p:sp>
            <p:nvSpPr>
              <p:cNvPr id="168351" name="Freeform 415"/>
              <p:cNvSpPr>
                <a:spLocks/>
              </p:cNvSpPr>
              <p:nvPr/>
            </p:nvSpPr>
            <p:spPr bwMode="auto">
              <a:xfrm>
                <a:off x="2746" y="3427"/>
                <a:ext cx="214" cy="12"/>
              </a:xfrm>
              <a:custGeom>
                <a:avLst/>
                <a:gdLst/>
                <a:ahLst/>
                <a:cxnLst>
                  <a:cxn ang="0">
                    <a:pos x="427" y="10"/>
                  </a:cxn>
                  <a:cxn ang="0">
                    <a:pos x="427" y="0"/>
                  </a:cxn>
                  <a:cxn ang="0">
                    <a:pos x="0" y="1"/>
                  </a:cxn>
                  <a:cxn ang="0">
                    <a:pos x="0" y="22"/>
                  </a:cxn>
                  <a:cxn ang="0">
                    <a:pos x="427" y="21"/>
                  </a:cxn>
                  <a:cxn ang="0">
                    <a:pos x="427" y="10"/>
                  </a:cxn>
                </a:cxnLst>
                <a:rect l="0" t="0" r="r" b="b"/>
                <a:pathLst>
                  <a:path w="427" h="22">
                    <a:moveTo>
                      <a:pt x="427" y="10"/>
                    </a:moveTo>
                    <a:lnTo>
                      <a:pt x="427" y="0"/>
                    </a:lnTo>
                    <a:lnTo>
                      <a:pt x="0" y="1"/>
                    </a:lnTo>
                    <a:lnTo>
                      <a:pt x="0" y="22"/>
                    </a:lnTo>
                    <a:lnTo>
                      <a:pt x="427" y="21"/>
                    </a:lnTo>
                    <a:lnTo>
                      <a:pt x="427" y="10"/>
                    </a:lnTo>
                    <a:close/>
                  </a:path>
                </a:pathLst>
              </a:custGeom>
              <a:solidFill>
                <a:srgbClr val="000000"/>
              </a:solidFill>
              <a:ln w="9525">
                <a:noFill/>
                <a:round/>
                <a:headEnd/>
                <a:tailEnd/>
              </a:ln>
            </p:spPr>
            <p:txBody>
              <a:bodyPr/>
              <a:lstStyle/>
              <a:p>
                <a:endParaRPr lang="sl-SI"/>
              </a:p>
            </p:txBody>
          </p:sp>
          <p:sp>
            <p:nvSpPr>
              <p:cNvPr id="168352" name="Freeform 416"/>
              <p:cNvSpPr>
                <a:spLocks/>
              </p:cNvSpPr>
              <p:nvPr/>
            </p:nvSpPr>
            <p:spPr bwMode="auto">
              <a:xfrm>
                <a:off x="2881" y="3501"/>
                <a:ext cx="89" cy="87"/>
              </a:xfrm>
              <a:custGeom>
                <a:avLst/>
                <a:gdLst/>
                <a:ahLst/>
                <a:cxnLst>
                  <a:cxn ang="0">
                    <a:pos x="156" y="8"/>
                  </a:cxn>
                  <a:cxn ang="0">
                    <a:pos x="159" y="0"/>
                  </a:cxn>
                  <a:cxn ang="0">
                    <a:pos x="0" y="159"/>
                  </a:cxn>
                  <a:cxn ang="0">
                    <a:pos x="15" y="174"/>
                  </a:cxn>
                  <a:cxn ang="0">
                    <a:pos x="174" y="15"/>
                  </a:cxn>
                  <a:cxn ang="0">
                    <a:pos x="177" y="8"/>
                  </a:cxn>
                  <a:cxn ang="0">
                    <a:pos x="174" y="15"/>
                  </a:cxn>
                  <a:cxn ang="0">
                    <a:pos x="177" y="12"/>
                  </a:cxn>
                  <a:cxn ang="0">
                    <a:pos x="177" y="8"/>
                  </a:cxn>
                  <a:cxn ang="0">
                    <a:pos x="156" y="8"/>
                  </a:cxn>
                </a:cxnLst>
                <a:rect l="0" t="0" r="r" b="b"/>
                <a:pathLst>
                  <a:path w="177" h="174">
                    <a:moveTo>
                      <a:pt x="156" y="8"/>
                    </a:moveTo>
                    <a:lnTo>
                      <a:pt x="159" y="0"/>
                    </a:lnTo>
                    <a:lnTo>
                      <a:pt x="0" y="159"/>
                    </a:lnTo>
                    <a:lnTo>
                      <a:pt x="15" y="174"/>
                    </a:lnTo>
                    <a:lnTo>
                      <a:pt x="174" y="15"/>
                    </a:lnTo>
                    <a:lnTo>
                      <a:pt x="177" y="8"/>
                    </a:lnTo>
                    <a:lnTo>
                      <a:pt x="174" y="15"/>
                    </a:lnTo>
                    <a:lnTo>
                      <a:pt x="177" y="12"/>
                    </a:lnTo>
                    <a:lnTo>
                      <a:pt x="177" y="8"/>
                    </a:lnTo>
                    <a:lnTo>
                      <a:pt x="156" y="8"/>
                    </a:lnTo>
                    <a:close/>
                  </a:path>
                </a:pathLst>
              </a:custGeom>
              <a:solidFill>
                <a:srgbClr val="000000"/>
              </a:solidFill>
              <a:ln w="9525">
                <a:noFill/>
                <a:round/>
                <a:headEnd/>
                <a:tailEnd/>
              </a:ln>
            </p:spPr>
            <p:txBody>
              <a:bodyPr/>
              <a:lstStyle/>
              <a:p>
                <a:endParaRPr lang="sl-SI"/>
              </a:p>
            </p:txBody>
          </p:sp>
          <p:sp>
            <p:nvSpPr>
              <p:cNvPr id="168353" name="Freeform 417"/>
              <p:cNvSpPr>
                <a:spLocks/>
              </p:cNvSpPr>
              <p:nvPr/>
            </p:nvSpPr>
            <p:spPr bwMode="auto">
              <a:xfrm>
                <a:off x="2960" y="3432"/>
                <a:ext cx="10" cy="72"/>
              </a:xfrm>
              <a:custGeom>
                <a:avLst/>
                <a:gdLst/>
                <a:ahLst/>
                <a:cxnLst>
                  <a:cxn ang="0">
                    <a:pos x="11" y="0"/>
                  </a:cxn>
                  <a:cxn ang="0">
                    <a:pos x="0" y="0"/>
                  </a:cxn>
                  <a:cxn ang="0">
                    <a:pos x="0" y="145"/>
                  </a:cxn>
                  <a:cxn ang="0">
                    <a:pos x="21" y="145"/>
                  </a:cxn>
                  <a:cxn ang="0">
                    <a:pos x="21" y="0"/>
                  </a:cxn>
                  <a:cxn ang="0">
                    <a:pos x="11" y="0"/>
                  </a:cxn>
                </a:cxnLst>
                <a:rect l="0" t="0" r="r" b="b"/>
                <a:pathLst>
                  <a:path w="21" h="145">
                    <a:moveTo>
                      <a:pt x="11" y="0"/>
                    </a:moveTo>
                    <a:lnTo>
                      <a:pt x="0" y="0"/>
                    </a:lnTo>
                    <a:lnTo>
                      <a:pt x="0" y="145"/>
                    </a:lnTo>
                    <a:lnTo>
                      <a:pt x="21" y="145"/>
                    </a:lnTo>
                    <a:lnTo>
                      <a:pt x="21" y="0"/>
                    </a:lnTo>
                    <a:lnTo>
                      <a:pt x="11" y="0"/>
                    </a:lnTo>
                    <a:close/>
                  </a:path>
                </a:pathLst>
              </a:custGeom>
              <a:solidFill>
                <a:srgbClr val="000000"/>
              </a:solidFill>
              <a:ln w="9525">
                <a:noFill/>
                <a:round/>
                <a:headEnd/>
                <a:tailEnd/>
              </a:ln>
            </p:spPr>
            <p:txBody>
              <a:bodyPr/>
              <a:lstStyle/>
              <a:p>
                <a:endParaRPr lang="sl-SI"/>
              </a:p>
            </p:txBody>
          </p:sp>
          <p:sp>
            <p:nvSpPr>
              <p:cNvPr id="168354" name="Freeform 418"/>
              <p:cNvSpPr>
                <a:spLocks/>
              </p:cNvSpPr>
              <p:nvPr/>
            </p:nvSpPr>
            <p:spPr bwMode="auto">
              <a:xfrm>
                <a:off x="2405" y="3119"/>
                <a:ext cx="11" cy="370"/>
              </a:xfrm>
              <a:custGeom>
                <a:avLst/>
                <a:gdLst/>
                <a:ahLst/>
                <a:cxnLst>
                  <a:cxn ang="0">
                    <a:pos x="10" y="740"/>
                  </a:cxn>
                  <a:cxn ang="0">
                    <a:pos x="21" y="740"/>
                  </a:cxn>
                  <a:cxn ang="0">
                    <a:pos x="21" y="0"/>
                  </a:cxn>
                  <a:cxn ang="0">
                    <a:pos x="0" y="0"/>
                  </a:cxn>
                  <a:cxn ang="0">
                    <a:pos x="0" y="740"/>
                  </a:cxn>
                  <a:cxn ang="0">
                    <a:pos x="10" y="740"/>
                  </a:cxn>
                </a:cxnLst>
                <a:rect l="0" t="0" r="r" b="b"/>
                <a:pathLst>
                  <a:path w="21" h="740">
                    <a:moveTo>
                      <a:pt x="10" y="740"/>
                    </a:moveTo>
                    <a:lnTo>
                      <a:pt x="21" y="740"/>
                    </a:lnTo>
                    <a:lnTo>
                      <a:pt x="21" y="0"/>
                    </a:lnTo>
                    <a:lnTo>
                      <a:pt x="0" y="0"/>
                    </a:lnTo>
                    <a:lnTo>
                      <a:pt x="0" y="740"/>
                    </a:lnTo>
                    <a:lnTo>
                      <a:pt x="10" y="740"/>
                    </a:lnTo>
                    <a:close/>
                  </a:path>
                </a:pathLst>
              </a:custGeom>
              <a:solidFill>
                <a:srgbClr val="000000"/>
              </a:solidFill>
              <a:ln w="9525">
                <a:noFill/>
                <a:round/>
                <a:headEnd/>
                <a:tailEnd/>
              </a:ln>
            </p:spPr>
            <p:txBody>
              <a:bodyPr/>
              <a:lstStyle/>
              <a:p>
                <a:endParaRPr lang="sl-SI"/>
              </a:p>
            </p:txBody>
          </p:sp>
          <p:sp>
            <p:nvSpPr>
              <p:cNvPr id="168355" name="Freeform 419"/>
              <p:cNvSpPr>
                <a:spLocks/>
              </p:cNvSpPr>
              <p:nvPr/>
            </p:nvSpPr>
            <p:spPr bwMode="auto">
              <a:xfrm>
                <a:off x="2405" y="2033"/>
                <a:ext cx="11" cy="371"/>
              </a:xfrm>
              <a:custGeom>
                <a:avLst/>
                <a:gdLst/>
                <a:ahLst/>
                <a:cxnLst>
                  <a:cxn ang="0">
                    <a:pos x="10" y="740"/>
                  </a:cxn>
                  <a:cxn ang="0">
                    <a:pos x="21" y="740"/>
                  </a:cxn>
                  <a:cxn ang="0">
                    <a:pos x="21" y="0"/>
                  </a:cxn>
                  <a:cxn ang="0">
                    <a:pos x="0" y="0"/>
                  </a:cxn>
                  <a:cxn ang="0">
                    <a:pos x="0" y="740"/>
                  </a:cxn>
                  <a:cxn ang="0">
                    <a:pos x="10" y="740"/>
                  </a:cxn>
                </a:cxnLst>
                <a:rect l="0" t="0" r="r" b="b"/>
                <a:pathLst>
                  <a:path w="21" h="740">
                    <a:moveTo>
                      <a:pt x="10" y="740"/>
                    </a:moveTo>
                    <a:lnTo>
                      <a:pt x="21" y="740"/>
                    </a:lnTo>
                    <a:lnTo>
                      <a:pt x="21" y="0"/>
                    </a:lnTo>
                    <a:lnTo>
                      <a:pt x="0" y="0"/>
                    </a:lnTo>
                    <a:lnTo>
                      <a:pt x="0" y="740"/>
                    </a:lnTo>
                    <a:lnTo>
                      <a:pt x="10" y="740"/>
                    </a:lnTo>
                    <a:close/>
                  </a:path>
                </a:pathLst>
              </a:custGeom>
              <a:solidFill>
                <a:srgbClr val="000000"/>
              </a:solidFill>
              <a:ln w="9525">
                <a:noFill/>
                <a:round/>
                <a:headEnd/>
                <a:tailEnd/>
              </a:ln>
            </p:spPr>
            <p:txBody>
              <a:bodyPr/>
              <a:lstStyle/>
              <a:p>
                <a:endParaRPr lang="sl-SI"/>
              </a:p>
            </p:txBody>
          </p:sp>
          <p:sp>
            <p:nvSpPr>
              <p:cNvPr id="168356" name="Freeform 420"/>
              <p:cNvSpPr>
                <a:spLocks/>
              </p:cNvSpPr>
              <p:nvPr/>
            </p:nvSpPr>
            <p:spPr bwMode="auto">
              <a:xfrm>
                <a:off x="2405" y="2576"/>
                <a:ext cx="11" cy="370"/>
              </a:xfrm>
              <a:custGeom>
                <a:avLst/>
                <a:gdLst/>
                <a:ahLst/>
                <a:cxnLst>
                  <a:cxn ang="0">
                    <a:pos x="10" y="740"/>
                  </a:cxn>
                  <a:cxn ang="0">
                    <a:pos x="21" y="740"/>
                  </a:cxn>
                  <a:cxn ang="0">
                    <a:pos x="21" y="0"/>
                  </a:cxn>
                  <a:cxn ang="0">
                    <a:pos x="0" y="0"/>
                  </a:cxn>
                  <a:cxn ang="0">
                    <a:pos x="0" y="740"/>
                  </a:cxn>
                  <a:cxn ang="0">
                    <a:pos x="10" y="740"/>
                  </a:cxn>
                </a:cxnLst>
                <a:rect l="0" t="0" r="r" b="b"/>
                <a:pathLst>
                  <a:path w="21" h="740">
                    <a:moveTo>
                      <a:pt x="10" y="740"/>
                    </a:moveTo>
                    <a:lnTo>
                      <a:pt x="21" y="740"/>
                    </a:lnTo>
                    <a:lnTo>
                      <a:pt x="21" y="0"/>
                    </a:lnTo>
                    <a:lnTo>
                      <a:pt x="0" y="0"/>
                    </a:lnTo>
                    <a:lnTo>
                      <a:pt x="0" y="740"/>
                    </a:lnTo>
                    <a:lnTo>
                      <a:pt x="10" y="740"/>
                    </a:lnTo>
                    <a:close/>
                  </a:path>
                </a:pathLst>
              </a:custGeom>
              <a:solidFill>
                <a:srgbClr val="000000"/>
              </a:solidFill>
              <a:ln w="9525">
                <a:noFill/>
                <a:round/>
                <a:headEnd/>
                <a:tailEnd/>
              </a:ln>
            </p:spPr>
            <p:txBody>
              <a:bodyPr/>
              <a:lstStyle/>
              <a:p>
                <a:endParaRPr lang="sl-SI"/>
              </a:p>
            </p:txBody>
          </p:sp>
          <p:sp>
            <p:nvSpPr>
              <p:cNvPr id="168357" name="Freeform 421"/>
              <p:cNvSpPr>
                <a:spLocks/>
              </p:cNvSpPr>
              <p:nvPr/>
            </p:nvSpPr>
            <p:spPr bwMode="auto">
              <a:xfrm>
                <a:off x="2405" y="1490"/>
                <a:ext cx="11" cy="371"/>
              </a:xfrm>
              <a:custGeom>
                <a:avLst/>
                <a:gdLst/>
                <a:ahLst/>
                <a:cxnLst>
                  <a:cxn ang="0">
                    <a:pos x="10" y="740"/>
                  </a:cxn>
                  <a:cxn ang="0">
                    <a:pos x="21" y="740"/>
                  </a:cxn>
                  <a:cxn ang="0">
                    <a:pos x="21" y="0"/>
                  </a:cxn>
                  <a:cxn ang="0">
                    <a:pos x="0" y="0"/>
                  </a:cxn>
                  <a:cxn ang="0">
                    <a:pos x="0" y="740"/>
                  </a:cxn>
                  <a:cxn ang="0">
                    <a:pos x="10" y="740"/>
                  </a:cxn>
                </a:cxnLst>
                <a:rect l="0" t="0" r="r" b="b"/>
                <a:pathLst>
                  <a:path w="21" h="740">
                    <a:moveTo>
                      <a:pt x="10" y="740"/>
                    </a:moveTo>
                    <a:lnTo>
                      <a:pt x="21" y="740"/>
                    </a:lnTo>
                    <a:lnTo>
                      <a:pt x="21" y="0"/>
                    </a:lnTo>
                    <a:lnTo>
                      <a:pt x="0" y="0"/>
                    </a:lnTo>
                    <a:lnTo>
                      <a:pt x="0" y="740"/>
                    </a:lnTo>
                    <a:lnTo>
                      <a:pt x="10" y="740"/>
                    </a:lnTo>
                    <a:close/>
                  </a:path>
                </a:pathLst>
              </a:custGeom>
              <a:solidFill>
                <a:srgbClr val="000000"/>
              </a:solidFill>
              <a:ln w="9525">
                <a:noFill/>
                <a:round/>
                <a:headEnd/>
                <a:tailEnd/>
              </a:ln>
            </p:spPr>
            <p:txBody>
              <a:bodyPr/>
              <a:lstStyle/>
              <a:p>
                <a:endParaRPr lang="sl-SI"/>
              </a:p>
            </p:txBody>
          </p:sp>
          <p:sp>
            <p:nvSpPr>
              <p:cNvPr id="168358" name="Freeform 422"/>
              <p:cNvSpPr>
                <a:spLocks/>
              </p:cNvSpPr>
              <p:nvPr/>
            </p:nvSpPr>
            <p:spPr bwMode="auto">
              <a:xfrm>
                <a:off x="2123" y="2763"/>
                <a:ext cx="10" cy="543"/>
              </a:xfrm>
              <a:custGeom>
                <a:avLst/>
                <a:gdLst/>
                <a:ahLst/>
                <a:cxnLst>
                  <a:cxn ang="0">
                    <a:pos x="11" y="1087"/>
                  </a:cxn>
                  <a:cxn ang="0">
                    <a:pos x="22" y="1087"/>
                  </a:cxn>
                  <a:cxn ang="0">
                    <a:pos x="22" y="0"/>
                  </a:cxn>
                  <a:cxn ang="0">
                    <a:pos x="0" y="0"/>
                  </a:cxn>
                  <a:cxn ang="0">
                    <a:pos x="0" y="1087"/>
                  </a:cxn>
                  <a:cxn ang="0">
                    <a:pos x="11" y="1087"/>
                  </a:cxn>
                </a:cxnLst>
                <a:rect l="0" t="0" r="r" b="b"/>
                <a:pathLst>
                  <a:path w="22" h="1087">
                    <a:moveTo>
                      <a:pt x="11" y="1087"/>
                    </a:moveTo>
                    <a:lnTo>
                      <a:pt x="22" y="1087"/>
                    </a:lnTo>
                    <a:lnTo>
                      <a:pt x="22" y="0"/>
                    </a:lnTo>
                    <a:lnTo>
                      <a:pt x="0" y="0"/>
                    </a:lnTo>
                    <a:lnTo>
                      <a:pt x="0" y="1087"/>
                    </a:lnTo>
                    <a:lnTo>
                      <a:pt x="11" y="1087"/>
                    </a:lnTo>
                    <a:close/>
                  </a:path>
                </a:pathLst>
              </a:custGeom>
              <a:solidFill>
                <a:srgbClr val="000000"/>
              </a:solidFill>
              <a:ln w="9525">
                <a:noFill/>
                <a:round/>
                <a:headEnd/>
                <a:tailEnd/>
              </a:ln>
            </p:spPr>
            <p:txBody>
              <a:bodyPr/>
              <a:lstStyle/>
              <a:p>
                <a:endParaRPr lang="sl-SI"/>
              </a:p>
            </p:txBody>
          </p:sp>
          <p:sp>
            <p:nvSpPr>
              <p:cNvPr id="168359" name="Freeform 423"/>
              <p:cNvSpPr>
                <a:spLocks/>
              </p:cNvSpPr>
              <p:nvPr/>
            </p:nvSpPr>
            <p:spPr bwMode="auto">
              <a:xfrm>
                <a:off x="2123" y="1677"/>
                <a:ext cx="10" cy="544"/>
              </a:xfrm>
              <a:custGeom>
                <a:avLst/>
                <a:gdLst/>
                <a:ahLst/>
                <a:cxnLst>
                  <a:cxn ang="0">
                    <a:pos x="11" y="1087"/>
                  </a:cxn>
                  <a:cxn ang="0">
                    <a:pos x="22" y="1087"/>
                  </a:cxn>
                  <a:cxn ang="0">
                    <a:pos x="22" y="0"/>
                  </a:cxn>
                  <a:cxn ang="0">
                    <a:pos x="0" y="0"/>
                  </a:cxn>
                  <a:cxn ang="0">
                    <a:pos x="0" y="1087"/>
                  </a:cxn>
                  <a:cxn ang="0">
                    <a:pos x="11" y="1087"/>
                  </a:cxn>
                </a:cxnLst>
                <a:rect l="0" t="0" r="r" b="b"/>
                <a:pathLst>
                  <a:path w="22" h="1087">
                    <a:moveTo>
                      <a:pt x="11" y="1087"/>
                    </a:moveTo>
                    <a:lnTo>
                      <a:pt x="22" y="1087"/>
                    </a:lnTo>
                    <a:lnTo>
                      <a:pt x="22" y="0"/>
                    </a:lnTo>
                    <a:lnTo>
                      <a:pt x="0" y="0"/>
                    </a:lnTo>
                    <a:lnTo>
                      <a:pt x="0" y="1087"/>
                    </a:lnTo>
                    <a:lnTo>
                      <a:pt x="11" y="1087"/>
                    </a:lnTo>
                    <a:close/>
                  </a:path>
                </a:pathLst>
              </a:custGeom>
              <a:solidFill>
                <a:srgbClr val="000000"/>
              </a:solidFill>
              <a:ln w="9525">
                <a:noFill/>
                <a:round/>
                <a:headEnd/>
                <a:tailEnd/>
              </a:ln>
            </p:spPr>
            <p:txBody>
              <a:bodyPr/>
              <a:lstStyle/>
              <a:p>
                <a:endParaRPr lang="sl-SI"/>
              </a:p>
            </p:txBody>
          </p:sp>
          <p:sp>
            <p:nvSpPr>
              <p:cNvPr id="168360" name="Freeform 424"/>
              <p:cNvSpPr>
                <a:spLocks/>
              </p:cNvSpPr>
              <p:nvPr/>
            </p:nvSpPr>
            <p:spPr bwMode="auto">
              <a:xfrm>
                <a:off x="1840" y="1949"/>
                <a:ext cx="11" cy="1086"/>
              </a:xfrm>
              <a:custGeom>
                <a:avLst/>
                <a:gdLst/>
                <a:ahLst/>
                <a:cxnLst>
                  <a:cxn ang="0">
                    <a:pos x="11" y="2172"/>
                  </a:cxn>
                  <a:cxn ang="0">
                    <a:pos x="21" y="2172"/>
                  </a:cxn>
                  <a:cxn ang="0">
                    <a:pos x="21" y="0"/>
                  </a:cxn>
                  <a:cxn ang="0">
                    <a:pos x="0" y="0"/>
                  </a:cxn>
                  <a:cxn ang="0">
                    <a:pos x="0" y="2172"/>
                  </a:cxn>
                  <a:cxn ang="0">
                    <a:pos x="11" y="2172"/>
                  </a:cxn>
                </a:cxnLst>
                <a:rect l="0" t="0" r="r" b="b"/>
                <a:pathLst>
                  <a:path w="21" h="2172">
                    <a:moveTo>
                      <a:pt x="11" y="2172"/>
                    </a:moveTo>
                    <a:lnTo>
                      <a:pt x="21" y="2172"/>
                    </a:lnTo>
                    <a:lnTo>
                      <a:pt x="21" y="0"/>
                    </a:lnTo>
                    <a:lnTo>
                      <a:pt x="0" y="0"/>
                    </a:lnTo>
                    <a:lnTo>
                      <a:pt x="0" y="2172"/>
                    </a:lnTo>
                    <a:lnTo>
                      <a:pt x="11" y="2172"/>
                    </a:lnTo>
                    <a:close/>
                  </a:path>
                </a:pathLst>
              </a:custGeom>
              <a:solidFill>
                <a:srgbClr val="000000"/>
              </a:solidFill>
              <a:ln w="9525">
                <a:noFill/>
                <a:round/>
                <a:headEnd/>
                <a:tailEnd/>
              </a:ln>
            </p:spPr>
            <p:txBody>
              <a:bodyPr/>
              <a:lstStyle/>
              <a:p>
                <a:endParaRPr lang="sl-SI"/>
              </a:p>
            </p:txBody>
          </p:sp>
          <p:sp>
            <p:nvSpPr>
              <p:cNvPr id="168361" name="Freeform 425"/>
              <p:cNvSpPr>
                <a:spLocks/>
              </p:cNvSpPr>
              <p:nvPr/>
            </p:nvSpPr>
            <p:spPr bwMode="auto">
              <a:xfrm>
                <a:off x="2500" y="2343"/>
                <a:ext cx="82" cy="110"/>
              </a:xfrm>
              <a:custGeom>
                <a:avLst/>
                <a:gdLst/>
                <a:ahLst/>
                <a:cxnLst>
                  <a:cxn ang="0">
                    <a:pos x="155" y="215"/>
                  </a:cxn>
                  <a:cxn ang="0">
                    <a:pos x="164" y="209"/>
                  </a:cxn>
                  <a:cxn ang="0">
                    <a:pos x="17" y="0"/>
                  </a:cxn>
                  <a:cxn ang="0">
                    <a:pos x="0" y="13"/>
                  </a:cxn>
                  <a:cxn ang="0">
                    <a:pos x="147" y="222"/>
                  </a:cxn>
                  <a:cxn ang="0">
                    <a:pos x="155" y="215"/>
                  </a:cxn>
                </a:cxnLst>
                <a:rect l="0" t="0" r="r" b="b"/>
                <a:pathLst>
                  <a:path w="164" h="222">
                    <a:moveTo>
                      <a:pt x="155" y="215"/>
                    </a:moveTo>
                    <a:lnTo>
                      <a:pt x="164" y="209"/>
                    </a:lnTo>
                    <a:lnTo>
                      <a:pt x="17" y="0"/>
                    </a:lnTo>
                    <a:lnTo>
                      <a:pt x="0" y="13"/>
                    </a:lnTo>
                    <a:lnTo>
                      <a:pt x="147" y="222"/>
                    </a:lnTo>
                    <a:lnTo>
                      <a:pt x="155" y="215"/>
                    </a:lnTo>
                    <a:close/>
                  </a:path>
                </a:pathLst>
              </a:custGeom>
              <a:solidFill>
                <a:srgbClr val="FF0000"/>
              </a:solidFill>
              <a:ln w="9525">
                <a:noFill/>
                <a:round/>
                <a:headEnd/>
                <a:tailEnd/>
              </a:ln>
            </p:spPr>
            <p:txBody>
              <a:bodyPr/>
              <a:lstStyle/>
              <a:p>
                <a:endParaRPr lang="sl-SI"/>
              </a:p>
            </p:txBody>
          </p:sp>
          <p:sp>
            <p:nvSpPr>
              <p:cNvPr id="168362" name="Freeform 426"/>
              <p:cNvSpPr>
                <a:spLocks/>
              </p:cNvSpPr>
              <p:nvPr/>
            </p:nvSpPr>
            <p:spPr bwMode="auto">
              <a:xfrm>
                <a:off x="2490" y="2322"/>
                <a:ext cx="113" cy="142"/>
              </a:xfrm>
              <a:custGeom>
                <a:avLst/>
                <a:gdLst/>
                <a:ahLst/>
                <a:cxnLst>
                  <a:cxn ang="0">
                    <a:pos x="8" y="278"/>
                  </a:cxn>
                  <a:cxn ang="0">
                    <a:pos x="17" y="284"/>
                  </a:cxn>
                  <a:cxn ang="0">
                    <a:pos x="226" y="12"/>
                  </a:cxn>
                  <a:cxn ang="0">
                    <a:pos x="209" y="0"/>
                  </a:cxn>
                  <a:cxn ang="0">
                    <a:pos x="0" y="271"/>
                  </a:cxn>
                  <a:cxn ang="0">
                    <a:pos x="8" y="278"/>
                  </a:cxn>
                </a:cxnLst>
                <a:rect l="0" t="0" r="r" b="b"/>
                <a:pathLst>
                  <a:path w="226" h="284">
                    <a:moveTo>
                      <a:pt x="8" y="278"/>
                    </a:moveTo>
                    <a:lnTo>
                      <a:pt x="17" y="284"/>
                    </a:lnTo>
                    <a:lnTo>
                      <a:pt x="226" y="12"/>
                    </a:lnTo>
                    <a:lnTo>
                      <a:pt x="209" y="0"/>
                    </a:lnTo>
                    <a:lnTo>
                      <a:pt x="0" y="271"/>
                    </a:lnTo>
                    <a:lnTo>
                      <a:pt x="8" y="278"/>
                    </a:lnTo>
                    <a:close/>
                  </a:path>
                </a:pathLst>
              </a:custGeom>
              <a:solidFill>
                <a:srgbClr val="FF0000"/>
              </a:solidFill>
              <a:ln w="9525">
                <a:noFill/>
                <a:round/>
                <a:headEnd/>
                <a:tailEnd/>
              </a:ln>
            </p:spPr>
            <p:txBody>
              <a:bodyPr/>
              <a:lstStyle/>
              <a:p>
                <a:endParaRPr lang="sl-SI"/>
              </a:p>
            </p:txBody>
          </p:sp>
          <p:sp>
            <p:nvSpPr>
              <p:cNvPr id="168363" name="Freeform 427"/>
              <p:cNvSpPr>
                <a:spLocks/>
              </p:cNvSpPr>
              <p:nvPr/>
            </p:nvSpPr>
            <p:spPr bwMode="auto">
              <a:xfrm>
                <a:off x="2791" y="2352"/>
                <a:ext cx="42" cy="35"/>
              </a:xfrm>
              <a:custGeom>
                <a:avLst/>
                <a:gdLst/>
                <a:ahLst/>
                <a:cxnLst>
                  <a:cxn ang="0">
                    <a:pos x="23" y="61"/>
                  </a:cxn>
                  <a:cxn ang="0">
                    <a:pos x="20" y="71"/>
                  </a:cxn>
                  <a:cxn ang="0">
                    <a:pos x="84" y="15"/>
                  </a:cxn>
                  <a:cxn ang="0">
                    <a:pos x="69" y="0"/>
                  </a:cxn>
                  <a:cxn ang="0">
                    <a:pos x="6" y="56"/>
                  </a:cxn>
                  <a:cxn ang="0">
                    <a:pos x="3" y="67"/>
                  </a:cxn>
                  <a:cxn ang="0">
                    <a:pos x="6" y="56"/>
                  </a:cxn>
                  <a:cxn ang="0">
                    <a:pos x="0" y="61"/>
                  </a:cxn>
                  <a:cxn ang="0">
                    <a:pos x="3" y="67"/>
                  </a:cxn>
                  <a:cxn ang="0">
                    <a:pos x="23" y="61"/>
                  </a:cxn>
                </a:cxnLst>
                <a:rect l="0" t="0" r="r" b="b"/>
                <a:pathLst>
                  <a:path w="84" h="71">
                    <a:moveTo>
                      <a:pt x="23" y="61"/>
                    </a:moveTo>
                    <a:lnTo>
                      <a:pt x="20" y="71"/>
                    </a:lnTo>
                    <a:lnTo>
                      <a:pt x="84" y="15"/>
                    </a:lnTo>
                    <a:lnTo>
                      <a:pt x="69" y="0"/>
                    </a:lnTo>
                    <a:lnTo>
                      <a:pt x="6" y="56"/>
                    </a:lnTo>
                    <a:lnTo>
                      <a:pt x="3" y="67"/>
                    </a:lnTo>
                    <a:lnTo>
                      <a:pt x="6" y="56"/>
                    </a:lnTo>
                    <a:lnTo>
                      <a:pt x="0" y="61"/>
                    </a:lnTo>
                    <a:lnTo>
                      <a:pt x="3" y="67"/>
                    </a:lnTo>
                    <a:lnTo>
                      <a:pt x="23" y="61"/>
                    </a:lnTo>
                    <a:close/>
                  </a:path>
                </a:pathLst>
              </a:custGeom>
              <a:solidFill>
                <a:srgbClr val="FF0000"/>
              </a:solidFill>
              <a:ln w="9525">
                <a:noFill/>
                <a:round/>
                <a:headEnd/>
                <a:tailEnd/>
              </a:ln>
            </p:spPr>
            <p:txBody>
              <a:bodyPr/>
              <a:lstStyle/>
              <a:p>
                <a:endParaRPr lang="sl-SI"/>
              </a:p>
            </p:txBody>
          </p:sp>
          <p:sp>
            <p:nvSpPr>
              <p:cNvPr id="168364" name="Freeform 428"/>
              <p:cNvSpPr>
                <a:spLocks/>
              </p:cNvSpPr>
              <p:nvPr/>
            </p:nvSpPr>
            <p:spPr bwMode="auto">
              <a:xfrm>
                <a:off x="2792" y="2382"/>
                <a:ext cx="16" cy="18"/>
              </a:xfrm>
              <a:custGeom>
                <a:avLst/>
                <a:gdLst/>
                <a:ahLst/>
                <a:cxnLst>
                  <a:cxn ang="0">
                    <a:pos x="20" y="36"/>
                  </a:cxn>
                  <a:cxn ang="0">
                    <a:pos x="27" y="22"/>
                  </a:cxn>
                  <a:cxn ang="0">
                    <a:pos x="20" y="0"/>
                  </a:cxn>
                  <a:cxn ang="0">
                    <a:pos x="0" y="6"/>
                  </a:cxn>
                  <a:cxn ang="0">
                    <a:pos x="8" y="28"/>
                  </a:cxn>
                  <a:cxn ang="0">
                    <a:pos x="15" y="14"/>
                  </a:cxn>
                  <a:cxn ang="0">
                    <a:pos x="20" y="36"/>
                  </a:cxn>
                  <a:cxn ang="0">
                    <a:pos x="31" y="32"/>
                  </a:cxn>
                  <a:cxn ang="0">
                    <a:pos x="27" y="22"/>
                  </a:cxn>
                  <a:cxn ang="0">
                    <a:pos x="20" y="36"/>
                  </a:cxn>
                </a:cxnLst>
                <a:rect l="0" t="0" r="r" b="b"/>
                <a:pathLst>
                  <a:path w="31" h="36">
                    <a:moveTo>
                      <a:pt x="20" y="36"/>
                    </a:moveTo>
                    <a:lnTo>
                      <a:pt x="27" y="22"/>
                    </a:lnTo>
                    <a:lnTo>
                      <a:pt x="20" y="0"/>
                    </a:lnTo>
                    <a:lnTo>
                      <a:pt x="0" y="6"/>
                    </a:lnTo>
                    <a:lnTo>
                      <a:pt x="8" y="28"/>
                    </a:lnTo>
                    <a:lnTo>
                      <a:pt x="15" y="14"/>
                    </a:lnTo>
                    <a:lnTo>
                      <a:pt x="20" y="36"/>
                    </a:lnTo>
                    <a:lnTo>
                      <a:pt x="31" y="32"/>
                    </a:lnTo>
                    <a:lnTo>
                      <a:pt x="27" y="22"/>
                    </a:lnTo>
                    <a:lnTo>
                      <a:pt x="20" y="36"/>
                    </a:lnTo>
                    <a:close/>
                  </a:path>
                </a:pathLst>
              </a:custGeom>
              <a:solidFill>
                <a:srgbClr val="FF0000"/>
              </a:solidFill>
              <a:ln w="9525">
                <a:noFill/>
                <a:round/>
                <a:headEnd/>
                <a:tailEnd/>
              </a:ln>
            </p:spPr>
            <p:txBody>
              <a:bodyPr/>
              <a:lstStyle/>
              <a:p>
                <a:endParaRPr lang="sl-SI"/>
              </a:p>
            </p:txBody>
          </p:sp>
          <p:sp>
            <p:nvSpPr>
              <p:cNvPr id="168365" name="Freeform 429"/>
              <p:cNvSpPr>
                <a:spLocks/>
              </p:cNvSpPr>
              <p:nvPr/>
            </p:nvSpPr>
            <p:spPr bwMode="auto">
              <a:xfrm>
                <a:off x="2768" y="2389"/>
                <a:ext cx="34" cy="17"/>
              </a:xfrm>
              <a:custGeom>
                <a:avLst/>
                <a:gdLst/>
                <a:ahLst/>
                <a:cxnLst>
                  <a:cxn ang="0">
                    <a:pos x="23" y="20"/>
                  </a:cxn>
                  <a:cxn ang="0">
                    <a:pos x="14" y="33"/>
                  </a:cxn>
                  <a:cxn ang="0">
                    <a:pos x="67" y="22"/>
                  </a:cxn>
                  <a:cxn ang="0">
                    <a:pos x="62" y="0"/>
                  </a:cxn>
                  <a:cxn ang="0">
                    <a:pos x="10" y="12"/>
                  </a:cxn>
                  <a:cxn ang="0">
                    <a:pos x="2" y="26"/>
                  </a:cxn>
                  <a:cxn ang="0">
                    <a:pos x="10" y="12"/>
                  </a:cxn>
                  <a:cxn ang="0">
                    <a:pos x="0" y="15"/>
                  </a:cxn>
                  <a:cxn ang="0">
                    <a:pos x="2" y="26"/>
                  </a:cxn>
                  <a:cxn ang="0">
                    <a:pos x="23" y="20"/>
                  </a:cxn>
                </a:cxnLst>
                <a:rect l="0" t="0" r="r" b="b"/>
                <a:pathLst>
                  <a:path w="67" h="33">
                    <a:moveTo>
                      <a:pt x="23" y="20"/>
                    </a:moveTo>
                    <a:lnTo>
                      <a:pt x="14" y="33"/>
                    </a:lnTo>
                    <a:lnTo>
                      <a:pt x="67" y="22"/>
                    </a:lnTo>
                    <a:lnTo>
                      <a:pt x="62" y="0"/>
                    </a:lnTo>
                    <a:lnTo>
                      <a:pt x="10" y="12"/>
                    </a:lnTo>
                    <a:lnTo>
                      <a:pt x="2" y="26"/>
                    </a:lnTo>
                    <a:lnTo>
                      <a:pt x="10" y="12"/>
                    </a:lnTo>
                    <a:lnTo>
                      <a:pt x="0" y="15"/>
                    </a:lnTo>
                    <a:lnTo>
                      <a:pt x="2" y="26"/>
                    </a:lnTo>
                    <a:lnTo>
                      <a:pt x="23" y="20"/>
                    </a:lnTo>
                    <a:close/>
                  </a:path>
                </a:pathLst>
              </a:custGeom>
              <a:solidFill>
                <a:srgbClr val="FF0000"/>
              </a:solidFill>
              <a:ln w="9525">
                <a:noFill/>
                <a:round/>
                <a:headEnd/>
                <a:tailEnd/>
              </a:ln>
            </p:spPr>
            <p:txBody>
              <a:bodyPr/>
              <a:lstStyle/>
              <a:p>
                <a:endParaRPr lang="sl-SI"/>
              </a:p>
            </p:txBody>
          </p:sp>
          <p:sp>
            <p:nvSpPr>
              <p:cNvPr id="168366" name="Freeform 430"/>
              <p:cNvSpPr>
                <a:spLocks/>
              </p:cNvSpPr>
              <p:nvPr/>
            </p:nvSpPr>
            <p:spPr bwMode="auto">
              <a:xfrm>
                <a:off x="2769" y="2399"/>
                <a:ext cx="18" cy="26"/>
              </a:xfrm>
              <a:custGeom>
                <a:avLst/>
                <a:gdLst/>
                <a:ahLst/>
                <a:cxnLst>
                  <a:cxn ang="0">
                    <a:pos x="21" y="51"/>
                  </a:cxn>
                  <a:cxn ang="0">
                    <a:pos x="32" y="38"/>
                  </a:cxn>
                  <a:cxn ang="0">
                    <a:pos x="21" y="0"/>
                  </a:cxn>
                  <a:cxn ang="0">
                    <a:pos x="0" y="6"/>
                  </a:cxn>
                  <a:cxn ang="0">
                    <a:pos x="10" y="44"/>
                  </a:cxn>
                  <a:cxn ang="0">
                    <a:pos x="21" y="30"/>
                  </a:cxn>
                  <a:cxn ang="0">
                    <a:pos x="21" y="51"/>
                  </a:cxn>
                  <a:cxn ang="0">
                    <a:pos x="35" y="51"/>
                  </a:cxn>
                  <a:cxn ang="0">
                    <a:pos x="32" y="38"/>
                  </a:cxn>
                  <a:cxn ang="0">
                    <a:pos x="21" y="51"/>
                  </a:cxn>
                </a:cxnLst>
                <a:rect l="0" t="0" r="r" b="b"/>
                <a:pathLst>
                  <a:path w="35" h="51">
                    <a:moveTo>
                      <a:pt x="21" y="51"/>
                    </a:moveTo>
                    <a:lnTo>
                      <a:pt x="32" y="38"/>
                    </a:lnTo>
                    <a:lnTo>
                      <a:pt x="21" y="0"/>
                    </a:lnTo>
                    <a:lnTo>
                      <a:pt x="0" y="6"/>
                    </a:lnTo>
                    <a:lnTo>
                      <a:pt x="10" y="44"/>
                    </a:lnTo>
                    <a:lnTo>
                      <a:pt x="21" y="30"/>
                    </a:lnTo>
                    <a:lnTo>
                      <a:pt x="21" y="51"/>
                    </a:lnTo>
                    <a:lnTo>
                      <a:pt x="35" y="51"/>
                    </a:lnTo>
                    <a:lnTo>
                      <a:pt x="32" y="38"/>
                    </a:lnTo>
                    <a:lnTo>
                      <a:pt x="21" y="51"/>
                    </a:lnTo>
                    <a:close/>
                  </a:path>
                </a:pathLst>
              </a:custGeom>
              <a:solidFill>
                <a:srgbClr val="FF0000"/>
              </a:solidFill>
              <a:ln w="9525">
                <a:noFill/>
                <a:round/>
                <a:headEnd/>
                <a:tailEnd/>
              </a:ln>
            </p:spPr>
            <p:txBody>
              <a:bodyPr/>
              <a:lstStyle/>
              <a:p>
                <a:endParaRPr lang="sl-SI"/>
              </a:p>
            </p:txBody>
          </p:sp>
          <p:sp>
            <p:nvSpPr>
              <p:cNvPr id="168367" name="Freeform 431"/>
              <p:cNvSpPr>
                <a:spLocks/>
              </p:cNvSpPr>
              <p:nvPr/>
            </p:nvSpPr>
            <p:spPr bwMode="auto">
              <a:xfrm>
                <a:off x="2751" y="2414"/>
                <a:ext cx="29" cy="11"/>
              </a:xfrm>
              <a:custGeom>
                <a:avLst/>
                <a:gdLst/>
                <a:ahLst/>
                <a:cxnLst>
                  <a:cxn ang="0">
                    <a:pos x="25" y="7"/>
                  </a:cxn>
                  <a:cxn ang="0">
                    <a:pos x="16" y="21"/>
                  </a:cxn>
                  <a:cxn ang="0">
                    <a:pos x="57" y="21"/>
                  </a:cxn>
                  <a:cxn ang="0">
                    <a:pos x="57" y="0"/>
                  </a:cxn>
                  <a:cxn ang="0">
                    <a:pos x="16" y="0"/>
                  </a:cxn>
                  <a:cxn ang="0">
                    <a:pos x="6" y="15"/>
                  </a:cxn>
                  <a:cxn ang="0">
                    <a:pos x="16" y="0"/>
                  </a:cxn>
                  <a:cxn ang="0">
                    <a:pos x="0" y="0"/>
                  </a:cxn>
                  <a:cxn ang="0">
                    <a:pos x="6" y="15"/>
                  </a:cxn>
                  <a:cxn ang="0">
                    <a:pos x="25" y="7"/>
                  </a:cxn>
                </a:cxnLst>
                <a:rect l="0" t="0" r="r" b="b"/>
                <a:pathLst>
                  <a:path w="57" h="21">
                    <a:moveTo>
                      <a:pt x="25" y="7"/>
                    </a:moveTo>
                    <a:lnTo>
                      <a:pt x="16" y="21"/>
                    </a:lnTo>
                    <a:lnTo>
                      <a:pt x="57" y="21"/>
                    </a:lnTo>
                    <a:lnTo>
                      <a:pt x="57" y="0"/>
                    </a:lnTo>
                    <a:lnTo>
                      <a:pt x="16" y="0"/>
                    </a:lnTo>
                    <a:lnTo>
                      <a:pt x="6" y="15"/>
                    </a:lnTo>
                    <a:lnTo>
                      <a:pt x="16" y="0"/>
                    </a:lnTo>
                    <a:lnTo>
                      <a:pt x="0" y="0"/>
                    </a:lnTo>
                    <a:lnTo>
                      <a:pt x="6" y="15"/>
                    </a:lnTo>
                    <a:lnTo>
                      <a:pt x="25" y="7"/>
                    </a:lnTo>
                    <a:close/>
                  </a:path>
                </a:pathLst>
              </a:custGeom>
              <a:solidFill>
                <a:srgbClr val="FF0000"/>
              </a:solidFill>
              <a:ln w="9525">
                <a:noFill/>
                <a:round/>
                <a:headEnd/>
                <a:tailEnd/>
              </a:ln>
            </p:spPr>
            <p:txBody>
              <a:bodyPr/>
              <a:lstStyle/>
              <a:p>
                <a:endParaRPr lang="sl-SI"/>
              </a:p>
            </p:txBody>
          </p:sp>
          <p:sp>
            <p:nvSpPr>
              <p:cNvPr id="168368" name="Freeform 432"/>
              <p:cNvSpPr>
                <a:spLocks/>
              </p:cNvSpPr>
              <p:nvPr/>
            </p:nvSpPr>
            <p:spPr bwMode="auto">
              <a:xfrm>
                <a:off x="2754" y="2417"/>
                <a:ext cx="20" cy="27"/>
              </a:xfrm>
              <a:custGeom>
                <a:avLst/>
                <a:gdLst/>
                <a:ahLst/>
                <a:cxnLst>
                  <a:cxn ang="0">
                    <a:pos x="38" y="48"/>
                  </a:cxn>
                  <a:cxn ang="0">
                    <a:pos x="37" y="44"/>
                  </a:cxn>
                  <a:cxn ang="0">
                    <a:pos x="19" y="0"/>
                  </a:cxn>
                  <a:cxn ang="0">
                    <a:pos x="0" y="8"/>
                  </a:cxn>
                  <a:cxn ang="0">
                    <a:pos x="18" y="53"/>
                  </a:cxn>
                  <a:cxn ang="0">
                    <a:pos x="17" y="48"/>
                  </a:cxn>
                  <a:cxn ang="0">
                    <a:pos x="38" y="48"/>
                  </a:cxn>
                  <a:cxn ang="0">
                    <a:pos x="38" y="46"/>
                  </a:cxn>
                  <a:cxn ang="0">
                    <a:pos x="37" y="44"/>
                  </a:cxn>
                  <a:cxn ang="0">
                    <a:pos x="38" y="48"/>
                  </a:cxn>
                </a:cxnLst>
                <a:rect l="0" t="0" r="r" b="b"/>
                <a:pathLst>
                  <a:path w="38" h="53">
                    <a:moveTo>
                      <a:pt x="38" y="48"/>
                    </a:moveTo>
                    <a:lnTo>
                      <a:pt x="37" y="44"/>
                    </a:lnTo>
                    <a:lnTo>
                      <a:pt x="19" y="0"/>
                    </a:lnTo>
                    <a:lnTo>
                      <a:pt x="0" y="8"/>
                    </a:lnTo>
                    <a:lnTo>
                      <a:pt x="18" y="53"/>
                    </a:lnTo>
                    <a:lnTo>
                      <a:pt x="17" y="48"/>
                    </a:lnTo>
                    <a:lnTo>
                      <a:pt x="38" y="48"/>
                    </a:lnTo>
                    <a:lnTo>
                      <a:pt x="38" y="46"/>
                    </a:lnTo>
                    <a:lnTo>
                      <a:pt x="37" y="44"/>
                    </a:lnTo>
                    <a:lnTo>
                      <a:pt x="38" y="48"/>
                    </a:lnTo>
                    <a:close/>
                  </a:path>
                </a:pathLst>
              </a:custGeom>
              <a:solidFill>
                <a:srgbClr val="FF0000"/>
              </a:solidFill>
              <a:ln w="9525">
                <a:noFill/>
                <a:round/>
                <a:headEnd/>
                <a:tailEnd/>
              </a:ln>
            </p:spPr>
            <p:txBody>
              <a:bodyPr/>
              <a:lstStyle/>
              <a:p>
                <a:endParaRPr lang="sl-SI"/>
              </a:p>
            </p:txBody>
          </p:sp>
          <p:sp>
            <p:nvSpPr>
              <p:cNvPr id="168369" name="Freeform 433"/>
              <p:cNvSpPr>
                <a:spLocks/>
              </p:cNvSpPr>
              <p:nvPr/>
            </p:nvSpPr>
            <p:spPr bwMode="auto">
              <a:xfrm>
                <a:off x="2763" y="2442"/>
                <a:ext cx="11" cy="61"/>
              </a:xfrm>
              <a:custGeom>
                <a:avLst/>
                <a:gdLst/>
                <a:ahLst/>
                <a:cxnLst>
                  <a:cxn ang="0">
                    <a:pos x="11" y="122"/>
                  </a:cxn>
                  <a:cxn ang="0">
                    <a:pos x="21" y="122"/>
                  </a:cxn>
                  <a:cxn ang="0">
                    <a:pos x="21" y="0"/>
                  </a:cxn>
                  <a:cxn ang="0">
                    <a:pos x="0" y="0"/>
                  </a:cxn>
                  <a:cxn ang="0">
                    <a:pos x="0" y="122"/>
                  </a:cxn>
                  <a:cxn ang="0">
                    <a:pos x="11" y="122"/>
                  </a:cxn>
                </a:cxnLst>
                <a:rect l="0" t="0" r="r" b="b"/>
                <a:pathLst>
                  <a:path w="21" h="122">
                    <a:moveTo>
                      <a:pt x="11" y="122"/>
                    </a:moveTo>
                    <a:lnTo>
                      <a:pt x="21" y="122"/>
                    </a:lnTo>
                    <a:lnTo>
                      <a:pt x="21" y="0"/>
                    </a:lnTo>
                    <a:lnTo>
                      <a:pt x="0" y="0"/>
                    </a:lnTo>
                    <a:lnTo>
                      <a:pt x="0" y="122"/>
                    </a:lnTo>
                    <a:lnTo>
                      <a:pt x="11" y="122"/>
                    </a:lnTo>
                    <a:close/>
                  </a:path>
                </a:pathLst>
              </a:custGeom>
              <a:solidFill>
                <a:srgbClr val="FF0000"/>
              </a:solidFill>
              <a:ln w="9525">
                <a:noFill/>
                <a:round/>
                <a:headEnd/>
                <a:tailEnd/>
              </a:ln>
            </p:spPr>
            <p:txBody>
              <a:bodyPr/>
              <a:lstStyle/>
              <a:p>
                <a:endParaRPr lang="sl-SI"/>
              </a:p>
            </p:txBody>
          </p:sp>
          <p:sp>
            <p:nvSpPr>
              <p:cNvPr id="168370" name="Freeform 434"/>
              <p:cNvSpPr>
                <a:spLocks/>
              </p:cNvSpPr>
              <p:nvPr/>
            </p:nvSpPr>
            <p:spPr bwMode="auto">
              <a:xfrm>
                <a:off x="2816" y="2497"/>
                <a:ext cx="69" cy="11"/>
              </a:xfrm>
              <a:custGeom>
                <a:avLst/>
                <a:gdLst/>
                <a:ahLst/>
                <a:cxnLst>
                  <a:cxn ang="0">
                    <a:pos x="0" y="10"/>
                  </a:cxn>
                  <a:cxn ang="0">
                    <a:pos x="11" y="21"/>
                  </a:cxn>
                  <a:cxn ang="0">
                    <a:pos x="137" y="21"/>
                  </a:cxn>
                  <a:cxn ang="0">
                    <a:pos x="137" y="0"/>
                  </a:cxn>
                  <a:cxn ang="0">
                    <a:pos x="11" y="0"/>
                  </a:cxn>
                  <a:cxn ang="0">
                    <a:pos x="21" y="10"/>
                  </a:cxn>
                  <a:cxn ang="0">
                    <a:pos x="0" y="10"/>
                  </a:cxn>
                  <a:cxn ang="0">
                    <a:pos x="0" y="21"/>
                  </a:cxn>
                  <a:cxn ang="0">
                    <a:pos x="11" y="21"/>
                  </a:cxn>
                  <a:cxn ang="0">
                    <a:pos x="0" y="10"/>
                  </a:cxn>
                </a:cxnLst>
                <a:rect l="0" t="0" r="r" b="b"/>
                <a:pathLst>
                  <a:path w="137" h="21">
                    <a:moveTo>
                      <a:pt x="0" y="10"/>
                    </a:moveTo>
                    <a:lnTo>
                      <a:pt x="11" y="21"/>
                    </a:lnTo>
                    <a:lnTo>
                      <a:pt x="137" y="21"/>
                    </a:lnTo>
                    <a:lnTo>
                      <a:pt x="137" y="0"/>
                    </a:lnTo>
                    <a:lnTo>
                      <a:pt x="11" y="0"/>
                    </a:lnTo>
                    <a:lnTo>
                      <a:pt x="21" y="10"/>
                    </a:lnTo>
                    <a:lnTo>
                      <a:pt x="0" y="10"/>
                    </a:lnTo>
                    <a:lnTo>
                      <a:pt x="0" y="21"/>
                    </a:lnTo>
                    <a:lnTo>
                      <a:pt x="11" y="21"/>
                    </a:lnTo>
                    <a:lnTo>
                      <a:pt x="0" y="10"/>
                    </a:lnTo>
                    <a:close/>
                  </a:path>
                </a:pathLst>
              </a:custGeom>
              <a:solidFill>
                <a:srgbClr val="FF0000"/>
              </a:solidFill>
              <a:ln w="9525">
                <a:noFill/>
                <a:round/>
                <a:headEnd/>
                <a:tailEnd/>
              </a:ln>
            </p:spPr>
            <p:txBody>
              <a:bodyPr/>
              <a:lstStyle/>
              <a:p>
                <a:endParaRPr lang="sl-SI"/>
              </a:p>
            </p:txBody>
          </p:sp>
          <p:sp>
            <p:nvSpPr>
              <p:cNvPr id="168371" name="Freeform 435"/>
              <p:cNvSpPr>
                <a:spLocks/>
              </p:cNvSpPr>
              <p:nvPr/>
            </p:nvSpPr>
            <p:spPr bwMode="auto">
              <a:xfrm>
                <a:off x="2816" y="2440"/>
                <a:ext cx="11" cy="63"/>
              </a:xfrm>
              <a:custGeom>
                <a:avLst/>
                <a:gdLst/>
                <a:ahLst/>
                <a:cxnLst>
                  <a:cxn ang="0">
                    <a:pos x="1" y="9"/>
                  </a:cxn>
                  <a:cxn ang="0">
                    <a:pos x="0" y="4"/>
                  </a:cxn>
                  <a:cxn ang="0">
                    <a:pos x="0" y="126"/>
                  </a:cxn>
                  <a:cxn ang="0">
                    <a:pos x="21" y="126"/>
                  </a:cxn>
                  <a:cxn ang="0">
                    <a:pos x="21" y="4"/>
                  </a:cxn>
                  <a:cxn ang="0">
                    <a:pos x="20" y="0"/>
                  </a:cxn>
                  <a:cxn ang="0">
                    <a:pos x="21" y="4"/>
                  </a:cxn>
                  <a:cxn ang="0">
                    <a:pos x="21" y="2"/>
                  </a:cxn>
                  <a:cxn ang="0">
                    <a:pos x="20" y="0"/>
                  </a:cxn>
                  <a:cxn ang="0">
                    <a:pos x="1" y="9"/>
                  </a:cxn>
                </a:cxnLst>
                <a:rect l="0" t="0" r="r" b="b"/>
                <a:pathLst>
                  <a:path w="21" h="126">
                    <a:moveTo>
                      <a:pt x="1" y="9"/>
                    </a:moveTo>
                    <a:lnTo>
                      <a:pt x="0" y="4"/>
                    </a:lnTo>
                    <a:lnTo>
                      <a:pt x="0" y="126"/>
                    </a:lnTo>
                    <a:lnTo>
                      <a:pt x="21" y="126"/>
                    </a:lnTo>
                    <a:lnTo>
                      <a:pt x="21" y="4"/>
                    </a:lnTo>
                    <a:lnTo>
                      <a:pt x="20" y="0"/>
                    </a:lnTo>
                    <a:lnTo>
                      <a:pt x="21" y="4"/>
                    </a:lnTo>
                    <a:lnTo>
                      <a:pt x="21" y="2"/>
                    </a:lnTo>
                    <a:lnTo>
                      <a:pt x="20" y="0"/>
                    </a:lnTo>
                    <a:lnTo>
                      <a:pt x="1" y="9"/>
                    </a:lnTo>
                    <a:close/>
                  </a:path>
                </a:pathLst>
              </a:custGeom>
              <a:solidFill>
                <a:srgbClr val="FF0000"/>
              </a:solidFill>
              <a:ln w="9525">
                <a:noFill/>
                <a:round/>
                <a:headEnd/>
                <a:tailEnd/>
              </a:ln>
            </p:spPr>
            <p:txBody>
              <a:bodyPr/>
              <a:lstStyle/>
              <a:p>
                <a:endParaRPr lang="sl-SI"/>
              </a:p>
            </p:txBody>
          </p:sp>
          <p:sp>
            <p:nvSpPr>
              <p:cNvPr id="168372" name="Freeform 436"/>
              <p:cNvSpPr>
                <a:spLocks/>
              </p:cNvSpPr>
              <p:nvPr/>
            </p:nvSpPr>
            <p:spPr bwMode="auto">
              <a:xfrm>
                <a:off x="2804" y="2414"/>
                <a:ext cx="22" cy="30"/>
              </a:xfrm>
              <a:custGeom>
                <a:avLst/>
                <a:gdLst/>
                <a:ahLst/>
                <a:cxnLst>
                  <a:cxn ang="0">
                    <a:pos x="16" y="0"/>
                  </a:cxn>
                  <a:cxn ang="0">
                    <a:pos x="6" y="15"/>
                  </a:cxn>
                  <a:cxn ang="0">
                    <a:pos x="24" y="60"/>
                  </a:cxn>
                  <a:cxn ang="0">
                    <a:pos x="43" y="51"/>
                  </a:cxn>
                  <a:cxn ang="0">
                    <a:pos x="25" y="7"/>
                  </a:cxn>
                  <a:cxn ang="0">
                    <a:pos x="16" y="21"/>
                  </a:cxn>
                  <a:cxn ang="0">
                    <a:pos x="16" y="0"/>
                  </a:cxn>
                  <a:cxn ang="0">
                    <a:pos x="0" y="0"/>
                  </a:cxn>
                  <a:cxn ang="0">
                    <a:pos x="6" y="15"/>
                  </a:cxn>
                  <a:cxn ang="0">
                    <a:pos x="16" y="0"/>
                  </a:cxn>
                </a:cxnLst>
                <a:rect l="0" t="0" r="r" b="b"/>
                <a:pathLst>
                  <a:path w="43" h="60">
                    <a:moveTo>
                      <a:pt x="16" y="0"/>
                    </a:moveTo>
                    <a:lnTo>
                      <a:pt x="6" y="15"/>
                    </a:lnTo>
                    <a:lnTo>
                      <a:pt x="24" y="60"/>
                    </a:lnTo>
                    <a:lnTo>
                      <a:pt x="43" y="51"/>
                    </a:lnTo>
                    <a:lnTo>
                      <a:pt x="25" y="7"/>
                    </a:lnTo>
                    <a:lnTo>
                      <a:pt x="16" y="21"/>
                    </a:lnTo>
                    <a:lnTo>
                      <a:pt x="16" y="0"/>
                    </a:lnTo>
                    <a:lnTo>
                      <a:pt x="0" y="0"/>
                    </a:lnTo>
                    <a:lnTo>
                      <a:pt x="6" y="15"/>
                    </a:lnTo>
                    <a:lnTo>
                      <a:pt x="16" y="0"/>
                    </a:lnTo>
                    <a:close/>
                  </a:path>
                </a:pathLst>
              </a:custGeom>
              <a:solidFill>
                <a:srgbClr val="FF0000"/>
              </a:solidFill>
              <a:ln w="9525">
                <a:noFill/>
                <a:round/>
                <a:headEnd/>
                <a:tailEnd/>
              </a:ln>
            </p:spPr>
            <p:txBody>
              <a:bodyPr/>
              <a:lstStyle/>
              <a:p>
                <a:endParaRPr lang="sl-SI"/>
              </a:p>
            </p:txBody>
          </p:sp>
          <p:sp>
            <p:nvSpPr>
              <p:cNvPr id="168373" name="Freeform 437"/>
              <p:cNvSpPr>
                <a:spLocks/>
              </p:cNvSpPr>
              <p:nvPr/>
            </p:nvSpPr>
            <p:spPr bwMode="auto">
              <a:xfrm>
                <a:off x="2812" y="2414"/>
                <a:ext cx="28" cy="11"/>
              </a:xfrm>
              <a:custGeom>
                <a:avLst/>
                <a:gdLst/>
                <a:ahLst/>
                <a:cxnLst>
                  <a:cxn ang="0">
                    <a:pos x="31" y="14"/>
                  </a:cxn>
                  <a:cxn ang="0">
                    <a:pos x="41" y="0"/>
                  </a:cxn>
                  <a:cxn ang="0">
                    <a:pos x="0" y="0"/>
                  </a:cxn>
                  <a:cxn ang="0">
                    <a:pos x="0" y="21"/>
                  </a:cxn>
                  <a:cxn ang="0">
                    <a:pos x="41" y="21"/>
                  </a:cxn>
                  <a:cxn ang="0">
                    <a:pos x="52" y="8"/>
                  </a:cxn>
                  <a:cxn ang="0">
                    <a:pos x="41" y="21"/>
                  </a:cxn>
                  <a:cxn ang="0">
                    <a:pos x="55" y="21"/>
                  </a:cxn>
                  <a:cxn ang="0">
                    <a:pos x="52" y="8"/>
                  </a:cxn>
                  <a:cxn ang="0">
                    <a:pos x="31" y="14"/>
                  </a:cxn>
                </a:cxnLst>
                <a:rect l="0" t="0" r="r" b="b"/>
                <a:pathLst>
                  <a:path w="55" h="21">
                    <a:moveTo>
                      <a:pt x="31" y="14"/>
                    </a:moveTo>
                    <a:lnTo>
                      <a:pt x="41" y="0"/>
                    </a:lnTo>
                    <a:lnTo>
                      <a:pt x="0" y="0"/>
                    </a:lnTo>
                    <a:lnTo>
                      <a:pt x="0" y="21"/>
                    </a:lnTo>
                    <a:lnTo>
                      <a:pt x="41" y="21"/>
                    </a:lnTo>
                    <a:lnTo>
                      <a:pt x="52" y="8"/>
                    </a:lnTo>
                    <a:lnTo>
                      <a:pt x="41" y="21"/>
                    </a:lnTo>
                    <a:lnTo>
                      <a:pt x="55" y="21"/>
                    </a:lnTo>
                    <a:lnTo>
                      <a:pt x="52" y="8"/>
                    </a:lnTo>
                    <a:lnTo>
                      <a:pt x="31" y="14"/>
                    </a:lnTo>
                    <a:close/>
                  </a:path>
                </a:pathLst>
              </a:custGeom>
              <a:solidFill>
                <a:srgbClr val="FF0000"/>
              </a:solidFill>
              <a:ln w="9525">
                <a:noFill/>
                <a:round/>
                <a:headEnd/>
                <a:tailEnd/>
              </a:ln>
            </p:spPr>
            <p:txBody>
              <a:bodyPr/>
              <a:lstStyle/>
              <a:p>
                <a:endParaRPr lang="sl-SI"/>
              </a:p>
            </p:txBody>
          </p:sp>
          <p:sp>
            <p:nvSpPr>
              <p:cNvPr id="168374" name="Freeform 438"/>
              <p:cNvSpPr>
                <a:spLocks/>
              </p:cNvSpPr>
              <p:nvPr/>
            </p:nvSpPr>
            <p:spPr bwMode="auto">
              <a:xfrm>
                <a:off x="2821" y="2395"/>
                <a:ext cx="17" cy="26"/>
              </a:xfrm>
              <a:custGeom>
                <a:avLst/>
                <a:gdLst/>
                <a:ahLst/>
                <a:cxnLst>
                  <a:cxn ang="0">
                    <a:pos x="10" y="0"/>
                  </a:cxn>
                  <a:cxn ang="0">
                    <a:pos x="2" y="14"/>
                  </a:cxn>
                  <a:cxn ang="0">
                    <a:pos x="13" y="52"/>
                  </a:cxn>
                  <a:cxn ang="0">
                    <a:pos x="34" y="46"/>
                  </a:cxn>
                  <a:cxn ang="0">
                    <a:pos x="23" y="8"/>
                  </a:cxn>
                  <a:cxn ang="0">
                    <a:pos x="15" y="21"/>
                  </a:cxn>
                  <a:cxn ang="0">
                    <a:pos x="10" y="0"/>
                  </a:cxn>
                  <a:cxn ang="0">
                    <a:pos x="0" y="3"/>
                  </a:cxn>
                  <a:cxn ang="0">
                    <a:pos x="2" y="14"/>
                  </a:cxn>
                  <a:cxn ang="0">
                    <a:pos x="10" y="0"/>
                  </a:cxn>
                </a:cxnLst>
                <a:rect l="0" t="0" r="r" b="b"/>
                <a:pathLst>
                  <a:path w="34" h="52">
                    <a:moveTo>
                      <a:pt x="10" y="0"/>
                    </a:moveTo>
                    <a:lnTo>
                      <a:pt x="2" y="14"/>
                    </a:lnTo>
                    <a:lnTo>
                      <a:pt x="13" y="52"/>
                    </a:lnTo>
                    <a:lnTo>
                      <a:pt x="34" y="46"/>
                    </a:lnTo>
                    <a:lnTo>
                      <a:pt x="23" y="8"/>
                    </a:lnTo>
                    <a:lnTo>
                      <a:pt x="15" y="21"/>
                    </a:lnTo>
                    <a:lnTo>
                      <a:pt x="10" y="0"/>
                    </a:lnTo>
                    <a:lnTo>
                      <a:pt x="0" y="3"/>
                    </a:lnTo>
                    <a:lnTo>
                      <a:pt x="2" y="14"/>
                    </a:lnTo>
                    <a:lnTo>
                      <a:pt x="10" y="0"/>
                    </a:lnTo>
                    <a:close/>
                  </a:path>
                </a:pathLst>
              </a:custGeom>
              <a:solidFill>
                <a:srgbClr val="FF0000"/>
              </a:solidFill>
              <a:ln w="9525">
                <a:noFill/>
                <a:round/>
                <a:headEnd/>
                <a:tailEnd/>
              </a:ln>
            </p:spPr>
            <p:txBody>
              <a:bodyPr/>
              <a:lstStyle/>
              <a:p>
                <a:endParaRPr lang="sl-SI"/>
              </a:p>
            </p:txBody>
          </p:sp>
          <p:sp>
            <p:nvSpPr>
              <p:cNvPr id="168375" name="Freeform 439"/>
              <p:cNvSpPr>
                <a:spLocks/>
              </p:cNvSpPr>
              <p:nvPr/>
            </p:nvSpPr>
            <p:spPr bwMode="auto">
              <a:xfrm>
                <a:off x="2827" y="2389"/>
                <a:ext cx="34" cy="17"/>
              </a:xfrm>
              <a:custGeom>
                <a:avLst/>
                <a:gdLst/>
                <a:ahLst/>
                <a:cxnLst>
                  <a:cxn ang="0">
                    <a:pos x="45" y="14"/>
                  </a:cxn>
                  <a:cxn ang="0">
                    <a:pos x="53" y="0"/>
                  </a:cxn>
                  <a:cxn ang="0">
                    <a:pos x="0" y="12"/>
                  </a:cxn>
                  <a:cxn ang="0">
                    <a:pos x="5" y="33"/>
                  </a:cxn>
                  <a:cxn ang="0">
                    <a:pos x="57" y="22"/>
                  </a:cxn>
                  <a:cxn ang="0">
                    <a:pos x="64" y="8"/>
                  </a:cxn>
                  <a:cxn ang="0">
                    <a:pos x="57" y="22"/>
                  </a:cxn>
                  <a:cxn ang="0">
                    <a:pos x="69" y="18"/>
                  </a:cxn>
                  <a:cxn ang="0">
                    <a:pos x="64" y="8"/>
                  </a:cxn>
                  <a:cxn ang="0">
                    <a:pos x="45" y="14"/>
                  </a:cxn>
                </a:cxnLst>
                <a:rect l="0" t="0" r="r" b="b"/>
                <a:pathLst>
                  <a:path w="69" h="33">
                    <a:moveTo>
                      <a:pt x="45" y="14"/>
                    </a:moveTo>
                    <a:lnTo>
                      <a:pt x="53" y="0"/>
                    </a:lnTo>
                    <a:lnTo>
                      <a:pt x="0" y="12"/>
                    </a:lnTo>
                    <a:lnTo>
                      <a:pt x="5" y="33"/>
                    </a:lnTo>
                    <a:lnTo>
                      <a:pt x="57" y="22"/>
                    </a:lnTo>
                    <a:lnTo>
                      <a:pt x="64" y="8"/>
                    </a:lnTo>
                    <a:lnTo>
                      <a:pt x="57" y="22"/>
                    </a:lnTo>
                    <a:lnTo>
                      <a:pt x="69" y="18"/>
                    </a:lnTo>
                    <a:lnTo>
                      <a:pt x="64" y="8"/>
                    </a:lnTo>
                    <a:lnTo>
                      <a:pt x="45" y="14"/>
                    </a:lnTo>
                    <a:close/>
                  </a:path>
                </a:pathLst>
              </a:custGeom>
              <a:solidFill>
                <a:srgbClr val="FF0000"/>
              </a:solidFill>
              <a:ln w="9525">
                <a:noFill/>
                <a:round/>
                <a:headEnd/>
                <a:tailEnd/>
              </a:ln>
            </p:spPr>
            <p:txBody>
              <a:bodyPr/>
              <a:lstStyle/>
              <a:p>
                <a:endParaRPr lang="sl-SI"/>
              </a:p>
            </p:txBody>
          </p:sp>
          <p:sp>
            <p:nvSpPr>
              <p:cNvPr id="168376" name="Freeform 440"/>
              <p:cNvSpPr>
                <a:spLocks/>
              </p:cNvSpPr>
              <p:nvPr/>
            </p:nvSpPr>
            <p:spPr bwMode="auto">
              <a:xfrm>
                <a:off x="2844" y="2380"/>
                <a:ext cx="15" cy="16"/>
              </a:xfrm>
              <a:custGeom>
                <a:avLst/>
                <a:gdLst/>
                <a:ahLst/>
                <a:cxnLst>
                  <a:cxn ang="0">
                    <a:pos x="5" y="0"/>
                  </a:cxn>
                  <a:cxn ang="0">
                    <a:pos x="3" y="11"/>
                  </a:cxn>
                  <a:cxn ang="0">
                    <a:pos x="10" y="33"/>
                  </a:cxn>
                  <a:cxn ang="0">
                    <a:pos x="29" y="27"/>
                  </a:cxn>
                  <a:cxn ang="0">
                    <a:pos x="22" y="5"/>
                  </a:cxn>
                  <a:cxn ang="0">
                    <a:pos x="20" y="15"/>
                  </a:cxn>
                  <a:cxn ang="0">
                    <a:pos x="5" y="0"/>
                  </a:cxn>
                  <a:cxn ang="0">
                    <a:pos x="0" y="5"/>
                  </a:cxn>
                  <a:cxn ang="0">
                    <a:pos x="3" y="11"/>
                  </a:cxn>
                  <a:cxn ang="0">
                    <a:pos x="5" y="0"/>
                  </a:cxn>
                </a:cxnLst>
                <a:rect l="0" t="0" r="r" b="b"/>
                <a:pathLst>
                  <a:path w="29" h="33">
                    <a:moveTo>
                      <a:pt x="5" y="0"/>
                    </a:moveTo>
                    <a:lnTo>
                      <a:pt x="3" y="11"/>
                    </a:lnTo>
                    <a:lnTo>
                      <a:pt x="10" y="33"/>
                    </a:lnTo>
                    <a:lnTo>
                      <a:pt x="29" y="27"/>
                    </a:lnTo>
                    <a:lnTo>
                      <a:pt x="22" y="5"/>
                    </a:lnTo>
                    <a:lnTo>
                      <a:pt x="20" y="15"/>
                    </a:lnTo>
                    <a:lnTo>
                      <a:pt x="5" y="0"/>
                    </a:lnTo>
                    <a:lnTo>
                      <a:pt x="0" y="5"/>
                    </a:lnTo>
                    <a:lnTo>
                      <a:pt x="3" y="11"/>
                    </a:lnTo>
                    <a:lnTo>
                      <a:pt x="5" y="0"/>
                    </a:lnTo>
                    <a:close/>
                  </a:path>
                </a:pathLst>
              </a:custGeom>
              <a:solidFill>
                <a:srgbClr val="FF0000"/>
              </a:solidFill>
              <a:ln w="9525">
                <a:noFill/>
                <a:round/>
                <a:headEnd/>
                <a:tailEnd/>
              </a:ln>
            </p:spPr>
            <p:txBody>
              <a:bodyPr/>
              <a:lstStyle/>
              <a:p>
                <a:endParaRPr lang="sl-SI"/>
              </a:p>
            </p:txBody>
          </p:sp>
          <p:sp>
            <p:nvSpPr>
              <p:cNvPr id="168377" name="Freeform 441"/>
              <p:cNvSpPr>
                <a:spLocks/>
              </p:cNvSpPr>
              <p:nvPr/>
            </p:nvSpPr>
            <p:spPr bwMode="auto">
              <a:xfrm>
                <a:off x="2846" y="2350"/>
                <a:ext cx="40" cy="37"/>
              </a:xfrm>
              <a:custGeom>
                <a:avLst/>
                <a:gdLst/>
                <a:ahLst/>
                <a:cxnLst>
                  <a:cxn ang="0">
                    <a:pos x="71" y="0"/>
                  </a:cxn>
                  <a:cxn ang="0">
                    <a:pos x="64" y="3"/>
                  </a:cxn>
                  <a:cxn ang="0">
                    <a:pos x="0" y="59"/>
                  </a:cxn>
                  <a:cxn ang="0">
                    <a:pos x="15" y="74"/>
                  </a:cxn>
                  <a:cxn ang="0">
                    <a:pos x="78" y="18"/>
                  </a:cxn>
                  <a:cxn ang="0">
                    <a:pos x="71" y="21"/>
                  </a:cxn>
                  <a:cxn ang="0">
                    <a:pos x="71" y="0"/>
                  </a:cxn>
                  <a:cxn ang="0">
                    <a:pos x="67" y="0"/>
                  </a:cxn>
                  <a:cxn ang="0">
                    <a:pos x="64" y="3"/>
                  </a:cxn>
                  <a:cxn ang="0">
                    <a:pos x="71" y="0"/>
                  </a:cxn>
                </a:cxnLst>
                <a:rect l="0" t="0" r="r" b="b"/>
                <a:pathLst>
                  <a:path w="78" h="74">
                    <a:moveTo>
                      <a:pt x="71" y="0"/>
                    </a:moveTo>
                    <a:lnTo>
                      <a:pt x="64" y="3"/>
                    </a:lnTo>
                    <a:lnTo>
                      <a:pt x="0" y="59"/>
                    </a:lnTo>
                    <a:lnTo>
                      <a:pt x="15" y="74"/>
                    </a:lnTo>
                    <a:lnTo>
                      <a:pt x="78" y="18"/>
                    </a:lnTo>
                    <a:lnTo>
                      <a:pt x="71" y="21"/>
                    </a:lnTo>
                    <a:lnTo>
                      <a:pt x="71" y="0"/>
                    </a:lnTo>
                    <a:lnTo>
                      <a:pt x="67" y="0"/>
                    </a:lnTo>
                    <a:lnTo>
                      <a:pt x="64" y="3"/>
                    </a:lnTo>
                    <a:lnTo>
                      <a:pt x="71" y="0"/>
                    </a:lnTo>
                    <a:close/>
                  </a:path>
                </a:pathLst>
              </a:custGeom>
              <a:solidFill>
                <a:srgbClr val="FF0000"/>
              </a:solidFill>
              <a:ln w="9525">
                <a:noFill/>
                <a:round/>
                <a:headEnd/>
                <a:tailEnd/>
              </a:ln>
            </p:spPr>
            <p:txBody>
              <a:bodyPr/>
              <a:lstStyle/>
              <a:p>
                <a:endParaRPr lang="sl-SI"/>
              </a:p>
            </p:txBody>
          </p:sp>
          <p:sp>
            <p:nvSpPr>
              <p:cNvPr id="168378" name="Freeform 442"/>
              <p:cNvSpPr>
                <a:spLocks/>
              </p:cNvSpPr>
              <p:nvPr/>
            </p:nvSpPr>
            <p:spPr bwMode="auto">
              <a:xfrm>
                <a:off x="2882" y="2350"/>
                <a:ext cx="85" cy="11"/>
              </a:xfrm>
              <a:custGeom>
                <a:avLst/>
                <a:gdLst/>
                <a:ahLst/>
                <a:cxnLst>
                  <a:cxn ang="0">
                    <a:pos x="170" y="11"/>
                  </a:cxn>
                  <a:cxn ang="0">
                    <a:pos x="170" y="0"/>
                  </a:cxn>
                  <a:cxn ang="0">
                    <a:pos x="0" y="0"/>
                  </a:cxn>
                  <a:cxn ang="0">
                    <a:pos x="0" y="21"/>
                  </a:cxn>
                  <a:cxn ang="0">
                    <a:pos x="170" y="21"/>
                  </a:cxn>
                  <a:cxn ang="0">
                    <a:pos x="170" y="11"/>
                  </a:cxn>
                </a:cxnLst>
                <a:rect l="0" t="0" r="r" b="b"/>
                <a:pathLst>
                  <a:path w="170" h="21">
                    <a:moveTo>
                      <a:pt x="170" y="11"/>
                    </a:moveTo>
                    <a:lnTo>
                      <a:pt x="170" y="0"/>
                    </a:lnTo>
                    <a:lnTo>
                      <a:pt x="0" y="0"/>
                    </a:lnTo>
                    <a:lnTo>
                      <a:pt x="0" y="21"/>
                    </a:lnTo>
                    <a:lnTo>
                      <a:pt x="170" y="21"/>
                    </a:lnTo>
                    <a:lnTo>
                      <a:pt x="170" y="11"/>
                    </a:lnTo>
                    <a:close/>
                  </a:path>
                </a:pathLst>
              </a:custGeom>
              <a:solidFill>
                <a:srgbClr val="FF0000"/>
              </a:solidFill>
              <a:ln w="9525">
                <a:noFill/>
                <a:round/>
                <a:headEnd/>
                <a:tailEnd/>
              </a:ln>
            </p:spPr>
            <p:txBody>
              <a:bodyPr/>
              <a:lstStyle/>
              <a:p>
                <a:endParaRPr lang="sl-SI"/>
              </a:p>
            </p:txBody>
          </p:sp>
          <p:sp>
            <p:nvSpPr>
              <p:cNvPr id="168379" name="Freeform 443"/>
              <p:cNvSpPr>
                <a:spLocks/>
              </p:cNvSpPr>
              <p:nvPr/>
            </p:nvSpPr>
            <p:spPr bwMode="auto">
              <a:xfrm>
                <a:off x="2658" y="2497"/>
                <a:ext cx="115" cy="11"/>
              </a:xfrm>
              <a:custGeom>
                <a:avLst/>
                <a:gdLst/>
                <a:ahLst/>
                <a:cxnLst>
                  <a:cxn ang="0">
                    <a:pos x="0" y="10"/>
                  </a:cxn>
                  <a:cxn ang="0">
                    <a:pos x="10" y="21"/>
                  </a:cxn>
                  <a:cxn ang="0">
                    <a:pos x="228" y="21"/>
                  </a:cxn>
                  <a:cxn ang="0">
                    <a:pos x="228" y="0"/>
                  </a:cxn>
                  <a:cxn ang="0">
                    <a:pos x="10" y="0"/>
                  </a:cxn>
                  <a:cxn ang="0">
                    <a:pos x="21" y="10"/>
                  </a:cxn>
                  <a:cxn ang="0">
                    <a:pos x="0" y="10"/>
                  </a:cxn>
                  <a:cxn ang="0">
                    <a:pos x="0" y="21"/>
                  </a:cxn>
                  <a:cxn ang="0">
                    <a:pos x="10" y="21"/>
                  </a:cxn>
                  <a:cxn ang="0">
                    <a:pos x="0" y="10"/>
                  </a:cxn>
                </a:cxnLst>
                <a:rect l="0" t="0" r="r" b="b"/>
                <a:pathLst>
                  <a:path w="228" h="21">
                    <a:moveTo>
                      <a:pt x="0" y="10"/>
                    </a:moveTo>
                    <a:lnTo>
                      <a:pt x="10" y="21"/>
                    </a:lnTo>
                    <a:lnTo>
                      <a:pt x="228" y="21"/>
                    </a:lnTo>
                    <a:lnTo>
                      <a:pt x="228" y="0"/>
                    </a:lnTo>
                    <a:lnTo>
                      <a:pt x="10" y="0"/>
                    </a:lnTo>
                    <a:lnTo>
                      <a:pt x="21" y="10"/>
                    </a:lnTo>
                    <a:lnTo>
                      <a:pt x="0" y="10"/>
                    </a:lnTo>
                    <a:lnTo>
                      <a:pt x="0" y="21"/>
                    </a:lnTo>
                    <a:lnTo>
                      <a:pt x="10" y="21"/>
                    </a:lnTo>
                    <a:lnTo>
                      <a:pt x="0" y="10"/>
                    </a:lnTo>
                    <a:close/>
                  </a:path>
                </a:pathLst>
              </a:custGeom>
              <a:solidFill>
                <a:srgbClr val="FF0000"/>
              </a:solidFill>
              <a:ln w="9525">
                <a:noFill/>
                <a:round/>
                <a:headEnd/>
                <a:tailEnd/>
              </a:ln>
            </p:spPr>
            <p:txBody>
              <a:bodyPr/>
              <a:lstStyle/>
              <a:p>
                <a:endParaRPr lang="sl-SI"/>
              </a:p>
            </p:txBody>
          </p:sp>
          <p:sp>
            <p:nvSpPr>
              <p:cNvPr id="168380" name="Freeform 444"/>
              <p:cNvSpPr>
                <a:spLocks/>
              </p:cNvSpPr>
              <p:nvPr/>
            </p:nvSpPr>
            <p:spPr bwMode="auto">
              <a:xfrm>
                <a:off x="2658" y="2434"/>
                <a:ext cx="11" cy="69"/>
              </a:xfrm>
              <a:custGeom>
                <a:avLst/>
                <a:gdLst/>
                <a:ahLst/>
                <a:cxnLst>
                  <a:cxn ang="0">
                    <a:pos x="10" y="0"/>
                  </a:cxn>
                  <a:cxn ang="0">
                    <a:pos x="0" y="10"/>
                  </a:cxn>
                  <a:cxn ang="0">
                    <a:pos x="0" y="136"/>
                  </a:cxn>
                  <a:cxn ang="0">
                    <a:pos x="21" y="136"/>
                  </a:cxn>
                  <a:cxn ang="0">
                    <a:pos x="21" y="10"/>
                  </a:cxn>
                  <a:cxn ang="0">
                    <a:pos x="10" y="21"/>
                  </a:cxn>
                  <a:cxn ang="0">
                    <a:pos x="10" y="0"/>
                  </a:cxn>
                  <a:cxn ang="0">
                    <a:pos x="0" y="0"/>
                  </a:cxn>
                  <a:cxn ang="0">
                    <a:pos x="0" y="10"/>
                  </a:cxn>
                  <a:cxn ang="0">
                    <a:pos x="10" y="0"/>
                  </a:cxn>
                </a:cxnLst>
                <a:rect l="0" t="0" r="r" b="b"/>
                <a:pathLst>
                  <a:path w="21" h="136">
                    <a:moveTo>
                      <a:pt x="10" y="0"/>
                    </a:moveTo>
                    <a:lnTo>
                      <a:pt x="0" y="10"/>
                    </a:lnTo>
                    <a:lnTo>
                      <a:pt x="0" y="136"/>
                    </a:lnTo>
                    <a:lnTo>
                      <a:pt x="21" y="136"/>
                    </a:lnTo>
                    <a:lnTo>
                      <a:pt x="21" y="10"/>
                    </a:lnTo>
                    <a:lnTo>
                      <a:pt x="10" y="21"/>
                    </a:lnTo>
                    <a:lnTo>
                      <a:pt x="10" y="0"/>
                    </a:lnTo>
                    <a:lnTo>
                      <a:pt x="0" y="0"/>
                    </a:lnTo>
                    <a:lnTo>
                      <a:pt x="0" y="10"/>
                    </a:lnTo>
                    <a:lnTo>
                      <a:pt x="10" y="0"/>
                    </a:lnTo>
                    <a:close/>
                  </a:path>
                </a:pathLst>
              </a:custGeom>
              <a:solidFill>
                <a:srgbClr val="FF0000"/>
              </a:solidFill>
              <a:ln w="9525">
                <a:noFill/>
                <a:round/>
                <a:headEnd/>
                <a:tailEnd/>
              </a:ln>
            </p:spPr>
            <p:txBody>
              <a:bodyPr/>
              <a:lstStyle/>
              <a:p>
                <a:endParaRPr lang="sl-SI"/>
              </a:p>
            </p:txBody>
          </p:sp>
          <p:sp>
            <p:nvSpPr>
              <p:cNvPr id="168381" name="Freeform 445"/>
              <p:cNvSpPr>
                <a:spLocks/>
              </p:cNvSpPr>
              <p:nvPr/>
            </p:nvSpPr>
            <p:spPr bwMode="auto">
              <a:xfrm>
                <a:off x="2664" y="2434"/>
                <a:ext cx="109" cy="11"/>
              </a:xfrm>
              <a:custGeom>
                <a:avLst/>
                <a:gdLst/>
                <a:ahLst/>
                <a:cxnLst>
                  <a:cxn ang="0">
                    <a:pos x="218" y="10"/>
                  </a:cxn>
                  <a:cxn ang="0">
                    <a:pos x="218" y="0"/>
                  </a:cxn>
                  <a:cxn ang="0">
                    <a:pos x="0" y="0"/>
                  </a:cxn>
                  <a:cxn ang="0">
                    <a:pos x="0" y="21"/>
                  </a:cxn>
                  <a:cxn ang="0">
                    <a:pos x="218" y="21"/>
                  </a:cxn>
                  <a:cxn ang="0">
                    <a:pos x="218" y="10"/>
                  </a:cxn>
                </a:cxnLst>
                <a:rect l="0" t="0" r="r" b="b"/>
                <a:pathLst>
                  <a:path w="218" h="21">
                    <a:moveTo>
                      <a:pt x="218" y="10"/>
                    </a:moveTo>
                    <a:lnTo>
                      <a:pt x="218" y="0"/>
                    </a:lnTo>
                    <a:lnTo>
                      <a:pt x="0" y="0"/>
                    </a:lnTo>
                    <a:lnTo>
                      <a:pt x="0" y="21"/>
                    </a:lnTo>
                    <a:lnTo>
                      <a:pt x="218" y="21"/>
                    </a:lnTo>
                    <a:lnTo>
                      <a:pt x="218" y="10"/>
                    </a:lnTo>
                    <a:close/>
                  </a:path>
                </a:pathLst>
              </a:custGeom>
              <a:solidFill>
                <a:srgbClr val="FF0000"/>
              </a:solidFill>
              <a:ln w="9525">
                <a:noFill/>
                <a:round/>
                <a:headEnd/>
                <a:tailEnd/>
              </a:ln>
            </p:spPr>
            <p:txBody>
              <a:bodyPr/>
              <a:lstStyle/>
              <a:p>
                <a:endParaRPr lang="sl-SI"/>
              </a:p>
            </p:txBody>
          </p:sp>
          <p:sp>
            <p:nvSpPr>
              <p:cNvPr id="168382" name="Freeform 446"/>
              <p:cNvSpPr>
                <a:spLocks/>
              </p:cNvSpPr>
              <p:nvPr/>
            </p:nvSpPr>
            <p:spPr bwMode="auto">
              <a:xfrm>
                <a:off x="2821" y="2434"/>
                <a:ext cx="67" cy="11"/>
              </a:xfrm>
              <a:custGeom>
                <a:avLst/>
                <a:gdLst/>
                <a:ahLst/>
                <a:cxnLst>
                  <a:cxn ang="0">
                    <a:pos x="135" y="10"/>
                  </a:cxn>
                  <a:cxn ang="0">
                    <a:pos x="124" y="0"/>
                  </a:cxn>
                  <a:cxn ang="0">
                    <a:pos x="0" y="0"/>
                  </a:cxn>
                  <a:cxn ang="0">
                    <a:pos x="0" y="21"/>
                  </a:cxn>
                  <a:cxn ang="0">
                    <a:pos x="124" y="21"/>
                  </a:cxn>
                  <a:cxn ang="0">
                    <a:pos x="114" y="10"/>
                  </a:cxn>
                  <a:cxn ang="0">
                    <a:pos x="135" y="10"/>
                  </a:cxn>
                  <a:cxn ang="0">
                    <a:pos x="135" y="0"/>
                  </a:cxn>
                  <a:cxn ang="0">
                    <a:pos x="124" y="0"/>
                  </a:cxn>
                  <a:cxn ang="0">
                    <a:pos x="135" y="10"/>
                  </a:cxn>
                </a:cxnLst>
                <a:rect l="0" t="0" r="r" b="b"/>
                <a:pathLst>
                  <a:path w="135" h="21">
                    <a:moveTo>
                      <a:pt x="135" y="10"/>
                    </a:moveTo>
                    <a:lnTo>
                      <a:pt x="124" y="0"/>
                    </a:lnTo>
                    <a:lnTo>
                      <a:pt x="0" y="0"/>
                    </a:lnTo>
                    <a:lnTo>
                      <a:pt x="0" y="21"/>
                    </a:lnTo>
                    <a:lnTo>
                      <a:pt x="124" y="21"/>
                    </a:lnTo>
                    <a:lnTo>
                      <a:pt x="114" y="10"/>
                    </a:lnTo>
                    <a:lnTo>
                      <a:pt x="135" y="10"/>
                    </a:lnTo>
                    <a:lnTo>
                      <a:pt x="135" y="0"/>
                    </a:lnTo>
                    <a:lnTo>
                      <a:pt x="124" y="0"/>
                    </a:lnTo>
                    <a:lnTo>
                      <a:pt x="135" y="10"/>
                    </a:lnTo>
                    <a:close/>
                  </a:path>
                </a:pathLst>
              </a:custGeom>
              <a:solidFill>
                <a:srgbClr val="FF0000"/>
              </a:solidFill>
              <a:ln w="9525">
                <a:noFill/>
                <a:round/>
                <a:headEnd/>
                <a:tailEnd/>
              </a:ln>
            </p:spPr>
            <p:txBody>
              <a:bodyPr/>
              <a:lstStyle/>
              <a:p>
                <a:endParaRPr lang="sl-SI"/>
              </a:p>
            </p:txBody>
          </p:sp>
          <p:sp>
            <p:nvSpPr>
              <p:cNvPr id="168383" name="Freeform 447"/>
              <p:cNvSpPr>
                <a:spLocks/>
              </p:cNvSpPr>
              <p:nvPr/>
            </p:nvSpPr>
            <p:spPr bwMode="auto">
              <a:xfrm>
                <a:off x="2877" y="2440"/>
                <a:ext cx="11" cy="65"/>
              </a:xfrm>
              <a:custGeom>
                <a:avLst/>
                <a:gdLst/>
                <a:ahLst/>
                <a:cxnLst>
                  <a:cxn ang="0">
                    <a:pos x="11" y="132"/>
                  </a:cxn>
                  <a:cxn ang="0">
                    <a:pos x="22" y="132"/>
                  </a:cxn>
                  <a:cxn ang="0">
                    <a:pos x="23" y="0"/>
                  </a:cxn>
                  <a:cxn ang="0">
                    <a:pos x="2" y="0"/>
                  </a:cxn>
                  <a:cxn ang="0">
                    <a:pos x="0" y="132"/>
                  </a:cxn>
                  <a:cxn ang="0">
                    <a:pos x="11" y="132"/>
                  </a:cxn>
                </a:cxnLst>
                <a:rect l="0" t="0" r="r" b="b"/>
                <a:pathLst>
                  <a:path w="23" h="132">
                    <a:moveTo>
                      <a:pt x="11" y="132"/>
                    </a:moveTo>
                    <a:lnTo>
                      <a:pt x="22" y="132"/>
                    </a:lnTo>
                    <a:lnTo>
                      <a:pt x="23" y="0"/>
                    </a:lnTo>
                    <a:lnTo>
                      <a:pt x="2" y="0"/>
                    </a:lnTo>
                    <a:lnTo>
                      <a:pt x="0" y="132"/>
                    </a:lnTo>
                    <a:lnTo>
                      <a:pt x="11" y="132"/>
                    </a:lnTo>
                    <a:close/>
                  </a:path>
                </a:pathLst>
              </a:custGeom>
              <a:solidFill>
                <a:srgbClr val="FF0000"/>
              </a:solidFill>
              <a:ln w="9525">
                <a:noFill/>
                <a:round/>
                <a:headEnd/>
                <a:tailEnd/>
              </a:ln>
            </p:spPr>
            <p:txBody>
              <a:bodyPr/>
              <a:lstStyle/>
              <a:p>
                <a:endParaRPr lang="sl-SI"/>
              </a:p>
            </p:txBody>
          </p:sp>
          <p:sp>
            <p:nvSpPr>
              <p:cNvPr id="168384" name="Freeform 448"/>
              <p:cNvSpPr>
                <a:spLocks/>
              </p:cNvSpPr>
              <p:nvPr/>
            </p:nvSpPr>
            <p:spPr bwMode="auto">
              <a:xfrm>
                <a:off x="2775" y="2424"/>
                <a:ext cx="11" cy="63"/>
              </a:xfrm>
              <a:custGeom>
                <a:avLst/>
                <a:gdLst/>
                <a:ahLst/>
                <a:cxnLst>
                  <a:cxn ang="0">
                    <a:pos x="10" y="126"/>
                  </a:cxn>
                  <a:cxn ang="0">
                    <a:pos x="22" y="115"/>
                  </a:cxn>
                  <a:cxn ang="0">
                    <a:pos x="22" y="0"/>
                  </a:cxn>
                  <a:cxn ang="0">
                    <a:pos x="0" y="0"/>
                  </a:cxn>
                  <a:cxn ang="0">
                    <a:pos x="0" y="115"/>
                  </a:cxn>
                  <a:cxn ang="0">
                    <a:pos x="12" y="104"/>
                  </a:cxn>
                  <a:cxn ang="0">
                    <a:pos x="10" y="126"/>
                  </a:cxn>
                  <a:cxn ang="0">
                    <a:pos x="22" y="127"/>
                  </a:cxn>
                  <a:cxn ang="0">
                    <a:pos x="22" y="115"/>
                  </a:cxn>
                  <a:cxn ang="0">
                    <a:pos x="10" y="126"/>
                  </a:cxn>
                </a:cxnLst>
                <a:rect l="0" t="0" r="r" b="b"/>
                <a:pathLst>
                  <a:path w="22" h="127">
                    <a:moveTo>
                      <a:pt x="10" y="126"/>
                    </a:moveTo>
                    <a:lnTo>
                      <a:pt x="22" y="115"/>
                    </a:lnTo>
                    <a:lnTo>
                      <a:pt x="22" y="0"/>
                    </a:lnTo>
                    <a:lnTo>
                      <a:pt x="0" y="0"/>
                    </a:lnTo>
                    <a:lnTo>
                      <a:pt x="0" y="115"/>
                    </a:lnTo>
                    <a:lnTo>
                      <a:pt x="12" y="104"/>
                    </a:lnTo>
                    <a:lnTo>
                      <a:pt x="10" y="126"/>
                    </a:lnTo>
                    <a:lnTo>
                      <a:pt x="22" y="127"/>
                    </a:lnTo>
                    <a:lnTo>
                      <a:pt x="22" y="115"/>
                    </a:lnTo>
                    <a:lnTo>
                      <a:pt x="10" y="126"/>
                    </a:lnTo>
                    <a:close/>
                  </a:path>
                </a:pathLst>
              </a:custGeom>
              <a:solidFill>
                <a:srgbClr val="FF0000"/>
              </a:solidFill>
              <a:ln w="9525">
                <a:noFill/>
                <a:round/>
                <a:headEnd/>
                <a:tailEnd/>
              </a:ln>
            </p:spPr>
            <p:txBody>
              <a:bodyPr/>
              <a:lstStyle/>
              <a:p>
                <a:endParaRPr lang="sl-SI"/>
              </a:p>
            </p:txBody>
          </p:sp>
          <p:sp>
            <p:nvSpPr>
              <p:cNvPr id="168385" name="Freeform 449"/>
              <p:cNvSpPr>
                <a:spLocks/>
              </p:cNvSpPr>
              <p:nvPr/>
            </p:nvSpPr>
            <p:spPr bwMode="auto">
              <a:xfrm>
                <a:off x="2767" y="2475"/>
                <a:ext cx="14" cy="12"/>
              </a:xfrm>
              <a:custGeom>
                <a:avLst/>
                <a:gdLst/>
                <a:ahLst/>
                <a:cxnLst>
                  <a:cxn ang="0">
                    <a:pos x="2" y="11"/>
                  </a:cxn>
                  <a:cxn ang="0">
                    <a:pos x="0" y="21"/>
                  </a:cxn>
                  <a:cxn ang="0">
                    <a:pos x="26" y="24"/>
                  </a:cxn>
                  <a:cxn ang="0">
                    <a:pos x="28" y="2"/>
                  </a:cxn>
                  <a:cxn ang="0">
                    <a:pos x="3" y="0"/>
                  </a:cxn>
                  <a:cxn ang="0">
                    <a:pos x="2" y="11"/>
                  </a:cxn>
                </a:cxnLst>
                <a:rect l="0" t="0" r="r" b="b"/>
                <a:pathLst>
                  <a:path w="28" h="24">
                    <a:moveTo>
                      <a:pt x="2" y="11"/>
                    </a:moveTo>
                    <a:lnTo>
                      <a:pt x="0" y="21"/>
                    </a:lnTo>
                    <a:lnTo>
                      <a:pt x="26" y="24"/>
                    </a:lnTo>
                    <a:lnTo>
                      <a:pt x="28" y="2"/>
                    </a:lnTo>
                    <a:lnTo>
                      <a:pt x="3" y="0"/>
                    </a:lnTo>
                    <a:lnTo>
                      <a:pt x="2" y="11"/>
                    </a:lnTo>
                    <a:close/>
                  </a:path>
                </a:pathLst>
              </a:custGeom>
              <a:solidFill>
                <a:srgbClr val="FF0000"/>
              </a:solidFill>
              <a:ln w="9525">
                <a:noFill/>
                <a:round/>
                <a:headEnd/>
                <a:tailEnd/>
              </a:ln>
            </p:spPr>
            <p:txBody>
              <a:bodyPr/>
              <a:lstStyle/>
              <a:p>
                <a:endParaRPr lang="sl-SI"/>
              </a:p>
            </p:txBody>
          </p:sp>
          <p:sp>
            <p:nvSpPr>
              <p:cNvPr id="168386" name="Freeform 450"/>
              <p:cNvSpPr>
                <a:spLocks/>
              </p:cNvSpPr>
              <p:nvPr/>
            </p:nvSpPr>
            <p:spPr bwMode="auto">
              <a:xfrm>
                <a:off x="2796" y="2398"/>
                <a:ext cx="11" cy="53"/>
              </a:xfrm>
              <a:custGeom>
                <a:avLst/>
                <a:gdLst/>
                <a:ahLst/>
                <a:cxnLst>
                  <a:cxn ang="0">
                    <a:pos x="11" y="106"/>
                  </a:cxn>
                  <a:cxn ang="0">
                    <a:pos x="21" y="96"/>
                  </a:cxn>
                  <a:cxn ang="0">
                    <a:pos x="21" y="0"/>
                  </a:cxn>
                  <a:cxn ang="0">
                    <a:pos x="0" y="0"/>
                  </a:cxn>
                  <a:cxn ang="0">
                    <a:pos x="0" y="96"/>
                  </a:cxn>
                  <a:cxn ang="0">
                    <a:pos x="11" y="85"/>
                  </a:cxn>
                  <a:cxn ang="0">
                    <a:pos x="11" y="106"/>
                  </a:cxn>
                  <a:cxn ang="0">
                    <a:pos x="21" y="106"/>
                  </a:cxn>
                  <a:cxn ang="0">
                    <a:pos x="21" y="96"/>
                  </a:cxn>
                  <a:cxn ang="0">
                    <a:pos x="11" y="106"/>
                  </a:cxn>
                </a:cxnLst>
                <a:rect l="0" t="0" r="r" b="b"/>
                <a:pathLst>
                  <a:path w="21" h="106">
                    <a:moveTo>
                      <a:pt x="11" y="106"/>
                    </a:moveTo>
                    <a:lnTo>
                      <a:pt x="21" y="96"/>
                    </a:lnTo>
                    <a:lnTo>
                      <a:pt x="21" y="0"/>
                    </a:lnTo>
                    <a:lnTo>
                      <a:pt x="0" y="0"/>
                    </a:lnTo>
                    <a:lnTo>
                      <a:pt x="0" y="96"/>
                    </a:lnTo>
                    <a:lnTo>
                      <a:pt x="11" y="85"/>
                    </a:lnTo>
                    <a:lnTo>
                      <a:pt x="11" y="106"/>
                    </a:lnTo>
                    <a:lnTo>
                      <a:pt x="21" y="106"/>
                    </a:lnTo>
                    <a:lnTo>
                      <a:pt x="21" y="96"/>
                    </a:lnTo>
                    <a:lnTo>
                      <a:pt x="11" y="106"/>
                    </a:lnTo>
                    <a:close/>
                  </a:path>
                </a:pathLst>
              </a:custGeom>
              <a:solidFill>
                <a:srgbClr val="FF0000"/>
              </a:solidFill>
              <a:ln w="9525">
                <a:noFill/>
                <a:round/>
                <a:headEnd/>
                <a:tailEnd/>
              </a:ln>
            </p:spPr>
            <p:txBody>
              <a:bodyPr/>
              <a:lstStyle/>
              <a:p>
                <a:endParaRPr lang="sl-SI"/>
              </a:p>
            </p:txBody>
          </p:sp>
          <p:sp>
            <p:nvSpPr>
              <p:cNvPr id="168387" name="Freeform 451"/>
              <p:cNvSpPr>
                <a:spLocks/>
              </p:cNvSpPr>
              <p:nvPr/>
            </p:nvSpPr>
            <p:spPr bwMode="auto">
              <a:xfrm>
                <a:off x="2783" y="2440"/>
                <a:ext cx="19" cy="11"/>
              </a:xfrm>
              <a:custGeom>
                <a:avLst/>
                <a:gdLst/>
                <a:ahLst/>
                <a:cxnLst>
                  <a:cxn ang="0">
                    <a:pos x="0" y="11"/>
                  </a:cxn>
                  <a:cxn ang="0">
                    <a:pos x="0" y="21"/>
                  </a:cxn>
                  <a:cxn ang="0">
                    <a:pos x="38" y="21"/>
                  </a:cxn>
                  <a:cxn ang="0">
                    <a:pos x="38" y="0"/>
                  </a:cxn>
                  <a:cxn ang="0">
                    <a:pos x="0" y="0"/>
                  </a:cxn>
                  <a:cxn ang="0">
                    <a:pos x="0" y="11"/>
                  </a:cxn>
                </a:cxnLst>
                <a:rect l="0" t="0" r="r" b="b"/>
                <a:pathLst>
                  <a:path w="38" h="21">
                    <a:moveTo>
                      <a:pt x="0" y="11"/>
                    </a:moveTo>
                    <a:lnTo>
                      <a:pt x="0" y="21"/>
                    </a:lnTo>
                    <a:lnTo>
                      <a:pt x="38" y="21"/>
                    </a:lnTo>
                    <a:lnTo>
                      <a:pt x="38" y="0"/>
                    </a:lnTo>
                    <a:lnTo>
                      <a:pt x="0" y="0"/>
                    </a:lnTo>
                    <a:lnTo>
                      <a:pt x="0" y="11"/>
                    </a:lnTo>
                    <a:close/>
                  </a:path>
                </a:pathLst>
              </a:custGeom>
              <a:solidFill>
                <a:srgbClr val="FF0000"/>
              </a:solidFill>
              <a:ln w="9525">
                <a:noFill/>
                <a:round/>
                <a:headEnd/>
                <a:tailEnd/>
              </a:ln>
            </p:spPr>
            <p:txBody>
              <a:bodyPr/>
              <a:lstStyle/>
              <a:p>
                <a:endParaRPr lang="sl-SI"/>
              </a:p>
            </p:txBody>
          </p:sp>
          <p:sp>
            <p:nvSpPr>
              <p:cNvPr id="168388" name="Freeform 452"/>
              <p:cNvSpPr>
                <a:spLocks/>
              </p:cNvSpPr>
              <p:nvPr/>
            </p:nvSpPr>
            <p:spPr bwMode="auto">
              <a:xfrm>
                <a:off x="2821" y="2354"/>
                <a:ext cx="11" cy="60"/>
              </a:xfrm>
              <a:custGeom>
                <a:avLst/>
                <a:gdLst/>
                <a:ahLst/>
                <a:cxnLst>
                  <a:cxn ang="0">
                    <a:pos x="10" y="121"/>
                  </a:cxn>
                  <a:cxn ang="0">
                    <a:pos x="21" y="121"/>
                  </a:cxn>
                  <a:cxn ang="0">
                    <a:pos x="21" y="0"/>
                  </a:cxn>
                  <a:cxn ang="0">
                    <a:pos x="0" y="0"/>
                  </a:cxn>
                  <a:cxn ang="0">
                    <a:pos x="0" y="121"/>
                  </a:cxn>
                  <a:cxn ang="0">
                    <a:pos x="10" y="121"/>
                  </a:cxn>
                </a:cxnLst>
                <a:rect l="0" t="0" r="r" b="b"/>
                <a:pathLst>
                  <a:path w="21" h="121">
                    <a:moveTo>
                      <a:pt x="10" y="121"/>
                    </a:moveTo>
                    <a:lnTo>
                      <a:pt x="21" y="121"/>
                    </a:lnTo>
                    <a:lnTo>
                      <a:pt x="21" y="0"/>
                    </a:lnTo>
                    <a:lnTo>
                      <a:pt x="0" y="0"/>
                    </a:lnTo>
                    <a:lnTo>
                      <a:pt x="0" y="121"/>
                    </a:lnTo>
                    <a:lnTo>
                      <a:pt x="10" y="121"/>
                    </a:lnTo>
                    <a:close/>
                  </a:path>
                </a:pathLst>
              </a:custGeom>
              <a:solidFill>
                <a:srgbClr val="FF0000"/>
              </a:solidFill>
              <a:ln w="9525">
                <a:noFill/>
                <a:round/>
                <a:headEnd/>
                <a:tailEnd/>
              </a:ln>
            </p:spPr>
            <p:txBody>
              <a:bodyPr/>
              <a:lstStyle/>
              <a:p>
                <a:endParaRPr lang="sl-SI"/>
              </a:p>
            </p:txBody>
          </p:sp>
        </p:grpSp>
        <p:sp>
          <p:nvSpPr>
            <p:cNvPr id="168389" name="Text Box 453"/>
            <p:cNvSpPr txBox="1">
              <a:spLocks noChangeArrowheads="1"/>
            </p:cNvSpPr>
            <p:nvPr/>
          </p:nvSpPr>
          <p:spPr bwMode="auto">
            <a:xfrm>
              <a:off x="73" y="2234"/>
              <a:ext cx="1533" cy="188"/>
            </a:xfrm>
            <a:prstGeom prst="rect">
              <a:avLst/>
            </a:prstGeom>
            <a:noFill/>
            <a:ln w="12700">
              <a:noFill/>
              <a:miter lim="800000"/>
              <a:headEnd/>
              <a:tailEnd/>
            </a:ln>
            <a:effectLst/>
          </p:spPr>
          <p:txBody>
            <a:bodyPr>
              <a:spAutoFit/>
            </a:bodyPr>
            <a:lstStyle/>
            <a:p>
              <a:pPr eaLnBrk="0" hangingPunct="0"/>
              <a:r>
                <a:rPr lang="en-GB" sz="1200" b="1">
                  <a:solidFill>
                    <a:srgbClr val="FF0000"/>
                  </a:solidFill>
                  <a:latin typeface="StoneSans" pitchFamily="2" charset="0"/>
                </a:rPr>
                <a:t>I</a:t>
              </a:r>
              <a:r>
                <a:rPr lang="en-GB" sz="1200" b="1" baseline="-25000">
                  <a:solidFill>
                    <a:srgbClr val="FF0000"/>
                  </a:solidFill>
                  <a:latin typeface="StoneSans" pitchFamily="2" charset="0"/>
                </a:rPr>
                <a:t>short circuit </a:t>
              </a:r>
              <a:r>
                <a:rPr lang="en-GB" sz="1200" b="1">
                  <a:solidFill>
                    <a:srgbClr val="FF0000"/>
                  </a:solidFill>
                  <a:latin typeface="StoneSans" pitchFamily="2" charset="0"/>
                </a:rPr>
                <a:t>from the machine</a:t>
              </a:r>
              <a:endParaRPr lang="en-GB" sz="1200">
                <a:solidFill>
                  <a:schemeClr val="tx1"/>
                </a:solidFill>
                <a:latin typeface="StoneSans" pitchFamily="2" charset="0"/>
              </a:endParaRPr>
            </a:p>
          </p:txBody>
        </p:sp>
        <p:sp>
          <p:nvSpPr>
            <p:cNvPr id="168390" name="Line 454"/>
            <p:cNvSpPr>
              <a:spLocks noChangeShapeType="1"/>
            </p:cNvSpPr>
            <p:nvPr/>
          </p:nvSpPr>
          <p:spPr bwMode="auto">
            <a:xfrm flipV="1">
              <a:off x="960" y="1665"/>
              <a:ext cx="228" cy="3"/>
            </a:xfrm>
            <a:prstGeom prst="line">
              <a:avLst/>
            </a:prstGeom>
            <a:noFill/>
            <a:ln w="12700">
              <a:solidFill>
                <a:srgbClr val="FF0000"/>
              </a:solidFill>
              <a:round/>
              <a:headEnd/>
              <a:tailEnd/>
            </a:ln>
            <a:effectLst/>
          </p:spPr>
          <p:txBody>
            <a:bodyPr wrap="none" anchor="ctr"/>
            <a:lstStyle/>
            <a:p>
              <a:endParaRPr lang="sl-SI"/>
            </a:p>
          </p:txBody>
        </p:sp>
        <p:sp>
          <p:nvSpPr>
            <p:cNvPr id="168391" name="Line 455"/>
            <p:cNvSpPr>
              <a:spLocks noChangeShapeType="1"/>
            </p:cNvSpPr>
            <p:nvPr/>
          </p:nvSpPr>
          <p:spPr bwMode="auto">
            <a:xfrm flipV="1">
              <a:off x="1188" y="1329"/>
              <a:ext cx="0" cy="335"/>
            </a:xfrm>
            <a:prstGeom prst="line">
              <a:avLst/>
            </a:prstGeom>
            <a:noFill/>
            <a:ln w="12700">
              <a:solidFill>
                <a:srgbClr val="FF0000"/>
              </a:solidFill>
              <a:round/>
              <a:headEnd/>
              <a:tailEnd/>
            </a:ln>
            <a:effectLst/>
          </p:spPr>
          <p:txBody>
            <a:bodyPr wrap="none" anchor="ctr"/>
            <a:lstStyle/>
            <a:p>
              <a:endParaRPr lang="sl-SI"/>
            </a:p>
          </p:txBody>
        </p:sp>
        <p:sp>
          <p:nvSpPr>
            <p:cNvPr id="168392" name="Line 456"/>
            <p:cNvSpPr>
              <a:spLocks noChangeShapeType="1"/>
            </p:cNvSpPr>
            <p:nvPr/>
          </p:nvSpPr>
          <p:spPr bwMode="auto">
            <a:xfrm flipV="1">
              <a:off x="1186" y="1327"/>
              <a:ext cx="235" cy="2"/>
            </a:xfrm>
            <a:prstGeom prst="line">
              <a:avLst/>
            </a:prstGeom>
            <a:noFill/>
            <a:ln w="12700">
              <a:solidFill>
                <a:srgbClr val="FF0000"/>
              </a:solidFill>
              <a:round/>
              <a:headEnd/>
              <a:tailEnd/>
            </a:ln>
            <a:effectLst/>
          </p:spPr>
          <p:txBody>
            <a:bodyPr wrap="none" anchor="ctr"/>
            <a:lstStyle/>
            <a:p>
              <a:endParaRPr lang="sl-SI"/>
            </a:p>
          </p:txBody>
        </p:sp>
        <p:sp>
          <p:nvSpPr>
            <p:cNvPr id="168393" name="Line 457"/>
            <p:cNvSpPr>
              <a:spLocks noChangeShapeType="1"/>
            </p:cNvSpPr>
            <p:nvPr/>
          </p:nvSpPr>
          <p:spPr bwMode="auto">
            <a:xfrm>
              <a:off x="1414" y="1321"/>
              <a:ext cx="0" cy="175"/>
            </a:xfrm>
            <a:prstGeom prst="line">
              <a:avLst/>
            </a:prstGeom>
            <a:noFill/>
            <a:ln w="12700">
              <a:solidFill>
                <a:srgbClr val="FF0000"/>
              </a:solidFill>
              <a:round/>
              <a:headEnd/>
              <a:tailEnd/>
            </a:ln>
            <a:effectLst/>
          </p:spPr>
          <p:txBody>
            <a:bodyPr wrap="none" anchor="ctr"/>
            <a:lstStyle/>
            <a:p>
              <a:endParaRPr lang="sl-SI"/>
            </a:p>
          </p:txBody>
        </p:sp>
        <p:sp>
          <p:nvSpPr>
            <p:cNvPr id="168394" name="Line 458"/>
            <p:cNvSpPr>
              <a:spLocks noChangeShapeType="1"/>
            </p:cNvSpPr>
            <p:nvPr/>
          </p:nvSpPr>
          <p:spPr bwMode="auto">
            <a:xfrm flipV="1">
              <a:off x="1414" y="1494"/>
              <a:ext cx="226" cy="2"/>
            </a:xfrm>
            <a:prstGeom prst="line">
              <a:avLst/>
            </a:prstGeom>
            <a:noFill/>
            <a:ln w="12700">
              <a:solidFill>
                <a:srgbClr val="FF0000"/>
              </a:solidFill>
              <a:round/>
              <a:headEnd/>
              <a:tailEnd/>
            </a:ln>
            <a:effectLst/>
          </p:spPr>
          <p:txBody>
            <a:bodyPr wrap="none" anchor="ctr"/>
            <a:lstStyle/>
            <a:p>
              <a:endParaRPr lang="sl-SI"/>
            </a:p>
          </p:txBody>
        </p:sp>
        <p:sp>
          <p:nvSpPr>
            <p:cNvPr id="168395" name="Line 459"/>
            <p:cNvSpPr>
              <a:spLocks noChangeShapeType="1"/>
            </p:cNvSpPr>
            <p:nvPr/>
          </p:nvSpPr>
          <p:spPr bwMode="auto">
            <a:xfrm>
              <a:off x="1638" y="1496"/>
              <a:ext cx="1" cy="121"/>
            </a:xfrm>
            <a:prstGeom prst="line">
              <a:avLst/>
            </a:prstGeom>
            <a:noFill/>
            <a:ln w="12700">
              <a:solidFill>
                <a:srgbClr val="FF0000"/>
              </a:solidFill>
              <a:round/>
              <a:headEnd/>
              <a:tailEnd/>
            </a:ln>
            <a:effectLst/>
          </p:spPr>
          <p:txBody>
            <a:bodyPr wrap="none" anchor="ctr"/>
            <a:lstStyle/>
            <a:p>
              <a:endParaRPr lang="sl-SI"/>
            </a:p>
          </p:txBody>
        </p:sp>
        <p:sp>
          <p:nvSpPr>
            <p:cNvPr id="168396" name="Line 460"/>
            <p:cNvSpPr>
              <a:spLocks noChangeShapeType="1"/>
            </p:cNvSpPr>
            <p:nvPr/>
          </p:nvSpPr>
          <p:spPr bwMode="auto">
            <a:xfrm>
              <a:off x="1638" y="1610"/>
              <a:ext cx="159" cy="0"/>
            </a:xfrm>
            <a:prstGeom prst="line">
              <a:avLst/>
            </a:prstGeom>
            <a:noFill/>
            <a:ln w="12700">
              <a:solidFill>
                <a:srgbClr val="FF0000"/>
              </a:solidFill>
              <a:round/>
              <a:headEnd/>
              <a:tailEnd/>
            </a:ln>
            <a:effectLst/>
          </p:spPr>
          <p:txBody>
            <a:bodyPr wrap="none" anchor="ctr"/>
            <a:lstStyle/>
            <a:p>
              <a:endParaRPr lang="sl-SI"/>
            </a:p>
          </p:txBody>
        </p:sp>
      </p:grpSp>
      <p:sp>
        <p:nvSpPr>
          <p:cNvPr id="168397" name="Rectangle 461"/>
          <p:cNvSpPr>
            <a:spLocks noGrp="1" noChangeArrowheads="1"/>
          </p:cNvSpPr>
          <p:nvPr>
            <p:ph type="title"/>
          </p:nvPr>
        </p:nvSpPr>
        <p:spPr/>
        <p:txBody>
          <a:bodyPr/>
          <a:lstStyle/>
          <a:p>
            <a:r>
              <a:rPr lang="sl-SI" dirty="0" smtClean="0"/>
              <a:t>Dogajanje ob kratkem stiku</a:t>
            </a:r>
            <a:endParaRPr lang="en-GB"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2000"/>
                                  </p:stCondLst>
                                  <p:childTnLst>
                                    <p:set>
                                      <p:cBhvr>
                                        <p:cTn id="6" dur="1" fill="hold">
                                          <p:stCondLst>
                                            <p:cond delay="0"/>
                                          </p:stCondLst>
                                        </p:cTn>
                                        <p:tgtEl>
                                          <p:spTgt spid="167941"/>
                                        </p:tgtEl>
                                        <p:attrNameLst>
                                          <p:attrName>style.visibility</p:attrName>
                                        </p:attrNameLst>
                                      </p:cBhvr>
                                      <p:to>
                                        <p:strVal val="visible"/>
                                      </p:to>
                                    </p:set>
                                    <p:animEffect transition="in" filter="wipe(left)">
                                      <p:cBhvr>
                                        <p:cTn id="7" dur="500"/>
                                        <p:tgtEl>
                                          <p:spTgt spid="167941"/>
                                        </p:tgtEl>
                                      </p:cBhvr>
                                    </p:animEffect>
                                  </p:childTnLst>
                                </p:cTn>
                              </p:par>
                            </p:childTnLst>
                          </p:cTn>
                        </p:par>
                        <p:par>
                          <p:cTn id="8" fill="hold">
                            <p:stCondLst>
                              <p:cond delay="2500"/>
                            </p:stCondLst>
                            <p:childTnLst>
                              <p:par>
                                <p:cTn id="9" presetID="22" presetClass="entr" presetSubtype="8" fill="hold" grpId="0" nodeType="afterEffect">
                                  <p:stCondLst>
                                    <p:cond delay="2000"/>
                                  </p:stCondLst>
                                  <p:childTnLst>
                                    <p:set>
                                      <p:cBhvr>
                                        <p:cTn id="10" dur="1" fill="hold">
                                          <p:stCondLst>
                                            <p:cond delay="0"/>
                                          </p:stCondLst>
                                        </p:cTn>
                                        <p:tgtEl>
                                          <p:spTgt spid="167942"/>
                                        </p:tgtEl>
                                        <p:attrNameLst>
                                          <p:attrName>style.visibility</p:attrName>
                                        </p:attrNameLst>
                                      </p:cBhvr>
                                      <p:to>
                                        <p:strVal val="visible"/>
                                      </p:to>
                                    </p:set>
                                    <p:animEffect transition="in" filter="wipe(left)">
                                      <p:cBhvr>
                                        <p:cTn id="11" dur="500"/>
                                        <p:tgtEl>
                                          <p:spTgt spid="1679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941" grpId="0" autoUpdateAnimBg="0"/>
      <p:bldP spid="167942"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2"/>
          <p:cNvSpPr>
            <a:spLocks noChangeArrowheads="1"/>
          </p:cNvSpPr>
          <p:nvPr/>
        </p:nvSpPr>
        <p:spPr bwMode="auto">
          <a:xfrm>
            <a:off x="685800" y="457200"/>
            <a:ext cx="184150" cy="396875"/>
          </a:xfrm>
          <a:prstGeom prst="rect">
            <a:avLst/>
          </a:prstGeom>
          <a:noFill/>
          <a:ln w="38100">
            <a:noFill/>
            <a:miter lim="800000"/>
            <a:headEnd/>
            <a:tailEnd/>
          </a:ln>
          <a:effectLst/>
        </p:spPr>
        <p:txBody>
          <a:bodyPr wrap="none">
            <a:spAutoFit/>
          </a:bodyPr>
          <a:lstStyle/>
          <a:p>
            <a:pPr defTabSz="762000"/>
            <a:endParaRPr lang="de-DE" sz="2000" b="1">
              <a:solidFill>
                <a:schemeClr val="accent1"/>
              </a:solidFill>
            </a:endParaRPr>
          </a:p>
        </p:txBody>
      </p:sp>
      <p:pic>
        <p:nvPicPr>
          <p:cNvPr id="268291" name="Picture 3"/>
          <p:cNvPicPr>
            <a:picLocks noChangeAspect="1" noChangeArrowheads="1"/>
          </p:cNvPicPr>
          <p:nvPr/>
        </p:nvPicPr>
        <p:blipFill>
          <a:blip r:embed="rId2" cstate="print"/>
          <a:srcRect/>
          <a:stretch>
            <a:fillRect/>
          </a:stretch>
        </p:blipFill>
        <p:spPr bwMode="auto">
          <a:xfrm>
            <a:off x="1219200" y="1676400"/>
            <a:ext cx="5715000" cy="4027488"/>
          </a:xfrm>
          <a:prstGeom prst="rect">
            <a:avLst/>
          </a:prstGeom>
          <a:noFill/>
          <a:ln w="12700">
            <a:noFill/>
            <a:miter lim="800000"/>
            <a:headEnd/>
            <a:tailEnd/>
          </a:ln>
          <a:effectLst/>
        </p:spPr>
      </p:pic>
      <p:sp>
        <p:nvSpPr>
          <p:cNvPr id="268295" name="Rectangle 7"/>
          <p:cNvSpPr>
            <a:spLocks noGrp="1" noChangeArrowheads="1"/>
          </p:cNvSpPr>
          <p:nvPr>
            <p:ph type="title"/>
          </p:nvPr>
        </p:nvSpPr>
        <p:spPr/>
        <p:txBody>
          <a:bodyPr/>
          <a:lstStyle/>
          <a:p>
            <a:r>
              <a:rPr lang="sl-SI" dirty="0" smtClean="0"/>
              <a:t>Faktor moči</a:t>
            </a:r>
            <a:endParaRPr lang="en-GB"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2"/>
          <p:cNvSpPr>
            <a:spLocks noChangeArrowheads="1"/>
          </p:cNvSpPr>
          <p:nvPr/>
        </p:nvSpPr>
        <p:spPr bwMode="auto">
          <a:xfrm>
            <a:off x="685800" y="457200"/>
            <a:ext cx="184150" cy="396875"/>
          </a:xfrm>
          <a:prstGeom prst="rect">
            <a:avLst/>
          </a:prstGeom>
          <a:noFill/>
          <a:ln w="38100">
            <a:noFill/>
            <a:miter lim="800000"/>
            <a:headEnd/>
            <a:tailEnd/>
          </a:ln>
          <a:effectLst/>
        </p:spPr>
        <p:txBody>
          <a:bodyPr wrap="none">
            <a:spAutoFit/>
          </a:bodyPr>
          <a:lstStyle/>
          <a:p>
            <a:pPr defTabSz="762000"/>
            <a:endParaRPr lang="de-DE" sz="2000" b="1">
              <a:solidFill>
                <a:schemeClr val="accent1"/>
              </a:solidFill>
            </a:endParaRPr>
          </a:p>
        </p:txBody>
      </p:sp>
      <p:pic>
        <p:nvPicPr>
          <p:cNvPr id="271363" name="Picture 3"/>
          <p:cNvPicPr>
            <a:picLocks noChangeAspect="1" noChangeArrowheads="1"/>
          </p:cNvPicPr>
          <p:nvPr/>
        </p:nvPicPr>
        <p:blipFill>
          <a:blip r:embed="rId2" cstate="print"/>
          <a:srcRect/>
          <a:stretch>
            <a:fillRect/>
          </a:stretch>
        </p:blipFill>
        <p:spPr bwMode="auto">
          <a:xfrm>
            <a:off x="323527" y="2420888"/>
            <a:ext cx="8407297" cy="2736304"/>
          </a:xfrm>
          <a:prstGeom prst="rect">
            <a:avLst/>
          </a:prstGeom>
          <a:noFill/>
          <a:ln w="12700">
            <a:noFill/>
            <a:miter lim="800000"/>
            <a:headEnd/>
            <a:tailEnd/>
          </a:ln>
          <a:effectLst/>
        </p:spPr>
      </p:pic>
      <p:sp>
        <p:nvSpPr>
          <p:cNvPr id="271365" name="Rectangle 5"/>
          <p:cNvSpPr>
            <a:spLocks noGrp="1" noChangeArrowheads="1"/>
          </p:cNvSpPr>
          <p:nvPr>
            <p:ph type="title"/>
          </p:nvPr>
        </p:nvSpPr>
        <p:spPr/>
        <p:txBody>
          <a:bodyPr/>
          <a:lstStyle/>
          <a:p>
            <a:r>
              <a:rPr lang="sl-SI" dirty="0" smtClean="0"/>
              <a:t>Izhodni sistem statičnega UPS sistema</a:t>
            </a:r>
            <a:endParaRPr lang="en-GB"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2"/>
          <p:cNvSpPr>
            <a:spLocks noChangeArrowheads="1"/>
          </p:cNvSpPr>
          <p:nvPr/>
        </p:nvSpPr>
        <p:spPr bwMode="auto">
          <a:xfrm>
            <a:off x="304800" y="381000"/>
            <a:ext cx="184150" cy="396875"/>
          </a:xfrm>
          <a:prstGeom prst="rect">
            <a:avLst/>
          </a:prstGeom>
          <a:noFill/>
          <a:ln w="38100">
            <a:noFill/>
            <a:miter lim="800000"/>
            <a:headEnd/>
            <a:tailEnd/>
          </a:ln>
          <a:effectLst/>
        </p:spPr>
        <p:txBody>
          <a:bodyPr wrap="none">
            <a:spAutoFit/>
          </a:bodyPr>
          <a:lstStyle/>
          <a:p>
            <a:pPr defTabSz="762000"/>
            <a:endParaRPr lang="de-DE" sz="2000" b="1">
              <a:solidFill>
                <a:schemeClr val="accent1"/>
              </a:solidFill>
            </a:endParaRPr>
          </a:p>
        </p:txBody>
      </p:sp>
      <p:pic>
        <p:nvPicPr>
          <p:cNvPr id="272387" name="Picture 3"/>
          <p:cNvPicPr>
            <a:picLocks noChangeAspect="1" noChangeArrowheads="1"/>
          </p:cNvPicPr>
          <p:nvPr/>
        </p:nvPicPr>
        <p:blipFill>
          <a:blip r:embed="rId2" cstate="print"/>
          <a:srcRect/>
          <a:stretch>
            <a:fillRect/>
          </a:stretch>
        </p:blipFill>
        <p:spPr bwMode="auto">
          <a:xfrm>
            <a:off x="1524000" y="1600200"/>
            <a:ext cx="5562600" cy="4033838"/>
          </a:xfrm>
          <a:prstGeom prst="rect">
            <a:avLst/>
          </a:prstGeom>
          <a:noFill/>
          <a:ln w="12700">
            <a:noFill/>
            <a:miter lim="800000"/>
            <a:headEnd/>
            <a:tailEnd/>
          </a:ln>
          <a:effectLst/>
        </p:spPr>
      </p:pic>
      <p:sp>
        <p:nvSpPr>
          <p:cNvPr id="272388" name="Rectangle 4"/>
          <p:cNvSpPr>
            <a:spLocks noChangeArrowheads="1"/>
          </p:cNvSpPr>
          <p:nvPr/>
        </p:nvSpPr>
        <p:spPr bwMode="auto">
          <a:xfrm>
            <a:off x="6629400" y="2133600"/>
            <a:ext cx="1905000" cy="366713"/>
          </a:xfrm>
          <a:prstGeom prst="rect">
            <a:avLst/>
          </a:prstGeom>
          <a:noFill/>
          <a:ln w="38100">
            <a:noFill/>
            <a:miter lim="800000"/>
            <a:headEnd/>
            <a:tailEnd/>
          </a:ln>
          <a:effectLst/>
        </p:spPr>
        <p:txBody>
          <a:bodyPr>
            <a:spAutoFit/>
          </a:bodyPr>
          <a:lstStyle/>
          <a:p>
            <a:pPr defTabSz="762000"/>
            <a:r>
              <a:rPr lang="de-DE" sz="1400" b="1">
                <a:solidFill>
                  <a:schemeClr val="accent1"/>
                </a:solidFill>
              </a:rPr>
              <a:t>Induktiver PF</a:t>
            </a:r>
          </a:p>
        </p:txBody>
      </p:sp>
      <p:sp>
        <p:nvSpPr>
          <p:cNvPr id="272390" name="Rectangle 6"/>
          <p:cNvSpPr>
            <a:spLocks noGrp="1" noChangeArrowheads="1"/>
          </p:cNvSpPr>
          <p:nvPr>
            <p:ph type="title"/>
          </p:nvPr>
        </p:nvSpPr>
        <p:spPr/>
        <p:txBody>
          <a:bodyPr/>
          <a:lstStyle/>
          <a:p>
            <a:r>
              <a:rPr lang="sl-SI" dirty="0" smtClean="0"/>
              <a:t>Statični UPS:</a:t>
            </a:r>
            <a:br>
              <a:rPr lang="sl-SI" dirty="0" smtClean="0"/>
            </a:br>
            <a:r>
              <a:rPr lang="sl-SI" dirty="0" smtClean="0"/>
              <a:t>Vpliv filterskih kondenzatorjev</a:t>
            </a:r>
            <a:endParaRPr lang="en-GB"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Rectangle 2"/>
          <p:cNvSpPr>
            <a:spLocks noChangeArrowheads="1"/>
          </p:cNvSpPr>
          <p:nvPr/>
        </p:nvSpPr>
        <p:spPr bwMode="auto">
          <a:xfrm>
            <a:off x="304800" y="381000"/>
            <a:ext cx="184150" cy="396875"/>
          </a:xfrm>
          <a:prstGeom prst="rect">
            <a:avLst/>
          </a:prstGeom>
          <a:noFill/>
          <a:ln w="38100">
            <a:noFill/>
            <a:miter lim="800000"/>
            <a:headEnd/>
            <a:tailEnd/>
          </a:ln>
          <a:effectLst/>
        </p:spPr>
        <p:txBody>
          <a:bodyPr wrap="none">
            <a:spAutoFit/>
          </a:bodyPr>
          <a:lstStyle/>
          <a:p>
            <a:pPr defTabSz="762000"/>
            <a:endParaRPr lang="de-DE" sz="2000" b="1">
              <a:solidFill>
                <a:schemeClr val="accent1"/>
              </a:solidFill>
            </a:endParaRPr>
          </a:p>
        </p:txBody>
      </p:sp>
      <p:pic>
        <p:nvPicPr>
          <p:cNvPr id="273411" name="Picture 3"/>
          <p:cNvPicPr>
            <a:picLocks noChangeAspect="1" noChangeArrowheads="1"/>
          </p:cNvPicPr>
          <p:nvPr/>
        </p:nvPicPr>
        <p:blipFill>
          <a:blip r:embed="rId2" cstate="print"/>
          <a:srcRect/>
          <a:stretch>
            <a:fillRect/>
          </a:stretch>
        </p:blipFill>
        <p:spPr bwMode="auto">
          <a:xfrm>
            <a:off x="0" y="1371600"/>
            <a:ext cx="3048000" cy="2209800"/>
          </a:xfrm>
          <a:prstGeom prst="rect">
            <a:avLst/>
          </a:prstGeom>
          <a:noFill/>
          <a:ln w="12700">
            <a:noFill/>
            <a:miter lim="800000"/>
            <a:headEnd/>
            <a:tailEnd/>
          </a:ln>
          <a:effectLst/>
        </p:spPr>
      </p:pic>
      <p:grpSp>
        <p:nvGrpSpPr>
          <p:cNvPr id="2" name="Group 4"/>
          <p:cNvGrpSpPr>
            <a:grpSpLocks/>
          </p:cNvGrpSpPr>
          <p:nvPr/>
        </p:nvGrpSpPr>
        <p:grpSpPr bwMode="auto">
          <a:xfrm>
            <a:off x="3200400" y="1828800"/>
            <a:ext cx="5715000" cy="4108450"/>
            <a:chOff x="2016" y="1152"/>
            <a:chExt cx="3600" cy="2588"/>
          </a:xfrm>
        </p:grpSpPr>
        <p:pic>
          <p:nvPicPr>
            <p:cNvPr id="273413" name="Picture 5"/>
            <p:cNvPicPr>
              <a:picLocks noChangeAspect="1" noChangeArrowheads="1"/>
            </p:cNvPicPr>
            <p:nvPr/>
          </p:nvPicPr>
          <p:blipFill>
            <a:blip r:embed="rId3" cstate="print"/>
            <a:srcRect/>
            <a:stretch>
              <a:fillRect/>
            </a:stretch>
          </p:blipFill>
          <p:spPr bwMode="auto">
            <a:xfrm>
              <a:off x="2016" y="1152"/>
              <a:ext cx="3600" cy="2588"/>
            </a:xfrm>
            <a:prstGeom prst="rect">
              <a:avLst/>
            </a:prstGeom>
            <a:noFill/>
            <a:ln w="12700">
              <a:noFill/>
              <a:miter lim="800000"/>
              <a:headEnd/>
              <a:tailEnd/>
            </a:ln>
            <a:effectLst/>
          </p:spPr>
        </p:pic>
        <p:sp>
          <p:nvSpPr>
            <p:cNvPr id="273414" name="Rectangle 6"/>
            <p:cNvSpPr>
              <a:spLocks noChangeArrowheads="1"/>
            </p:cNvSpPr>
            <p:nvPr/>
          </p:nvSpPr>
          <p:spPr bwMode="auto">
            <a:xfrm>
              <a:off x="4416" y="1344"/>
              <a:ext cx="1200" cy="231"/>
            </a:xfrm>
            <a:prstGeom prst="rect">
              <a:avLst/>
            </a:prstGeom>
            <a:noFill/>
            <a:ln w="38100">
              <a:noFill/>
              <a:miter lim="800000"/>
              <a:headEnd/>
              <a:tailEnd/>
            </a:ln>
            <a:effectLst/>
          </p:spPr>
          <p:txBody>
            <a:bodyPr>
              <a:spAutoFit/>
            </a:bodyPr>
            <a:lstStyle/>
            <a:p>
              <a:pPr defTabSz="762000"/>
              <a:r>
                <a:rPr lang="de-DE" sz="1400" b="1">
                  <a:solidFill>
                    <a:schemeClr val="accent1"/>
                  </a:solidFill>
                </a:rPr>
                <a:t>PF = 1</a:t>
              </a:r>
            </a:p>
          </p:txBody>
        </p:sp>
      </p:grpSp>
      <p:sp>
        <p:nvSpPr>
          <p:cNvPr id="273415" name="Rectangle 7"/>
          <p:cNvSpPr>
            <a:spLocks noChangeArrowheads="1"/>
          </p:cNvSpPr>
          <p:nvPr/>
        </p:nvSpPr>
        <p:spPr bwMode="auto">
          <a:xfrm>
            <a:off x="381000" y="3581400"/>
            <a:ext cx="1905000" cy="336550"/>
          </a:xfrm>
          <a:prstGeom prst="rect">
            <a:avLst/>
          </a:prstGeom>
          <a:noFill/>
          <a:ln w="38100">
            <a:noFill/>
            <a:miter lim="800000"/>
            <a:headEnd/>
            <a:tailEnd/>
          </a:ln>
          <a:effectLst/>
        </p:spPr>
        <p:txBody>
          <a:bodyPr>
            <a:spAutoFit/>
          </a:bodyPr>
          <a:lstStyle/>
          <a:p>
            <a:pPr defTabSz="762000"/>
            <a:r>
              <a:rPr lang="de-DE" sz="1200">
                <a:solidFill>
                  <a:schemeClr val="accent1"/>
                </a:solidFill>
              </a:rPr>
              <a:t>Induktiver PF</a:t>
            </a:r>
          </a:p>
        </p:txBody>
      </p:sp>
      <p:sp>
        <p:nvSpPr>
          <p:cNvPr id="273417" name="Rectangle 9"/>
          <p:cNvSpPr>
            <a:spLocks noGrp="1" noChangeArrowheads="1"/>
          </p:cNvSpPr>
          <p:nvPr>
            <p:ph type="title"/>
          </p:nvPr>
        </p:nvSpPr>
        <p:spPr/>
        <p:txBody>
          <a:bodyPr/>
          <a:lstStyle/>
          <a:p>
            <a:r>
              <a:rPr lang="sl-SI" dirty="0" smtClean="0"/>
              <a:t>Statični UPS:</a:t>
            </a:r>
            <a:br>
              <a:rPr lang="sl-SI" dirty="0" smtClean="0"/>
            </a:br>
            <a:r>
              <a:rPr lang="sl-SI" dirty="0" smtClean="0"/>
              <a:t>Vpliv filterskih kondenzatorjev</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4435" name="Picture 3"/>
          <p:cNvPicPr>
            <a:picLocks noChangeAspect="1" noChangeArrowheads="1"/>
          </p:cNvPicPr>
          <p:nvPr/>
        </p:nvPicPr>
        <p:blipFill>
          <a:blip r:embed="rId2" cstate="print"/>
          <a:srcRect/>
          <a:stretch>
            <a:fillRect/>
          </a:stretch>
        </p:blipFill>
        <p:spPr bwMode="auto">
          <a:xfrm>
            <a:off x="0" y="1371600"/>
            <a:ext cx="3048000" cy="2209800"/>
          </a:xfrm>
          <a:prstGeom prst="rect">
            <a:avLst/>
          </a:prstGeom>
          <a:noFill/>
          <a:ln w="12700">
            <a:noFill/>
            <a:miter lim="800000"/>
            <a:headEnd/>
            <a:tailEnd/>
          </a:ln>
          <a:effectLst/>
        </p:spPr>
      </p:pic>
      <p:pic>
        <p:nvPicPr>
          <p:cNvPr id="274436" name="Picture 4"/>
          <p:cNvPicPr>
            <a:picLocks noChangeAspect="1" noChangeArrowheads="1"/>
          </p:cNvPicPr>
          <p:nvPr/>
        </p:nvPicPr>
        <p:blipFill>
          <a:blip r:embed="rId3" cstate="print"/>
          <a:srcRect/>
          <a:stretch>
            <a:fillRect/>
          </a:stretch>
        </p:blipFill>
        <p:spPr bwMode="auto">
          <a:xfrm>
            <a:off x="0" y="4114800"/>
            <a:ext cx="3048000" cy="2190750"/>
          </a:xfrm>
          <a:prstGeom prst="rect">
            <a:avLst/>
          </a:prstGeom>
          <a:noFill/>
          <a:ln w="12700">
            <a:noFill/>
            <a:miter lim="800000"/>
            <a:headEnd/>
            <a:tailEnd/>
          </a:ln>
          <a:effectLst/>
        </p:spPr>
      </p:pic>
      <p:pic>
        <p:nvPicPr>
          <p:cNvPr id="274438" name="Picture 6"/>
          <p:cNvPicPr>
            <a:picLocks noChangeAspect="1" noChangeArrowheads="1"/>
          </p:cNvPicPr>
          <p:nvPr/>
        </p:nvPicPr>
        <p:blipFill>
          <a:blip r:embed="rId4" cstate="print"/>
          <a:srcRect/>
          <a:stretch>
            <a:fillRect/>
          </a:stretch>
        </p:blipFill>
        <p:spPr bwMode="auto">
          <a:xfrm>
            <a:off x="3581400" y="1916113"/>
            <a:ext cx="5562600" cy="3960812"/>
          </a:xfrm>
          <a:prstGeom prst="rect">
            <a:avLst/>
          </a:prstGeom>
          <a:noFill/>
          <a:ln w="12700">
            <a:noFill/>
            <a:miter lim="800000"/>
            <a:headEnd/>
            <a:tailEnd/>
          </a:ln>
          <a:effectLst/>
        </p:spPr>
      </p:pic>
      <p:sp>
        <p:nvSpPr>
          <p:cNvPr id="274440" name="Rectangle 8"/>
          <p:cNvSpPr>
            <a:spLocks noChangeArrowheads="1"/>
          </p:cNvSpPr>
          <p:nvPr/>
        </p:nvSpPr>
        <p:spPr bwMode="auto">
          <a:xfrm>
            <a:off x="609600" y="6324600"/>
            <a:ext cx="1905000" cy="336550"/>
          </a:xfrm>
          <a:prstGeom prst="rect">
            <a:avLst/>
          </a:prstGeom>
          <a:noFill/>
          <a:ln w="38100">
            <a:noFill/>
            <a:miter lim="800000"/>
            <a:headEnd/>
            <a:tailEnd/>
          </a:ln>
          <a:effectLst/>
        </p:spPr>
        <p:txBody>
          <a:bodyPr>
            <a:spAutoFit/>
          </a:bodyPr>
          <a:lstStyle/>
          <a:p>
            <a:pPr defTabSz="762000"/>
            <a:r>
              <a:rPr lang="de-DE" sz="1200">
                <a:solidFill>
                  <a:schemeClr val="accent1"/>
                </a:solidFill>
              </a:rPr>
              <a:t>PF = 1</a:t>
            </a:r>
          </a:p>
        </p:txBody>
      </p:sp>
      <p:sp>
        <p:nvSpPr>
          <p:cNvPr id="274441" name="Rectangle 9"/>
          <p:cNvSpPr>
            <a:spLocks noChangeArrowheads="1"/>
          </p:cNvSpPr>
          <p:nvPr/>
        </p:nvSpPr>
        <p:spPr bwMode="auto">
          <a:xfrm>
            <a:off x="381000" y="3581400"/>
            <a:ext cx="1905000" cy="336550"/>
          </a:xfrm>
          <a:prstGeom prst="rect">
            <a:avLst/>
          </a:prstGeom>
          <a:noFill/>
          <a:ln w="38100">
            <a:noFill/>
            <a:miter lim="800000"/>
            <a:headEnd/>
            <a:tailEnd/>
          </a:ln>
          <a:effectLst/>
        </p:spPr>
        <p:txBody>
          <a:bodyPr>
            <a:spAutoFit/>
          </a:bodyPr>
          <a:lstStyle/>
          <a:p>
            <a:pPr defTabSz="762000"/>
            <a:r>
              <a:rPr lang="de-DE" sz="1200">
                <a:solidFill>
                  <a:schemeClr val="accent1"/>
                </a:solidFill>
              </a:rPr>
              <a:t>Induktiver PF</a:t>
            </a:r>
          </a:p>
        </p:txBody>
      </p:sp>
      <p:sp>
        <p:nvSpPr>
          <p:cNvPr id="274444" name="Rectangle 12"/>
          <p:cNvSpPr>
            <a:spLocks noGrp="1" noChangeArrowheads="1"/>
          </p:cNvSpPr>
          <p:nvPr>
            <p:ph type="title"/>
          </p:nvPr>
        </p:nvSpPr>
        <p:spPr/>
        <p:txBody>
          <a:bodyPr/>
          <a:lstStyle/>
          <a:p>
            <a:r>
              <a:rPr lang="sl-SI" dirty="0" smtClean="0"/>
              <a:t>Statični UPS:</a:t>
            </a:r>
            <a:br>
              <a:rPr lang="sl-SI" dirty="0" smtClean="0"/>
            </a:br>
            <a:r>
              <a:rPr lang="sl-SI" dirty="0" smtClean="0"/>
              <a:t>Vpliv filterskih kondenzatorjev</a:t>
            </a:r>
            <a:endParaRPr lang="en-GB"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2"/>
          <p:cNvSpPr>
            <a:spLocks noChangeArrowheads="1"/>
          </p:cNvSpPr>
          <p:nvPr/>
        </p:nvSpPr>
        <p:spPr bwMode="auto">
          <a:xfrm>
            <a:off x="685800" y="457200"/>
            <a:ext cx="184150" cy="396875"/>
          </a:xfrm>
          <a:prstGeom prst="rect">
            <a:avLst/>
          </a:prstGeom>
          <a:noFill/>
          <a:ln w="38100">
            <a:noFill/>
            <a:miter lim="800000"/>
            <a:headEnd/>
            <a:tailEnd/>
          </a:ln>
          <a:effectLst/>
        </p:spPr>
        <p:txBody>
          <a:bodyPr wrap="none">
            <a:spAutoFit/>
          </a:bodyPr>
          <a:lstStyle/>
          <a:p>
            <a:pPr defTabSz="762000"/>
            <a:endParaRPr lang="de-DE" sz="2000" b="1">
              <a:solidFill>
                <a:schemeClr val="accent1"/>
              </a:solidFill>
            </a:endParaRPr>
          </a:p>
        </p:txBody>
      </p:sp>
      <p:pic>
        <p:nvPicPr>
          <p:cNvPr id="275459" name="Picture 3"/>
          <p:cNvPicPr>
            <a:picLocks noChangeAspect="1" noChangeArrowheads="1"/>
          </p:cNvPicPr>
          <p:nvPr/>
        </p:nvPicPr>
        <p:blipFill>
          <a:blip r:embed="rId2" cstate="print"/>
          <a:srcRect/>
          <a:stretch>
            <a:fillRect/>
          </a:stretch>
        </p:blipFill>
        <p:spPr bwMode="auto">
          <a:xfrm>
            <a:off x="0" y="1066800"/>
            <a:ext cx="8610600" cy="4805363"/>
          </a:xfrm>
          <a:prstGeom prst="rect">
            <a:avLst/>
          </a:prstGeom>
          <a:noFill/>
          <a:ln w="12700">
            <a:noFill/>
            <a:miter lim="800000"/>
            <a:headEnd/>
            <a:tailEnd/>
          </a:ln>
          <a:effectLst/>
        </p:spPr>
      </p:pic>
      <p:sp>
        <p:nvSpPr>
          <p:cNvPr id="275461" name="Rectangle 5"/>
          <p:cNvSpPr>
            <a:spLocks noGrp="1" noChangeArrowheads="1"/>
          </p:cNvSpPr>
          <p:nvPr>
            <p:ph type="title"/>
          </p:nvPr>
        </p:nvSpPr>
        <p:spPr/>
        <p:txBody>
          <a:bodyPr/>
          <a:lstStyle/>
          <a:p>
            <a:r>
              <a:rPr lang="sl-SI" dirty="0" smtClean="0"/>
              <a:t>Običajni statični UPS sistem</a:t>
            </a:r>
            <a:endParaRPr lang="en-GB"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2"/>
          <p:cNvSpPr>
            <a:spLocks noChangeArrowheads="1"/>
          </p:cNvSpPr>
          <p:nvPr/>
        </p:nvSpPr>
        <p:spPr bwMode="auto">
          <a:xfrm>
            <a:off x="685800" y="457200"/>
            <a:ext cx="184150" cy="396875"/>
          </a:xfrm>
          <a:prstGeom prst="rect">
            <a:avLst/>
          </a:prstGeom>
          <a:noFill/>
          <a:ln w="38100">
            <a:noFill/>
            <a:miter lim="800000"/>
            <a:headEnd/>
            <a:tailEnd/>
          </a:ln>
          <a:effectLst/>
        </p:spPr>
        <p:txBody>
          <a:bodyPr wrap="none">
            <a:spAutoFit/>
          </a:bodyPr>
          <a:lstStyle/>
          <a:p>
            <a:pPr defTabSz="762000"/>
            <a:endParaRPr lang="de-DE" sz="2000" b="1">
              <a:solidFill>
                <a:schemeClr val="accent1"/>
              </a:solidFill>
            </a:endParaRPr>
          </a:p>
        </p:txBody>
      </p:sp>
      <p:pic>
        <p:nvPicPr>
          <p:cNvPr id="276483" name="Picture 3"/>
          <p:cNvPicPr>
            <a:picLocks noChangeAspect="1" noChangeArrowheads="1"/>
          </p:cNvPicPr>
          <p:nvPr/>
        </p:nvPicPr>
        <p:blipFill>
          <a:blip r:embed="rId2" cstate="print"/>
          <a:srcRect/>
          <a:stretch>
            <a:fillRect/>
          </a:stretch>
        </p:blipFill>
        <p:spPr bwMode="auto">
          <a:xfrm>
            <a:off x="228600" y="1549400"/>
            <a:ext cx="8305800" cy="4394200"/>
          </a:xfrm>
          <a:prstGeom prst="rect">
            <a:avLst/>
          </a:prstGeom>
          <a:noFill/>
          <a:ln w="12700">
            <a:noFill/>
            <a:miter lim="800000"/>
            <a:headEnd/>
            <a:tailEnd/>
          </a:ln>
          <a:effectLst/>
        </p:spPr>
      </p:pic>
      <p:sp>
        <p:nvSpPr>
          <p:cNvPr id="276485" name="Rectangle 5"/>
          <p:cNvSpPr>
            <a:spLocks noGrp="1" noChangeArrowheads="1"/>
          </p:cNvSpPr>
          <p:nvPr>
            <p:ph type="title"/>
          </p:nvPr>
        </p:nvSpPr>
        <p:spPr/>
        <p:txBody>
          <a:bodyPr/>
          <a:lstStyle/>
          <a:p>
            <a:r>
              <a:rPr lang="sl-SI" dirty="0" smtClean="0"/>
              <a:t>Dinamični UPS sistem</a:t>
            </a:r>
            <a:endParaRPr lang="en-GB"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61"/>
          <p:cNvGrpSpPr>
            <a:grpSpLocks/>
          </p:cNvGrpSpPr>
          <p:nvPr/>
        </p:nvGrpSpPr>
        <p:grpSpPr bwMode="auto">
          <a:xfrm>
            <a:off x="749300" y="2422525"/>
            <a:ext cx="8112125" cy="3741738"/>
            <a:chOff x="472" y="1526"/>
            <a:chExt cx="5110" cy="2357"/>
          </a:xfrm>
        </p:grpSpPr>
        <p:grpSp>
          <p:nvGrpSpPr>
            <p:cNvPr id="3" name="Group 3"/>
            <p:cNvGrpSpPr>
              <a:grpSpLocks/>
            </p:cNvGrpSpPr>
            <p:nvPr/>
          </p:nvGrpSpPr>
          <p:grpSpPr bwMode="auto">
            <a:xfrm>
              <a:off x="472" y="1526"/>
              <a:ext cx="4174" cy="2357"/>
              <a:chOff x="336" y="1481"/>
              <a:chExt cx="4174" cy="2357"/>
            </a:xfrm>
          </p:grpSpPr>
          <p:sp>
            <p:nvSpPr>
              <p:cNvPr id="43012" name="Line 4"/>
              <p:cNvSpPr>
                <a:spLocks noChangeAspect="1" noChangeShapeType="1"/>
              </p:cNvSpPr>
              <p:nvPr/>
            </p:nvSpPr>
            <p:spPr bwMode="auto">
              <a:xfrm>
                <a:off x="336" y="3607"/>
                <a:ext cx="4154" cy="2"/>
              </a:xfrm>
              <a:prstGeom prst="line">
                <a:avLst/>
              </a:prstGeom>
              <a:noFill/>
              <a:ln w="25400">
                <a:solidFill>
                  <a:schemeClr val="tx1"/>
                </a:solidFill>
                <a:round/>
                <a:headEnd/>
                <a:tailEnd type="triangle" w="med" len="med"/>
              </a:ln>
              <a:effectLst/>
            </p:spPr>
            <p:txBody>
              <a:bodyPr wrap="none" anchor="ctr"/>
              <a:lstStyle/>
              <a:p>
                <a:endParaRPr lang="sl-SI"/>
              </a:p>
            </p:txBody>
          </p:sp>
          <p:sp>
            <p:nvSpPr>
              <p:cNvPr id="43013" name="Line 5"/>
              <p:cNvSpPr>
                <a:spLocks noChangeAspect="1" noChangeShapeType="1"/>
              </p:cNvSpPr>
              <p:nvPr/>
            </p:nvSpPr>
            <p:spPr bwMode="auto">
              <a:xfrm flipV="1">
                <a:off x="2409" y="1491"/>
                <a:ext cx="0" cy="2243"/>
              </a:xfrm>
              <a:prstGeom prst="line">
                <a:avLst/>
              </a:prstGeom>
              <a:noFill/>
              <a:ln w="25400">
                <a:solidFill>
                  <a:schemeClr val="tx1"/>
                </a:solidFill>
                <a:round/>
                <a:headEnd/>
                <a:tailEnd type="triangle" w="med" len="med"/>
              </a:ln>
              <a:effectLst/>
            </p:spPr>
            <p:txBody>
              <a:bodyPr wrap="none" anchor="ctr"/>
              <a:lstStyle/>
              <a:p>
                <a:endParaRPr lang="sl-SI"/>
              </a:p>
            </p:txBody>
          </p:sp>
          <p:sp>
            <p:nvSpPr>
              <p:cNvPr id="43014" name="Line 6"/>
              <p:cNvSpPr>
                <a:spLocks noChangeAspect="1" noChangeShapeType="1"/>
              </p:cNvSpPr>
              <p:nvPr/>
            </p:nvSpPr>
            <p:spPr bwMode="auto">
              <a:xfrm flipH="1" flipV="1">
                <a:off x="1580" y="1879"/>
                <a:ext cx="829" cy="1727"/>
              </a:xfrm>
              <a:prstGeom prst="line">
                <a:avLst/>
              </a:prstGeom>
              <a:noFill/>
              <a:ln w="25400">
                <a:solidFill>
                  <a:schemeClr val="tx1"/>
                </a:solidFill>
                <a:round/>
                <a:headEnd/>
                <a:tailEnd/>
              </a:ln>
              <a:effectLst/>
            </p:spPr>
            <p:txBody>
              <a:bodyPr wrap="none" anchor="ctr"/>
              <a:lstStyle/>
              <a:p>
                <a:endParaRPr lang="sl-SI"/>
              </a:p>
            </p:txBody>
          </p:sp>
          <p:sp>
            <p:nvSpPr>
              <p:cNvPr id="43015" name="Line 7"/>
              <p:cNvSpPr>
                <a:spLocks noChangeAspect="1" noChangeShapeType="1"/>
              </p:cNvSpPr>
              <p:nvPr/>
            </p:nvSpPr>
            <p:spPr bwMode="auto">
              <a:xfrm flipV="1">
                <a:off x="2409" y="1879"/>
                <a:ext cx="829" cy="1730"/>
              </a:xfrm>
              <a:prstGeom prst="line">
                <a:avLst/>
              </a:prstGeom>
              <a:noFill/>
              <a:ln w="25400">
                <a:solidFill>
                  <a:schemeClr val="tx1"/>
                </a:solidFill>
                <a:round/>
                <a:headEnd/>
                <a:tailEnd/>
              </a:ln>
              <a:effectLst/>
            </p:spPr>
            <p:txBody>
              <a:bodyPr wrap="none" anchor="ctr"/>
              <a:lstStyle/>
              <a:p>
                <a:endParaRPr lang="sl-SI"/>
              </a:p>
            </p:txBody>
          </p:sp>
          <p:sp>
            <p:nvSpPr>
              <p:cNvPr id="43016" name="Line 8"/>
              <p:cNvSpPr>
                <a:spLocks noChangeAspect="1" noChangeShapeType="1"/>
              </p:cNvSpPr>
              <p:nvPr/>
            </p:nvSpPr>
            <p:spPr bwMode="auto">
              <a:xfrm flipV="1">
                <a:off x="2409" y="1871"/>
                <a:ext cx="1299" cy="1738"/>
              </a:xfrm>
              <a:prstGeom prst="line">
                <a:avLst/>
              </a:prstGeom>
              <a:noFill/>
              <a:ln w="25400">
                <a:solidFill>
                  <a:schemeClr val="tx1"/>
                </a:solidFill>
                <a:round/>
                <a:headEnd/>
                <a:tailEnd/>
              </a:ln>
              <a:effectLst/>
            </p:spPr>
            <p:txBody>
              <a:bodyPr wrap="none" anchor="ctr"/>
              <a:lstStyle/>
              <a:p>
                <a:endParaRPr lang="sl-SI"/>
              </a:p>
            </p:txBody>
          </p:sp>
          <p:sp>
            <p:nvSpPr>
              <p:cNvPr id="43017" name="Line 9"/>
              <p:cNvSpPr>
                <a:spLocks noChangeAspect="1" noChangeShapeType="1"/>
              </p:cNvSpPr>
              <p:nvPr/>
            </p:nvSpPr>
            <p:spPr bwMode="auto">
              <a:xfrm>
                <a:off x="681" y="3605"/>
                <a:ext cx="0" cy="60"/>
              </a:xfrm>
              <a:prstGeom prst="line">
                <a:avLst/>
              </a:prstGeom>
              <a:noFill/>
              <a:ln w="25400">
                <a:solidFill>
                  <a:schemeClr val="tx1"/>
                </a:solidFill>
                <a:round/>
                <a:headEnd/>
                <a:tailEnd/>
              </a:ln>
              <a:effectLst/>
            </p:spPr>
            <p:txBody>
              <a:bodyPr wrap="none" anchor="ctr"/>
              <a:lstStyle/>
              <a:p>
                <a:endParaRPr lang="sl-SI"/>
              </a:p>
            </p:txBody>
          </p:sp>
          <p:sp>
            <p:nvSpPr>
              <p:cNvPr id="43018" name="Line 10"/>
              <p:cNvSpPr>
                <a:spLocks noChangeAspect="1" noChangeShapeType="1"/>
              </p:cNvSpPr>
              <p:nvPr/>
            </p:nvSpPr>
            <p:spPr bwMode="auto">
              <a:xfrm>
                <a:off x="4136" y="3614"/>
                <a:ext cx="0" cy="60"/>
              </a:xfrm>
              <a:prstGeom prst="line">
                <a:avLst/>
              </a:prstGeom>
              <a:noFill/>
              <a:ln w="25400">
                <a:solidFill>
                  <a:schemeClr val="tx1"/>
                </a:solidFill>
                <a:round/>
                <a:headEnd/>
                <a:tailEnd/>
              </a:ln>
              <a:effectLst/>
            </p:spPr>
            <p:txBody>
              <a:bodyPr wrap="none" anchor="ctr"/>
              <a:lstStyle/>
              <a:p>
                <a:endParaRPr lang="sl-SI"/>
              </a:p>
            </p:txBody>
          </p:sp>
          <p:sp>
            <p:nvSpPr>
              <p:cNvPr id="43019" name="Line 11"/>
              <p:cNvSpPr>
                <a:spLocks noChangeAspect="1" noChangeShapeType="1"/>
              </p:cNvSpPr>
              <p:nvPr/>
            </p:nvSpPr>
            <p:spPr bwMode="auto">
              <a:xfrm>
                <a:off x="3789" y="3614"/>
                <a:ext cx="0" cy="60"/>
              </a:xfrm>
              <a:prstGeom prst="line">
                <a:avLst/>
              </a:prstGeom>
              <a:noFill/>
              <a:ln w="25400">
                <a:solidFill>
                  <a:schemeClr val="tx1"/>
                </a:solidFill>
                <a:round/>
                <a:headEnd/>
                <a:tailEnd/>
              </a:ln>
              <a:effectLst/>
            </p:spPr>
            <p:txBody>
              <a:bodyPr wrap="none" anchor="ctr"/>
              <a:lstStyle/>
              <a:p>
                <a:endParaRPr lang="sl-SI"/>
              </a:p>
            </p:txBody>
          </p:sp>
          <p:sp>
            <p:nvSpPr>
              <p:cNvPr id="43020" name="Text Box 12"/>
              <p:cNvSpPr txBox="1">
                <a:spLocks noChangeAspect="1" noChangeArrowheads="1"/>
              </p:cNvSpPr>
              <p:nvPr/>
            </p:nvSpPr>
            <p:spPr bwMode="auto">
              <a:xfrm>
                <a:off x="596" y="3661"/>
                <a:ext cx="169" cy="173"/>
              </a:xfrm>
              <a:prstGeom prst="rect">
                <a:avLst/>
              </a:prstGeom>
              <a:noFill/>
              <a:ln w="25400">
                <a:noFill/>
                <a:miter lim="800000"/>
                <a:headEnd/>
                <a:tailEnd/>
              </a:ln>
              <a:effectLst/>
            </p:spPr>
            <p:txBody>
              <a:bodyPr wrap="none" anchor="ctr">
                <a:spAutoFit/>
              </a:bodyPr>
              <a:lstStyle/>
              <a:p>
                <a:pPr algn="ctr"/>
                <a:r>
                  <a:rPr lang="de-DE" sz="1200"/>
                  <a:t>1</a:t>
                </a:r>
              </a:p>
            </p:txBody>
          </p:sp>
          <p:sp>
            <p:nvSpPr>
              <p:cNvPr id="43021" name="Text Box 13"/>
              <p:cNvSpPr txBox="1">
                <a:spLocks noChangeAspect="1" noChangeArrowheads="1"/>
              </p:cNvSpPr>
              <p:nvPr/>
            </p:nvSpPr>
            <p:spPr bwMode="auto">
              <a:xfrm>
                <a:off x="4050" y="3656"/>
                <a:ext cx="169" cy="173"/>
              </a:xfrm>
              <a:prstGeom prst="rect">
                <a:avLst/>
              </a:prstGeom>
              <a:noFill/>
              <a:ln w="25400">
                <a:noFill/>
                <a:miter lim="800000"/>
                <a:headEnd/>
                <a:tailEnd/>
              </a:ln>
              <a:effectLst/>
            </p:spPr>
            <p:txBody>
              <a:bodyPr wrap="none" anchor="ctr">
                <a:spAutoFit/>
              </a:bodyPr>
              <a:lstStyle/>
              <a:p>
                <a:pPr algn="ctr"/>
                <a:r>
                  <a:rPr lang="de-DE" sz="1200"/>
                  <a:t>1</a:t>
                </a:r>
              </a:p>
            </p:txBody>
          </p:sp>
          <p:sp>
            <p:nvSpPr>
              <p:cNvPr id="43022" name="Text Box 14"/>
              <p:cNvSpPr txBox="1">
                <a:spLocks noChangeAspect="1" noChangeArrowheads="1"/>
              </p:cNvSpPr>
              <p:nvPr/>
            </p:nvSpPr>
            <p:spPr bwMode="auto">
              <a:xfrm>
                <a:off x="4198" y="3656"/>
                <a:ext cx="312" cy="173"/>
              </a:xfrm>
              <a:prstGeom prst="rect">
                <a:avLst/>
              </a:prstGeom>
              <a:noFill/>
              <a:ln w="25400">
                <a:noFill/>
                <a:miter lim="800000"/>
                <a:headEnd/>
                <a:tailEnd/>
              </a:ln>
              <a:effectLst/>
            </p:spPr>
            <p:txBody>
              <a:bodyPr wrap="none" anchor="ctr">
                <a:spAutoFit/>
              </a:bodyPr>
              <a:lstStyle/>
              <a:p>
                <a:pPr algn="ctr"/>
                <a:r>
                  <a:rPr lang="de-DE" sz="1200" b="1"/>
                  <a:t>kvar</a:t>
                </a:r>
              </a:p>
            </p:txBody>
          </p:sp>
          <p:sp>
            <p:nvSpPr>
              <p:cNvPr id="43023" name="Text Box 15"/>
              <p:cNvSpPr txBox="1">
                <a:spLocks noChangeAspect="1" noChangeArrowheads="1"/>
              </p:cNvSpPr>
              <p:nvPr/>
            </p:nvSpPr>
            <p:spPr bwMode="auto">
              <a:xfrm>
                <a:off x="2449" y="1481"/>
                <a:ext cx="260" cy="173"/>
              </a:xfrm>
              <a:prstGeom prst="rect">
                <a:avLst/>
              </a:prstGeom>
              <a:noFill/>
              <a:ln w="25400">
                <a:noFill/>
                <a:miter lim="800000"/>
                <a:headEnd/>
                <a:tailEnd/>
              </a:ln>
              <a:effectLst/>
            </p:spPr>
            <p:txBody>
              <a:bodyPr wrap="none" anchor="ctr">
                <a:spAutoFit/>
              </a:bodyPr>
              <a:lstStyle/>
              <a:p>
                <a:pPr algn="ctr"/>
                <a:r>
                  <a:rPr lang="de-DE" sz="1200" b="1"/>
                  <a:t>kW</a:t>
                </a:r>
              </a:p>
            </p:txBody>
          </p:sp>
          <p:sp>
            <p:nvSpPr>
              <p:cNvPr id="43024" name="Text Box 16"/>
              <p:cNvSpPr txBox="1">
                <a:spLocks noChangeAspect="1" noChangeArrowheads="1"/>
              </p:cNvSpPr>
              <p:nvPr/>
            </p:nvSpPr>
            <p:spPr bwMode="auto">
              <a:xfrm>
                <a:off x="972" y="1481"/>
                <a:ext cx="2893" cy="173"/>
              </a:xfrm>
              <a:prstGeom prst="rect">
                <a:avLst/>
              </a:prstGeom>
              <a:noFill/>
              <a:ln w="25400">
                <a:noFill/>
                <a:miter lim="800000"/>
                <a:headEnd/>
                <a:tailEnd/>
              </a:ln>
              <a:effectLst/>
            </p:spPr>
            <p:txBody>
              <a:bodyPr wrap="none" anchor="ctr">
                <a:spAutoFit/>
              </a:bodyPr>
              <a:lstStyle/>
              <a:p>
                <a:pPr algn="ctr"/>
                <a:r>
                  <a:rPr lang="de-DE" sz="1200" b="1">
                    <a:sym typeface="Wingdings" pitchFamily="2" charset="2"/>
                  </a:rPr>
                  <a:t></a:t>
                </a:r>
                <a:r>
                  <a:rPr lang="de-DE" sz="1200" b="1"/>
                  <a:t> </a:t>
                </a:r>
                <a:r>
                  <a:rPr lang="en-GB" sz="1200" b="1"/>
                  <a:t>leading				lagging </a:t>
                </a:r>
                <a:r>
                  <a:rPr lang="en-GB" sz="1200" b="1">
                    <a:sym typeface="Wingdings" pitchFamily="2" charset="2"/>
                  </a:rPr>
                  <a:t></a:t>
                </a:r>
                <a:endParaRPr lang="de-DE" sz="1200" b="1"/>
              </a:p>
            </p:txBody>
          </p:sp>
          <p:sp>
            <p:nvSpPr>
              <p:cNvPr id="43025" name="Line 17"/>
              <p:cNvSpPr>
                <a:spLocks noChangeAspect="1" noChangeShapeType="1"/>
              </p:cNvSpPr>
              <p:nvPr/>
            </p:nvSpPr>
            <p:spPr bwMode="auto">
              <a:xfrm>
                <a:off x="2061" y="3607"/>
                <a:ext cx="0" cy="61"/>
              </a:xfrm>
              <a:prstGeom prst="line">
                <a:avLst/>
              </a:prstGeom>
              <a:noFill/>
              <a:ln w="25400">
                <a:solidFill>
                  <a:schemeClr val="tx1"/>
                </a:solidFill>
                <a:round/>
                <a:headEnd/>
                <a:tailEnd/>
              </a:ln>
              <a:effectLst/>
            </p:spPr>
            <p:txBody>
              <a:bodyPr wrap="none" anchor="ctr"/>
              <a:lstStyle/>
              <a:p>
                <a:endParaRPr lang="sl-SI"/>
              </a:p>
            </p:txBody>
          </p:sp>
          <p:sp>
            <p:nvSpPr>
              <p:cNvPr id="43026" name="Line 18"/>
              <p:cNvSpPr>
                <a:spLocks noChangeAspect="1" noChangeShapeType="1"/>
              </p:cNvSpPr>
              <p:nvPr/>
            </p:nvSpPr>
            <p:spPr bwMode="auto">
              <a:xfrm>
                <a:off x="2754" y="3614"/>
                <a:ext cx="0" cy="60"/>
              </a:xfrm>
              <a:prstGeom prst="line">
                <a:avLst/>
              </a:prstGeom>
              <a:noFill/>
              <a:ln w="25400">
                <a:solidFill>
                  <a:schemeClr val="tx1"/>
                </a:solidFill>
                <a:round/>
                <a:headEnd/>
                <a:tailEnd/>
              </a:ln>
              <a:effectLst/>
            </p:spPr>
            <p:txBody>
              <a:bodyPr wrap="none" anchor="ctr"/>
              <a:lstStyle/>
              <a:p>
                <a:endParaRPr lang="sl-SI"/>
              </a:p>
            </p:txBody>
          </p:sp>
          <p:sp>
            <p:nvSpPr>
              <p:cNvPr id="43027" name="Line 19"/>
              <p:cNvSpPr>
                <a:spLocks noChangeAspect="1" noChangeShapeType="1"/>
              </p:cNvSpPr>
              <p:nvPr/>
            </p:nvSpPr>
            <p:spPr bwMode="auto">
              <a:xfrm>
                <a:off x="3099" y="3614"/>
                <a:ext cx="0" cy="60"/>
              </a:xfrm>
              <a:prstGeom prst="line">
                <a:avLst/>
              </a:prstGeom>
              <a:noFill/>
              <a:ln w="25400">
                <a:solidFill>
                  <a:schemeClr val="tx1"/>
                </a:solidFill>
                <a:round/>
                <a:headEnd/>
                <a:tailEnd/>
              </a:ln>
              <a:effectLst/>
            </p:spPr>
            <p:txBody>
              <a:bodyPr wrap="none" anchor="ctr"/>
              <a:lstStyle/>
              <a:p>
                <a:endParaRPr lang="sl-SI"/>
              </a:p>
            </p:txBody>
          </p:sp>
          <p:sp>
            <p:nvSpPr>
              <p:cNvPr id="43028" name="Line 20"/>
              <p:cNvSpPr>
                <a:spLocks noChangeAspect="1" noChangeShapeType="1"/>
              </p:cNvSpPr>
              <p:nvPr/>
            </p:nvSpPr>
            <p:spPr bwMode="auto">
              <a:xfrm>
                <a:off x="1716" y="3607"/>
                <a:ext cx="0" cy="61"/>
              </a:xfrm>
              <a:prstGeom prst="line">
                <a:avLst/>
              </a:prstGeom>
              <a:noFill/>
              <a:ln w="25400">
                <a:solidFill>
                  <a:schemeClr val="tx1"/>
                </a:solidFill>
                <a:round/>
                <a:headEnd/>
                <a:tailEnd/>
              </a:ln>
              <a:effectLst/>
            </p:spPr>
            <p:txBody>
              <a:bodyPr wrap="none" anchor="ctr"/>
              <a:lstStyle/>
              <a:p>
                <a:endParaRPr lang="sl-SI"/>
              </a:p>
            </p:txBody>
          </p:sp>
          <p:sp>
            <p:nvSpPr>
              <p:cNvPr id="43029" name="Line 21"/>
              <p:cNvSpPr>
                <a:spLocks noChangeAspect="1" noChangeShapeType="1"/>
              </p:cNvSpPr>
              <p:nvPr/>
            </p:nvSpPr>
            <p:spPr bwMode="auto">
              <a:xfrm>
                <a:off x="1029" y="3609"/>
                <a:ext cx="0" cy="61"/>
              </a:xfrm>
              <a:prstGeom prst="line">
                <a:avLst/>
              </a:prstGeom>
              <a:noFill/>
              <a:ln w="25400">
                <a:solidFill>
                  <a:schemeClr val="tx1"/>
                </a:solidFill>
                <a:round/>
                <a:headEnd/>
                <a:tailEnd/>
              </a:ln>
              <a:effectLst/>
            </p:spPr>
            <p:txBody>
              <a:bodyPr wrap="none" anchor="ctr"/>
              <a:lstStyle/>
              <a:p>
                <a:endParaRPr lang="sl-SI"/>
              </a:p>
            </p:txBody>
          </p:sp>
          <p:sp>
            <p:nvSpPr>
              <p:cNvPr id="43030" name="Line 22"/>
              <p:cNvSpPr>
                <a:spLocks noChangeAspect="1" noChangeShapeType="1"/>
              </p:cNvSpPr>
              <p:nvPr/>
            </p:nvSpPr>
            <p:spPr bwMode="auto">
              <a:xfrm>
                <a:off x="2374" y="2570"/>
                <a:ext cx="69" cy="0"/>
              </a:xfrm>
              <a:prstGeom prst="line">
                <a:avLst/>
              </a:prstGeom>
              <a:noFill/>
              <a:ln w="25400">
                <a:solidFill>
                  <a:schemeClr val="tx1"/>
                </a:solidFill>
                <a:round/>
                <a:headEnd/>
                <a:tailEnd/>
              </a:ln>
              <a:effectLst/>
            </p:spPr>
            <p:txBody>
              <a:bodyPr wrap="none" anchor="ctr"/>
              <a:lstStyle/>
              <a:p>
                <a:endParaRPr lang="sl-SI"/>
              </a:p>
            </p:txBody>
          </p:sp>
          <p:sp>
            <p:nvSpPr>
              <p:cNvPr id="43031" name="Line 23"/>
              <p:cNvSpPr>
                <a:spLocks noChangeAspect="1" noChangeShapeType="1"/>
              </p:cNvSpPr>
              <p:nvPr/>
            </p:nvSpPr>
            <p:spPr bwMode="auto">
              <a:xfrm>
                <a:off x="2372" y="2913"/>
                <a:ext cx="69" cy="0"/>
              </a:xfrm>
              <a:prstGeom prst="line">
                <a:avLst/>
              </a:prstGeom>
              <a:noFill/>
              <a:ln w="25400">
                <a:solidFill>
                  <a:schemeClr val="tx1"/>
                </a:solidFill>
                <a:round/>
                <a:headEnd/>
                <a:tailEnd/>
              </a:ln>
              <a:effectLst/>
            </p:spPr>
            <p:txBody>
              <a:bodyPr wrap="none" anchor="ctr"/>
              <a:lstStyle/>
              <a:p>
                <a:endParaRPr lang="sl-SI"/>
              </a:p>
            </p:txBody>
          </p:sp>
          <p:sp>
            <p:nvSpPr>
              <p:cNvPr id="43032" name="Line 24"/>
              <p:cNvSpPr>
                <a:spLocks noChangeAspect="1" noChangeShapeType="1"/>
              </p:cNvSpPr>
              <p:nvPr/>
            </p:nvSpPr>
            <p:spPr bwMode="auto">
              <a:xfrm>
                <a:off x="2374" y="3260"/>
                <a:ext cx="69" cy="0"/>
              </a:xfrm>
              <a:prstGeom prst="line">
                <a:avLst/>
              </a:prstGeom>
              <a:noFill/>
              <a:ln w="25400">
                <a:solidFill>
                  <a:schemeClr val="tx1"/>
                </a:solidFill>
                <a:round/>
                <a:headEnd/>
                <a:tailEnd/>
              </a:ln>
              <a:effectLst/>
            </p:spPr>
            <p:txBody>
              <a:bodyPr wrap="none" anchor="ctr"/>
              <a:lstStyle/>
              <a:p>
                <a:endParaRPr lang="sl-SI"/>
              </a:p>
            </p:txBody>
          </p:sp>
          <p:sp>
            <p:nvSpPr>
              <p:cNvPr id="43033" name="Text Box 25"/>
              <p:cNvSpPr txBox="1">
                <a:spLocks noChangeAspect="1" noChangeArrowheads="1"/>
              </p:cNvSpPr>
              <p:nvPr/>
            </p:nvSpPr>
            <p:spPr bwMode="auto">
              <a:xfrm>
                <a:off x="905" y="3665"/>
                <a:ext cx="249" cy="173"/>
              </a:xfrm>
              <a:prstGeom prst="rect">
                <a:avLst/>
              </a:prstGeom>
              <a:noFill/>
              <a:ln w="25400">
                <a:noFill/>
                <a:miter lim="800000"/>
                <a:headEnd/>
                <a:tailEnd/>
              </a:ln>
              <a:effectLst/>
            </p:spPr>
            <p:txBody>
              <a:bodyPr wrap="none" anchor="ctr">
                <a:spAutoFit/>
              </a:bodyPr>
              <a:lstStyle/>
              <a:p>
                <a:pPr algn="ctr"/>
                <a:r>
                  <a:rPr lang="de-DE" sz="1200"/>
                  <a:t>0.8</a:t>
                </a:r>
              </a:p>
            </p:txBody>
          </p:sp>
          <p:sp>
            <p:nvSpPr>
              <p:cNvPr id="43034" name="Text Box 26"/>
              <p:cNvSpPr txBox="1">
                <a:spLocks noChangeAspect="1" noChangeArrowheads="1"/>
              </p:cNvSpPr>
              <p:nvPr/>
            </p:nvSpPr>
            <p:spPr bwMode="auto">
              <a:xfrm>
                <a:off x="1595" y="3661"/>
                <a:ext cx="249" cy="173"/>
              </a:xfrm>
              <a:prstGeom prst="rect">
                <a:avLst/>
              </a:prstGeom>
              <a:noFill/>
              <a:ln w="25400">
                <a:noFill/>
                <a:miter lim="800000"/>
                <a:headEnd/>
                <a:tailEnd/>
              </a:ln>
              <a:effectLst/>
            </p:spPr>
            <p:txBody>
              <a:bodyPr wrap="none" anchor="ctr">
                <a:spAutoFit/>
              </a:bodyPr>
              <a:lstStyle/>
              <a:p>
                <a:pPr algn="ctr"/>
                <a:r>
                  <a:rPr lang="de-DE" sz="1200"/>
                  <a:t>0.4</a:t>
                </a:r>
              </a:p>
            </p:txBody>
          </p:sp>
          <p:sp>
            <p:nvSpPr>
              <p:cNvPr id="43035" name="Text Box 27"/>
              <p:cNvSpPr txBox="1">
                <a:spLocks noChangeAspect="1" noChangeArrowheads="1"/>
              </p:cNvSpPr>
              <p:nvPr/>
            </p:nvSpPr>
            <p:spPr bwMode="auto">
              <a:xfrm>
                <a:off x="1941" y="3661"/>
                <a:ext cx="249" cy="173"/>
              </a:xfrm>
              <a:prstGeom prst="rect">
                <a:avLst/>
              </a:prstGeom>
              <a:noFill/>
              <a:ln w="25400">
                <a:noFill/>
                <a:miter lim="800000"/>
                <a:headEnd/>
                <a:tailEnd/>
              </a:ln>
              <a:effectLst/>
            </p:spPr>
            <p:txBody>
              <a:bodyPr wrap="none" anchor="ctr">
                <a:spAutoFit/>
              </a:bodyPr>
              <a:lstStyle/>
              <a:p>
                <a:pPr algn="ctr"/>
                <a:r>
                  <a:rPr lang="de-DE" sz="1200"/>
                  <a:t>0.2</a:t>
                </a:r>
              </a:p>
            </p:txBody>
          </p:sp>
          <p:sp>
            <p:nvSpPr>
              <p:cNvPr id="43036" name="Text Box 28"/>
              <p:cNvSpPr txBox="1">
                <a:spLocks noChangeAspect="1" noChangeArrowheads="1"/>
              </p:cNvSpPr>
              <p:nvPr/>
            </p:nvSpPr>
            <p:spPr bwMode="auto">
              <a:xfrm>
                <a:off x="2632" y="3665"/>
                <a:ext cx="249" cy="173"/>
              </a:xfrm>
              <a:prstGeom prst="rect">
                <a:avLst/>
              </a:prstGeom>
              <a:noFill/>
              <a:ln w="25400">
                <a:noFill/>
                <a:miter lim="800000"/>
                <a:headEnd/>
                <a:tailEnd/>
              </a:ln>
              <a:effectLst/>
            </p:spPr>
            <p:txBody>
              <a:bodyPr wrap="none" anchor="ctr">
                <a:spAutoFit/>
              </a:bodyPr>
              <a:lstStyle/>
              <a:p>
                <a:pPr algn="ctr"/>
                <a:r>
                  <a:rPr lang="de-DE" sz="1200"/>
                  <a:t>0.2</a:t>
                </a:r>
              </a:p>
            </p:txBody>
          </p:sp>
          <p:sp>
            <p:nvSpPr>
              <p:cNvPr id="43037" name="Text Box 29"/>
              <p:cNvSpPr txBox="1">
                <a:spLocks noChangeAspect="1" noChangeArrowheads="1"/>
              </p:cNvSpPr>
              <p:nvPr/>
            </p:nvSpPr>
            <p:spPr bwMode="auto">
              <a:xfrm>
                <a:off x="2961" y="3661"/>
                <a:ext cx="249" cy="173"/>
              </a:xfrm>
              <a:prstGeom prst="rect">
                <a:avLst/>
              </a:prstGeom>
              <a:noFill/>
              <a:ln w="25400">
                <a:noFill/>
                <a:miter lim="800000"/>
                <a:headEnd/>
                <a:tailEnd/>
              </a:ln>
              <a:effectLst/>
            </p:spPr>
            <p:txBody>
              <a:bodyPr wrap="none" anchor="ctr">
                <a:spAutoFit/>
              </a:bodyPr>
              <a:lstStyle/>
              <a:p>
                <a:pPr algn="ctr"/>
                <a:r>
                  <a:rPr lang="de-DE" sz="1200"/>
                  <a:t>0.4</a:t>
                </a:r>
              </a:p>
            </p:txBody>
          </p:sp>
          <p:sp>
            <p:nvSpPr>
              <p:cNvPr id="43038" name="Text Box 30"/>
              <p:cNvSpPr txBox="1">
                <a:spLocks noChangeAspect="1" noChangeArrowheads="1"/>
              </p:cNvSpPr>
              <p:nvPr/>
            </p:nvSpPr>
            <p:spPr bwMode="auto">
              <a:xfrm>
                <a:off x="3669" y="3661"/>
                <a:ext cx="249" cy="173"/>
              </a:xfrm>
              <a:prstGeom prst="rect">
                <a:avLst/>
              </a:prstGeom>
              <a:noFill/>
              <a:ln w="25400">
                <a:noFill/>
                <a:miter lim="800000"/>
                <a:headEnd/>
                <a:tailEnd/>
              </a:ln>
              <a:effectLst/>
            </p:spPr>
            <p:txBody>
              <a:bodyPr wrap="none" anchor="ctr">
                <a:spAutoFit/>
              </a:bodyPr>
              <a:lstStyle/>
              <a:p>
                <a:pPr algn="ctr"/>
                <a:r>
                  <a:rPr lang="de-DE" sz="1200"/>
                  <a:t>0.8</a:t>
                </a:r>
              </a:p>
            </p:txBody>
          </p:sp>
          <p:sp>
            <p:nvSpPr>
              <p:cNvPr id="43039" name="Text Box 31"/>
              <p:cNvSpPr txBox="1">
                <a:spLocks noChangeAspect="1" noChangeArrowheads="1"/>
              </p:cNvSpPr>
              <p:nvPr/>
            </p:nvSpPr>
            <p:spPr bwMode="auto">
              <a:xfrm>
                <a:off x="2437" y="3173"/>
                <a:ext cx="249" cy="173"/>
              </a:xfrm>
              <a:prstGeom prst="rect">
                <a:avLst/>
              </a:prstGeom>
              <a:noFill/>
              <a:ln w="25400">
                <a:noFill/>
                <a:miter lim="800000"/>
                <a:headEnd/>
                <a:tailEnd/>
              </a:ln>
              <a:effectLst/>
            </p:spPr>
            <p:txBody>
              <a:bodyPr wrap="none" anchor="ctr">
                <a:spAutoFit/>
              </a:bodyPr>
              <a:lstStyle/>
              <a:p>
                <a:pPr algn="ctr"/>
                <a:r>
                  <a:rPr lang="de-DE" sz="1200"/>
                  <a:t>0.2</a:t>
                </a:r>
              </a:p>
            </p:txBody>
          </p:sp>
          <p:sp>
            <p:nvSpPr>
              <p:cNvPr id="43040" name="Text Box 32"/>
              <p:cNvSpPr txBox="1">
                <a:spLocks noChangeAspect="1" noChangeArrowheads="1"/>
              </p:cNvSpPr>
              <p:nvPr/>
            </p:nvSpPr>
            <p:spPr bwMode="auto">
              <a:xfrm>
                <a:off x="2437" y="2827"/>
                <a:ext cx="249" cy="173"/>
              </a:xfrm>
              <a:prstGeom prst="rect">
                <a:avLst/>
              </a:prstGeom>
              <a:noFill/>
              <a:ln w="25400">
                <a:noFill/>
                <a:miter lim="800000"/>
                <a:headEnd/>
                <a:tailEnd/>
              </a:ln>
              <a:effectLst/>
            </p:spPr>
            <p:txBody>
              <a:bodyPr wrap="none" anchor="ctr">
                <a:spAutoFit/>
              </a:bodyPr>
              <a:lstStyle/>
              <a:p>
                <a:pPr algn="ctr"/>
                <a:r>
                  <a:rPr lang="de-DE" sz="1200"/>
                  <a:t>0.4</a:t>
                </a:r>
              </a:p>
            </p:txBody>
          </p:sp>
          <p:sp>
            <p:nvSpPr>
              <p:cNvPr id="43041" name="Text Box 33"/>
              <p:cNvSpPr txBox="1">
                <a:spLocks noChangeAspect="1" noChangeArrowheads="1"/>
              </p:cNvSpPr>
              <p:nvPr/>
            </p:nvSpPr>
            <p:spPr bwMode="auto">
              <a:xfrm>
                <a:off x="2437" y="2483"/>
                <a:ext cx="249" cy="173"/>
              </a:xfrm>
              <a:prstGeom prst="rect">
                <a:avLst/>
              </a:prstGeom>
              <a:noFill/>
              <a:ln w="25400">
                <a:noFill/>
                <a:miter lim="800000"/>
                <a:headEnd/>
                <a:tailEnd/>
              </a:ln>
              <a:effectLst/>
            </p:spPr>
            <p:txBody>
              <a:bodyPr wrap="none" anchor="ctr">
                <a:spAutoFit/>
              </a:bodyPr>
              <a:lstStyle/>
              <a:p>
                <a:pPr algn="ctr"/>
                <a:r>
                  <a:rPr lang="de-DE" sz="1200"/>
                  <a:t>0.6</a:t>
                </a:r>
              </a:p>
            </p:txBody>
          </p:sp>
          <p:sp>
            <p:nvSpPr>
              <p:cNvPr id="43042" name="Text Box 34"/>
              <p:cNvSpPr txBox="1">
                <a:spLocks noChangeAspect="1" noChangeArrowheads="1"/>
              </p:cNvSpPr>
              <p:nvPr/>
            </p:nvSpPr>
            <p:spPr bwMode="auto">
              <a:xfrm>
                <a:off x="3323" y="3665"/>
                <a:ext cx="249" cy="173"/>
              </a:xfrm>
              <a:prstGeom prst="rect">
                <a:avLst/>
              </a:prstGeom>
              <a:noFill/>
              <a:ln w="25400">
                <a:noFill/>
                <a:miter lim="800000"/>
                <a:headEnd/>
                <a:tailEnd/>
              </a:ln>
              <a:effectLst/>
            </p:spPr>
            <p:txBody>
              <a:bodyPr wrap="none" anchor="ctr">
                <a:spAutoFit/>
              </a:bodyPr>
              <a:lstStyle/>
              <a:p>
                <a:pPr algn="ctr"/>
                <a:r>
                  <a:rPr lang="de-DE" sz="1200"/>
                  <a:t>0.6</a:t>
                </a:r>
              </a:p>
            </p:txBody>
          </p:sp>
          <p:sp>
            <p:nvSpPr>
              <p:cNvPr id="43043" name="Line 35"/>
              <p:cNvSpPr>
                <a:spLocks noChangeAspect="1" noChangeShapeType="1"/>
              </p:cNvSpPr>
              <p:nvPr/>
            </p:nvSpPr>
            <p:spPr bwMode="auto">
              <a:xfrm>
                <a:off x="3445" y="3614"/>
                <a:ext cx="0" cy="60"/>
              </a:xfrm>
              <a:prstGeom prst="line">
                <a:avLst/>
              </a:prstGeom>
              <a:noFill/>
              <a:ln w="25400">
                <a:solidFill>
                  <a:schemeClr val="tx1"/>
                </a:solidFill>
                <a:round/>
                <a:headEnd/>
                <a:tailEnd/>
              </a:ln>
              <a:effectLst/>
            </p:spPr>
            <p:txBody>
              <a:bodyPr wrap="none" anchor="ctr"/>
              <a:lstStyle/>
              <a:p>
                <a:endParaRPr lang="sl-SI"/>
              </a:p>
            </p:txBody>
          </p:sp>
          <p:sp>
            <p:nvSpPr>
              <p:cNvPr id="43044" name="Line 36"/>
              <p:cNvSpPr>
                <a:spLocks noChangeAspect="1" noChangeShapeType="1"/>
              </p:cNvSpPr>
              <p:nvPr/>
            </p:nvSpPr>
            <p:spPr bwMode="auto">
              <a:xfrm>
                <a:off x="1373" y="3614"/>
                <a:ext cx="0" cy="60"/>
              </a:xfrm>
              <a:prstGeom prst="line">
                <a:avLst/>
              </a:prstGeom>
              <a:noFill/>
              <a:ln w="25400">
                <a:solidFill>
                  <a:schemeClr val="tx1"/>
                </a:solidFill>
                <a:round/>
                <a:headEnd/>
                <a:tailEnd/>
              </a:ln>
              <a:effectLst/>
            </p:spPr>
            <p:txBody>
              <a:bodyPr wrap="none" anchor="ctr"/>
              <a:lstStyle/>
              <a:p>
                <a:endParaRPr lang="sl-SI"/>
              </a:p>
            </p:txBody>
          </p:sp>
          <p:sp>
            <p:nvSpPr>
              <p:cNvPr id="43045" name="Text Box 37"/>
              <p:cNvSpPr txBox="1">
                <a:spLocks noChangeAspect="1" noChangeArrowheads="1"/>
              </p:cNvSpPr>
              <p:nvPr/>
            </p:nvSpPr>
            <p:spPr bwMode="auto">
              <a:xfrm>
                <a:off x="1251" y="3665"/>
                <a:ext cx="249" cy="173"/>
              </a:xfrm>
              <a:prstGeom prst="rect">
                <a:avLst/>
              </a:prstGeom>
              <a:noFill/>
              <a:ln w="25400">
                <a:noFill/>
                <a:miter lim="800000"/>
                <a:headEnd/>
                <a:tailEnd/>
              </a:ln>
              <a:effectLst/>
            </p:spPr>
            <p:txBody>
              <a:bodyPr wrap="none" anchor="ctr">
                <a:spAutoFit/>
              </a:bodyPr>
              <a:lstStyle/>
              <a:p>
                <a:pPr algn="ctr"/>
                <a:r>
                  <a:rPr lang="de-DE" sz="1200"/>
                  <a:t>0.6</a:t>
                </a:r>
              </a:p>
            </p:txBody>
          </p:sp>
          <p:sp>
            <p:nvSpPr>
              <p:cNvPr id="43046" name="Line 38"/>
              <p:cNvSpPr>
                <a:spLocks noChangeAspect="1" noChangeShapeType="1"/>
              </p:cNvSpPr>
              <p:nvPr/>
            </p:nvSpPr>
            <p:spPr bwMode="auto">
              <a:xfrm>
                <a:off x="2370" y="2222"/>
                <a:ext cx="70" cy="0"/>
              </a:xfrm>
              <a:prstGeom prst="line">
                <a:avLst/>
              </a:prstGeom>
              <a:noFill/>
              <a:ln w="25400">
                <a:solidFill>
                  <a:schemeClr val="tx1"/>
                </a:solidFill>
                <a:round/>
                <a:headEnd/>
                <a:tailEnd/>
              </a:ln>
              <a:effectLst/>
            </p:spPr>
            <p:txBody>
              <a:bodyPr wrap="none" anchor="ctr"/>
              <a:lstStyle/>
              <a:p>
                <a:endParaRPr lang="sl-SI"/>
              </a:p>
            </p:txBody>
          </p:sp>
          <p:sp>
            <p:nvSpPr>
              <p:cNvPr id="43047" name="Text Box 39"/>
              <p:cNvSpPr txBox="1">
                <a:spLocks noChangeAspect="1" noChangeArrowheads="1"/>
              </p:cNvSpPr>
              <p:nvPr/>
            </p:nvSpPr>
            <p:spPr bwMode="auto">
              <a:xfrm>
                <a:off x="2437" y="2137"/>
                <a:ext cx="249" cy="173"/>
              </a:xfrm>
              <a:prstGeom prst="rect">
                <a:avLst/>
              </a:prstGeom>
              <a:noFill/>
              <a:ln w="25400">
                <a:noFill/>
                <a:miter lim="800000"/>
                <a:headEnd/>
                <a:tailEnd/>
              </a:ln>
              <a:effectLst/>
            </p:spPr>
            <p:txBody>
              <a:bodyPr wrap="none" anchor="ctr">
                <a:spAutoFit/>
              </a:bodyPr>
              <a:lstStyle/>
              <a:p>
                <a:pPr algn="ctr"/>
                <a:r>
                  <a:rPr lang="de-DE" sz="1200"/>
                  <a:t>0.8</a:t>
                </a:r>
              </a:p>
            </p:txBody>
          </p:sp>
          <p:sp>
            <p:nvSpPr>
              <p:cNvPr id="43048" name="Text Box 40"/>
              <p:cNvSpPr txBox="1">
                <a:spLocks noChangeAspect="1" noChangeArrowheads="1"/>
              </p:cNvSpPr>
              <p:nvPr/>
            </p:nvSpPr>
            <p:spPr bwMode="auto">
              <a:xfrm>
                <a:off x="2422" y="1792"/>
                <a:ext cx="249" cy="173"/>
              </a:xfrm>
              <a:prstGeom prst="rect">
                <a:avLst/>
              </a:prstGeom>
              <a:noFill/>
              <a:ln w="25400">
                <a:noFill/>
                <a:miter lim="800000"/>
                <a:headEnd/>
                <a:tailEnd/>
              </a:ln>
              <a:effectLst/>
            </p:spPr>
            <p:txBody>
              <a:bodyPr wrap="none" anchor="ctr">
                <a:spAutoFit/>
              </a:bodyPr>
              <a:lstStyle/>
              <a:p>
                <a:pPr algn="ctr"/>
                <a:r>
                  <a:rPr lang="de-DE" sz="1200"/>
                  <a:t>1.0</a:t>
                </a:r>
              </a:p>
            </p:txBody>
          </p:sp>
          <p:sp>
            <p:nvSpPr>
              <p:cNvPr id="43049" name="Line 41"/>
              <p:cNvSpPr>
                <a:spLocks noChangeAspect="1" noChangeShapeType="1"/>
              </p:cNvSpPr>
              <p:nvPr/>
            </p:nvSpPr>
            <p:spPr bwMode="auto">
              <a:xfrm flipH="1" flipV="1">
                <a:off x="1107" y="1868"/>
                <a:ext cx="1299" cy="1738"/>
              </a:xfrm>
              <a:prstGeom prst="line">
                <a:avLst/>
              </a:prstGeom>
              <a:noFill/>
              <a:ln w="25400">
                <a:solidFill>
                  <a:schemeClr val="tx1"/>
                </a:solidFill>
                <a:round/>
                <a:headEnd/>
                <a:tailEnd/>
              </a:ln>
              <a:effectLst/>
            </p:spPr>
            <p:txBody>
              <a:bodyPr wrap="none" anchor="ctr"/>
              <a:lstStyle/>
              <a:p>
                <a:endParaRPr lang="sl-SI"/>
              </a:p>
            </p:txBody>
          </p:sp>
          <p:grpSp>
            <p:nvGrpSpPr>
              <p:cNvPr id="4" name="Group 42"/>
              <p:cNvGrpSpPr>
                <a:grpSpLocks noChangeAspect="1"/>
              </p:cNvGrpSpPr>
              <p:nvPr/>
            </p:nvGrpSpPr>
            <p:grpSpPr bwMode="auto">
              <a:xfrm>
                <a:off x="865" y="1672"/>
                <a:ext cx="3071" cy="163"/>
                <a:chOff x="2655" y="702"/>
                <a:chExt cx="4267" cy="226"/>
              </a:xfrm>
            </p:grpSpPr>
            <p:sp>
              <p:nvSpPr>
                <p:cNvPr id="43051" name="Text Box 43"/>
                <p:cNvSpPr txBox="1">
                  <a:spLocks noChangeAspect="1" noChangeArrowheads="1"/>
                </p:cNvSpPr>
                <p:nvPr/>
              </p:nvSpPr>
              <p:spPr bwMode="auto">
                <a:xfrm>
                  <a:off x="5606" y="702"/>
                  <a:ext cx="620" cy="214"/>
                </a:xfrm>
                <a:prstGeom prst="rect">
                  <a:avLst/>
                </a:prstGeom>
                <a:noFill/>
                <a:ln w="25400">
                  <a:noFill/>
                  <a:miter lim="800000"/>
                  <a:headEnd/>
                  <a:tailEnd/>
                </a:ln>
                <a:effectLst/>
              </p:spPr>
              <p:txBody>
                <a:bodyPr wrap="none" anchor="ctr">
                  <a:spAutoFit/>
                </a:bodyPr>
                <a:lstStyle/>
                <a:p>
                  <a:pPr algn="ctr"/>
                  <a:r>
                    <a:rPr lang="de-DE" sz="1000"/>
                    <a:t>cos φ 0.9</a:t>
                  </a:r>
                </a:p>
              </p:txBody>
            </p:sp>
            <p:sp>
              <p:nvSpPr>
                <p:cNvPr id="43052" name="Text Box 44"/>
                <p:cNvSpPr txBox="1">
                  <a:spLocks noChangeAspect="1" noChangeArrowheads="1"/>
                </p:cNvSpPr>
                <p:nvPr/>
              </p:nvSpPr>
              <p:spPr bwMode="auto">
                <a:xfrm>
                  <a:off x="6303" y="714"/>
                  <a:ext cx="619" cy="214"/>
                </a:xfrm>
                <a:prstGeom prst="rect">
                  <a:avLst/>
                </a:prstGeom>
                <a:noFill/>
                <a:ln w="25400">
                  <a:noFill/>
                  <a:miter lim="800000"/>
                  <a:headEnd/>
                  <a:tailEnd/>
                </a:ln>
                <a:effectLst/>
              </p:spPr>
              <p:txBody>
                <a:bodyPr wrap="none" anchor="ctr">
                  <a:spAutoFit/>
                </a:bodyPr>
                <a:lstStyle/>
                <a:p>
                  <a:pPr algn="ctr"/>
                  <a:r>
                    <a:rPr lang="de-DE" sz="1000"/>
                    <a:t>cos φ 0.8</a:t>
                  </a:r>
                </a:p>
              </p:txBody>
            </p:sp>
            <p:sp>
              <p:nvSpPr>
                <p:cNvPr id="43053" name="Text Box 45"/>
                <p:cNvSpPr txBox="1">
                  <a:spLocks noChangeAspect="1" noChangeArrowheads="1"/>
                </p:cNvSpPr>
                <p:nvPr/>
              </p:nvSpPr>
              <p:spPr bwMode="auto">
                <a:xfrm>
                  <a:off x="4806" y="702"/>
                  <a:ext cx="528" cy="214"/>
                </a:xfrm>
                <a:prstGeom prst="rect">
                  <a:avLst/>
                </a:prstGeom>
                <a:noFill/>
                <a:ln w="25400">
                  <a:noFill/>
                  <a:miter lim="800000"/>
                  <a:headEnd/>
                  <a:tailEnd/>
                </a:ln>
                <a:effectLst/>
              </p:spPr>
              <p:txBody>
                <a:bodyPr wrap="none" anchor="ctr">
                  <a:spAutoFit/>
                </a:bodyPr>
                <a:lstStyle/>
                <a:p>
                  <a:pPr algn="ctr"/>
                  <a:r>
                    <a:rPr lang="de-DE" sz="1000"/>
                    <a:t>cos φ 1</a:t>
                  </a:r>
                </a:p>
              </p:txBody>
            </p:sp>
            <p:sp>
              <p:nvSpPr>
                <p:cNvPr id="43054" name="Text Box 46"/>
                <p:cNvSpPr txBox="1">
                  <a:spLocks noChangeAspect="1" noChangeArrowheads="1"/>
                </p:cNvSpPr>
                <p:nvPr/>
              </p:nvSpPr>
              <p:spPr bwMode="auto">
                <a:xfrm>
                  <a:off x="3326" y="713"/>
                  <a:ext cx="620" cy="214"/>
                </a:xfrm>
                <a:prstGeom prst="rect">
                  <a:avLst/>
                </a:prstGeom>
                <a:noFill/>
                <a:ln w="25400">
                  <a:noFill/>
                  <a:miter lim="800000"/>
                  <a:headEnd/>
                  <a:tailEnd/>
                </a:ln>
                <a:effectLst/>
              </p:spPr>
              <p:txBody>
                <a:bodyPr wrap="none" anchor="ctr">
                  <a:spAutoFit/>
                </a:bodyPr>
                <a:lstStyle/>
                <a:p>
                  <a:pPr algn="ctr"/>
                  <a:r>
                    <a:rPr lang="de-DE" sz="1000"/>
                    <a:t>cos φ 0.9</a:t>
                  </a:r>
                </a:p>
              </p:txBody>
            </p:sp>
            <p:sp>
              <p:nvSpPr>
                <p:cNvPr id="43055" name="Line 47"/>
                <p:cNvSpPr>
                  <a:spLocks noChangeAspect="1" noChangeShapeType="1"/>
                </p:cNvSpPr>
                <p:nvPr/>
              </p:nvSpPr>
              <p:spPr bwMode="auto">
                <a:xfrm>
                  <a:off x="4752" y="912"/>
                  <a:ext cx="96" cy="0"/>
                </a:xfrm>
                <a:prstGeom prst="line">
                  <a:avLst/>
                </a:prstGeom>
                <a:noFill/>
                <a:ln w="25400">
                  <a:solidFill>
                    <a:schemeClr val="tx1"/>
                  </a:solidFill>
                  <a:round/>
                  <a:headEnd/>
                  <a:tailEnd/>
                </a:ln>
                <a:effectLst/>
              </p:spPr>
              <p:txBody>
                <a:bodyPr wrap="none" anchor="ctr"/>
                <a:lstStyle/>
                <a:p>
                  <a:endParaRPr lang="sl-SI"/>
                </a:p>
              </p:txBody>
            </p:sp>
            <p:sp>
              <p:nvSpPr>
                <p:cNvPr id="43056" name="Text Box 48"/>
                <p:cNvSpPr txBox="1">
                  <a:spLocks noChangeAspect="1" noChangeArrowheads="1"/>
                </p:cNvSpPr>
                <p:nvPr/>
              </p:nvSpPr>
              <p:spPr bwMode="auto">
                <a:xfrm>
                  <a:off x="2655" y="713"/>
                  <a:ext cx="619" cy="214"/>
                </a:xfrm>
                <a:prstGeom prst="rect">
                  <a:avLst/>
                </a:prstGeom>
                <a:noFill/>
                <a:ln w="25400">
                  <a:noFill/>
                  <a:miter lim="800000"/>
                  <a:headEnd/>
                  <a:tailEnd/>
                </a:ln>
                <a:effectLst/>
              </p:spPr>
              <p:txBody>
                <a:bodyPr wrap="none" anchor="ctr">
                  <a:spAutoFit/>
                </a:bodyPr>
                <a:lstStyle/>
                <a:p>
                  <a:pPr algn="ctr"/>
                  <a:r>
                    <a:rPr lang="de-DE" sz="1000"/>
                    <a:t>cos φ 0.8</a:t>
                  </a:r>
                </a:p>
              </p:txBody>
            </p:sp>
          </p:grpSp>
          <p:sp>
            <p:nvSpPr>
              <p:cNvPr id="43057" name="Arc 49"/>
              <p:cNvSpPr>
                <a:spLocks noChangeAspect="1"/>
              </p:cNvSpPr>
              <p:nvPr/>
            </p:nvSpPr>
            <p:spPr bwMode="auto">
              <a:xfrm>
                <a:off x="2419" y="2044"/>
                <a:ext cx="1727" cy="1585"/>
              </a:xfrm>
              <a:custGeom>
                <a:avLst/>
                <a:gdLst>
                  <a:gd name="G0" fmla="+- 0 0 0"/>
                  <a:gd name="G1" fmla="+- 19481 0 0"/>
                  <a:gd name="G2" fmla="+- 21600 0 0"/>
                  <a:gd name="T0" fmla="*/ 9331 w 21597"/>
                  <a:gd name="T1" fmla="*/ 0 h 19481"/>
                  <a:gd name="T2" fmla="*/ 21597 w 21597"/>
                  <a:gd name="T3" fmla="*/ 19128 h 19481"/>
                  <a:gd name="T4" fmla="*/ 0 w 21597"/>
                  <a:gd name="T5" fmla="*/ 19481 h 19481"/>
                </a:gdLst>
                <a:ahLst/>
                <a:cxnLst>
                  <a:cxn ang="0">
                    <a:pos x="T0" y="T1"/>
                  </a:cxn>
                  <a:cxn ang="0">
                    <a:pos x="T2" y="T3"/>
                  </a:cxn>
                  <a:cxn ang="0">
                    <a:pos x="T4" y="T5"/>
                  </a:cxn>
                </a:cxnLst>
                <a:rect l="0" t="0" r="r" b="b"/>
                <a:pathLst>
                  <a:path w="21597" h="19481" fill="none" extrusionOk="0">
                    <a:moveTo>
                      <a:pt x="9330" y="0"/>
                    </a:moveTo>
                    <a:cubicBezTo>
                      <a:pt x="16713" y="3536"/>
                      <a:pt x="21463" y="10942"/>
                      <a:pt x="21597" y="19127"/>
                    </a:cubicBezTo>
                  </a:path>
                  <a:path w="21597" h="19481" stroke="0" extrusionOk="0">
                    <a:moveTo>
                      <a:pt x="9330" y="0"/>
                    </a:moveTo>
                    <a:cubicBezTo>
                      <a:pt x="16713" y="3536"/>
                      <a:pt x="21463" y="10942"/>
                      <a:pt x="21597" y="19127"/>
                    </a:cubicBezTo>
                    <a:lnTo>
                      <a:pt x="0" y="19481"/>
                    </a:lnTo>
                    <a:close/>
                  </a:path>
                </a:pathLst>
              </a:custGeom>
              <a:noFill/>
              <a:ln w="50800">
                <a:solidFill>
                  <a:srgbClr val="00CC99"/>
                </a:solidFill>
                <a:round/>
                <a:headEnd/>
                <a:tailEnd/>
              </a:ln>
              <a:effectLst/>
            </p:spPr>
            <p:txBody>
              <a:bodyPr wrap="none" anchor="ctr"/>
              <a:lstStyle/>
              <a:p>
                <a:endParaRPr lang="sl-SI"/>
              </a:p>
            </p:txBody>
          </p:sp>
          <p:sp>
            <p:nvSpPr>
              <p:cNvPr id="43058" name="Arc 50"/>
              <p:cNvSpPr>
                <a:spLocks noChangeAspect="1"/>
              </p:cNvSpPr>
              <p:nvPr/>
            </p:nvSpPr>
            <p:spPr bwMode="auto">
              <a:xfrm>
                <a:off x="2414" y="2230"/>
                <a:ext cx="1707" cy="1385"/>
              </a:xfrm>
              <a:custGeom>
                <a:avLst/>
                <a:gdLst>
                  <a:gd name="G0" fmla="+- 0 0 0"/>
                  <a:gd name="G1" fmla="+- 17415 0 0"/>
                  <a:gd name="G2" fmla="+- 21600 0 0"/>
                  <a:gd name="T0" fmla="*/ 12779 w 21599"/>
                  <a:gd name="T1" fmla="*/ 0 h 17415"/>
                  <a:gd name="T2" fmla="*/ 21599 w 21599"/>
                  <a:gd name="T3" fmla="*/ 17234 h 17415"/>
                  <a:gd name="T4" fmla="*/ 0 w 21599"/>
                  <a:gd name="T5" fmla="*/ 17415 h 17415"/>
                </a:gdLst>
                <a:ahLst/>
                <a:cxnLst>
                  <a:cxn ang="0">
                    <a:pos x="T0" y="T1"/>
                  </a:cxn>
                  <a:cxn ang="0">
                    <a:pos x="T2" y="T3"/>
                  </a:cxn>
                  <a:cxn ang="0">
                    <a:pos x="T4" y="T5"/>
                  </a:cxn>
                </a:cxnLst>
                <a:rect l="0" t="0" r="r" b="b"/>
                <a:pathLst>
                  <a:path w="21599" h="17415" fill="none" extrusionOk="0">
                    <a:moveTo>
                      <a:pt x="12778" y="0"/>
                    </a:moveTo>
                    <a:cubicBezTo>
                      <a:pt x="18272" y="4031"/>
                      <a:pt x="21542" y="10419"/>
                      <a:pt x="21599" y="17233"/>
                    </a:cubicBezTo>
                  </a:path>
                  <a:path w="21599" h="17415" stroke="0" extrusionOk="0">
                    <a:moveTo>
                      <a:pt x="12778" y="0"/>
                    </a:moveTo>
                    <a:cubicBezTo>
                      <a:pt x="18272" y="4031"/>
                      <a:pt x="21542" y="10419"/>
                      <a:pt x="21599" y="17233"/>
                    </a:cubicBezTo>
                    <a:lnTo>
                      <a:pt x="0" y="17415"/>
                    </a:lnTo>
                    <a:close/>
                  </a:path>
                </a:pathLst>
              </a:custGeom>
              <a:noFill/>
              <a:ln w="50800">
                <a:solidFill>
                  <a:schemeClr val="accent2"/>
                </a:solidFill>
                <a:round/>
                <a:headEnd/>
                <a:tailEnd/>
              </a:ln>
              <a:effectLst/>
            </p:spPr>
            <p:txBody>
              <a:bodyPr wrap="none" anchor="ctr"/>
              <a:lstStyle/>
              <a:p>
                <a:endParaRPr lang="sl-SI"/>
              </a:p>
            </p:txBody>
          </p:sp>
          <p:sp>
            <p:nvSpPr>
              <p:cNvPr id="43059" name="Line 51"/>
              <p:cNvSpPr>
                <a:spLocks noChangeAspect="1" noChangeShapeType="1"/>
              </p:cNvSpPr>
              <p:nvPr/>
            </p:nvSpPr>
            <p:spPr bwMode="auto">
              <a:xfrm flipV="1">
                <a:off x="2409" y="2051"/>
                <a:ext cx="754" cy="2"/>
              </a:xfrm>
              <a:prstGeom prst="line">
                <a:avLst/>
              </a:prstGeom>
              <a:noFill/>
              <a:ln w="50800">
                <a:solidFill>
                  <a:srgbClr val="00CC99"/>
                </a:solidFill>
                <a:round/>
                <a:headEnd/>
                <a:tailEnd/>
              </a:ln>
              <a:effectLst/>
            </p:spPr>
            <p:txBody>
              <a:bodyPr wrap="none" anchor="ctr"/>
              <a:lstStyle/>
              <a:p>
                <a:endParaRPr lang="sl-SI"/>
              </a:p>
            </p:txBody>
          </p:sp>
          <p:sp>
            <p:nvSpPr>
              <p:cNvPr id="43060" name="Arc 52"/>
              <p:cNvSpPr>
                <a:spLocks noChangeAspect="1"/>
              </p:cNvSpPr>
              <p:nvPr/>
            </p:nvSpPr>
            <p:spPr bwMode="auto">
              <a:xfrm flipH="1">
                <a:off x="1188" y="2053"/>
                <a:ext cx="1578" cy="1547"/>
              </a:xfrm>
              <a:custGeom>
                <a:avLst/>
                <a:gdLst>
                  <a:gd name="G0" fmla="+- 0 0 0"/>
                  <a:gd name="G1" fmla="+- 21039 0 0"/>
                  <a:gd name="G2" fmla="+- 21600 0 0"/>
                  <a:gd name="T0" fmla="*/ 4890 w 21600"/>
                  <a:gd name="T1" fmla="*/ 0 h 21117"/>
                  <a:gd name="T2" fmla="*/ 21600 w 21600"/>
                  <a:gd name="T3" fmla="*/ 21117 h 21117"/>
                  <a:gd name="T4" fmla="*/ 0 w 21600"/>
                  <a:gd name="T5" fmla="*/ 21039 h 21117"/>
                </a:gdLst>
                <a:ahLst/>
                <a:cxnLst>
                  <a:cxn ang="0">
                    <a:pos x="T0" y="T1"/>
                  </a:cxn>
                  <a:cxn ang="0">
                    <a:pos x="T2" y="T3"/>
                  </a:cxn>
                  <a:cxn ang="0">
                    <a:pos x="T4" y="T5"/>
                  </a:cxn>
                </a:cxnLst>
                <a:rect l="0" t="0" r="r" b="b"/>
                <a:pathLst>
                  <a:path w="21600" h="21117" fill="none" extrusionOk="0">
                    <a:moveTo>
                      <a:pt x="4890" y="-1"/>
                    </a:moveTo>
                    <a:cubicBezTo>
                      <a:pt x="14674" y="2274"/>
                      <a:pt x="21600" y="10993"/>
                      <a:pt x="21600" y="21039"/>
                    </a:cubicBezTo>
                    <a:cubicBezTo>
                      <a:pt x="21600" y="21064"/>
                      <a:pt x="21599" y="21090"/>
                      <a:pt x="21599" y="21116"/>
                    </a:cubicBezTo>
                  </a:path>
                  <a:path w="21600" h="21117" stroke="0" extrusionOk="0">
                    <a:moveTo>
                      <a:pt x="4890" y="-1"/>
                    </a:moveTo>
                    <a:cubicBezTo>
                      <a:pt x="14674" y="2274"/>
                      <a:pt x="21600" y="10993"/>
                      <a:pt x="21600" y="21039"/>
                    </a:cubicBezTo>
                    <a:cubicBezTo>
                      <a:pt x="21600" y="21064"/>
                      <a:pt x="21599" y="21090"/>
                      <a:pt x="21599" y="21116"/>
                    </a:cubicBezTo>
                    <a:lnTo>
                      <a:pt x="0" y="21039"/>
                    </a:lnTo>
                    <a:close/>
                  </a:path>
                </a:pathLst>
              </a:custGeom>
              <a:noFill/>
              <a:ln w="50800">
                <a:solidFill>
                  <a:srgbClr val="00CC99"/>
                </a:solidFill>
                <a:round/>
                <a:headEnd/>
                <a:tailEnd/>
              </a:ln>
              <a:effectLst/>
            </p:spPr>
            <p:txBody>
              <a:bodyPr wrap="none" anchor="ctr"/>
              <a:lstStyle/>
              <a:p>
                <a:endParaRPr lang="sl-SI"/>
              </a:p>
            </p:txBody>
          </p:sp>
          <p:sp>
            <p:nvSpPr>
              <p:cNvPr id="43061" name="Arc 53"/>
              <p:cNvSpPr>
                <a:spLocks noChangeAspect="1"/>
              </p:cNvSpPr>
              <p:nvPr/>
            </p:nvSpPr>
            <p:spPr bwMode="auto">
              <a:xfrm flipH="1">
                <a:off x="1452" y="2227"/>
                <a:ext cx="1475" cy="1373"/>
              </a:xfrm>
              <a:custGeom>
                <a:avLst/>
                <a:gdLst>
                  <a:gd name="G0" fmla="+- 0 0 0"/>
                  <a:gd name="G1" fmla="+- 20200 0 0"/>
                  <a:gd name="G2" fmla="+- 21600 0 0"/>
                  <a:gd name="T0" fmla="*/ 7650 w 21600"/>
                  <a:gd name="T1" fmla="*/ 0 h 20297"/>
                  <a:gd name="T2" fmla="*/ 21600 w 21600"/>
                  <a:gd name="T3" fmla="*/ 20297 h 20297"/>
                  <a:gd name="T4" fmla="*/ 0 w 21600"/>
                  <a:gd name="T5" fmla="*/ 20200 h 20297"/>
                </a:gdLst>
                <a:ahLst/>
                <a:cxnLst>
                  <a:cxn ang="0">
                    <a:pos x="T0" y="T1"/>
                  </a:cxn>
                  <a:cxn ang="0">
                    <a:pos x="T2" y="T3"/>
                  </a:cxn>
                  <a:cxn ang="0">
                    <a:pos x="T4" y="T5"/>
                  </a:cxn>
                </a:cxnLst>
                <a:rect l="0" t="0" r="r" b="b"/>
                <a:pathLst>
                  <a:path w="21600" h="20297" fill="none" extrusionOk="0">
                    <a:moveTo>
                      <a:pt x="7649" y="0"/>
                    </a:moveTo>
                    <a:cubicBezTo>
                      <a:pt x="16046" y="3179"/>
                      <a:pt x="21600" y="11221"/>
                      <a:pt x="21600" y="20200"/>
                    </a:cubicBezTo>
                    <a:cubicBezTo>
                      <a:pt x="21600" y="20232"/>
                      <a:pt x="21599" y="20264"/>
                      <a:pt x="21599" y="20296"/>
                    </a:cubicBezTo>
                  </a:path>
                  <a:path w="21600" h="20297" stroke="0" extrusionOk="0">
                    <a:moveTo>
                      <a:pt x="7649" y="0"/>
                    </a:moveTo>
                    <a:cubicBezTo>
                      <a:pt x="16046" y="3179"/>
                      <a:pt x="21600" y="11221"/>
                      <a:pt x="21600" y="20200"/>
                    </a:cubicBezTo>
                    <a:cubicBezTo>
                      <a:pt x="21600" y="20232"/>
                      <a:pt x="21599" y="20264"/>
                      <a:pt x="21599" y="20296"/>
                    </a:cubicBezTo>
                    <a:lnTo>
                      <a:pt x="0" y="20200"/>
                    </a:lnTo>
                    <a:close/>
                  </a:path>
                </a:pathLst>
              </a:custGeom>
              <a:noFill/>
              <a:ln w="50800">
                <a:solidFill>
                  <a:schemeClr val="accent2"/>
                </a:solidFill>
                <a:round/>
                <a:headEnd/>
                <a:tailEnd/>
              </a:ln>
              <a:effectLst/>
            </p:spPr>
            <p:txBody>
              <a:bodyPr wrap="none" anchor="ctr"/>
              <a:lstStyle/>
              <a:p>
                <a:endParaRPr lang="sl-SI"/>
              </a:p>
            </p:txBody>
          </p:sp>
          <p:sp>
            <p:nvSpPr>
              <p:cNvPr id="43062" name="Line 54"/>
              <p:cNvSpPr>
                <a:spLocks noChangeAspect="1" noChangeShapeType="1"/>
              </p:cNvSpPr>
              <p:nvPr/>
            </p:nvSpPr>
            <p:spPr bwMode="auto">
              <a:xfrm>
                <a:off x="2411" y="2228"/>
                <a:ext cx="1017" cy="2"/>
              </a:xfrm>
              <a:prstGeom prst="line">
                <a:avLst/>
              </a:prstGeom>
              <a:noFill/>
              <a:ln w="50800">
                <a:solidFill>
                  <a:schemeClr val="accent2"/>
                </a:solidFill>
                <a:round/>
                <a:headEnd/>
                <a:tailEnd/>
              </a:ln>
              <a:effectLst/>
            </p:spPr>
            <p:txBody>
              <a:bodyPr wrap="none" anchor="ctr"/>
              <a:lstStyle/>
              <a:p>
                <a:endParaRPr lang="sl-SI"/>
              </a:p>
            </p:txBody>
          </p:sp>
        </p:grpSp>
        <p:sp>
          <p:nvSpPr>
            <p:cNvPr id="43063" name="AutoShape 55"/>
            <p:cNvSpPr>
              <a:spLocks noChangeArrowheads="1"/>
            </p:cNvSpPr>
            <p:nvPr/>
          </p:nvSpPr>
          <p:spPr bwMode="auto">
            <a:xfrm rot="-5400000">
              <a:off x="4690" y="2043"/>
              <a:ext cx="253" cy="289"/>
            </a:xfrm>
            <a:prstGeom prst="chevron">
              <a:avLst>
                <a:gd name="adj" fmla="val 27176"/>
              </a:avLst>
            </a:prstGeom>
            <a:solidFill>
              <a:srgbClr val="00CC99"/>
            </a:solidFill>
            <a:ln w="25400">
              <a:solidFill>
                <a:srgbClr val="00CC99"/>
              </a:solidFill>
              <a:miter lim="800000"/>
              <a:headEnd/>
              <a:tailEnd/>
            </a:ln>
            <a:effectLst/>
          </p:spPr>
          <p:txBody>
            <a:bodyPr wrap="none" anchor="ctr"/>
            <a:lstStyle/>
            <a:p>
              <a:endParaRPr lang="sl-SI"/>
            </a:p>
          </p:txBody>
        </p:sp>
        <p:sp>
          <p:nvSpPr>
            <p:cNvPr id="43064" name="AutoShape 56"/>
            <p:cNvSpPr>
              <a:spLocks noChangeArrowheads="1"/>
            </p:cNvSpPr>
            <p:nvPr/>
          </p:nvSpPr>
          <p:spPr bwMode="auto">
            <a:xfrm rot="-5400000">
              <a:off x="4120" y="2804"/>
              <a:ext cx="1392" cy="290"/>
            </a:xfrm>
            <a:prstGeom prst="homePlate">
              <a:avLst>
                <a:gd name="adj" fmla="val 23978"/>
              </a:avLst>
            </a:prstGeom>
            <a:solidFill>
              <a:schemeClr val="accent2"/>
            </a:solidFill>
            <a:ln w="25400">
              <a:solidFill>
                <a:schemeClr val="accent2"/>
              </a:solidFill>
              <a:miter lim="800000"/>
              <a:headEnd/>
              <a:tailEnd/>
            </a:ln>
            <a:effectLst/>
          </p:spPr>
          <p:txBody>
            <a:bodyPr wrap="none" anchor="ctr"/>
            <a:lstStyle/>
            <a:p>
              <a:endParaRPr lang="sl-SI"/>
            </a:p>
          </p:txBody>
        </p:sp>
        <p:sp>
          <p:nvSpPr>
            <p:cNvPr id="43065" name="Text Box 57"/>
            <p:cNvSpPr txBox="1">
              <a:spLocks noChangeArrowheads="1"/>
            </p:cNvSpPr>
            <p:nvPr/>
          </p:nvSpPr>
          <p:spPr bwMode="auto">
            <a:xfrm rot="-5400000">
              <a:off x="4322" y="2882"/>
              <a:ext cx="982" cy="212"/>
            </a:xfrm>
            <a:prstGeom prst="rect">
              <a:avLst/>
            </a:prstGeom>
            <a:noFill/>
            <a:ln w="25400">
              <a:noFill/>
              <a:miter lim="800000"/>
              <a:headEnd/>
              <a:tailEnd/>
            </a:ln>
            <a:effectLst/>
          </p:spPr>
          <p:txBody>
            <a:bodyPr wrap="none" anchor="ctr">
              <a:spAutoFit/>
            </a:bodyPr>
            <a:lstStyle/>
            <a:p>
              <a:pPr algn="ctr"/>
              <a:r>
                <a:rPr lang="en-GB" sz="1600" b="1">
                  <a:solidFill>
                    <a:schemeClr val="bg1"/>
                  </a:solidFill>
                </a:rPr>
                <a:t>REAL POWER</a:t>
              </a:r>
              <a:endParaRPr lang="de-DE" sz="1600" b="1">
                <a:solidFill>
                  <a:schemeClr val="bg1"/>
                </a:solidFill>
              </a:endParaRPr>
            </a:p>
          </p:txBody>
        </p:sp>
        <p:sp>
          <p:nvSpPr>
            <p:cNvPr id="43066" name="Text Box 58"/>
            <p:cNvSpPr txBox="1">
              <a:spLocks noChangeArrowheads="1"/>
            </p:cNvSpPr>
            <p:nvPr/>
          </p:nvSpPr>
          <p:spPr bwMode="auto">
            <a:xfrm rot="-5400000">
              <a:off x="4731" y="2060"/>
              <a:ext cx="191" cy="212"/>
            </a:xfrm>
            <a:prstGeom prst="rect">
              <a:avLst/>
            </a:prstGeom>
            <a:noFill/>
            <a:ln w="25400">
              <a:noFill/>
              <a:miter lim="800000"/>
              <a:headEnd/>
              <a:tailEnd/>
            </a:ln>
            <a:effectLst/>
          </p:spPr>
          <p:txBody>
            <a:bodyPr wrap="none" anchor="ctr">
              <a:spAutoFit/>
            </a:bodyPr>
            <a:lstStyle/>
            <a:p>
              <a:pPr algn="ctr"/>
              <a:r>
                <a:rPr lang="en-GB" sz="1600" b="1"/>
                <a:t>+</a:t>
              </a:r>
              <a:endParaRPr lang="de-DE" sz="1600" b="1"/>
            </a:p>
          </p:txBody>
        </p:sp>
        <p:sp>
          <p:nvSpPr>
            <p:cNvPr id="43067" name="Text Box 59"/>
            <p:cNvSpPr txBox="1">
              <a:spLocks noChangeArrowheads="1"/>
            </p:cNvSpPr>
            <p:nvPr/>
          </p:nvSpPr>
          <p:spPr bwMode="auto">
            <a:xfrm>
              <a:off x="4921" y="2061"/>
              <a:ext cx="661" cy="288"/>
            </a:xfrm>
            <a:prstGeom prst="rect">
              <a:avLst/>
            </a:prstGeom>
            <a:noFill/>
            <a:ln w="12700">
              <a:noFill/>
              <a:miter lim="800000"/>
              <a:headEnd/>
              <a:tailEnd/>
            </a:ln>
            <a:effectLst/>
          </p:spPr>
          <p:txBody>
            <a:bodyPr wrap="none">
              <a:spAutoFit/>
            </a:bodyPr>
            <a:lstStyle/>
            <a:p>
              <a:r>
                <a:rPr lang="de-DE" sz="2400"/>
                <a:t>12.5%</a:t>
              </a:r>
            </a:p>
          </p:txBody>
        </p:sp>
      </p:grpSp>
      <p:sp>
        <p:nvSpPr>
          <p:cNvPr id="63" name="Rectangle 5"/>
          <p:cNvSpPr>
            <a:spLocks noGrp="1" noChangeArrowheads="1"/>
          </p:cNvSpPr>
          <p:nvPr>
            <p:ph type="title"/>
          </p:nvPr>
        </p:nvSpPr>
        <p:spPr/>
        <p:txBody>
          <a:bodyPr/>
          <a:lstStyle/>
          <a:p>
            <a:r>
              <a:rPr lang="sl-SI" dirty="0" smtClean="0"/>
              <a:t>Statični UPS sistem</a:t>
            </a:r>
            <a:endParaRPr lang="en-GB" dirty="0"/>
          </a:p>
        </p:txBody>
      </p:sp>
    </p:spTree>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60" name="Rectangle 4"/>
          <p:cNvSpPr>
            <a:spLocks noChangeArrowheads="1"/>
          </p:cNvSpPr>
          <p:nvPr/>
        </p:nvSpPr>
        <p:spPr bwMode="auto">
          <a:xfrm>
            <a:off x="1089025" y="1295400"/>
            <a:ext cx="7510463" cy="981075"/>
          </a:xfrm>
          <a:prstGeom prst="rect">
            <a:avLst/>
          </a:prstGeom>
          <a:noFill/>
          <a:ln w="9525">
            <a:noFill/>
            <a:miter lim="800000"/>
            <a:headEnd/>
            <a:tailEnd/>
          </a:ln>
          <a:effectLst/>
        </p:spPr>
        <p:txBody>
          <a:bodyPr lIns="0" tIns="0" rIns="0" bIns="0"/>
          <a:lstStyle/>
          <a:p>
            <a:pPr marL="342900" indent="-342900">
              <a:spcBef>
                <a:spcPct val="30000"/>
              </a:spcBef>
              <a:buClr>
                <a:srgbClr val="003579"/>
              </a:buClr>
              <a:buFont typeface="Wingdings" pitchFamily="2" charset="2"/>
              <a:buChar char="n"/>
            </a:pPr>
            <a:r>
              <a:rPr lang="sl-SI" sz="1600" dirty="0" smtClean="0"/>
              <a:t>Nazivni</a:t>
            </a:r>
            <a:r>
              <a:rPr lang="en-GB" sz="1600" dirty="0" smtClean="0"/>
              <a:t> </a:t>
            </a:r>
            <a:r>
              <a:rPr lang="sl-SI" sz="1600" dirty="0" smtClean="0"/>
              <a:t>faktor moči</a:t>
            </a:r>
            <a:r>
              <a:rPr lang="en-GB" sz="1600" dirty="0" smtClean="0"/>
              <a:t> </a:t>
            </a:r>
            <a:r>
              <a:rPr lang="en-GB" sz="1600" dirty="0"/>
              <a:t>0.9 </a:t>
            </a:r>
            <a:r>
              <a:rPr lang="sl-SI" sz="1600" dirty="0" smtClean="0"/>
              <a:t>pomeni</a:t>
            </a:r>
            <a:r>
              <a:rPr lang="en-GB" sz="1600" dirty="0" smtClean="0"/>
              <a:t> </a:t>
            </a:r>
            <a:r>
              <a:rPr lang="en-GB" sz="1600" dirty="0"/>
              <a:t>12.5 % </a:t>
            </a:r>
            <a:r>
              <a:rPr lang="sl-SI" sz="1600" dirty="0" smtClean="0"/>
              <a:t>več realne moči v primerjavi s običajnimi UPS sistemi</a:t>
            </a:r>
            <a:endParaRPr lang="en-GB" sz="1600" dirty="0"/>
          </a:p>
        </p:txBody>
      </p:sp>
      <p:grpSp>
        <p:nvGrpSpPr>
          <p:cNvPr id="2" name="Group 61"/>
          <p:cNvGrpSpPr>
            <a:grpSpLocks/>
          </p:cNvGrpSpPr>
          <p:nvPr/>
        </p:nvGrpSpPr>
        <p:grpSpPr bwMode="auto">
          <a:xfrm>
            <a:off x="755650" y="2420938"/>
            <a:ext cx="8112125" cy="3746500"/>
            <a:chOff x="336" y="1478"/>
            <a:chExt cx="5110" cy="2360"/>
          </a:xfrm>
        </p:grpSpPr>
        <p:sp>
          <p:nvSpPr>
            <p:cNvPr id="45059" name="AutoShape 3"/>
            <p:cNvSpPr>
              <a:spLocks noChangeArrowheads="1"/>
            </p:cNvSpPr>
            <p:nvPr/>
          </p:nvSpPr>
          <p:spPr bwMode="auto">
            <a:xfrm rot="-5400000">
              <a:off x="4554" y="1998"/>
              <a:ext cx="253" cy="289"/>
            </a:xfrm>
            <a:prstGeom prst="chevron">
              <a:avLst>
                <a:gd name="adj" fmla="val 27176"/>
              </a:avLst>
            </a:prstGeom>
            <a:solidFill>
              <a:srgbClr val="00CC99"/>
            </a:solidFill>
            <a:ln w="25400">
              <a:solidFill>
                <a:srgbClr val="00CC99"/>
              </a:solidFill>
              <a:miter lim="800000"/>
              <a:headEnd/>
              <a:tailEnd/>
            </a:ln>
            <a:effectLst/>
          </p:spPr>
          <p:txBody>
            <a:bodyPr wrap="none" anchor="ctr"/>
            <a:lstStyle/>
            <a:p>
              <a:endParaRPr lang="sl-SI"/>
            </a:p>
          </p:txBody>
        </p:sp>
        <p:sp>
          <p:nvSpPr>
            <p:cNvPr id="45061" name="Line 5"/>
            <p:cNvSpPr>
              <a:spLocks noChangeAspect="1" noChangeShapeType="1"/>
            </p:cNvSpPr>
            <p:nvPr/>
          </p:nvSpPr>
          <p:spPr bwMode="auto">
            <a:xfrm>
              <a:off x="336" y="3608"/>
              <a:ext cx="4158" cy="2"/>
            </a:xfrm>
            <a:prstGeom prst="line">
              <a:avLst/>
            </a:prstGeom>
            <a:noFill/>
            <a:ln w="25400">
              <a:solidFill>
                <a:schemeClr val="tx1"/>
              </a:solidFill>
              <a:round/>
              <a:headEnd/>
              <a:tailEnd type="triangle" w="med" len="med"/>
            </a:ln>
            <a:effectLst/>
          </p:spPr>
          <p:txBody>
            <a:bodyPr wrap="none" anchor="ctr"/>
            <a:lstStyle/>
            <a:p>
              <a:endParaRPr lang="sl-SI"/>
            </a:p>
          </p:txBody>
        </p:sp>
        <p:sp>
          <p:nvSpPr>
            <p:cNvPr id="45062" name="Line 6"/>
            <p:cNvSpPr>
              <a:spLocks noChangeAspect="1" noChangeShapeType="1"/>
            </p:cNvSpPr>
            <p:nvPr/>
          </p:nvSpPr>
          <p:spPr bwMode="auto">
            <a:xfrm flipV="1">
              <a:off x="2411" y="1488"/>
              <a:ext cx="0" cy="2247"/>
            </a:xfrm>
            <a:prstGeom prst="line">
              <a:avLst/>
            </a:prstGeom>
            <a:noFill/>
            <a:ln w="25400">
              <a:solidFill>
                <a:schemeClr val="tx1"/>
              </a:solidFill>
              <a:round/>
              <a:headEnd/>
              <a:tailEnd type="triangle" w="med" len="med"/>
            </a:ln>
            <a:effectLst/>
          </p:spPr>
          <p:txBody>
            <a:bodyPr wrap="none" anchor="ctr"/>
            <a:lstStyle/>
            <a:p>
              <a:endParaRPr lang="sl-SI"/>
            </a:p>
          </p:txBody>
        </p:sp>
        <p:sp>
          <p:nvSpPr>
            <p:cNvPr id="45063" name="Line 7"/>
            <p:cNvSpPr>
              <a:spLocks noChangeAspect="1" noChangeShapeType="1"/>
            </p:cNvSpPr>
            <p:nvPr/>
          </p:nvSpPr>
          <p:spPr bwMode="auto">
            <a:xfrm flipH="1" flipV="1">
              <a:off x="1581" y="1877"/>
              <a:ext cx="830" cy="1729"/>
            </a:xfrm>
            <a:prstGeom prst="line">
              <a:avLst/>
            </a:prstGeom>
            <a:noFill/>
            <a:ln w="25400">
              <a:solidFill>
                <a:schemeClr val="tx1"/>
              </a:solidFill>
              <a:round/>
              <a:headEnd/>
              <a:tailEnd/>
            </a:ln>
            <a:effectLst/>
          </p:spPr>
          <p:txBody>
            <a:bodyPr wrap="none" anchor="ctr"/>
            <a:lstStyle/>
            <a:p>
              <a:endParaRPr lang="sl-SI"/>
            </a:p>
          </p:txBody>
        </p:sp>
        <p:sp>
          <p:nvSpPr>
            <p:cNvPr id="45064" name="Line 8"/>
            <p:cNvSpPr>
              <a:spLocks noChangeAspect="1" noChangeShapeType="1"/>
            </p:cNvSpPr>
            <p:nvPr/>
          </p:nvSpPr>
          <p:spPr bwMode="auto">
            <a:xfrm flipV="1">
              <a:off x="2411" y="1877"/>
              <a:ext cx="829" cy="1733"/>
            </a:xfrm>
            <a:prstGeom prst="line">
              <a:avLst/>
            </a:prstGeom>
            <a:noFill/>
            <a:ln w="25400">
              <a:solidFill>
                <a:schemeClr val="tx1"/>
              </a:solidFill>
              <a:round/>
              <a:headEnd/>
              <a:tailEnd/>
            </a:ln>
            <a:effectLst/>
          </p:spPr>
          <p:txBody>
            <a:bodyPr wrap="none" anchor="ctr"/>
            <a:lstStyle/>
            <a:p>
              <a:endParaRPr lang="sl-SI"/>
            </a:p>
          </p:txBody>
        </p:sp>
        <p:sp>
          <p:nvSpPr>
            <p:cNvPr id="45065" name="Line 9"/>
            <p:cNvSpPr>
              <a:spLocks noChangeAspect="1" noChangeShapeType="1"/>
            </p:cNvSpPr>
            <p:nvPr/>
          </p:nvSpPr>
          <p:spPr bwMode="auto">
            <a:xfrm flipV="1">
              <a:off x="2411" y="1868"/>
              <a:ext cx="1301" cy="1742"/>
            </a:xfrm>
            <a:prstGeom prst="line">
              <a:avLst/>
            </a:prstGeom>
            <a:noFill/>
            <a:ln w="25400">
              <a:solidFill>
                <a:schemeClr val="tx1"/>
              </a:solidFill>
              <a:round/>
              <a:headEnd/>
              <a:tailEnd/>
            </a:ln>
            <a:effectLst/>
          </p:spPr>
          <p:txBody>
            <a:bodyPr wrap="none" anchor="ctr"/>
            <a:lstStyle/>
            <a:p>
              <a:endParaRPr lang="sl-SI"/>
            </a:p>
          </p:txBody>
        </p:sp>
        <p:sp>
          <p:nvSpPr>
            <p:cNvPr id="45066" name="Line 10"/>
            <p:cNvSpPr>
              <a:spLocks noChangeAspect="1" noChangeShapeType="1"/>
            </p:cNvSpPr>
            <p:nvPr/>
          </p:nvSpPr>
          <p:spPr bwMode="auto">
            <a:xfrm>
              <a:off x="682" y="3605"/>
              <a:ext cx="0" cy="61"/>
            </a:xfrm>
            <a:prstGeom prst="line">
              <a:avLst/>
            </a:prstGeom>
            <a:noFill/>
            <a:ln w="25400">
              <a:solidFill>
                <a:schemeClr val="tx1"/>
              </a:solidFill>
              <a:round/>
              <a:headEnd/>
              <a:tailEnd/>
            </a:ln>
            <a:effectLst/>
          </p:spPr>
          <p:txBody>
            <a:bodyPr wrap="none" anchor="ctr"/>
            <a:lstStyle/>
            <a:p>
              <a:endParaRPr lang="sl-SI"/>
            </a:p>
          </p:txBody>
        </p:sp>
        <p:sp>
          <p:nvSpPr>
            <p:cNvPr id="45067" name="Line 11"/>
            <p:cNvSpPr>
              <a:spLocks noChangeAspect="1" noChangeShapeType="1"/>
            </p:cNvSpPr>
            <p:nvPr/>
          </p:nvSpPr>
          <p:spPr bwMode="auto">
            <a:xfrm>
              <a:off x="4139" y="3614"/>
              <a:ext cx="0" cy="61"/>
            </a:xfrm>
            <a:prstGeom prst="line">
              <a:avLst/>
            </a:prstGeom>
            <a:noFill/>
            <a:ln w="25400">
              <a:solidFill>
                <a:schemeClr val="tx1"/>
              </a:solidFill>
              <a:round/>
              <a:headEnd/>
              <a:tailEnd/>
            </a:ln>
            <a:effectLst/>
          </p:spPr>
          <p:txBody>
            <a:bodyPr wrap="none" anchor="ctr"/>
            <a:lstStyle/>
            <a:p>
              <a:endParaRPr lang="sl-SI"/>
            </a:p>
          </p:txBody>
        </p:sp>
        <p:sp>
          <p:nvSpPr>
            <p:cNvPr id="45068" name="Line 12"/>
            <p:cNvSpPr>
              <a:spLocks noChangeAspect="1" noChangeShapeType="1"/>
            </p:cNvSpPr>
            <p:nvPr/>
          </p:nvSpPr>
          <p:spPr bwMode="auto">
            <a:xfrm>
              <a:off x="3792" y="3614"/>
              <a:ext cx="0" cy="61"/>
            </a:xfrm>
            <a:prstGeom prst="line">
              <a:avLst/>
            </a:prstGeom>
            <a:noFill/>
            <a:ln w="25400">
              <a:solidFill>
                <a:schemeClr val="tx1"/>
              </a:solidFill>
              <a:round/>
              <a:headEnd/>
              <a:tailEnd/>
            </a:ln>
            <a:effectLst/>
          </p:spPr>
          <p:txBody>
            <a:bodyPr wrap="none" anchor="ctr"/>
            <a:lstStyle/>
            <a:p>
              <a:endParaRPr lang="sl-SI"/>
            </a:p>
          </p:txBody>
        </p:sp>
        <p:sp>
          <p:nvSpPr>
            <p:cNvPr id="45069" name="Text Box 13"/>
            <p:cNvSpPr txBox="1">
              <a:spLocks noChangeAspect="1" noChangeArrowheads="1"/>
            </p:cNvSpPr>
            <p:nvPr/>
          </p:nvSpPr>
          <p:spPr bwMode="auto">
            <a:xfrm>
              <a:off x="596" y="3660"/>
              <a:ext cx="169" cy="173"/>
            </a:xfrm>
            <a:prstGeom prst="rect">
              <a:avLst/>
            </a:prstGeom>
            <a:noFill/>
            <a:ln w="25400">
              <a:noFill/>
              <a:miter lim="800000"/>
              <a:headEnd/>
              <a:tailEnd/>
            </a:ln>
            <a:effectLst/>
          </p:spPr>
          <p:txBody>
            <a:bodyPr wrap="none" anchor="ctr">
              <a:spAutoFit/>
            </a:bodyPr>
            <a:lstStyle/>
            <a:p>
              <a:pPr algn="ctr"/>
              <a:r>
                <a:rPr lang="de-DE" sz="1200"/>
                <a:t>1</a:t>
              </a:r>
            </a:p>
          </p:txBody>
        </p:sp>
        <p:sp>
          <p:nvSpPr>
            <p:cNvPr id="45070" name="Text Box 14"/>
            <p:cNvSpPr txBox="1">
              <a:spLocks noChangeAspect="1" noChangeArrowheads="1"/>
            </p:cNvSpPr>
            <p:nvPr/>
          </p:nvSpPr>
          <p:spPr bwMode="auto">
            <a:xfrm>
              <a:off x="4054" y="3655"/>
              <a:ext cx="169" cy="173"/>
            </a:xfrm>
            <a:prstGeom prst="rect">
              <a:avLst/>
            </a:prstGeom>
            <a:noFill/>
            <a:ln w="25400">
              <a:noFill/>
              <a:miter lim="800000"/>
              <a:headEnd/>
              <a:tailEnd/>
            </a:ln>
            <a:effectLst/>
          </p:spPr>
          <p:txBody>
            <a:bodyPr wrap="none" anchor="ctr">
              <a:spAutoFit/>
            </a:bodyPr>
            <a:lstStyle/>
            <a:p>
              <a:pPr algn="ctr"/>
              <a:r>
                <a:rPr lang="de-DE" sz="1200"/>
                <a:t>1</a:t>
              </a:r>
            </a:p>
          </p:txBody>
        </p:sp>
        <p:sp>
          <p:nvSpPr>
            <p:cNvPr id="45071" name="Text Box 15"/>
            <p:cNvSpPr txBox="1">
              <a:spLocks noChangeAspect="1" noChangeArrowheads="1"/>
            </p:cNvSpPr>
            <p:nvPr/>
          </p:nvSpPr>
          <p:spPr bwMode="auto">
            <a:xfrm>
              <a:off x="4202" y="3655"/>
              <a:ext cx="312" cy="173"/>
            </a:xfrm>
            <a:prstGeom prst="rect">
              <a:avLst/>
            </a:prstGeom>
            <a:noFill/>
            <a:ln w="25400">
              <a:noFill/>
              <a:miter lim="800000"/>
              <a:headEnd/>
              <a:tailEnd/>
            </a:ln>
            <a:effectLst/>
          </p:spPr>
          <p:txBody>
            <a:bodyPr wrap="none" anchor="ctr">
              <a:spAutoFit/>
            </a:bodyPr>
            <a:lstStyle/>
            <a:p>
              <a:pPr algn="ctr"/>
              <a:r>
                <a:rPr lang="de-DE" sz="1200" b="1"/>
                <a:t>kvar</a:t>
              </a:r>
            </a:p>
          </p:txBody>
        </p:sp>
        <p:sp>
          <p:nvSpPr>
            <p:cNvPr id="45072" name="Text Box 16"/>
            <p:cNvSpPr txBox="1">
              <a:spLocks noChangeAspect="1" noChangeArrowheads="1"/>
            </p:cNvSpPr>
            <p:nvPr/>
          </p:nvSpPr>
          <p:spPr bwMode="auto">
            <a:xfrm>
              <a:off x="2452" y="1478"/>
              <a:ext cx="260" cy="173"/>
            </a:xfrm>
            <a:prstGeom prst="rect">
              <a:avLst/>
            </a:prstGeom>
            <a:noFill/>
            <a:ln w="25400">
              <a:noFill/>
              <a:miter lim="800000"/>
              <a:headEnd/>
              <a:tailEnd/>
            </a:ln>
            <a:effectLst/>
          </p:spPr>
          <p:txBody>
            <a:bodyPr wrap="none" anchor="ctr">
              <a:spAutoFit/>
            </a:bodyPr>
            <a:lstStyle/>
            <a:p>
              <a:pPr algn="ctr"/>
              <a:r>
                <a:rPr lang="de-DE" sz="1200" b="1"/>
                <a:t>kW</a:t>
              </a:r>
            </a:p>
          </p:txBody>
        </p:sp>
        <p:sp>
          <p:nvSpPr>
            <p:cNvPr id="45073" name="Text Box 17"/>
            <p:cNvSpPr txBox="1">
              <a:spLocks noChangeAspect="1" noChangeArrowheads="1"/>
            </p:cNvSpPr>
            <p:nvPr/>
          </p:nvSpPr>
          <p:spPr bwMode="auto">
            <a:xfrm>
              <a:off x="975" y="1478"/>
              <a:ext cx="2893" cy="173"/>
            </a:xfrm>
            <a:prstGeom prst="rect">
              <a:avLst/>
            </a:prstGeom>
            <a:noFill/>
            <a:ln w="25400">
              <a:noFill/>
              <a:miter lim="800000"/>
              <a:headEnd/>
              <a:tailEnd/>
            </a:ln>
            <a:effectLst/>
          </p:spPr>
          <p:txBody>
            <a:bodyPr wrap="none" anchor="ctr">
              <a:spAutoFit/>
            </a:bodyPr>
            <a:lstStyle/>
            <a:p>
              <a:pPr algn="ctr"/>
              <a:r>
                <a:rPr lang="en-GB" sz="1200" b="1">
                  <a:sym typeface="Wingdings" pitchFamily="2" charset="2"/>
                </a:rPr>
                <a:t></a:t>
              </a:r>
              <a:r>
                <a:rPr lang="en-GB" sz="1200" b="1"/>
                <a:t> leading				lagging </a:t>
              </a:r>
              <a:r>
                <a:rPr lang="en-GB" sz="1200" b="1">
                  <a:sym typeface="Wingdings" pitchFamily="2" charset="2"/>
                </a:rPr>
                <a:t></a:t>
              </a:r>
              <a:endParaRPr lang="en-GB" sz="1200" b="1"/>
            </a:p>
          </p:txBody>
        </p:sp>
        <p:sp>
          <p:nvSpPr>
            <p:cNvPr id="45074" name="Line 18"/>
            <p:cNvSpPr>
              <a:spLocks noChangeAspect="1" noChangeShapeType="1"/>
            </p:cNvSpPr>
            <p:nvPr/>
          </p:nvSpPr>
          <p:spPr bwMode="auto">
            <a:xfrm>
              <a:off x="2063" y="3608"/>
              <a:ext cx="0" cy="60"/>
            </a:xfrm>
            <a:prstGeom prst="line">
              <a:avLst/>
            </a:prstGeom>
            <a:noFill/>
            <a:ln w="25400">
              <a:solidFill>
                <a:schemeClr val="tx1"/>
              </a:solidFill>
              <a:round/>
              <a:headEnd/>
              <a:tailEnd/>
            </a:ln>
            <a:effectLst/>
          </p:spPr>
          <p:txBody>
            <a:bodyPr wrap="none" anchor="ctr"/>
            <a:lstStyle/>
            <a:p>
              <a:endParaRPr lang="sl-SI"/>
            </a:p>
          </p:txBody>
        </p:sp>
        <p:sp>
          <p:nvSpPr>
            <p:cNvPr id="45075" name="Line 19"/>
            <p:cNvSpPr>
              <a:spLocks noChangeAspect="1" noChangeShapeType="1"/>
            </p:cNvSpPr>
            <p:nvPr/>
          </p:nvSpPr>
          <p:spPr bwMode="auto">
            <a:xfrm>
              <a:off x="2756" y="3614"/>
              <a:ext cx="0" cy="61"/>
            </a:xfrm>
            <a:prstGeom prst="line">
              <a:avLst/>
            </a:prstGeom>
            <a:noFill/>
            <a:ln w="25400">
              <a:solidFill>
                <a:schemeClr val="tx1"/>
              </a:solidFill>
              <a:round/>
              <a:headEnd/>
              <a:tailEnd/>
            </a:ln>
            <a:effectLst/>
          </p:spPr>
          <p:txBody>
            <a:bodyPr wrap="none" anchor="ctr"/>
            <a:lstStyle/>
            <a:p>
              <a:endParaRPr lang="sl-SI"/>
            </a:p>
          </p:txBody>
        </p:sp>
        <p:sp>
          <p:nvSpPr>
            <p:cNvPr id="45076" name="Line 20"/>
            <p:cNvSpPr>
              <a:spLocks noChangeAspect="1" noChangeShapeType="1"/>
            </p:cNvSpPr>
            <p:nvPr/>
          </p:nvSpPr>
          <p:spPr bwMode="auto">
            <a:xfrm>
              <a:off x="3102" y="3614"/>
              <a:ext cx="0" cy="61"/>
            </a:xfrm>
            <a:prstGeom prst="line">
              <a:avLst/>
            </a:prstGeom>
            <a:noFill/>
            <a:ln w="25400">
              <a:solidFill>
                <a:schemeClr val="tx1"/>
              </a:solidFill>
              <a:round/>
              <a:headEnd/>
              <a:tailEnd/>
            </a:ln>
            <a:effectLst/>
          </p:spPr>
          <p:txBody>
            <a:bodyPr wrap="none" anchor="ctr"/>
            <a:lstStyle/>
            <a:p>
              <a:endParaRPr lang="sl-SI"/>
            </a:p>
          </p:txBody>
        </p:sp>
        <p:sp>
          <p:nvSpPr>
            <p:cNvPr id="45077" name="Line 21"/>
            <p:cNvSpPr>
              <a:spLocks noChangeAspect="1" noChangeShapeType="1"/>
            </p:cNvSpPr>
            <p:nvPr/>
          </p:nvSpPr>
          <p:spPr bwMode="auto">
            <a:xfrm>
              <a:off x="1717" y="3608"/>
              <a:ext cx="0" cy="60"/>
            </a:xfrm>
            <a:prstGeom prst="line">
              <a:avLst/>
            </a:prstGeom>
            <a:noFill/>
            <a:ln w="25400">
              <a:solidFill>
                <a:schemeClr val="tx1"/>
              </a:solidFill>
              <a:round/>
              <a:headEnd/>
              <a:tailEnd/>
            </a:ln>
            <a:effectLst/>
          </p:spPr>
          <p:txBody>
            <a:bodyPr wrap="none" anchor="ctr"/>
            <a:lstStyle/>
            <a:p>
              <a:endParaRPr lang="sl-SI"/>
            </a:p>
          </p:txBody>
        </p:sp>
        <p:sp>
          <p:nvSpPr>
            <p:cNvPr id="45078" name="Line 22"/>
            <p:cNvSpPr>
              <a:spLocks noChangeAspect="1" noChangeShapeType="1"/>
            </p:cNvSpPr>
            <p:nvPr/>
          </p:nvSpPr>
          <p:spPr bwMode="auto">
            <a:xfrm>
              <a:off x="1030" y="3610"/>
              <a:ext cx="0" cy="60"/>
            </a:xfrm>
            <a:prstGeom prst="line">
              <a:avLst/>
            </a:prstGeom>
            <a:noFill/>
            <a:ln w="25400">
              <a:solidFill>
                <a:schemeClr val="tx1"/>
              </a:solidFill>
              <a:round/>
              <a:headEnd/>
              <a:tailEnd/>
            </a:ln>
            <a:effectLst/>
          </p:spPr>
          <p:txBody>
            <a:bodyPr wrap="none" anchor="ctr"/>
            <a:lstStyle/>
            <a:p>
              <a:endParaRPr lang="sl-SI"/>
            </a:p>
          </p:txBody>
        </p:sp>
        <p:sp>
          <p:nvSpPr>
            <p:cNvPr id="45079" name="Line 23"/>
            <p:cNvSpPr>
              <a:spLocks noChangeAspect="1" noChangeShapeType="1"/>
            </p:cNvSpPr>
            <p:nvPr/>
          </p:nvSpPr>
          <p:spPr bwMode="auto">
            <a:xfrm>
              <a:off x="2376" y="2568"/>
              <a:ext cx="69" cy="0"/>
            </a:xfrm>
            <a:prstGeom prst="line">
              <a:avLst/>
            </a:prstGeom>
            <a:noFill/>
            <a:ln w="25400">
              <a:solidFill>
                <a:schemeClr val="tx1"/>
              </a:solidFill>
              <a:round/>
              <a:headEnd/>
              <a:tailEnd/>
            </a:ln>
            <a:effectLst/>
          </p:spPr>
          <p:txBody>
            <a:bodyPr wrap="none" anchor="ctr"/>
            <a:lstStyle/>
            <a:p>
              <a:endParaRPr lang="sl-SI"/>
            </a:p>
          </p:txBody>
        </p:sp>
        <p:sp>
          <p:nvSpPr>
            <p:cNvPr id="45080" name="Line 24"/>
            <p:cNvSpPr>
              <a:spLocks noChangeAspect="1" noChangeShapeType="1"/>
            </p:cNvSpPr>
            <p:nvPr/>
          </p:nvSpPr>
          <p:spPr bwMode="auto">
            <a:xfrm>
              <a:off x="2374" y="2912"/>
              <a:ext cx="69" cy="0"/>
            </a:xfrm>
            <a:prstGeom prst="line">
              <a:avLst/>
            </a:prstGeom>
            <a:noFill/>
            <a:ln w="25400">
              <a:solidFill>
                <a:schemeClr val="tx1"/>
              </a:solidFill>
              <a:round/>
              <a:headEnd/>
              <a:tailEnd/>
            </a:ln>
            <a:effectLst/>
          </p:spPr>
          <p:txBody>
            <a:bodyPr wrap="none" anchor="ctr"/>
            <a:lstStyle/>
            <a:p>
              <a:endParaRPr lang="sl-SI"/>
            </a:p>
          </p:txBody>
        </p:sp>
        <p:sp>
          <p:nvSpPr>
            <p:cNvPr id="45081" name="Line 25"/>
            <p:cNvSpPr>
              <a:spLocks noChangeAspect="1" noChangeShapeType="1"/>
            </p:cNvSpPr>
            <p:nvPr/>
          </p:nvSpPr>
          <p:spPr bwMode="auto">
            <a:xfrm>
              <a:off x="2376" y="3260"/>
              <a:ext cx="69" cy="0"/>
            </a:xfrm>
            <a:prstGeom prst="line">
              <a:avLst/>
            </a:prstGeom>
            <a:noFill/>
            <a:ln w="25400">
              <a:solidFill>
                <a:schemeClr val="tx1"/>
              </a:solidFill>
              <a:round/>
              <a:headEnd/>
              <a:tailEnd/>
            </a:ln>
            <a:effectLst/>
          </p:spPr>
          <p:txBody>
            <a:bodyPr wrap="none" anchor="ctr"/>
            <a:lstStyle/>
            <a:p>
              <a:endParaRPr lang="sl-SI"/>
            </a:p>
          </p:txBody>
        </p:sp>
        <p:sp>
          <p:nvSpPr>
            <p:cNvPr id="45082" name="Text Box 26"/>
            <p:cNvSpPr txBox="1">
              <a:spLocks noChangeAspect="1" noChangeArrowheads="1"/>
            </p:cNvSpPr>
            <p:nvPr/>
          </p:nvSpPr>
          <p:spPr bwMode="auto">
            <a:xfrm>
              <a:off x="905" y="3665"/>
              <a:ext cx="249" cy="173"/>
            </a:xfrm>
            <a:prstGeom prst="rect">
              <a:avLst/>
            </a:prstGeom>
            <a:noFill/>
            <a:ln w="25400">
              <a:noFill/>
              <a:miter lim="800000"/>
              <a:headEnd/>
              <a:tailEnd/>
            </a:ln>
            <a:effectLst/>
          </p:spPr>
          <p:txBody>
            <a:bodyPr wrap="none" anchor="ctr">
              <a:spAutoFit/>
            </a:bodyPr>
            <a:lstStyle/>
            <a:p>
              <a:pPr algn="ctr"/>
              <a:r>
                <a:rPr lang="de-DE" sz="1200"/>
                <a:t>0.8</a:t>
              </a:r>
            </a:p>
          </p:txBody>
        </p:sp>
        <p:sp>
          <p:nvSpPr>
            <p:cNvPr id="45083" name="Text Box 27"/>
            <p:cNvSpPr txBox="1">
              <a:spLocks noChangeAspect="1" noChangeArrowheads="1"/>
            </p:cNvSpPr>
            <p:nvPr/>
          </p:nvSpPr>
          <p:spPr bwMode="auto">
            <a:xfrm>
              <a:off x="1597" y="3660"/>
              <a:ext cx="249" cy="173"/>
            </a:xfrm>
            <a:prstGeom prst="rect">
              <a:avLst/>
            </a:prstGeom>
            <a:noFill/>
            <a:ln w="25400">
              <a:noFill/>
              <a:miter lim="800000"/>
              <a:headEnd/>
              <a:tailEnd/>
            </a:ln>
            <a:effectLst/>
          </p:spPr>
          <p:txBody>
            <a:bodyPr wrap="none" anchor="ctr">
              <a:spAutoFit/>
            </a:bodyPr>
            <a:lstStyle/>
            <a:p>
              <a:pPr algn="ctr"/>
              <a:r>
                <a:rPr lang="de-DE" sz="1200"/>
                <a:t>0.4</a:t>
              </a:r>
            </a:p>
          </p:txBody>
        </p:sp>
        <p:sp>
          <p:nvSpPr>
            <p:cNvPr id="45084" name="Text Box 28"/>
            <p:cNvSpPr txBox="1">
              <a:spLocks noChangeAspect="1" noChangeArrowheads="1"/>
            </p:cNvSpPr>
            <p:nvPr/>
          </p:nvSpPr>
          <p:spPr bwMode="auto">
            <a:xfrm>
              <a:off x="1943" y="3660"/>
              <a:ext cx="249" cy="173"/>
            </a:xfrm>
            <a:prstGeom prst="rect">
              <a:avLst/>
            </a:prstGeom>
            <a:noFill/>
            <a:ln w="25400">
              <a:noFill/>
              <a:miter lim="800000"/>
              <a:headEnd/>
              <a:tailEnd/>
            </a:ln>
            <a:effectLst/>
          </p:spPr>
          <p:txBody>
            <a:bodyPr wrap="none" anchor="ctr">
              <a:spAutoFit/>
            </a:bodyPr>
            <a:lstStyle/>
            <a:p>
              <a:pPr algn="ctr"/>
              <a:r>
                <a:rPr lang="de-DE" sz="1200"/>
                <a:t>0.2</a:t>
              </a:r>
            </a:p>
          </p:txBody>
        </p:sp>
        <p:sp>
          <p:nvSpPr>
            <p:cNvPr id="45085" name="Text Box 29"/>
            <p:cNvSpPr txBox="1">
              <a:spLocks noChangeAspect="1" noChangeArrowheads="1"/>
            </p:cNvSpPr>
            <p:nvPr/>
          </p:nvSpPr>
          <p:spPr bwMode="auto">
            <a:xfrm>
              <a:off x="2634" y="3665"/>
              <a:ext cx="249" cy="173"/>
            </a:xfrm>
            <a:prstGeom prst="rect">
              <a:avLst/>
            </a:prstGeom>
            <a:noFill/>
            <a:ln w="25400">
              <a:noFill/>
              <a:miter lim="800000"/>
              <a:headEnd/>
              <a:tailEnd/>
            </a:ln>
            <a:effectLst/>
          </p:spPr>
          <p:txBody>
            <a:bodyPr wrap="none" anchor="ctr">
              <a:spAutoFit/>
            </a:bodyPr>
            <a:lstStyle/>
            <a:p>
              <a:pPr algn="ctr"/>
              <a:r>
                <a:rPr lang="de-DE" sz="1200"/>
                <a:t>0.2</a:t>
              </a:r>
            </a:p>
          </p:txBody>
        </p:sp>
        <p:sp>
          <p:nvSpPr>
            <p:cNvPr id="45086" name="Text Box 30"/>
            <p:cNvSpPr txBox="1">
              <a:spLocks noChangeAspect="1" noChangeArrowheads="1"/>
            </p:cNvSpPr>
            <p:nvPr/>
          </p:nvSpPr>
          <p:spPr bwMode="auto">
            <a:xfrm>
              <a:off x="2963" y="3660"/>
              <a:ext cx="249" cy="173"/>
            </a:xfrm>
            <a:prstGeom prst="rect">
              <a:avLst/>
            </a:prstGeom>
            <a:noFill/>
            <a:ln w="25400">
              <a:noFill/>
              <a:miter lim="800000"/>
              <a:headEnd/>
              <a:tailEnd/>
            </a:ln>
            <a:effectLst/>
          </p:spPr>
          <p:txBody>
            <a:bodyPr wrap="none" anchor="ctr">
              <a:spAutoFit/>
            </a:bodyPr>
            <a:lstStyle/>
            <a:p>
              <a:pPr algn="ctr"/>
              <a:r>
                <a:rPr lang="de-DE" sz="1200"/>
                <a:t>0.4</a:t>
              </a:r>
            </a:p>
          </p:txBody>
        </p:sp>
        <p:sp>
          <p:nvSpPr>
            <p:cNvPr id="45087" name="Text Box 31"/>
            <p:cNvSpPr txBox="1">
              <a:spLocks noChangeAspect="1" noChangeArrowheads="1"/>
            </p:cNvSpPr>
            <p:nvPr/>
          </p:nvSpPr>
          <p:spPr bwMode="auto">
            <a:xfrm>
              <a:off x="3671" y="3660"/>
              <a:ext cx="249" cy="173"/>
            </a:xfrm>
            <a:prstGeom prst="rect">
              <a:avLst/>
            </a:prstGeom>
            <a:noFill/>
            <a:ln w="25400">
              <a:noFill/>
              <a:miter lim="800000"/>
              <a:headEnd/>
              <a:tailEnd/>
            </a:ln>
            <a:effectLst/>
          </p:spPr>
          <p:txBody>
            <a:bodyPr wrap="none" anchor="ctr">
              <a:spAutoFit/>
            </a:bodyPr>
            <a:lstStyle/>
            <a:p>
              <a:pPr algn="ctr"/>
              <a:r>
                <a:rPr lang="de-DE" sz="1200"/>
                <a:t>0.8</a:t>
              </a:r>
            </a:p>
          </p:txBody>
        </p:sp>
        <p:sp>
          <p:nvSpPr>
            <p:cNvPr id="45088" name="Text Box 32"/>
            <p:cNvSpPr txBox="1">
              <a:spLocks noChangeAspect="1" noChangeArrowheads="1"/>
            </p:cNvSpPr>
            <p:nvPr/>
          </p:nvSpPr>
          <p:spPr bwMode="auto">
            <a:xfrm>
              <a:off x="2439" y="3172"/>
              <a:ext cx="249" cy="173"/>
            </a:xfrm>
            <a:prstGeom prst="rect">
              <a:avLst/>
            </a:prstGeom>
            <a:noFill/>
            <a:ln w="25400">
              <a:noFill/>
              <a:miter lim="800000"/>
              <a:headEnd/>
              <a:tailEnd/>
            </a:ln>
            <a:effectLst/>
          </p:spPr>
          <p:txBody>
            <a:bodyPr wrap="none" anchor="ctr">
              <a:spAutoFit/>
            </a:bodyPr>
            <a:lstStyle/>
            <a:p>
              <a:pPr algn="ctr"/>
              <a:r>
                <a:rPr lang="de-DE" sz="1200"/>
                <a:t>0.2</a:t>
              </a:r>
            </a:p>
          </p:txBody>
        </p:sp>
        <p:sp>
          <p:nvSpPr>
            <p:cNvPr id="45089" name="Text Box 33"/>
            <p:cNvSpPr txBox="1">
              <a:spLocks noChangeAspect="1" noChangeArrowheads="1"/>
            </p:cNvSpPr>
            <p:nvPr/>
          </p:nvSpPr>
          <p:spPr bwMode="auto">
            <a:xfrm>
              <a:off x="2439" y="2826"/>
              <a:ext cx="249" cy="173"/>
            </a:xfrm>
            <a:prstGeom prst="rect">
              <a:avLst/>
            </a:prstGeom>
            <a:noFill/>
            <a:ln w="25400">
              <a:noFill/>
              <a:miter lim="800000"/>
              <a:headEnd/>
              <a:tailEnd/>
            </a:ln>
            <a:effectLst/>
          </p:spPr>
          <p:txBody>
            <a:bodyPr wrap="none" anchor="ctr">
              <a:spAutoFit/>
            </a:bodyPr>
            <a:lstStyle/>
            <a:p>
              <a:pPr algn="ctr"/>
              <a:r>
                <a:rPr lang="de-DE" sz="1200"/>
                <a:t>0.4</a:t>
              </a:r>
            </a:p>
          </p:txBody>
        </p:sp>
        <p:sp>
          <p:nvSpPr>
            <p:cNvPr id="45090" name="Text Box 34"/>
            <p:cNvSpPr txBox="1">
              <a:spLocks noChangeAspect="1" noChangeArrowheads="1"/>
            </p:cNvSpPr>
            <p:nvPr/>
          </p:nvSpPr>
          <p:spPr bwMode="auto">
            <a:xfrm>
              <a:off x="2439" y="2481"/>
              <a:ext cx="249" cy="173"/>
            </a:xfrm>
            <a:prstGeom prst="rect">
              <a:avLst/>
            </a:prstGeom>
            <a:noFill/>
            <a:ln w="25400">
              <a:noFill/>
              <a:miter lim="800000"/>
              <a:headEnd/>
              <a:tailEnd/>
            </a:ln>
            <a:effectLst/>
          </p:spPr>
          <p:txBody>
            <a:bodyPr wrap="none" anchor="ctr">
              <a:spAutoFit/>
            </a:bodyPr>
            <a:lstStyle/>
            <a:p>
              <a:pPr algn="ctr"/>
              <a:r>
                <a:rPr lang="de-DE" sz="1200"/>
                <a:t>0.6</a:t>
              </a:r>
            </a:p>
          </p:txBody>
        </p:sp>
        <p:sp>
          <p:nvSpPr>
            <p:cNvPr id="45091" name="Text Box 35"/>
            <p:cNvSpPr txBox="1">
              <a:spLocks noChangeAspect="1" noChangeArrowheads="1"/>
            </p:cNvSpPr>
            <p:nvPr/>
          </p:nvSpPr>
          <p:spPr bwMode="auto">
            <a:xfrm>
              <a:off x="3326" y="3665"/>
              <a:ext cx="249" cy="173"/>
            </a:xfrm>
            <a:prstGeom prst="rect">
              <a:avLst/>
            </a:prstGeom>
            <a:noFill/>
            <a:ln w="25400">
              <a:noFill/>
              <a:miter lim="800000"/>
              <a:headEnd/>
              <a:tailEnd/>
            </a:ln>
            <a:effectLst/>
          </p:spPr>
          <p:txBody>
            <a:bodyPr wrap="none" anchor="ctr">
              <a:spAutoFit/>
            </a:bodyPr>
            <a:lstStyle/>
            <a:p>
              <a:pPr algn="ctr"/>
              <a:r>
                <a:rPr lang="de-DE" sz="1200"/>
                <a:t>0.6</a:t>
              </a:r>
            </a:p>
          </p:txBody>
        </p:sp>
        <p:sp>
          <p:nvSpPr>
            <p:cNvPr id="45092" name="Line 36"/>
            <p:cNvSpPr>
              <a:spLocks noChangeAspect="1" noChangeShapeType="1"/>
            </p:cNvSpPr>
            <p:nvPr/>
          </p:nvSpPr>
          <p:spPr bwMode="auto">
            <a:xfrm>
              <a:off x="3448" y="3614"/>
              <a:ext cx="0" cy="61"/>
            </a:xfrm>
            <a:prstGeom prst="line">
              <a:avLst/>
            </a:prstGeom>
            <a:noFill/>
            <a:ln w="25400">
              <a:solidFill>
                <a:schemeClr val="tx1"/>
              </a:solidFill>
              <a:round/>
              <a:headEnd/>
              <a:tailEnd/>
            </a:ln>
            <a:effectLst/>
          </p:spPr>
          <p:txBody>
            <a:bodyPr wrap="none" anchor="ctr"/>
            <a:lstStyle/>
            <a:p>
              <a:endParaRPr lang="sl-SI"/>
            </a:p>
          </p:txBody>
        </p:sp>
        <p:sp>
          <p:nvSpPr>
            <p:cNvPr id="45093" name="Line 37"/>
            <p:cNvSpPr>
              <a:spLocks noChangeAspect="1" noChangeShapeType="1"/>
            </p:cNvSpPr>
            <p:nvPr/>
          </p:nvSpPr>
          <p:spPr bwMode="auto">
            <a:xfrm>
              <a:off x="1374" y="3614"/>
              <a:ext cx="0" cy="61"/>
            </a:xfrm>
            <a:prstGeom prst="line">
              <a:avLst/>
            </a:prstGeom>
            <a:noFill/>
            <a:ln w="25400">
              <a:solidFill>
                <a:schemeClr val="tx1"/>
              </a:solidFill>
              <a:round/>
              <a:headEnd/>
              <a:tailEnd/>
            </a:ln>
            <a:effectLst/>
          </p:spPr>
          <p:txBody>
            <a:bodyPr wrap="none" anchor="ctr"/>
            <a:lstStyle/>
            <a:p>
              <a:endParaRPr lang="sl-SI"/>
            </a:p>
          </p:txBody>
        </p:sp>
        <p:sp>
          <p:nvSpPr>
            <p:cNvPr id="45094" name="Text Box 38"/>
            <p:cNvSpPr txBox="1">
              <a:spLocks noChangeAspect="1" noChangeArrowheads="1"/>
            </p:cNvSpPr>
            <p:nvPr/>
          </p:nvSpPr>
          <p:spPr bwMode="auto">
            <a:xfrm>
              <a:off x="1251" y="3665"/>
              <a:ext cx="249" cy="173"/>
            </a:xfrm>
            <a:prstGeom prst="rect">
              <a:avLst/>
            </a:prstGeom>
            <a:noFill/>
            <a:ln w="25400">
              <a:noFill/>
              <a:miter lim="800000"/>
              <a:headEnd/>
              <a:tailEnd/>
            </a:ln>
            <a:effectLst/>
          </p:spPr>
          <p:txBody>
            <a:bodyPr wrap="none" anchor="ctr">
              <a:spAutoFit/>
            </a:bodyPr>
            <a:lstStyle/>
            <a:p>
              <a:pPr algn="ctr"/>
              <a:r>
                <a:rPr lang="de-DE" sz="1200"/>
                <a:t>0.6</a:t>
              </a:r>
            </a:p>
          </p:txBody>
        </p:sp>
        <p:sp>
          <p:nvSpPr>
            <p:cNvPr id="45095" name="Line 39"/>
            <p:cNvSpPr>
              <a:spLocks noChangeAspect="1" noChangeShapeType="1"/>
            </p:cNvSpPr>
            <p:nvPr/>
          </p:nvSpPr>
          <p:spPr bwMode="auto">
            <a:xfrm>
              <a:off x="2372" y="2220"/>
              <a:ext cx="70" cy="0"/>
            </a:xfrm>
            <a:prstGeom prst="line">
              <a:avLst/>
            </a:prstGeom>
            <a:noFill/>
            <a:ln w="25400">
              <a:solidFill>
                <a:schemeClr val="tx1"/>
              </a:solidFill>
              <a:round/>
              <a:headEnd/>
              <a:tailEnd/>
            </a:ln>
            <a:effectLst/>
          </p:spPr>
          <p:txBody>
            <a:bodyPr wrap="none" anchor="ctr"/>
            <a:lstStyle/>
            <a:p>
              <a:endParaRPr lang="sl-SI"/>
            </a:p>
          </p:txBody>
        </p:sp>
        <p:sp>
          <p:nvSpPr>
            <p:cNvPr id="45096" name="Text Box 40"/>
            <p:cNvSpPr txBox="1">
              <a:spLocks noChangeAspect="1" noChangeArrowheads="1"/>
            </p:cNvSpPr>
            <p:nvPr/>
          </p:nvSpPr>
          <p:spPr bwMode="auto">
            <a:xfrm>
              <a:off x="2439" y="2135"/>
              <a:ext cx="249" cy="173"/>
            </a:xfrm>
            <a:prstGeom prst="rect">
              <a:avLst/>
            </a:prstGeom>
            <a:noFill/>
            <a:ln w="25400">
              <a:noFill/>
              <a:miter lim="800000"/>
              <a:headEnd/>
              <a:tailEnd/>
            </a:ln>
            <a:effectLst/>
          </p:spPr>
          <p:txBody>
            <a:bodyPr wrap="none" anchor="ctr">
              <a:spAutoFit/>
            </a:bodyPr>
            <a:lstStyle/>
            <a:p>
              <a:pPr algn="ctr"/>
              <a:r>
                <a:rPr lang="de-DE" sz="1200"/>
                <a:t>0.8</a:t>
              </a:r>
            </a:p>
          </p:txBody>
        </p:sp>
        <p:sp>
          <p:nvSpPr>
            <p:cNvPr id="45097" name="Text Box 41"/>
            <p:cNvSpPr txBox="1">
              <a:spLocks noChangeAspect="1" noChangeArrowheads="1"/>
            </p:cNvSpPr>
            <p:nvPr/>
          </p:nvSpPr>
          <p:spPr bwMode="auto">
            <a:xfrm>
              <a:off x="2425" y="1789"/>
              <a:ext cx="249" cy="173"/>
            </a:xfrm>
            <a:prstGeom prst="rect">
              <a:avLst/>
            </a:prstGeom>
            <a:noFill/>
            <a:ln w="25400">
              <a:noFill/>
              <a:miter lim="800000"/>
              <a:headEnd/>
              <a:tailEnd/>
            </a:ln>
            <a:effectLst/>
          </p:spPr>
          <p:txBody>
            <a:bodyPr wrap="none" anchor="ctr">
              <a:spAutoFit/>
            </a:bodyPr>
            <a:lstStyle/>
            <a:p>
              <a:pPr algn="ctr"/>
              <a:r>
                <a:rPr lang="de-DE" sz="1200"/>
                <a:t>1.0</a:t>
              </a:r>
            </a:p>
          </p:txBody>
        </p:sp>
        <p:sp>
          <p:nvSpPr>
            <p:cNvPr id="45098" name="Line 42"/>
            <p:cNvSpPr>
              <a:spLocks noChangeAspect="1" noChangeShapeType="1"/>
            </p:cNvSpPr>
            <p:nvPr/>
          </p:nvSpPr>
          <p:spPr bwMode="auto">
            <a:xfrm flipH="1" flipV="1">
              <a:off x="1107" y="1865"/>
              <a:ext cx="1301" cy="1742"/>
            </a:xfrm>
            <a:prstGeom prst="line">
              <a:avLst/>
            </a:prstGeom>
            <a:noFill/>
            <a:ln w="25400">
              <a:solidFill>
                <a:schemeClr val="tx1"/>
              </a:solidFill>
              <a:round/>
              <a:headEnd/>
              <a:tailEnd/>
            </a:ln>
            <a:effectLst/>
          </p:spPr>
          <p:txBody>
            <a:bodyPr wrap="none" anchor="ctr"/>
            <a:lstStyle/>
            <a:p>
              <a:endParaRPr lang="sl-SI"/>
            </a:p>
          </p:txBody>
        </p:sp>
        <p:grpSp>
          <p:nvGrpSpPr>
            <p:cNvPr id="3" name="Group 43"/>
            <p:cNvGrpSpPr>
              <a:grpSpLocks noChangeAspect="1"/>
            </p:cNvGrpSpPr>
            <p:nvPr/>
          </p:nvGrpSpPr>
          <p:grpSpPr bwMode="auto">
            <a:xfrm>
              <a:off x="865" y="1667"/>
              <a:ext cx="3073" cy="163"/>
              <a:chOff x="2654" y="698"/>
              <a:chExt cx="4266" cy="227"/>
            </a:xfrm>
          </p:grpSpPr>
          <p:sp>
            <p:nvSpPr>
              <p:cNvPr id="45100" name="Text Box 44"/>
              <p:cNvSpPr txBox="1">
                <a:spLocks noChangeAspect="1" noChangeArrowheads="1"/>
              </p:cNvSpPr>
              <p:nvPr/>
            </p:nvSpPr>
            <p:spPr bwMode="auto">
              <a:xfrm>
                <a:off x="5607" y="698"/>
                <a:ext cx="619" cy="214"/>
              </a:xfrm>
              <a:prstGeom prst="rect">
                <a:avLst/>
              </a:prstGeom>
              <a:noFill/>
              <a:ln w="25400">
                <a:noFill/>
                <a:miter lim="800000"/>
                <a:headEnd/>
                <a:tailEnd/>
              </a:ln>
              <a:effectLst/>
            </p:spPr>
            <p:txBody>
              <a:bodyPr wrap="none" anchor="ctr">
                <a:spAutoFit/>
              </a:bodyPr>
              <a:lstStyle/>
              <a:p>
                <a:pPr algn="ctr"/>
                <a:r>
                  <a:rPr lang="de-DE" sz="1000"/>
                  <a:t>cos φ 0.9</a:t>
                </a:r>
              </a:p>
            </p:txBody>
          </p:sp>
          <p:sp>
            <p:nvSpPr>
              <p:cNvPr id="45101" name="Text Box 45"/>
              <p:cNvSpPr txBox="1">
                <a:spLocks noChangeAspect="1" noChangeArrowheads="1"/>
              </p:cNvSpPr>
              <p:nvPr/>
            </p:nvSpPr>
            <p:spPr bwMode="auto">
              <a:xfrm>
                <a:off x="6301" y="711"/>
                <a:ext cx="619" cy="214"/>
              </a:xfrm>
              <a:prstGeom prst="rect">
                <a:avLst/>
              </a:prstGeom>
              <a:noFill/>
              <a:ln w="25400">
                <a:noFill/>
                <a:miter lim="800000"/>
                <a:headEnd/>
                <a:tailEnd/>
              </a:ln>
              <a:effectLst/>
            </p:spPr>
            <p:txBody>
              <a:bodyPr wrap="none" anchor="ctr">
                <a:spAutoFit/>
              </a:bodyPr>
              <a:lstStyle/>
              <a:p>
                <a:pPr algn="ctr"/>
                <a:r>
                  <a:rPr lang="de-DE" sz="1000"/>
                  <a:t>cos φ 0.8</a:t>
                </a:r>
              </a:p>
            </p:txBody>
          </p:sp>
          <p:sp>
            <p:nvSpPr>
              <p:cNvPr id="45102" name="Text Box 46"/>
              <p:cNvSpPr txBox="1">
                <a:spLocks noChangeAspect="1" noChangeArrowheads="1"/>
              </p:cNvSpPr>
              <p:nvPr/>
            </p:nvSpPr>
            <p:spPr bwMode="auto">
              <a:xfrm>
                <a:off x="4806" y="698"/>
                <a:ext cx="527" cy="214"/>
              </a:xfrm>
              <a:prstGeom prst="rect">
                <a:avLst/>
              </a:prstGeom>
              <a:noFill/>
              <a:ln w="25400">
                <a:noFill/>
                <a:miter lim="800000"/>
                <a:headEnd/>
                <a:tailEnd/>
              </a:ln>
              <a:effectLst/>
            </p:spPr>
            <p:txBody>
              <a:bodyPr wrap="none" anchor="ctr">
                <a:spAutoFit/>
              </a:bodyPr>
              <a:lstStyle/>
              <a:p>
                <a:pPr algn="ctr"/>
                <a:r>
                  <a:rPr lang="de-DE" sz="1000"/>
                  <a:t>cos φ 1</a:t>
                </a:r>
              </a:p>
            </p:txBody>
          </p:sp>
          <p:sp>
            <p:nvSpPr>
              <p:cNvPr id="45103" name="Text Box 47"/>
              <p:cNvSpPr txBox="1">
                <a:spLocks noChangeAspect="1" noChangeArrowheads="1"/>
              </p:cNvSpPr>
              <p:nvPr/>
            </p:nvSpPr>
            <p:spPr bwMode="auto">
              <a:xfrm>
                <a:off x="3329" y="711"/>
                <a:ext cx="619" cy="214"/>
              </a:xfrm>
              <a:prstGeom prst="rect">
                <a:avLst/>
              </a:prstGeom>
              <a:noFill/>
              <a:ln w="25400">
                <a:noFill/>
                <a:miter lim="800000"/>
                <a:headEnd/>
                <a:tailEnd/>
              </a:ln>
              <a:effectLst/>
            </p:spPr>
            <p:txBody>
              <a:bodyPr wrap="none" anchor="ctr">
                <a:spAutoFit/>
              </a:bodyPr>
              <a:lstStyle/>
              <a:p>
                <a:pPr algn="ctr"/>
                <a:r>
                  <a:rPr lang="de-DE" sz="1000"/>
                  <a:t>cos φ 0.9</a:t>
                </a:r>
              </a:p>
            </p:txBody>
          </p:sp>
          <p:sp>
            <p:nvSpPr>
              <p:cNvPr id="45104" name="Line 48"/>
              <p:cNvSpPr>
                <a:spLocks noChangeAspect="1" noChangeShapeType="1"/>
              </p:cNvSpPr>
              <p:nvPr/>
            </p:nvSpPr>
            <p:spPr bwMode="auto">
              <a:xfrm>
                <a:off x="4752" y="912"/>
                <a:ext cx="96" cy="0"/>
              </a:xfrm>
              <a:prstGeom prst="line">
                <a:avLst/>
              </a:prstGeom>
              <a:noFill/>
              <a:ln w="25400">
                <a:solidFill>
                  <a:schemeClr val="tx1"/>
                </a:solidFill>
                <a:round/>
                <a:headEnd/>
                <a:tailEnd/>
              </a:ln>
              <a:effectLst/>
            </p:spPr>
            <p:txBody>
              <a:bodyPr wrap="none" anchor="ctr"/>
              <a:lstStyle/>
              <a:p>
                <a:endParaRPr lang="sl-SI"/>
              </a:p>
            </p:txBody>
          </p:sp>
          <p:sp>
            <p:nvSpPr>
              <p:cNvPr id="45105" name="Text Box 49"/>
              <p:cNvSpPr txBox="1">
                <a:spLocks noChangeAspect="1" noChangeArrowheads="1"/>
              </p:cNvSpPr>
              <p:nvPr/>
            </p:nvSpPr>
            <p:spPr bwMode="auto">
              <a:xfrm>
                <a:off x="2654" y="711"/>
                <a:ext cx="619" cy="214"/>
              </a:xfrm>
              <a:prstGeom prst="rect">
                <a:avLst/>
              </a:prstGeom>
              <a:noFill/>
              <a:ln w="25400">
                <a:noFill/>
                <a:miter lim="800000"/>
                <a:headEnd/>
                <a:tailEnd/>
              </a:ln>
              <a:effectLst/>
            </p:spPr>
            <p:txBody>
              <a:bodyPr wrap="none" anchor="ctr">
                <a:spAutoFit/>
              </a:bodyPr>
              <a:lstStyle/>
              <a:p>
                <a:pPr algn="ctr"/>
                <a:r>
                  <a:rPr lang="de-DE" sz="1000"/>
                  <a:t>cos φ 0.8</a:t>
                </a:r>
              </a:p>
            </p:txBody>
          </p:sp>
        </p:grpSp>
        <p:sp>
          <p:nvSpPr>
            <p:cNvPr id="45106" name="Arc 50"/>
            <p:cNvSpPr>
              <a:spLocks noChangeAspect="1"/>
            </p:cNvSpPr>
            <p:nvPr/>
          </p:nvSpPr>
          <p:spPr bwMode="auto">
            <a:xfrm flipH="1">
              <a:off x="879" y="2052"/>
              <a:ext cx="2003" cy="1553"/>
            </a:xfrm>
            <a:custGeom>
              <a:avLst/>
              <a:gdLst>
                <a:gd name="G0" fmla="+- 0 0 0"/>
                <a:gd name="G1" fmla="+- 16737 0 0"/>
                <a:gd name="G2" fmla="+- 21600 0 0"/>
                <a:gd name="T0" fmla="*/ 13654 w 21600"/>
                <a:gd name="T1" fmla="*/ 0 h 16737"/>
                <a:gd name="T2" fmla="*/ 21600 w 21600"/>
                <a:gd name="T3" fmla="*/ 16712 h 16737"/>
                <a:gd name="T4" fmla="*/ 0 w 21600"/>
                <a:gd name="T5" fmla="*/ 16737 h 16737"/>
              </a:gdLst>
              <a:ahLst/>
              <a:cxnLst>
                <a:cxn ang="0">
                  <a:pos x="T0" y="T1"/>
                </a:cxn>
                <a:cxn ang="0">
                  <a:pos x="T2" y="T3"/>
                </a:cxn>
                <a:cxn ang="0">
                  <a:pos x="T4" y="T5"/>
                </a:cxn>
              </a:cxnLst>
              <a:rect l="0" t="0" r="r" b="b"/>
              <a:pathLst>
                <a:path w="21600" h="16737" fill="none" extrusionOk="0">
                  <a:moveTo>
                    <a:pt x="13654" y="-1"/>
                  </a:moveTo>
                  <a:cubicBezTo>
                    <a:pt x="18675" y="4096"/>
                    <a:pt x="21592" y="10231"/>
                    <a:pt x="21599" y="16712"/>
                  </a:cubicBezTo>
                </a:path>
                <a:path w="21600" h="16737" stroke="0" extrusionOk="0">
                  <a:moveTo>
                    <a:pt x="13654" y="-1"/>
                  </a:moveTo>
                  <a:cubicBezTo>
                    <a:pt x="18675" y="4096"/>
                    <a:pt x="21592" y="10231"/>
                    <a:pt x="21599" y="16712"/>
                  </a:cubicBezTo>
                  <a:lnTo>
                    <a:pt x="0" y="16737"/>
                  </a:lnTo>
                  <a:close/>
                </a:path>
              </a:pathLst>
            </a:custGeom>
            <a:noFill/>
            <a:ln w="50800">
              <a:solidFill>
                <a:srgbClr val="00CC99"/>
              </a:solidFill>
              <a:round/>
              <a:headEnd/>
              <a:tailEnd/>
            </a:ln>
            <a:effectLst/>
          </p:spPr>
          <p:txBody>
            <a:bodyPr wrap="none" anchor="ctr"/>
            <a:lstStyle/>
            <a:p>
              <a:endParaRPr lang="sl-SI"/>
            </a:p>
          </p:txBody>
        </p:sp>
        <p:sp>
          <p:nvSpPr>
            <p:cNvPr id="45107" name="Arc 51"/>
            <p:cNvSpPr>
              <a:spLocks noChangeAspect="1"/>
            </p:cNvSpPr>
            <p:nvPr/>
          </p:nvSpPr>
          <p:spPr bwMode="auto">
            <a:xfrm>
              <a:off x="2421" y="2042"/>
              <a:ext cx="1729" cy="1588"/>
            </a:xfrm>
            <a:custGeom>
              <a:avLst/>
              <a:gdLst>
                <a:gd name="G0" fmla="+- 0 0 0"/>
                <a:gd name="G1" fmla="+- 19481 0 0"/>
                <a:gd name="G2" fmla="+- 21600 0 0"/>
                <a:gd name="T0" fmla="*/ 9331 w 21597"/>
                <a:gd name="T1" fmla="*/ 0 h 19481"/>
                <a:gd name="T2" fmla="*/ 21597 w 21597"/>
                <a:gd name="T3" fmla="*/ 19128 h 19481"/>
                <a:gd name="T4" fmla="*/ 0 w 21597"/>
                <a:gd name="T5" fmla="*/ 19481 h 19481"/>
              </a:gdLst>
              <a:ahLst/>
              <a:cxnLst>
                <a:cxn ang="0">
                  <a:pos x="T0" y="T1"/>
                </a:cxn>
                <a:cxn ang="0">
                  <a:pos x="T2" y="T3"/>
                </a:cxn>
                <a:cxn ang="0">
                  <a:pos x="T4" y="T5"/>
                </a:cxn>
              </a:cxnLst>
              <a:rect l="0" t="0" r="r" b="b"/>
              <a:pathLst>
                <a:path w="21597" h="19481" fill="none" extrusionOk="0">
                  <a:moveTo>
                    <a:pt x="9330" y="0"/>
                  </a:moveTo>
                  <a:cubicBezTo>
                    <a:pt x="16713" y="3536"/>
                    <a:pt x="21463" y="10942"/>
                    <a:pt x="21597" y="19127"/>
                  </a:cubicBezTo>
                </a:path>
                <a:path w="21597" h="19481" stroke="0" extrusionOk="0">
                  <a:moveTo>
                    <a:pt x="9330" y="0"/>
                  </a:moveTo>
                  <a:cubicBezTo>
                    <a:pt x="16713" y="3536"/>
                    <a:pt x="21463" y="10942"/>
                    <a:pt x="21597" y="19127"/>
                  </a:cubicBezTo>
                  <a:lnTo>
                    <a:pt x="0" y="19481"/>
                  </a:lnTo>
                  <a:close/>
                </a:path>
              </a:pathLst>
            </a:custGeom>
            <a:noFill/>
            <a:ln w="50800">
              <a:solidFill>
                <a:srgbClr val="00CC99"/>
              </a:solidFill>
              <a:round/>
              <a:headEnd/>
              <a:tailEnd/>
            </a:ln>
            <a:effectLst/>
          </p:spPr>
          <p:txBody>
            <a:bodyPr wrap="none" anchor="ctr"/>
            <a:lstStyle/>
            <a:p>
              <a:endParaRPr lang="sl-SI"/>
            </a:p>
          </p:txBody>
        </p:sp>
        <p:sp>
          <p:nvSpPr>
            <p:cNvPr id="45108" name="Line 52"/>
            <p:cNvSpPr>
              <a:spLocks noChangeAspect="1" noChangeShapeType="1"/>
            </p:cNvSpPr>
            <p:nvPr/>
          </p:nvSpPr>
          <p:spPr bwMode="auto">
            <a:xfrm flipV="1">
              <a:off x="1615" y="2049"/>
              <a:ext cx="1550" cy="0"/>
            </a:xfrm>
            <a:prstGeom prst="line">
              <a:avLst/>
            </a:prstGeom>
            <a:noFill/>
            <a:ln w="50800">
              <a:solidFill>
                <a:srgbClr val="00CC99"/>
              </a:solidFill>
              <a:round/>
              <a:headEnd/>
              <a:tailEnd/>
            </a:ln>
            <a:effectLst/>
          </p:spPr>
          <p:txBody>
            <a:bodyPr wrap="none" anchor="ctr"/>
            <a:lstStyle/>
            <a:p>
              <a:endParaRPr lang="sl-SI"/>
            </a:p>
          </p:txBody>
        </p:sp>
        <p:sp>
          <p:nvSpPr>
            <p:cNvPr id="45109" name="Arc 53"/>
            <p:cNvSpPr>
              <a:spLocks noChangeAspect="1"/>
            </p:cNvSpPr>
            <p:nvPr/>
          </p:nvSpPr>
          <p:spPr bwMode="auto">
            <a:xfrm>
              <a:off x="2416" y="2228"/>
              <a:ext cx="1715" cy="1387"/>
            </a:xfrm>
            <a:custGeom>
              <a:avLst/>
              <a:gdLst>
                <a:gd name="G0" fmla="+- 0 0 0"/>
                <a:gd name="G1" fmla="+- 17415 0 0"/>
                <a:gd name="G2" fmla="+- 21600 0 0"/>
                <a:gd name="T0" fmla="*/ 12779 w 21599"/>
                <a:gd name="T1" fmla="*/ 0 h 17415"/>
                <a:gd name="T2" fmla="*/ 21599 w 21599"/>
                <a:gd name="T3" fmla="*/ 17234 h 17415"/>
                <a:gd name="T4" fmla="*/ 0 w 21599"/>
                <a:gd name="T5" fmla="*/ 17415 h 17415"/>
              </a:gdLst>
              <a:ahLst/>
              <a:cxnLst>
                <a:cxn ang="0">
                  <a:pos x="T0" y="T1"/>
                </a:cxn>
                <a:cxn ang="0">
                  <a:pos x="T2" y="T3"/>
                </a:cxn>
                <a:cxn ang="0">
                  <a:pos x="T4" y="T5"/>
                </a:cxn>
              </a:cxnLst>
              <a:rect l="0" t="0" r="r" b="b"/>
              <a:pathLst>
                <a:path w="21599" h="17415" fill="none" extrusionOk="0">
                  <a:moveTo>
                    <a:pt x="12778" y="0"/>
                  </a:moveTo>
                  <a:cubicBezTo>
                    <a:pt x="18272" y="4031"/>
                    <a:pt x="21542" y="10419"/>
                    <a:pt x="21599" y="17233"/>
                  </a:cubicBezTo>
                </a:path>
                <a:path w="21599" h="17415" stroke="0" extrusionOk="0">
                  <a:moveTo>
                    <a:pt x="12778" y="0"/>
                  </a:moveTo>
                  <a:cubicBezTo>
                    <a:pt x="18272" y="4031"/>
                    <a:pt x="21542" y="10419"/>
                    <a:pt x="21599" y="17233"/>
                  </a:cubicBezTo>
                  <a:lnTo>
                    <a:pt x="0" y="17415"/>
                  </a:lnTo>
                  <a:close/>
                </a:path>
              </a:pathLst>
            </a:custGeom>
            <a:noFill/>
            <a:ln w="50800">
              <a:solidFill>
                <a:schemeClr val="accent2"/>
              </a:solidFill>
              <a:round/>
              <a:headEnd/>
              <a:tailEnd/>
            </a:ln>
            <a:effectLst/>
          </p:spPr>
          <p:txBody>
            <a:bodyPr wrap="none" anchor="ctr"/>
            <a:lstStyle/>
            <a:p>
              <a:endParaRPr lang="sl-SI"/>
            </a:p>
          </p:txBody>
        </p:sp>
        <p:sp>
          <p:nvSpPr>
            <p:cNvPr id="45110" name="Line 54"/>
            <p:cNvSpPr>
              <a:spLocks noChangeAspect="1" noChangeShapeType="1"/>
            </p:cNvSpPr>
            <p:nvPr/>
          </p:nvSpPr>
          <p:spPr bwMode="auto">
            <a:xfrm>
              <a:off x="1754" y="2228"/>
              <a:ext cx="1677" cy="0"/>
            </a:xfrm>
            <a:prstGeom prst="line">
              <a:avLst/>
            </a:prstGeom>
            <a:noFill/>
            <a:ln w="50800">
              <a:solidFill>
                <a:schemeClr val="accent2"/>
              </a:solidFill>
              <a:round/>
              <a:headEnd/>
              <a:tailEnd/>
            </a:ln>
            <a:effectLst/>
          </p:spPr>
          <p:txBody>
            <a:bodyPr wrap="none" anchor="ctr"/>
            <a:lstStyle/>
            <a:p>
              <a:endParaRPr lang="sl-SI"/>
            </a:p>
          </p:txBody>
        </p:sp>
        <p:sp>
          <p:nvSpPr>
            <p:cNvPr id="45111" name="Line 55"/>
            <p:cNvSpPr>
              <a:spLocks noChangeAspect="1" noChangeShapeType="1"/>
            </p:cNvSpPr>
            <p:nvPr/>
          </p:nvSpPr>
          <p:spPr bwMode="auto">
            <a:xfrm>
              <a:off x="1754" y="2228"/>
              <a:ext cx="1669" cy="0"/>
            </a:xfrm>
            <a:prstGeom prst="line">
              <a:avLst/>
            </a:prstGeom>
            <a:noFill/>
            <a:ln w="50800">
              <a:solidFill>
                <a:schemeClr val="accent2"/>
              </a:solidFill>
              <a:round/>
              <a:headEnd/>
              <a:tailEnd/>
            </a:ln>
            <a:effectLst/>
          </p:spPr>
          <p:txBody>
            <a:bodyPr wrap="none" anchor="ctr"/>
            <a:lstStyle/>
            <a:p>
              <a:endParaRPr lang="sl-SI"/>
            </a:p>
          </p:txBody>
        </p:sp>
        <p:sp>
          <p:nvSpPr>
            <p:cNvPr id="45112" name="Arc 56"/>
            <p:cNvSpPr>
              <a:spLocks noChangeAspect="1"/>
            </p:cNvSpPr>
            <p:nvPr/>
          </p:nvSpPr>
          <p:spPr bwMode="auto">
            <a:xfrm>
              <a:off x="1030" y="2228"/>
              <a:ext cx="1724" cy="1380"/>
            </a:xfrm>
            <a:custGeom>
              <a:avLst/>
              <a:gdLst>
                <a:gd name="G0" fmla="+- 21600 0 0"/>
                <a:gd name="G1" fmla="+- 17643 0 0"/>
                <a:gd name="G2" fmla="+- 21600 0 0"/>
                <a:gd name="T0" fmla="*/ 0 w 21600"/>
                <a:gd name="T1" fmla="*/ 17597 h 17643"/>
                <a:gd name="T2" fmla="*/ 9139 w 21600"/>
                <a:gd name="T3" fmla="*/ 0 h 17643"/>
                <a:gd name="T4" fmla="*/ 21600 w 21600"/>
                <a:gd name="T5" fmla="*/ 17643 h 17643"/>
              </a:gdLst>
              <a:ahLst/>
              <a:cxnLst>
                <a:cxn ang="0">
                  <a:pos x="T0" y="T1"/>
                </a:cxn>
                <a:cxn ang="0">
                  <a:pos x="T2" y="T3"/>
                </a:cxn>
                <a:cxn ang="0">
                  <a:pos x="T4" y="T5"/>
                </a:cxn>
              </a:cxnLst>
              <a:rect l="0" t="0" r="r" b="b"/>
              <a:pathLst>
                <a:path w="21600" h="17643" fill="none" extrusionOk="0">
                  <a:moveTo>
                    <a:pt x="0" y="17597"/>
                  </a:moveTo>
                  <a:cubicBezTo>
                    <a:pt x="14" y="10596"/>
                    <a:pt x="3421" y="4038"/>
                    <a:pt x="9138" y="-1"/>
                  </a:cubicBezTo>
                </a:path>
                <a:path w="21600" h="17643" stroke="0" extrusionOk="0">
                  <a:moveTo>
                    <a:pt x="0" y="17597"/>
                  </a:moveTo>
                  <a:cubicBezTo>
                    <a:pt x="14" y="10596"/>
                    <a:pt x="3421" y="4038"/>
                    <a:pt x="9138" y="-1"/>
                  </a:cubicBezTo>
                  <a:lnTo>
                    <a:pt x="21600" y="17643"/>
                  </a:lnTo>
                  <a:close/>
                </a:path>
              </a:pathLst>
            </a:custGeom>
            <a:noFill/>
            <a:ln w="50800">
              <a:solidFill>
                <a:schemeClr val="accent2"/>
              </a:solidFill>
              <a:round/>
              <a:headEnd/>
              <a:tailEnd/>
            </a:ln>
            <a:effectLst/>
          </p:spPr>
          <p:txBody>
            <a:bodyPr wrap="none" anchor="ctr"/>
            <a:lstStyle/>
            <a:p>
              <a:endParaRPr lang="sl-SI"/>
            </a:p>
          </p:txBody>
        </p:sp>
        <p:sp>
          <p:nvSpPr>
            <p:cNvPr id="45113" name="AutoShape 57"/>
            <p:cNvSpPr>
              <a:spLocks noChangeArrowheads="1"/>
            </p:cNvSpPr>
            <p:nvPr/>
          </p:nvSpPr>
          <p:spPr bwMode="auto">
            <a:xfrm rot="-5400000">
              <a:off x="3984" y="2759"/>
              <a:ext cx="1392" cy="290"/>
            </a:xfrm>
            <a:prstGeom prst="homePlate">
              <a:avLst>
                <a:gd name="adj" fmla="val 23978"/>
              </a:avLst>
            </a:prstGeom>
            <a:solidFill>
              <a:schemeClr val="accent2"/>
            </a:solidFill>
            <a:ln w="25400">
              <a:solidFill>
                <a:schemeClr val="accent2"/>
              </a:solidFill>
              <a:miter lim="800000"/>
              <a:headEnd/>
              <a:tailEnd/>
            </a:ln>
            <a:effectLst/>
          </p:spPr>
          <p:txBody>
            <a:bodyPr wrap="none" anchor="ctr"/>
            <a:lstStyle/>
            <a:p>
              <a:endParaRPr lang="sl-SI"/>
            </a:p>
          </p:txBody>
        </p:sp>
        <p:sp>
          <p:nvSpPr>
            <p:cNvPr id="45114" name="Text Box 58"/>
            <p:cNvSpPr txBox="1">
              <a:spLocks noChangeArrowheads="1"/>
            </p:cNvSpPr>
            <p:nvPr/>
          </p:nvSpPr>
          <p:spPr bwMode="auto">
            <a:xfrm rot="-5400000">
              <a:off x="4187" y="2837"/>
              <a:ext cx="982" cy="212"/>
            </a:xfrm>
            <a:prstGeom prst="rect">
              <a:avLst/>
            </a:prstGeom>
            <a:noFill/>
            <a:ln w="25400">
              <a:noFill/>
              <a:miter lim="800000"/>
              <a:headEnd/>
              <a:tailEnd/>
            </a:ln>
            <a:effectLst/>
          </p:spPr>
          <p:txBody>
            <a:bodyPr wrap="none" anchor="ctr">
              <a:spAutoFit/>
            </a:bodyPr>
            <a:lstStyle/>
            <a:p>
              <a:pPr algn="ctr"/>
              <a:r>
                <a:rPr lang="en-GB" sz="1600" b="1">
                  <a:solidFill>
                    <a:schemeClr val="bg1"/>
                  </a:solidFill>
                </a:rPr>
                <a:t>REAL POWER</a:t>
              </a:r>
              <a:endParaRPr lang="de-DE" sz="1600" b="1">
                <a:solidFill>
                  <a:schemeClr val="bg1"/>
                </a:solidFill>
              </a:endParaRPr>
            </a:p>
          </p:txBody>
        </p:sp>
        <p:sp>
          <p:nvSpPr>
            <p:cNvPr id="45115" name="Text Box 59"/>
            <p:cNvSpPr txBox="1">
              <a:spLocks noChangeArrowheads="1"/>
            </p:cNvSpPr>
            <p:nvPr/>
          </p:nvSpPr>
          <p:spPr bwMode="auto">
            <a:xfrm rot="-5400000">
              <a:off x="4595" y="2015"/>
              <a:ext cx="191" cy="212"/>
            </a:xfrm>
            <a:prstGeom prst="rect">
              <a:avLst/>
            </a:prstGeom>
            <a:noFill/>
            <a:ln w="25400">
              <a:noFill/>
              <a:miter lim="800000"/>
              <a:headEnd/>
              <a:tailEnd/>
            </a:ln>
            <a:effectLst/>
          </p:spPr>
          <p:txBody>
            <a:bodyPr wrap="none" anchor="ctr">
              <a:spAutoFit/>
            </a:bodyPr>
            <a:lstStyle/>
            <a:p>
              <a:pPr algn="ctr"/>
              <a:r>
                <a:rPr lang="en-GB" sz="1600" b="1"/>
                <a:t>+</a:t>
              </a:r>
              <a:endParaRPr lang="de-DE" sz="1600" b="1"/>
            </a:p>
          </p:txBody>
        </p:sp>
        <p:sp>
          <p:nvSpPr>
            <p:cNvPr id="45116" name="Text Box 60"/>
            <p:cNvSpPr txBox="1">
              <a:spLocks noChangeArrowheads="1"/>
            </p:cNvSpPr>
            <p:nvPr/>
          </p:nvSpPr>
          <p:spPr bwMode="auto">
            <a:xfrm>
              <a:off x="4785" y="2016"/>
              <a:ext cx="661" cy="288"/>
            </a:xfrm>
            <a:prstGeom prst="rect">
              <a:avLst/>
            </a:prstGeom>
            <a:noFill/>
            <a:ln w="12700">
              <a:noFill/>
              <a:miter lim="800000"/>
              <a:headEnd/>
              <a:tailEnd/>
            </a:ln>
            <a:effectLst/>
          </p:spPr>
          <p:txBody>
            <a:bodyPr wrap="none">
              <a:spAutoFit/>
            </a:bodyPr>
            <a:lstStyle/>
            <a:p>
              <a:r>
                <a:rPr lang="de-DE" sz="2400"/>
                <a:t>12.5%</a:t>
              </a:r>
            </a:p>
          </p:txBody>
        </p:sp>
      </p:grpSp>
      <p:sp>
        <p:nvSpPr>
          <p:cNvPr id="63" name="Rectangle 5"/>
          <p:cNvSpPr>
            <a:spLocks noGrp="1" noChangeArrowheads="1"/>
          </p:cNvSpPr>
          <p:nvPr>
            <p:ph type="title"/>
          </p:nvPr>
        </p:nvSpPr>
        <p:spPr/>
        <p:txBody>
          <a:bodyPr/>
          <a:lstStyle/>
          <a:p>
            <a:r>
              <a:rPr lang="sl-SI" dirty="0" smtClean="0"/>
              <a:t>Statični UPS sistem</a:t>
            </a:r>
            <a:endParaRPr lang="en-GB" dirty="0"/>
          </a:p>
        </p:txBody>
      </p:sp>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Vsebina</a:t>
            </a:r>
            <a:endParaRPr lang="sl-SI" dirty="0"/>
          </a:p>
        </p:txBody>
      </p:sp>
      <p:sp>
        <p:nvSpPr>
          <p:cNvPr id="3" name="Ograda vsebine 2"/>
          <p:cNvSpPr>
            <a:spLocks noGrp="1"/>
          </p:cNvSpPr>
          <p:nvPr>
            <p:ph sz="half" idx="1"/>
          </p:nvPr>
        </p:nvSpPr>
        <p:spPr>
          <a:xfrm>
            <a:off x="539552" y="1428736"/>
            <a:ext cx="8064896" cy="5214974"/>
          </a:xfrm>
        </p:spPr>
        <p:txBody>
          <a:bodyPr/>
          <a:lstStyle/>
          <a:p>
            <a:r>
              <a:rPr lang="sl-SI" b="1" dirty="0" smtClean="0"/>
              <a:t>Izhodišča</a:t>
            </a:r>
          </a:p>
          <a:p>
            <a:r>
              <a:rPr lang="sl-SI" b="1" dirty="0" smtClean="0"/>
              <a:t>El. lastnosti</a:t>
            </a:r>
          </a:p>
          <a:p>
            <a:r>
              <a:rPr lang="sl-SI" b="1" dirty="0" smtClean="0"/>
              <a:t>Napajanje v računalniških centrih</a:t>
            </a:r>
          </a:p>
          <a:p>
            <a:r>
              <a:rPr lang="sl-SI" b="1" dirty="0" smtClean="0"/>
              <a:t>Ključne lastnosti UPS sistemov</a:t>
            </a:r>
          </a:p>
          <a:p>
            <a:r>
              <a:rPr lang="sl-SI" b="1" dirty="0" smtClean="0"/>
              <a:t>Tehnologije UPS sistemov</a:t>
            </a:r>
          </a:p>
          <a:p>
            <a:r>
              <a:rPr lang="sl-SI" b="1" dirty="0" smtClean="0"/>
              <a:t>Razpoložljivost</a:t>
            </a:r>
          </a:p>
          <a:p>
            <a:r>
              <a:rPr lang="sl-SI" b="1" dirty="0" smtClean="0"/>
              <a:t>Tržišče in tržni deleži</a:t>
            </a:r>
          </a:p>
          <a:p>
            <a:endParaRPr lang="sl-SI" b="1" dirty="0" smtClean="0"/>
          </a:p>
          <a:p>
            <a:endParaRPr lang="sl-SI" b="1" dirty="0" smtClean="0"/>
          </a:p>
          <a:p>
            <a:endParaRPr lang="sl-SI" b="1" dirty="0" smtClean="0"/>
          </a:p>
          <a:p>
            <a:endParaRPr lang="sl-SI" b="1" dirty="0" smtClean="0"/>
          </a:p>
          <a:p>
            <a:endParaRPr lang="sl-SI" b="1" dirty="0" smtClean="0"/>
          </a:p>
        </p:txBody>
      </p:sp>
    </p:spTree>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3"/>
          <p:cNvSpPr>
            <a:spLocks noGrp="1"/>
          </p:cNvSpPr>
          <p:nvPr>
            <p:ph type="title"/>
          </p:nvPr>
        </p:nvSpPr>
        <p:spPr/>
        <p:txBody>
          <a:bodyPr/>
          <a:lstStyle/>
          <a:p>
            <a:r>
              <a:rPr lang="sl-SI" dirty="0" smtClean="0"/>
              <a:t>Napajanje v </a:t>
            </a:r>
            <a:r>
              <a:rPr lang="sl-SI" dirty="0" smtClean="0"/>
              <a:t>RAČUNALNIŠKIH </a:t>
            </a:r>
            <a:r>
              <a:rPr lang="sl-SI" dirty="0" smtClean="0"/>
              <a:t>CENTRIH</a:t>
            </a:r>
            <a:endParaRPr lang="sl-SI" dirty="0"/>
          </a:p>
        </p:txBody>
      </p:sp>
    </p:spTree>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074"/>
          <p:cNvSpPr>
            <a:spLocks noGrp="1" noChangeArrowheads="1"/>
          </p:cNvSpPr>
          <p:nvPr>
            <p:ph type="title"/>
          </p:nvPr>
        </p:nvSpPr>
        <p:spPr>
          <a:xfrm>
            <a:off x="214282" y="142852"/>
            <a:ext cx="7500990" cy="642942"/>
          </a:xfrm>
        </p:spPr>
        <p:txBody>
          <a:bodyPr/>
          <a:lstStyle/>
          <a:p>
            <a:pPr eaLnBrk="1" hangingPunct="1"/>
            <a:r>
              <a:rPr lang="sl-SI" dirty="0" smtClean="0"/>
              <a:t>Klasifikacija </a:t>
            </a:r>
            <a:r>
              <a:rPr lang="sl-SI" dirty="0" err="1" smtClean="0"/>
              <a:t>rač</a:t>
            </a:r>
            <a:r>
              <a:rPr lang="sl-SI" dirty="0" smtClean="0"/>
              <a:t>. centrov</a:t>
            </a:r>
          </a:p>
        </p:txBody>
      </p:sp>
      <p:sp>
        <p:nvSpPr>
          <p:cNvPr id="9219" name="Rectangle 3075"/>
          <p:cNvSpPr>
            <a:spLocks noGrp="1" noChangeArrowheads="1"/>
          </p:cNvSpPr>
          <p:nvPr>
            <p:ph idx="1"/>
          </p:nvPr>
        </p:nvSpPr>
        <p:spPr>
          <a:xfrm>
            <a:off x="446088" y="1928813"/>
            <a:ext cx="8142287" cy="3910012"/>
          </a:xfrm>
        </p:spPr>
        <p:txBody>
          <a:bodyPr/>
          <a:lstStyle/>
          <a:p>
            <a:pPr marL="236538" indent="-236538" defTabSz="814388" eaLnBrk="1" hangingPunct="1">
              <a:buFont typeface="Wingdings" pitchFamily="2" charset="2"/>
              <a:buNone/>
            </a:pPr>
            <a:r>
              <a:rPr lang="sl-SI" sz="1800" dirty="0" smtClean="0">
                <a:solidFill>
                  <a:srgbClr val="002060"/>
                </a:solidFill>
              </a:rPr>
              <a:t>Klasifikacija po </a:t>
            </a:r>
            <a:r>
              <a:rPr lang="sl-SI" sz="1800" dirty="0" err="1" smtClean="0">
                <a:solidFill>
                  <a:srgbClr val="002060"/>
                </a:solidFill>
              </a:rPr>
              <a:t>Uptime</a:t>
            </a:r>
            <a:r>
              <a:rPr lang="sl-SI" sz="1800" dirty="0" smtClean="0">
                <a:solidFill>
                  <a:srgbClr val="002060"/>
                </a:solidFill>
              </a:rPr>
              <a:t> institute (ZDA) in BITKOM (Nemčija)</a:t>
            </a:r>
          </a:p>
          <a:p>
            <a:pPr marL="514350" lvl="1" indent="-236538" defTabSz="814388" eaLnBrk="1" hangingPunct="1"/>
            <a:r>
              <a:rPr lang="sl-SI" sz="1800" b="1" dirty="0" smtClean="0">
                <a:solidFill>
                  <a:srgbClr val="002060"/>
                </a:solidFill>
              </a:rPr>
              <a:t>4 nivoji  - koncepti zagotavljanja varnosti in zanesljivosti (I do IV)</a:t>
            </a:r>
          </a:p>
          <a:p>
            <a:pPr marL="514350" lvl="1" indent="-236538" defTabSz="814388" eaLnBrk="1" hangingPunct="1"/>
            <a:r>
              <a:rPr lang="sl-SI" sz="1800" b="1" dirty="0" smtClean="0">
                <a:solidFill>
                  <a:srgbClr val="002060"/>
                </a:solidFill>
              </a:rPr>
              <a:t>5 kategorij računalniških centrov (A do E)</a:t>
            </a:r>
          </a:p>
          <a:p>
            <a:pPr marL="700088" lvl="2" indent="-236538" defTabSz="814388" eaLnBrk="1" hangingPunct="1">
              <a:buFont typeface="Times New Roman" pitchFamily="18" charset="0"/>
              <a:buNone/>
            </a:pPr>
            <a:endParaRPr lang="sl-SI" sz="1800" b="1" dirty="0" smtClean="0">
              <a:solidFill>
                <a:srgbClr val="002060"/>
              </a:solidFill>
            </a:endParaRPr>
          </a:p>
        </p:txBody>
      </p:sp>
      <p:graphicFrame>
        <p:nvGraphicFramePr>
          <p:cNvPr id="4" name="Table 3"/>
          <p:cNvGraphicFramePr>
            <a:graphicFrameLocks noGrp="1"/>
          </p:cNvGraphicFramePr>
          <p:nvPr/>
        </p:nvGraphicFramePr>
        <p:xfrm>
          <a:off x="785813" y="3429000"/>
          <a:ext cx="7558190" cy="2372360"/>
        </p:xfrm>
        <a:graphic>
          <a:graphicData uri="http://schemas.openxmlformats.org/drawingml/2006/table">
            <a:tbl>
              <a:tblPr firstRow="1" bandRow="1">
                <a:tableStyleId>{5C22544A-7EE6-4342-B048-85BDC9FD1C3A}</a:tableStyleId>
              </a:tblPr>
              <a:tblGrid>
                <a:gridCol w="1991925"/>
                <a:gridCol w="2670991"/>
                <a:gridCol w="2895274"/>
              </a:tblGrid>
              <a:tr h="370840">
                <a:tc>
                  <a:txBody>
                    <a:bodyPr/>
                    <a:lstStyle/>
                    <a:p>
                      <a:pPr algn="ctr"/>
                      <a:r>
                        <a:rPr lang="sl-SI" sz="1400" dirty="0" smtClean="0"/>
                        <a:t>Kategorija VVRC</a:t>
                      </a:r>
                      <a:endParaRPr lang="sl-SI" sz="1400" dirty="0"/>
                    </a:p>
                  </a:txBody>
                  <a:tcPr>
                    <a:solidFill>
                      <a:schemeClr val="accent3">
                        <a:lumMod val="50000"/>
                      </a:schemeClr>
                    </a:solidFill>
                  </a:tcPr>
                </a:tc>
                <a:tc>
                  <a:txBody>
                    <a:bodyPr/>
                    <a:lstStyle/>
                    <a:p>
                      <a:pPr algn="ctr"/>
                      <a:r>
                        <a:rPr lang="sl-SI" sz="1400" dirty="0" smtClean="0"/>
                        <a:t>Max. sprejemljiv čas izpada</a:t>
                      </a:r>
                      <a:endParaRPr lang="sl-SI" sz="1400" dirty="0"/>
                    </a:p>
                  </a:txBody>
                  <a:tcPr>
                    <a:solidFill>
                      <a:schemeClr val="accent3">
                        <a:lumMod val="50000"/>
                      </a:schemeClr>
                    </a:solidFill>
                  </a:tcPr>
                </a:tc>
                <a:tc>
                  <a:txBody>
                    <a:bodyPr/>
                    <a:lstStyle/>
                    <a:p>
                      <a:pPr algn="ctr"/>
                      <a:r>
                        <a:rPr lang="sl-SI" sz="1400" dirty="0" smtClean="0"/>
                        <a:t>Potreben nivo za</a:t>
                      </a:r>
                      <a:r>
                        <a:rPr lang="sl-SI" sz="1400" baseline="0" dirty="0" smtClean="0"/>
                        <a:t> zagotovitev vseh pogojev</a:t>
                      </a:r>
                      <a:endParaRPr lang="sl-SI" sz="1400" dirty="0"/>
                    </a:p>
                  </a:txBody>
                  <a:tcPr>
                    <a:solidFill>
                      <a:schemeClr val="accent3">
                        <a:lumMod val="50000"/>
                      </a:schemeClr>
                    </a:solidFill>
                  </a:tcPr>
                </a:tc>
              </a:tr>
              <a:tr h="370840">
                <a:tc>
                  <a:txBody>
                    <a:bodyPr/>
                    <a:lstStyle/>
                    <a:p>
                      <a:pPr algn="ctr"/>
                      <a:r>
                        <a:rPr lang="sl-SI" sz="1400" dirty="0" smtClean="0"/>
                        <a:t>A</a:t>
                      </a:r>
                      <a:endParaRPr lang="sl-SI" sz="1400" dirty="0"/>
                    </a:p>
                  </a:txBody>
                  <a:tcPr>
                    <a:solidFill>
                      <a:schemeClr val="accent3">
                        <a:lumMod val="50000"/>
                      </a:schemeClr>
                    </a:solidFill>
                  </a:tcPr>
                </a:tc>
                <a:tc>
                  <a:txBody>
                    <a:bodyPr/>
                    <a:lstStyle/>
                    <a:p>
                      <a:pPr algn="ctr"/>
                      <a:r>
                        <a:rPr lang="sl-SI" sz="1400" dirty="0" smtClean="0"/>
                        <a:t>72 h</a:t>
                      </a:r>
                      <a:endParaRPr lang="sl-SI" sz="1400" dirty="0"/>
                    </a:p>
                  </a:txBody>
                  <a:tcPr>
                    <a:solidFill>
                      <a:schemeClr val="accent3">
                        <a:lumMod val="50000"/>
                      </a:schemeClr>
                    </a:solidFill>
                  </a:tcPr>
                </a:tc>
                <a:tc>
                  <a:txBody>
                    <a:bodyPr/>
                    <a:lstStyle/>
                    <a:p>
                      <a:pPr algn="ctr"/>
                      <a:r>
                        <a:rPr lang="sl-SI" sz="1400" dirty="0" smtClean="0"/>
                        <a:t>Razred I ali II</a:t>
                      </a:r>
                      <a:endParaRPr lang="sl-SI" sz="1400" dirty="0"/>
                    </a:p>
                  </a:txBody>
                  <a:tcPr>
                    <a:solidFill>
                      <a:schemeClr val="accent3">
                        <a:lumMod val="50000"/>
                      </a:schemeClr>
                    </a:solidFill>
                  </a:tcPr>
                </a:tc>
              </a:tr>
              <a:tr h="370840">
                <a:tc>
                  <a:txBody>
                    <a:bodyPr/>
                    <a:lstStyle/>
                    <a:p>
                      <a:pPr algn="ctr"/>
                      <a:r>
                        <a:rPr lang="sl-SI" sz="1400" dirty="0" smtClean="0"/>
                        <a:t>B</a:t>
                      </a:r>
                      <a:endParaRPr lang="sl-SI" sz="1400" dirty="0"/>
                    </a:p>
                  </a:txBody>
                  <a:tcPr>
                    <a:solidFill>
                      <a:schemeClr val="accent3">
                        <a:lumMod val="50000"/>
                      </a:schemeClr>
                    </a:solidFill>
                  </a:tcPr>
                </a:tc>
                <a:tc>
                  <a:txBody>
                    <a:bodyPr/>
                    <a:lstStyle/>
                    <a:p>
                      <a:pPr algn="ctr"/>
                      <a:r>
                        <a:rPr lang="sl-SI" sz="1400" dirty="0" smtClean="0"/>
                        <a:t>24 h</a:t>
                      </a:r>
                      <a:endParaRPr lang="sl-SI" sz="1400" dirty="0"/>
                    </a:p>
                  </a:txBody>
                  <a:tcPr>
                    <a:solidFill>
                      <a:schemeClr val="accent3">
                        <a:lumMod val="50000"/>
                      </a:schemeClr>
                    </a:solidFill>
                  </a:tcPr>
                </a:tc>
                <a:tc>
                  <a:txBody>
                    <a:bodyPr/>
                    <a:lstStyle/>
                    <a:p>
                      <a:pPr algn="ctr"/>
                      <a:r>
                        <a:rPr lang="sl-SI" sz="1400" dirty="0" smtClean="0"/>
                        <a:t>Razred I ali II</a:t>
                      </a:r>
                      <a:endParaRPr lang="sl-SI" sz="1400" dirty="0"/>
                    </a:p>
                  </a:txBody>
                  <a:tcPr>
                    <a:solidFill>
                      <a:schemeClr val="accent3">
                        <a:lumMod val="50000"/>
                      </a:schemeClr>
                    </a:solidFill>
                  </a:tcPr>
                </a:tc>
              </a:tr>
              <a:tr h="370840">
                <a:tc>
                  <a:txBody>
                    <a:bodyPr/>
                    <a:lstStyle/>
                    <a:p>
                      <a:pPr algn="ctr"/>
                      <a:r>
                        <a:rPr lang="sl-SI" sz="1400" dirty="0" smtClean="0"/>
                        <a:t>C</a:t>
                      </a:r>
                      <a:endParaRPr lang="sl-SI" sz="1400" dirty="0"/>
                    </a:p>
                  </a:txBody>
                  <a:tcPr>
                    <a:solidFill>
                      <a:schemeClr val="accent3">
                        <a:lumMod val="50000"/>
                      </a:schemeClr>
                    </a:solidFill>
                  </a:tcPr>
                </a:tc>
                <a:tc>
                  <a:txBody>
                    <a:bodyPr/>
                    <a:lstStyle/>
                    <a:p>
                      <a:pPr algn="ctr"/>
                      <a:r>
                        <a:rPr lang="sl-SI" sz="1400" dirty="0" smtClean="0"/>
                        <a:t>1 h</a:t>
                      </a:r>
                      <a:endParaRPr lang="sl-SI" sz="1400" dirty="0"/>
                    </a:p>
                  </a:txBody>
                  <a:tcPr>
                    <a:solidFill>
                      <a:schemeClr val="accent3">
                        <a:lumMod val="50000"/>
                      </a:schemeClr>
                    </a:solidFill>
                  </a:tcPr>
                </a:tc>
                <a:tc>
                  <a:txBody>
                    <a:bodyPr/>
                    <a:lstStyle/>
                    <a:p>
                      <a:pPr algn="ctr"/>
                      <a:r>
                        <a:rPr lang="sl-SI" sz="1400" dirty="0" smtClean="0"/>
                        <a:t>Razred III</a:t>
                      </a:r>
                      <a:endParaRPr lang="sl-SI" sz="1400" dirty="0"/>
                    </a:p>
                  </a:txBody>
                  <a:tcPr>
                    <a:solidFill>
                      <a:schemeClr val="accent3">
                        <a:lumMod val="50000"/>
                      </a:schemeClr>
                    </a:solidFill>
                  </a:tcPr>
                </a:tc>
              </a:tr>
              <a:tr h="370840">
                <a:tc>
                  <a:txBody>
                    <a:bodyPr/>
                    <a:lstStyle/>
                    <a:p>
                      <a:pPr algn="ctr"/>
                      <a:r>
                        <a:rPr lang="sl-SI" sz="1400" dirty="0" smtClean="0"/>
                        <a:t>D</a:t>
                      </a:r>
                      <a:endParaRPr lang="sl-SI" sz="1400" dirty="0"/>
                    </a:p>
                  </a:txBody>
                  <a:tcPr>
                    <a:solidFill>
                      <a:schemeClr val="accent3">
                        <a:lumMod val="50000"/>
                      </a:schemeClr>
                    </a:solidFill>
                  </a:tcPr>
                </a:tc>
                <a:tc>
                  <a:txBody>
                    <a:bodyPr/>
                    <a:lstStyle/>
                    <a:p>
                      <a:pPr algn="ctr"/>
                      <a:r>
                        <a:rPr lang="sl-SI" sz="1400" dirty="0" smtClean="0"/>
                        <a:t>10 min</a:t>
                      </a:r>
                      <a:endParaRPr lang="sl-SI" sz="1400" dirty="0"/>
                    </a:p>
                  </a:txBody>
                  <a:tcPr>
                    <a:solidFill>
                      <a:schemeClr val="accent3">
                        <a:lumMod val="50000"/>
                      </a:schemeClr>
                    </a:solidFill>
                  </a:tcPr>
                </a:tc>
                <a:tc>
                  <a:txBody>
                    <a:bodyPr/>
                    <a:lstStyle/>
                    <a:p>
                      <a:pPr algn="ctr"/>
                      <a:r>
                        <a:rPr lang="sl-SI" sz="1400" dirty="0" smtClean="0"/>
                        <a:t>Razred III ali IV</a:t>
                      </a:r>
                      <a:endParaRPr lang="sl-SI" sz="1400" dirty="0"/>
                    </a:p>
                  </a:txBody>
                  <a:tcPr>
                    <a:solidFill>
                      <a:schemeClr val="accent3">
                        <a:lumMod val="50000"/>
                      </a:schemeClr>
                    </a:solidFill>
                  </a:tcPr>
                </a:tc>
              </a:tr>
              <a:tr h="370840">
                <a:tc>
                  <a:txBody>
                    <a:bodyPr/>
                    <a:lstStyle/>
                    <a:p>
                      <a:pPr algn="ctr"/>
                      <a:r>
                        <a:rPr lang="sl-SI" sz="1400" dirty="0" smtClean="0"/>
                        <a:t>E</a:t>
                      </a:r>
                      <a:endParaRPr lang="sl-SI" sz="1400" dirty="0"/>
                    </a:p>
                  </a:txBody>
                  <a:tcPr>
                    <a:solidFill>
                      <a:schemeClr val="accent3">
                        <a:lumMod val="50000"/>
                      </a:schemeClr>
                    </a:solidFill>
                  </a:tcPr>
                </a:tc>
                <a:tc>
                  <a:txBody>
                    <a:bodyPr/>
                    <a:lstStyle/>
                    <a:p>
                      <a:pPr algn="ctr"/>
                      <a:r>
                        <a:rPr lang="sl-SI" sz="1400" dirty="0" smtClean="0"/>
                        <a:t>0 min</a:t>
                      </a:r>
                      <a:endParaRPr lang="sl-SI" sz="1400" dirty="0"/>
                    </a:p>
                  </a:txBody>
                  <a:tcPr>
                    <a:solidFill>
                      <a:schemeClr val="accent3">
                        <a:lumMod val="50000"/>
                      </a:schemeClr>
                    </a:solidFill>
                  </a:tcPr>
                </a:tc>
                <a:tc>
                  <a:txBody>
                    <a:bodyPr/>
                    <a:lstStyle/>
                    <a:p>
                      <a:pPr algn="ctr"/>
                      <a:r>
                        <a:rPr lang="sl-SI" sz="1400" dirty="0" smtClean="0"/>
                        <a:t>Razred III ali IV</a:t>
                      </a:r>
                      <a:endParaRPr lang="sl-SI" sz="1400" dirty="0"/>
                    </a:p>
                  </a:txBody>
                  <a:tcPr>
                    <a:solidFill>
                      <a:schemeClr val="accent3">
                        <a:lumMod val="50000"/>
                      </a:schemeClr>
                    </a:solidFill>
                  </a:tcPr>
                </a:tc>
              </a:tr>
            </a:tbl>
          </a:graphicData>
        </a:graphic>
      </p:graphicFrame>
    </p:spTree>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074"/>
          <p:cNvSpPr>
            <a:spLocks noGrp="1" noChangeArrowheads="1"/>
          </p:cNvSpPr>
          <p:nvPr>
            <p:ph type="title"/>
          </p:nvPr>
        </p:nvSpPr>
        <p:spPr/>
        <p:txBody>
          <a:bodyPr/>
          <a:lstStyle/>
          <a:p>
            <a:pPr eaLnBrk="1" hangingPunct="1"/>
            <a:r>
              <a:rPr lang="sl-SI" dirty="0" smtClean="0"/>
              <a:t>Nivoji zagotavljanja varnosti </a:t>
            </a:r>
          </a:p>
        </p:txBody>
      </p:sp>
      <p:graphicFrame>
        <p:nvGraphicFramePr>
          <p:cNvPr id="5" name="Table 4"/>
          <p:cNvGraphicFramePr>
            <a:graphicFrameLocks noGrp="1"/>
          </p:cNvGraphicFramePr>
          <p:nvPr/>
        </p:nvGraphicFramePr>
        <p:xfrm>
          <a:off x="179512" y="1196752"/>
          <a:ext cx="8640961" cy="5400596"/>
        </p:xfrm>
        <a:graphic>
          <a:graphicData uri="http://schemas.openxmlformats.org/drawingml/2006/table">
            <a:tbl>
              <a:tblPr firstRow="1" bandRow="1">
                <a:tableStyleId>{073A0DAA-6AF3-43AB-8588-CEC1D06C72B9}</a:tableStyleId>
              </a:tblPr>
              <a:tblGrid>
                <a:gridCol w="2189564"/>
                <a:gridCol w="1603074"/>
                <a:gridCol w="1603074"/>
                <a:gridCol w="1603074"/>
                <a:gridCol w="1642175"/>
              </a:tblGrid>
              <a:tr h="364905">
                <a:tc>
                  <a:txBody>
                    <a:bodyPr/>
                    <a:lstStyle/>
                    <a:p>
                      <a:pPr algn="ctr"/>
                      <a:endParaRPr lang="sl-SI"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sl-SI" sz="1400" dirty="0" smtClean="0"/>
                        <a:t>Razred I</a:t>
                      </a:r>
                      <a:endParaRPr lang="sl-SI"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sl-SI" sz="1400" dirty="0" smtClean="0"/>
                        <a:t>Razred II</a:t>
                      </a:r>
                      <a:endParaRPr lang="sl-SI"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sl-SI" sz="1400" dirty="0" smtClean="0"/>
                        <a:t>Razred  III</a:t>
                      </a:r>
                      <a:endParaRPr lang="sl-SI"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sl-SI" sz="1400" dirty="0" smtClean="0"/>
                        <a:t>Razred  IV</a:t>
                      </a:r>
                      <a:endParaRPr lang="sl-SI"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4905">
                <a:tc>
                  <a:txBody>
                    <a:bodyPr/>
                    <a:lstStyle/>
                    <a:p>
                      <a:pPr algn="ctr"/>
                      <a:r>
                        <a:rPr lang="sl-SI" sz="1500" dirty="0" smtClean="0"/>
                        <a:t>Redundanca opreme</a:t>
                      </a:r>
                      <a:endParaRPr lang="sl-SI" sz="15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sl-SI" sz="1500" dirty="0" smtClean="0"/>
                        <a:t>N</a:t>
                      </a:r>
                      <a:endParaRPr lang="sl-SI" sz="15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sl-SI" sz="1500" dirty="0" smtClean="0"/>
                        <a:t>N+1</a:t>
                      </a:r>
                      <a:endParaRPr lang="sl-SI" sz="15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sl-SI" sz="1500" dirty="0" smtClean="0"/>
                        <a:t>N+1</a:t>
                      </a:r>
                      <a:endParaRPr lang="sl-SI" sz="15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sl-SI" sz="1500" dirty="0" smtClean="0"/>
                        <a:t>2x(N+1)</a:t>
                      </a:r>
                      <a:endParaRPr lang="sl-SI" sz="15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20339">
                <a:tc>
                  <a:txBody>
                    <a:bodyPr/>
                    <a:lstStyle/>
                    <a:p>
                      <a:pPr algn="ctr"/>
                      <a:r>
                        <a:rPr lang="sl-SI" sz="1500" dirty="0" smtClean="0"/>
                        <a:t>Napajalne</a:t>
                      </a:r>
                      <a:r>
                        <a:rPr lang="sl-SI" sz="1500" baseline="0" dirty="0" smtClean="0"/>
                        <a:t> trase</a:t>
                      </a:r>
                      <a:endParaRPr lang="sl-SI" sz="15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sl-SI" sz="1500" dirty="0" smtClean="0"/>
                        <a:t>1</a:t>
                      </a:r>
                      <a:endParaRPr lang="sl-SI" sz="15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sl-SI" sz="1500" dirty="0" smtClean="0"/>
                        <a:t>1</a:t>
                      </a:r>
                      <a:endParaRPr lang="sl-SI" sz="15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sl-SI" sz="1500" dirty="0" smtClean="0"/>
                        <a:t>1</a:t>
                      </a:r>
                      <a:r>
                        <a:rPr lang="sl-SI" sz="1500" baseline="0" dirty="0" smtClean="0"/>
                        <a:t> aktivna </a:t>
                      </a:r>
                    </a:p>
                    <a:p>
                      <a:pPr algn="ctr"/>
                      <a:r>
                        <a:rPr lang="sl-SI" sz="1500" baseline="0" dirty="0" smtClean="0"/>
                        <a:t>1 pasivna</a:t>
                      </a:r>
                      <a:endParaRPr lang="sl-SI" sz="15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sl-SI" sz="1500" dirty="0" smtClean="0"/>
                        <a:t>2</a:t>
                      </a:r>
                      <a:endParaRPr lang="sl-SI" sz="15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20339">
                <a:tc>
                  <a:txBody>
                    <a:bodyPr/>
                    <a:lstStyle/>
                    <a:p>
                      <a:pPr algn="ctr"/>
                      <a:r>
                        <a:rPr lang="sl-SI" sz="1500" dirty="0" smtClean="0"/>
                        <a:t>Vzdrževanje med delovanjem</a:t>
                      </a:r>
                      <a:endParaRPr lang="sl-SI" sz="15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sl-SI" sz="1500" dirty="0" smtClean="0"/>
                        <a:t>brez</a:t>
                      </a:r>
                      <a:endParaRPr lang="sl-SI" sz="15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sl-SI" sz="1500" dirty="0" smtClean="0"/>
                        <a:t>brez</a:t>
                      </a:r>
                      <a:endParaRPr lang="sl-SI" sz="15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sl-SI" sz="1500" dirty="0" smtClean="0"/>
                        <a:t>da</a:t>
                      </a:r>
                      <a:endParaRPr lang="sl-SI" sz="15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sl-SI" sz="1500" dirty="0" smtClean="0"/>
                        <a:t>da</a:t>
                      </a:r>
                      <a:endParaRPr lang="sl-SI" sz="15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4905">
                <a:tc>
                  <a:txBody>
                    <a:bodyPr/>
                    <a:lstStyle/>
                    <a:p>
                      <a:pPr algn="ctr"/>
                      <a:r>
                        <a:rPr lang="sl-SI" sz="1500" dirty="0" smtClean="0"/>
                        <a:t>»</a:t>
                      </a:r>
                      <a:r>
                        <a:rPr lang="sl-SI" sz="1500" dirty="0" err="1" smtClean="0"/>
                        <a:t>Single</a:t>
                      </a:r>
                      <a:r>
                        <a:rPr lang="sl-SI" sz="1500" dirty="0" smtClean="0"/>
                        <a:t> </a:t>
                      </a:r>
                      <a:r>
                        <a:rPr lang="sl-SI" sz="1500" dirty="0" smtClean="0"/>
                        <a:t>point </a:t>
                      </a:r>
                      <a:r>
                        <a:rPr lang="sl-SI" sz="1500" dirty="0" err="1" smtClean="0"/>
                        <a:t>of</a:t>
                      </a:r>
                      <a:r>
                        <a:rPr lang="sl-SI" sz="1500" dirty="0" smtClean="0"/>
                        <a:t> </a:t>
                      </a:r>
                      <a:r>
                        <a:rPr lang="sl-SI" sz="1500" dirty="0" err="1" smtClean="0"/>
                        <a:t>failure</a:t>
                      </a:r>
                      <a:r>
                        <a:rPr lang="sl-SI" sz="1500" dirty="0" smtClean="0"/>
                        <a:t>«</a:t>
                      </a:r>
                      <a:endParaRPr lang="sl-SI" sz="15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sl-SI" sz="1500" dirty="0" smtClean="0"/>
                        <a:t>da</a:t>
                      </a:r>
                      <a:endParaRPr lang="sl-SI" sz="15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sl-SI" sz="1500" dirty="0" smtClean="0"/>
                        <a:t>da</a:t>
                      </a:r>
                      <a:endParaRPr lang="sl-SI" sz="15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sl-SI" sz="1500" dirty="0" smtClean="0"/>
                        <a:t>da</a:t>
                      </a:r>
                      <a:endParaRPr lang="sl-SI" sz="15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sl-SI" sz="1500" dirty="0" smtClean="0"/>
                        <a:t>ne</a:t>
                      </a:r>
                      <a:endParaRPr lang="sl-SI" sz="15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4905">
                <a:tc>
                  <a:txBody>
                    <a:bodyPr/>
                    <a:lstStyle/>
                    <a:p>
                      <a:pPr algn="ctr"/>
                      <a:r>
                        <a:rPr lang="sl-SI" sz="1500" dirty="0" smtClean="0"/>
                        <a:t>Toleranca na izpade</a:t>
                      </a:r>
                      <a:endParaRPr lang="sl-SI" sz="15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sl-SI" sz="1500" dirty="0" smtClean="0"/>
                        <a:t>ne</a:t>
                      </a:r>
                      <a:endParaRPr lang="sl-SI" sz="15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sl-SI" sz="1500" dirty="0" smtClean="0"/>
                        <a:t>ne</a:t>
                      </a:r>
                      <a:endParaRPr lang="sl-SI" sz="15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sl-SI" sz="1500" dirty="0" smtClean="0"/>
                        <a:t>da</a:t>
                      </a:r>
                      <a:endParaRPr lang="sl-SI" sz="15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sl-SI" sz="1500" dirty="0" smtClean="0"/>
                        <a:t>da</a:t>
                      </a:r>
                      <a:endParaRPr lang="sl-SI" sz="15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4905">
                <a:tc>
                  <a:txBody>
                    <a:bodyPr/>
                    <a:lstStyle/>
                    <a:p>
                      <a:pPr algn="ctr"/>
                      <a:r>
                        <a:rPr lang="sl-SI" sz="1500" dirty="0" smtClean="0"/>
                        <a:t>Več požarnih con</a:t>
                      </a:r>
                      <a:endParaRPr lang="sl-SI" sz="15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sl-SI" sz="1500" dirty="0" smtClean="0"/>
                        <a:t>Ni zahtevano</a:t>
                      </a:r>
                      <a:endParaRPr lang="sl-SI" sz="15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sl-SI" sz="1500" dirty="0" smtClean="0"/>
                        <a:t>Ni zahtevano</a:t>
                      </a:r>
                      <a:endParaRPr lang="sl-SI" sz="15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sl-SI" sz="1500" dirty="0" smtClean="0"/>
                        <a:t>zahtevano</a:t>
                      </a:r>
                      <a:endParaRPr lang="sl-SI" sz="15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sl-SI" sz="1500" dirty="0" smtClean="0"/>
                        <a:t>zahtevano</a:t>
                      </a:r>
                      <a:endParaRPr lang="sl-SI" sz="15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4905">
                <a:tc>
                  <a:txBody>
                    <a:bodyPr/>
                    <a:lstStyle/>
                    <a:p>
                      <a:pPr algn="ctr"/>
                      <a:r>
                        <a:rPr lang="sl-SI" sz="1500" dirty="0" smtClean="0"/>
                        <a:t>Obremenitev</a:t>
                      </a:r>
                      <a:r>
                        <a:rPr lang="sl-SI" sz="1500" baseline="0" dirty="0" smtClean="0"/>
                        <a:t> prostora</a:t>
                      </a:r>
                      <a:endParaRPr lang="sl-SI" sz="15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sl-SI" sz="1500" dirty="0" smtClean="0"/>
                        <a:t>220 – 230 W/m2</a:t>
                      </a:r>
                      <a:endParaRPr lang="sl-SI" sz="15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sl-SI" sz="1500" dirty="0" smtClean="0"/>
                        <a:t>do 450 W/m2</a:t>
                      </a:r>
                      <a:endParaRPr lang="sl-SI" sz="15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sl-SI" sz="1500" dirty="0" smtClean="0"/>
                        <a:t>do</a:t>
                      </a:r>
                      <a:r>
                        <a:rPr lang="sl-SI" sz="1500" baseline="0" dirty="0" smtClean="0"/>
                        <a:t> 1620 W/m2</a:t>
                      </a:r>
                      <a:endParaRPr lang="sl-SI" sz="15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sl-SI" sz="1500" dirty="0" smtClean="0"/>
                        <a:t>nad 1620 W/m2</a:t>
                      </a:r>
                      <a:endParaRPr lang="sl-SI" sz="15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20339">
                <a:tc>
                  <a:txBody>
                    <a:bodyPr/>
                    <a:lstStyle/>
                    <a:p>
                      <a:pPr algn="ctr"/>
                      <a:r>
                        <a:rPr lang="sl-SI" sz="1500" dirty="0" smtClean="0"/>
                        <a:t>Omjeitev delovanja zaradi vzdrževanja</a:t>
                      </a:r>
                      <a:endParaRPr lang="sl-SI" sz="15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sl-SI" sz="1500" dirty="0" smtClean="0"/>
                        <a:t>2 izklopa daljša</a:t>
                      </a:r>
                      <a:r>
                        <a:rPr lang="sl-SI" sz="1500" baseline="0" dirty="0" smtClean="0"/>
                        <a:t> od 12 h/leto</a:t>
                      </a:r>
                      <a:endParaRPr lang="sl-SI" sz="15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sl-SI" sz="1500" dirty="0" smtClean="0"/>
                        <a:t>3 izklopi daljši od 12h/2 leti</a:t>
                      </a:r>
                      <a:endParaRPr lang="sl-SI" sz="15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sl-SI" sz="1500" dirty="0" smtClean="0"/>
                        <a:t>Brez</a:t>
                      </a:r>
                      <a:r>
                        <a:rPr lang="sl-SI" sz="1500" baseline="0" dirty="0" smtClean="0"/>
                        <a:t> izklopov</a:t>
                      </a:r>
                      <a:endParaRPr lang="sl-SI" sz="15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sl-SI" sz="1500" dirty="0" smtClean="0"/>
                        <a:t>Brez izklopov</a:t>
                      </a:r>
                      <a:endParaRPr lang="sl-SI" sz="15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20339">
                <a:tc>
                  <a:txBody>
                    <a:bodyPr/>
                    <a:lstStyle/>
                    <a:p>
                      <a:pPr algn="ctr"/>
                      <a:r>
                        <a:rPr lang="sl-SI" sz="1500" dirty="0" smtClean="0"/>
                        <a:t>Downtime</a:t>
                      </a:r>
                      <a:endParaRPr lang="sl-SI" sz="15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sl-SI" sz="1500" dirty="0" smtClean="0"/>
                        <a:t>1,2</a:t>
                      </a:r>
                      <a:r>
                        <a:rPr lang="sl-SI" sz="1500" baseline="0" dirty="0" smtClean="0"/>
                        <a:t> izpada preko 4 ure /leto</a:t>
                      </a:r>
                      <a:endParaRPr lang="sl-SI" sz="15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sl-SI" sz="1500" dirty="0" smtClean="0"/>
                        <a:t>2 izpada preko 4 ure/2leti</a:t>
                      </a:r>
                      <a:endParaRPr lang="sl-SI" sz="15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sl-SI" sz="1500" dirty="0" smtClean="0"/>
                        <a:t>2 izpada preko 4 ure/5 let</a:t>
                      </a:r>
                      <a:endParaRPr lang="sl-SI" sz="15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sl-SI" sz="1500" dirty="0" smtClean="0"/>
                        <a:t>1 izpad preko 4 ure/5 let</a:t>
                      </a:r>
                      <a:endParaRPr lang="sl-SI" sz="15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4905">
                <a:tc>
                  <a:txBody>
                    <a:bodyPr/>
                    <a:lstStyle/>
                    <a:p>
                      <a:pPr algn="ctr"/>
                      <a:r>
                        <a:rPr lang="sl-SI" sz="1500" dirty="0" smtClean="0"/>
                        <a:t>Skupni</a:t>
                      </a:r>
                      <a:r>
                        <a:rPr lang="sl-SI" sz="1500" baseline="0" dirty="0" smtClean="0"/>
                        <a:t> letni DT</a:t>
                      </a:r>
                      <a:endParaRPr lang="sl-SI" sz="15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sl-SI" sz="1500" dirty="0" smtClean="0"/>
                        <a:t>do 28 h</a:t>
                      </a:r>
                      <a:endParaRPr lang="sl-SI" sz="15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sl-SI" sz="1500" dirty="0" smtClean="0"/>
                        <a:t>do 22 h</a:t>
                      </a:r>
                      <a:endParaRPr lang="sl-SI" sz="15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sl-SI" sz="1500" dirty="0" smtClean="0"/>
                        <a:t>do 1,6 h</a:t>
                      </a:r>
                      <a:endParaRPr lang="sl-SI" sz="15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sl-SI" sz="1500" dirty="0" smtClean="0"/>
                        <a:t>do 0,8 h</a:t>
                      </a:r>
                      <a:endParaRPr lang="sl-SI" sz="15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4905">
                <a:tc>
                  <a:txBody>
                    <a:bodyPr/>
                    <a:lstStyle/>
                    <a:p>
                      <a:pPr algn="ctr"/>
                      <a:r>
                        <a:rPr lang="sl-SI" sz="1500" dirty="0" smtClean="0"/>
                        <a:t>zanesljivost</a:t>
                      </a:r>
                      <a:endParaRPr lang="sl-SI" sz="15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sl-SI" sz="1500" dirty="0" smtClean="0"/>
                        <a:t>do 99,671%</a:t>
                      </a:r>
                      <a:endParaRPr lang="sl-SI" sz="15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sl-SI" sz="1500" dirty="0" smtClean="0"/>
                        <a:t>do 99,749%</a:t>
                      </a:r>
                      <a:endParaRPr lang="sl-SI" sz="15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sl-SI" sz="1500" dirty="0" smtClean="0"/>
                        <a:t>do 99.982%</a:t>
                      </a:r>
                      <a:endParaRPr lang="sl-SI" sz="15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sl-SI" sz="1500" dirty="0" smtClean="0"/>
                        <a:t>do 99,991%</a:t>
                      </a:r>
                      <a:endParaRPr lang="sl-SI" sz="15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Oskrba z el. energijo – razred I in II</a:t>
            </a:r>
            <a:endParaRPr lang="sl-SI" dirty="0"/>
          </a:p>
        </p:txBody>
      </p:sp>
      <p:sp>
        <p:nvSpPr>
          <p:cNvPr id="3" name="Ograda vsebine 2"/>
          <p:cNvSpPr>
            <a:spLocks noGrp="1"/>
          </p:cNvSpPr>
          <p:nvPr>
            <p:ph sz="half" idx="1"/>
          </p:nvPr>
        </p:nvSpPr>
        <p:spPr>
          <a:xfrm>
            <a:off x="0" y="1428736"/>
            <a:ext cx="4214810" cy="5214974"/>
          </a:xfrm>
        </p:spPr>
        <p:txBody>
          <a:bodyPr/>
          <a:lstStyle/>
          <a:p>
            <a:r>
              <a:rPr lang="sl-SI" sz="2400" b="1" dirty="0" smtClean="0"/>
              <a:t>Značilnosti</a:t>
            </a:r>
          </a:p>
          <a:p>
            <a:pPr lvl="1"/>
            <a:r>
              <a:rPr lang="sl-SI" sz="2000" dirty="0" smtClean="0"/>
              <a:t>En napajalni sistem, priključen neposredno na omrežje</a:t>
            </a:r>
          </a:p>
          <a:p>
            <a:pPr lvl="1"/>
            <a:r>
              <a:rPr lang="sl-SI" sz="2000" dirty="0" smtClean="0"/>
              <a:t>Manjši UPS z do 20 min avtonomijo</a:t>
            </a:r>
          </a:p>
          <a:p>
            <a:pPr lvl="1"/>
            <a:r>
              <a:rPr lang="sl-SI" sz="2000" dirty="0" smtClean="0"/>
              <a:t>Ene napajalne trase</a:t>
            </a:r>
          </a:p>
          <a:p>
            <a:pPr lvl="1"/>
            <a:r>
              <a:rPr lang="sl-SI" sz="2000" dirty="0" smtClean="0"/>
              <a:t>Brez rezervnega napajanja</a:t>
            </a:r>
          </a:p>
          <a:p>
            <a:r>
              <a:rPr lang="sl-SI" sz="2400" b="1" dirty="0" smtClean="0"/>
              <a:t>Lastnosti</a:t>
            </a:r>
          </a:p>
          <a:p>
            <a:pPr lvl="1"/>
            <a:r>
              <a:rPr lang="sl-SI" sz="2000" dirty="0" smtClean="0"/>
              <a:t>Neodporen na izpade</a:t>
            </a:r>
          </a:p>
          <a:p>
            <a:r>
              <a:rPr lang="sl-SI" sz="2400" b="1" dirty="0" smtClean="0"/>
              <a:t>Primeren</a:t>
            </a:r>
          </a:p>
          <a:p>
            <a:pPr lvl="1"/>
            <a:r>
              <a:rPr lang="sl-SI" sz="2000" dirty="0" smtClean="0"/>
              <a:t>Nezahtevni uporabniki</a:t>
            </a:r>
          </a:p>
          <a:p>
            <a:pPr lvl="1"/>
            <a:r>
              <a:rPr lang="sl-SI" sz="2000" dirty="0" smtClean="0"/>
              <a:t>Podjetja, ki ne poslujejo preko interneta</a:t>
            </a:r>
          </a:p>
        </p:txBody>
      </p:sp>
      <p:sp>
        <p:nvSpPr>
          <p:cNvPr id="4" name="Ograda vsebine 2"/>
          <p:cNvSpPr>
            <a:spLocks noGrp="1"/>
          </p:cNvSpPr>
          <p:nvPr>
            <p:ph sz="half" idx="1"/>
          </p:nvPr>
        </p:nvSpPr>
        <p:spPr>
          <a:xfrm>
            <a:off x="4214810" y="1428736"/>
            <a:ext cx="4786314" cy="5286412"/>
          </a:xfrm>
        </p:spPr>
        <p:txBody>
          <a:bodyPr/>
          <a:lstStyle/>
          <a:p>
            <a:r>
              <a:rPr lang="sl-SI" sz="2400" b="1" dirty="0" smtClean="0"/>
              <a:t>Značilnosti</a:t>
            </a:r>
          </a:p>
          <a:p>
            <a:pPr lvl="1"/>
            <a:r>
              <a:rPr lang="sl-SI" sz="2000" dirty="0" smtClean="0"/>
              <a:t>En napajalni sistem, priključen neposredno na omrežje</a:t>
            </a:r>
          </a:p>
          <a:p>
            <a:pPr lvl="1"/>
            <a:r>
              <a:rPr lang="sl-SI" sz="2000" dirty="0" smtClean="0"/>
              <a:t>Več manjših UPS z do 20 min avtonomijo</a:t>
            </a:r>
          </a:p>
          <a:p>
            <a:pPr lvl="1"/>
            <a:r>
              <a:rPr lang="sl-SI" sz="2000" dirty="0" smtClean="0"/>
              <a:t>Ene napajalne trase</a:t>
            </a:r>
          </a:p>
          <a:p>
            <a:pPr lvl="1"/>
            <a:r>
              <a:rPr lang="sl-SI" sz="2000" dirty="0" smtClean="0"/>
              <a:t>Rezervno napajanje z avtonomijo do 8h</a:t>
            </a:r>
          </a:p>
          <a:p>
            <a:r>
              <a:rPr lang="sl-SI" sz="2400" b="1" dirty="0" smtClean="0"/>
              <a:t>Lastnosti</a:t>
            </a:r>
          </a:p>
          <a:p>
            <a:pPr lvl="1"/>
            <a:r>
              <a:rPr lang="sl-SI" sz="2000" dirty="0" smtClean="0"/>
              <a:t>Neodporen na izpade</a:t>
            </a:r>
          </a:p>
          <a:p>
            <a:pPr lvl="1"/>
            <a:r>
              <a:rPr lang="sl-SI" sz="2000" dirty="0" smtClean="0"/>
              <a:t>Ob vzdrževanju izklop sistema</a:t>
            </a:r>
          </a:p>
          <a:p>
            <a:r>
              <a:rPr lang="sl-SI" sz="2400" b="1" dirty="0" smtClean="0"/>
              <a:t>Primeren</a:t>
            </a:r>
          </a:p>
          <a:p>
            <a:pPr lvl="1"/>
            <a:r>
              <a:rPr lang="sl-SI" sz="2000" dirty="0" smtClean="0"/>
              <a:t>Manj zahtevni uporabniki</a:t>
            </a:r>
          </a:p>
          <a:p>
            <a:pPr lvl="1"/>
            <a:r>
              <a:rPr lang="sl-SI" sz="2000" dirty="0" smtClean="0"/>
              <a:t>Podjetja, ki z IS zagotavljajo del podpore svojim storitvam</a:t>
            </a:r>
          </a:p>
        </p:txBody>
      </p:sp>
      <p:sp>
        <p:nvSpPr>
          <p:cNvPr id="5" name="Naslov 1"/>
          <p:cNvSpPr txBox="1">
            <a:spLocks/>
          </p:cNvSpPr>
          <p:nvPr/>
        </p:nvSpPr>
        <p:spPr bwMode="auto">
          <a:xfrm>
            <a:off x="142844" y="1000108"/>
            <a:ext cx="3857652" cy="50006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sl-SI" sz="2400" b="1" i="0" u="none" strike="noStrike" kern="0" cap="none" spc="0" normalizeH="0" baseline="0" noProof="0" dirty="0" smtClean="0">
                <a:ln>
                  <a:noFill/>
                </a:ln>
                <a:solidFill>
                  <a:schemeClr val="tx2"/>
                </a:solidFill>
                <a:effectLst/>
                <a:uLnTx/>
                <a:uFillTx/>
                <a:latin typeface="+mj-lt"/>
                <a:ea typeface="+mj-ea"/>
                <a:cs typeface="+mj-cs"/>
              </a:rPr>
              <a:t>Razred I</a:t>
            </a:r>
            <a:endParaRPr kumimoji="0" lang="sl-SI" sz="2400" b="1" i="0" u="none" strike="noStrike" kern="0" cap="none" spc="0" normalizeH="0" baseline="0" noProof="0" dirty="0">
              <a:ln>
                <a:noFill/>
              </a:ln>
              <a:solidFill>
                <a:schemeClr val="tx2"/>
              </a:solidFill>
              <a:effectLst/>
              <a:uLnTx/>
              <a:uFillTx/>
              <a:latin typeface="+mj-lt"/>
              <a:ea typeface="+mj-ea"/>
              <a:cs typeface="+mj-cs"/>
            </a:endParaRPr>
          </a:p>
        </p:txBody>
      </p:sp>
      <p:sp>
        <p:nvSpPr>
          <p:cNvPr id="6" name="Naslov 1"/>
          <p:cNvSpPr txBox="1">
            <a:spLocks/>
          </p:cNvSpPr>
          <p:nvPr/>
        </p:nvSpPr>
        <p:spPr bwMode="auto">
          <a:xfrm>
            <a:off x="4357686" y="1000108"/>
            <a:ext cx="3857652" cy="50006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sl-SI" sz="2400" b="1" i="0" u="none" strike="noStrike" kern="0" cap="none" spc="0" normalizeH="0" baseline="0" noProof="0" dirty="0" smtClean="0">
                <a:ln>
                  <a:noFill/>
                </a:ln>
                <a:solidFill>
                  <a:schemeClr val="tx2"/>
                </a:solidFill>
                <a:effectLst/>
                <a:uLnTx/>
                <a:uFillTx/>
                <a:latin typeface="+mj-lt"/>
                <a:ea typeface="+mj-ea"/>
                <a:cs typeface="+mj-cs"/>
              </a:rPr>
              <a:t>Razred II</a:t>
            </a:r>
            <a:endParaRPr kumimoji="0" lang="sl-SI" sz="2400" b="1" i="0" u="none" strike="noStrike" kern="0" cap="none" spc="0" normalizeH="0" baseline="0" noProof="0" dirty="0">
              <a:ln>
                <a:noFill/>
              </a:ln>
              <a:solidFill>
                <a:schemeClr val="tx2"/>
              </a:solidFill>
              <a:effectLst/>
              <a:uLnTx/>
              <a:uFillTx/>
              <a:latin typeface="+mj-lt"/>
              <a:ea typeface="+mj-ea"/>
              <a:cs typeface="+mj-cs"/>
            </a:endParaRPr>
          </a:p>
        </p:txBody>
      </p:sp>
    </p:spTree>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ChangeArrowheads="1"/>
          </p:cNvSpPr>
          <p:nvPr/>
        </p:nvSpPr>
        <p:spPr bwMode="auto">
          <a:xfrm>
            <a:off x="693738" y="6237288"/>
            <a:ext cx="1908175" cy="522287"/>
          </a:xfrm>
          <a:prstGeom prst="rect">
            <a:avLst/>
          </a:prstGeom>
          <a:noFill/>
          <a:ln w="12700">
            <a:noFill/>
            <a:miter lim="800000"/>
            <a:headEnd/>
            <a:tailEnd/>
          </a:ln>
          <a:effectLst/>
        </p:spPr>
        <p:txBody>
          <a:bodyPr wrap="none" anchor="ctr"/>
          <a:lstStyle/>
          <a:p>
            <a:endParaRPr lang="sl-SI"/>
          </a:p>
        </p:txBody>
      </p:sp>
      <p:sp>
        <p:nvSpPr>
          <p:cNvPr id="94211" name="Rectangle 3"/>
          <p:cNvSpPr>
            <a:spLocks noChangeArrowheads="1"/>
          </p:cNvSpPr>
          <p:nvPr/>
        </p:nvSpPr>
        <p:spPr bwMode="auto">
          <a:xfrm>
            <a:off x="3155950" y="6237288"/>
            <a:ext cx="2832100" cy="522287"/>
          </a:xfrm>
          <a:prstGeom prst="rect">
            <a:avLst/>
          </a:prstGeom>
          <a:noFill/>
          <a:ln w="12700">
            <a:noFill/>
            <a:miter lim="800000"/>
            <a:headEnd/>
            <a:tailEnd/>
          </a:ln>
          <a:effectLst/>
        </p:spPr>
        <p:txBody>
          <a:bodyPr wrap="none" anchor="ctr"/>
          <a:lstStyle/>
          <a:p>
            <a:endParaRPr lang="sl-SI"/>
          </a:p>
        </p:txBody>
      </p:sp>
      <p:sp>
        <p:nvSpPr>
          <p:cNvPr id="94320" name="Rectangle 112"/>
          <p:cNvSpPr>
            <a:spLocks noGrp="1" noChangeArrowheads="1"/>
          </p:cNvSpPr>
          <p:nvPr>
            <p:ph type="body" idx="1"/>
          </p:nvPr>
        </p:nvSpPr>
        <p:spPr bwMode="auto">
          <a:xfrm>
            <a:off x="4913313" y="1233488"/>
            <a:ext cx="4230687" cy="4654550"/>
          </a:xfrm>
          <a:noFill/>
          <a:ln>
            <a:miter lim="800000"/>
            <a:headEnd/>
            <a:tailEnd/>
          </a:ln>
        </p:spPr>
        <p:txBody>
          <a:bodyPr vert="horz" wrap="square" lIns="91440" tIns="45720" rIns="91440" bIns="45720" numCol="1" anchor="t" anchorCtr="0" compatLnSpc="1">
            <a:prstTxWarp prst="textNoShape">
              <a:avLst/>
            </a:prstTxWarp>
          </a:bodyPr>
          <a:lstStyle/>
          <a:p>
            <a:pPr marL="261938" indent="-261938">
              <a:buClr>
                <a:srgbClr val="003579"/>
              </a:buClr>
              <a:buFont typeface="Wingdings" pitchFamily="2" charset="2"/>
              <a:buChar char="n"/>
            </a:pPr>
            <a:r>
              <a:rPr lang="en-GB" sz="1800"/>
              <a:t>configuration without redundancy</a:t>
            </a:r>
          </a:p>
          <a:p>
            <a:pPr marL="261938" indent="-261938">
              <a:buClr>
                <a:srgbClr val="003579"/>
              </a:buClr>
              <a:buFont typeface="Wingdings" pitchFamily="2" charset="2"/>
              <a:buChar char="n"/>
            </a:pPr>
            <a:r>
              <a:rPr lang="en-GB" sz="1800"/>
              <a:t>maintenance: Load running on bypass, UPS separated from input and output</a:t>
            </a:r>
          </a:p>
          <a:p>
            <a:pPr marL="261938" indent="-261938">
              <a:buClr>
                <a:srgbClr val="003579"/>
              </a:buClr>
              <a:buFont typeface="Wingdings" pitchFamily="2" charset="2"/>
              <a:buChar char="n"/>
            </a:pPr>
            <a:r>
              <a:rPr lang="en-GB" sz="1800"/>
              <a:t>dual UPS input gives higher resilience</a:t>
            </a:r>
          </a:p>
          <a:p>
            <a:pPr marL="261938" indent="-261938">
              <a:buClr>
                <a:srgbClr val="003579"/>
              </a:buClr>
              <a:buFont typeface="Wingdings" pitchFamily="2" charset="2"/>
              <a:buChar char="n"/>
            </a:pPr>
            <a:r>
              <a:rPr lang="en-GB" sz="1800"/>
              <a:t>battery protection</a:t>
            </a:r>
          </a:p>
          <a:p>
            <a:pPr marL="711200" lvl="1" indent="-269875">
              <a:buClr>
                <a:srgbClr val="003579"/>
              </a:buClr>
              <a:buFont typeface="Wingdings" pitchFamily="2" charset="2"/>
              <a:buChar char="n"/>
            </a:pPr>
            <a:r>
              <a:rPr lang="en-GB" sz="1800"/>
              <a:t>rated discharge current and short circuit current are close together</a:t>
            </a:r>
          </a:p>
          <a:p>
            <a:pPr marL="711200" lvl="1" indent="-269875">
              <a:buClr>
                <a:srgbClr val="003579"/>
              </a:buClr>
              <a:buFont typeface="Wingdings" pitchFamily="2" charset="2"/>
              <a:buChar char="n"/>
            </a:pPr>
            <a:r>
              <a:rPr lang="en-GB" sz="1800"/>
              <a:t>DC fuse or DC breaker with special characteristic needed</a:t>
            </a:r>
          </a:p>
          <a:p>
            <a:pPr marL="711200" lvl="1" indent="-269875">
              <a:buClr>
                <a:srgbClr val="003579"/>
              </a:buClr>
              <a:buFont typeface="Wingdings" pitchFamily="2" charset="2"/>
              <a:buChar char="n"/>
            </a:pPr>
            <a:r>
              <a:rPr lang="en-GB" sz="1800"/>
              <a:t>disconnector with tripping unit</a:t>
            </a:r>
          </a:p>
          <a:p>
            <a:pPr marL="261938" indent="-261938">
              <a:buClr>
                <a:srgbClr val="003579"/>
              </a:buClr>
              <a:buFont typeface="Wingdings" pitchFamily="2" charset="2"/>
              <a:buChar char="n"/>
            </a:pPr>
            <a:r>
              <a:rPr lang="en-GB" sz="1800"/>
              <a:t>downstream coordination designed for 10 ms fault clearing time</a:t>
            </a:r>
          </a:p>
        </p:txBody>
      </p:sp>
      <p:grpSp>
        <p:nvGrpSpPr>
          <p:cNvPr id="2" name="Group 117"/>
          <p:cNvGrpSpPr>
            <a:grpSpLocks/>
          </p:cNvGrpSpPr>
          <p:nvPr/>
        </p:nvGrpSpPr>
        <p:grpSpPr bwMode="auto">
          <a:xfrm>
            <a:off x="971550" y="1196975"/>
            <a:ext cx="3770313" cy="4967288"/>
            <a:chOff x="657" y="799"/>
            <a:chExt cx="2375" cy="3129"/>
          </a:xfrm>
        </p:grpSpPr>
        <p:sp>
          <p:nvSpPr>
            <p:cNvPr id="94213" name="Rectangle 5"/>
            <p:cNvSpPr>
              <a:spLocks noChangeArrowheads="1"/>
            </p:cNvSpPr>
            <p:nvPr/>
          </p:nvSpPr>
          <p:spPr bwMode="auto">
            <a:xfrm>
              <a:off x="719" y="799"/>
              <a:ext cx="2313" cy="1134"/>
            </a:xfrm>
            <a:prstGeom prst="rect">
              <a:avLst/>
            </a:prstGeom>
            <a:solidFill>
              <a:srgbClr val="FFB299"/>
            </a:solidFill>
            <a:ln w="9525">
              <a:noFill/>
              <a:miter lim="800000"/>
              <a:headEnd/>
              <a:tailEnd/>
            </a:ln>
          </p:spPr>
          <p:txBody>
            <a:bodyPr/>
            <a:lstStyle/>
            <a:p>
              <a:endParaRPr lang="sl-SI"/>
            </a:p>
          </p:txBody>
        </p:sp>
        <p:sp>
          <p:nvSpPr>
            <p:cNvPr id="94214" name="Rectangle 6"/>
            <p:cNvSpPr>
              <a:spLocks noChangeArrowheads="1"/>
            </p:cNvSpPr>
            <p:nvPr/>
          </p:nvSpPr>
          <p:spPr bwMode="auto">
            <a:xfrm>
              <a:off x="719" y="1933"/>
              <a:ext cx="2313" cy="883"/>
            </a:xfrm>
            <a:prstGeom prst="rect">
              <a:avLst/>
            </a:prstGeom>
            <a:solidFill>
              <a:srgbClr val="FFFFB2"/>
            </a:solidFill>
            <a:ln w="9525">
              <a:noFill/>
              <a:miter lim="800000"/>
              <a:headEnd/>
              <a:tailEnd/>
            </a:ln>
          </p:spPr>
          <p:txBody>
            <a:bodyPr/>
            <a:lstStyle/>
            <a:p>
              <a:endParaRPr lang="en-GB"/>
            </a:p>
          </p:txBody>
        </p:sp>
        <p:sp>
          <p:nvSpPr>
            <p:cNvPr id="94215" name="Rectangle 7"/>
            <p:cNvSpPr>
              <a:spLocks noChangeArrowheads="1"/>
            </p:cNvSpPr>
            <p:nvPr/>
          </p:nvSpPr>
          <p:spPr bwMode="auto">
            <a:xfrm>
              <a:off x="719" y="2795"/>
              <a:ext cx="2313" cy="1133"/>
            </a:xfrm>
            <a:prstGeom prst="rect">
              <a:avLst/>
            </a:prstGeom>
            <a:solidFill>
              <a:srgbClr val="B2FFB2"/>
            </a:solidFill>
            <a:ln w="9525">
              <a:noFill/>
              <a:miter lim="800000"/>
              <a:headEnd/>
              <a:tailEnd/>
            </a:ln>
          </p:spPr>
          <p:txBody>
            <a:bodyPr/>
            <a:lstStyle/>
            <a:p>
              <a:endParaRPr lang="sl-SI"/>
            </a:p>
          </p:txBody>
        </p:sp>
        <p:sp>
          <p:nvSpPr>
            <p:cNvPr id="94216" name="Line 8"/>
            <p:cNvSpPr>
              <a:spLocks noChangeShapeType="1"/>
            </p:cNvSpPr>
            <p:nvPr/>
          </p:nvSpPr>
          <p:spPr bwMode="auto">
            <a:xfrm>
              <a:off x="855" y="1525"/>
              <a:ext cx="2088" cy="1"/>
            </a:xfrm>
            <a:prstGeom prst="line">
              <a:avLst/>
            </a:prstGeom>
            <a:noFill/>
            <a:ln w="12700">
              <a:solidFill>
                <a:schemeClr val="tx1"/>
              </a:solidFill>
              <a:round/>
              <a:headEnd/>
              <a:tailEnd/>
            </a:ln>
            <a:effectLst/>
          </p:spPr>
          <p:txBody>
            <a:bodyPr/>
            <a:lstStyle/>
            <a:p>
              <a:endParaRPr lang="sl-SI"/>
            </a:p>
          </p:txBody>
        </p:sp>
        <p:sp>
          <p:nvSpPr>
            <p:cNvPr id="94217" name="Line 9"/>
            <p:cNvSpPr>
              <a:spLocks noChangeShapeType="1"/>
            </p:cNvSpPr>
            <p:nvPr/>
          </p:nvSpPr>
          <p:spPr bwMode="auto">
            <a:xfrm flipV="1">
              <a:off x="1763" y="1434"/>
              <a:ext cx="0" cy="91"/>
            </a:xfrm>
            <a:prstGeom prst="line">
              <a:avLst/>
            </a:prstGeom>
            <a:noFill/>
            <a:ln w="12700">
              <a:solidFill>
                <a:schemeClr val="tx1"/>
              </a:solidFill>
              <a:round/>
              <a:headEnd/>
              <a:tailEnd/>
            </a:ln>
            <a:effectLst/>
          </p:spPr>
          <p:txBody>
            <a:bodyPr/>
            <a:lstStyle/>
            <a:p>
              <a:endParaRPr lang="sl-SI"/>
            </a:p>
          </p:txBody>
        </p:sp>
        <p:sp>
          <p:nvSpPr>
            <p:cNvPr id="94218" name="Line 10"/>
            <p:cNvSpPr>
              <a:spLocks noChangeShapeType="1"/>
            </p:cNvSpPr>
            <p:nvPr/>
          </p:nvSpPr>
          <p:spPr bwMode="auto">
            <a:xfrm flipH="1" flipV="1">
              <a:off x="1717" y="1343"/>
              <a:ext cx="46" cy="91"/>
            </a:xfrm>
            <a:prstGeom prst="line">
              <a:avLst/>
            </a:prstGeom>
            <a:noFill/>
            <a:ln w="12700">
              <a:solidFill>
                <a:schemeClr val="tx1"/>
              </a:solidFill>
              <a:round/>
              <a:headEnd/>
              <a:tailEnd/>
            </a:ln>
            <a:effectLst/>
          </p:spPr>
          <p:txBody>
            <a:bodyPr/>
            <a:lstStyle/>
            <a:p>
              <a:endParaRPr lang="sl-SI"/>
            </a:p>
          </p:txBody>
        </p:sp>
        <p:sp>
          <p:nvSpPr>
            <p:cNvPr id="94219" name="Line 11"/>
            <p:cNvSpPr>
              <a:spLocks noChangeShapeType="1"/>
            </p:cNvSpPr>
            <p:nvPr/>
          </p:nvSpPr>
          <p:spPr bwMode="auto">
            <a:xfrm flipV="1">
              <a:off x="1763" y="1162"/>
              <a:ext cx="0" cy="181"/>
            </a:xfrm>
            <a:prstGeom prst="line">
              <a:avLst/>
            </a:prstGeom>
            <a:noFill/>
            <a:ln w="12700">
              <a:solidFill>
                <a:schemeClr val="tx1"/>
              </a:solidFill>
              <a:round/>
              <a:headEnd/>
              <a:tailEnd/>
            </a:ln>
            <a:effectLst/>
          </p:spPr>
          <p:txBody>
            <a:bodyPr/>
            <a:lstStyle/>
            <a:p>
              <a:endParaRPr lang="sl-SI"/>
            </a:p>
          </p:txBody>
        </p:sp>
        <p:sp>
          <p:nvSpPr>
            <p:cNvPr id="94220" name="Oval 12"/>
            <p:cNvSpPr>
              <a:spLocks noChangeArrowheads="1"/>
            </p:cNvSpPr>
            <p:nvPr/>
          </p:nvSpPr>
          <p:spPr bwMode="auto">
            <a:xfrm>
              <a:off x="1691" y="1026"/>
              <a:ext cx="136" cy="136"/>
            </a:xfrm>
            <a:prstGeom prst="ellipse">
              <a:avLst/>
            </a:prstGeom>
            <a:noFill/>
            <a:ln w="12700">
              <a:solidFill>
                <a:schemeClr val="tx1"/>
              </a:solidFill>
              <a:round/>
              <a:headEnd/>
              <a:tailEnd/>
            </a:ln>
            <a:effectLst/>
          </p:spPr>
          <p:txBody>
            <a:bodyPr wrap="none" anchor="ctr"/>
            <a:lstStyle/>
            <a:p>
              <a:endParaRPr lang="sl-SI"/>
            </a:p>
          </p:txBody>
        </p:sp>
        <p:sp>
          <p:nvSpPr>
            <p:cNvPr id="94221" name="Oval 13"/>
            <p:cNvSpPr>
              <a:spLocks noChangeArrowheads="1"/>
            </p:cNvSpPr>
            <p:nvPr/>
          </p:nvSpPr>
          <p:spPr bwMode="auto">
            <a:xfrm>
              <a:off x="1691" y="943"/>
              <a:ext cx="136" cy="136"/>
            </a:xfrm>
            <a:prstGeom prst="ellipse">
              <a:avLst/>
            </a:prstGeom>
            <a:noFill/>
            <a:ln w="12700">
              <a:solidFill>
                <a:schemeClr val="tx1"/>
              </a:solidFill>
              <a:round/>
              <a:headEnd/>
              <a:tailEnd/>
            </a:ln>
            <a:effectLst/>
          </p:spPr>
          <p:txBody>
            <a:bodyPr wrap="none" anchor="ctr"/>
            <a:lstStyle/>
            <a:p>
              <a:endParaRPr lang="sl-SI"/>
            </a:p>
          </p:txBody>
        </p:sp>
        <p:sp>
          <p:nvSpPr>
            <p:cNvPr id="94222" name="Line 14"/>
            <p:cNvSpPr>
              <a:spLocks noChangeShapeType="1"/>
            </p:cNvSpPr>
            <p:nvPr/>
          </p:nvSpPr>
          <p:spPr bwMode="auto">
            <a:xfrm flipV="1">
              <a:off x="1763" y="844"/>
              <a:ext cx="0" cy="91"/>
            </a:xfrm>
            <a:prstGeom prst="line">
              <a:avLst/>
            </a:prstGeom>
            <a:noFill/>
            <a:ln w="12700">
              <a:solidFill>
                <a:schemeClr val="tx1"/>
              </a:solidFill>
              <a:round/>
              <a:headEnd/>
              <a:tailEnd/>
            </a:ln>
            <a:effectLst/>
          </p:spPr>
          <p:txBody>
            <a:bodyPr/>
            <a:lstStyle/>
            <a:p>
              <a:endParaRPr lang="sl-SI"/>
            </a:p>
          </p:txBody>
        </p:sp>
        <p:sp>
          <p:nvSpPr>
            <p:cNvPr id="94223" name="Line 15"/>
            <p:cNvSpPr>
              <a:spLocks noChangeShapeType="1"/>
            </p:cNvSpPr>
            <p:nvPr/>
          </p:nvSpPr>
          <p:spPr bwMode="auto">
            <a:xfrm>
              <a:off x="991" y="1525"/>
              <a:ext cx="0" cy="272"/>
            </a:xfrm>
            <a:prstGeom prst="line">
              <a:avLst/>
            </a:prstGeom>
            <a:noFill/>
            <a:ln w="12700">
              <a:solidFill>
                <a:schemeClr val="tx1"/>
              </a:solidFill>
              <a:round/>
              <a:headEnd/>
              <a:tailEnd type="triangle" w="med" len="med"/>
            </a:ln>
            <a:effectLst/>
          </p:spPr>
          <p:txBody>
            <a:bodyPr/>
            <a:lstStyle/>
            <a:p>
              <a:endParaRPr lang="sl-SI"/>
            </a:p>
          </p:txBody>
        </p:sp>
        <p:sp>
          <p:nvSpPr>
            <p:cNvPr id="94224" name="Oval 16"/>
            <p:cNvSpPr>
              <a:spLocks noChangeArrowheads="1"/>
            </p:cNvSpPr>
            <p:nvPr/>
          </p:nvSpPr>
          <p:spPr bwMode="auto">
            <a:xfrm>
              <a:off x="973" y="1504"/>
              <a:ext cx="34" cy="34"/>
            </a:xfrm>
            <a:prstGeom prst="ellipse">
              <a:avLst/>
            </a:prstGeom>
            <a:solidFill>
              <a:srgbClr val="000000"/>
            </a:solidFill>
            <a:ln w="12700">
              <a:solidFill>
                <a:schemeClr val="tx1"/>
              </a:solidFill>
              <a:round/>
              <a:headEnd/>
              <a:tailEnd/>
            </a:ln>
            <a:effectLst/>
          </p:spPr>
          <p:txBody>
            <a:bodyPr wrap="none" anchor="ctr"/>
            <a:lstStyle/>
            <a:p>
              <a:endParaRPr lang="sl-SI"/>
            </a:p>
          </p:txBody>
        </p:sp>
        <p:sp>
          <p:nvSpPr>
            <p:cNvPr id="94225" name="Rectangle 17"/>
            <p:cNvSpPr>
              <a:spLocks noChangeArrowheads="1"/>
            </p:cNvSpPr>
            <p:nvPr/>
          </p:nvSpPr>
          <p:spPr bwMode="auto">
            <a:xfrm>
              <a:off x="968" y="1570"/>
              <a:ext cx="47" cy="136"/>
            </a:xfrm>
            <a:prstGeom prst="rect">
              <a:avLst/>
            </a:prstGeom>
            <a:noFill/>
            <a:ln w="12700">
              <a:solidFill>
                <a:schemeClr val="tx1"/>
              </a:solidFill>
              <a:miter lim="800000"/>
              <a:headEnd/>
              <a:tailEnd/>
            </a:ln>
            <a:effectLst/>
          </p:spPr>
          <p:txBody>
            <a:bodyPr wrap="none" anchor="ctr"/>
            <a:lstStyle/>
            <a:p>
              <a:endParaRPr lang="sl-SI"/>
            </a:p>
          </p:txBody>
        </p:sp>
        <p:sp>
          <p:nvSpPr>
            <p:cNvPr id="94226" name="Line 18"/>
            <p:cNvSpPr>
              <a:spLocks noChangeShapeType="1"/>
            </p:cNvSpPr>
            <p:nvPr/>
          </p:nvSpPr>
          <p:spPr bwMode="auto">
            <a:xfrm>
              <a:off x="1127" y="1525"/>
              <a:ext cx="0" cy="272"/>
            </a:xfrm>
            <a:prstGeom prst="line">
              <a:avLst/>
            </a:prstGeom>
            <a:noFill/>
            <a:ln w="12700">
              <a:solidFill>
                <a:schemeClr val="tx1"/>
              </a:solidFill>
              <a:round/>
              <a:headEnd/>
              <a:tailEnd type="triangle" w="med" len="med"/>
            </a:ln>
            <a:effectLst/>
          </p:spPr>
          <p:txBody>
            <a:bodyPr/>
            <a:lstStyle/>
            <a:p>
              <a:endParaRPr lang="sl-SI"/>
            </a:p>
          </p:txBody>
        </p:sp>
        <p:sp>
          <p:nvSpPr>
            <p:cNvPr id="94227" name="Oval 19"/>
            <p:cNvSpPr>
              <a:spLocks noChangeArrowheads="1"/>
            </p:cNvSpPr>
            <p:nvPr/>
          </p:nvSpPr>
          <p:spPr bwMode="auto">
            <a:xfrm>
              <a:off x="1109" y="1504"/>
              <a:ext cx="34" cy="34"/>
            </a:xfrm>
            <a:prstGeom prst="ellipse">
              <a:avLst/>
            </a:prstGeom>
            <a:solidFill>
              <a:srgbClr val="000000"/>
            </a:solidFill>
            <a:ln w="12700">
              <a:solidFill>
                <a:schemeClr val="tx1"/>
              </a:solidFill>
              <a:round/>
              <a:headEnd/>
              <a:tailEnd/>
            </a:ln>
            <a:effectLst/>
          </p:spPr>
          <p:txBody>
            <a:bodyPr wrap="none" anchor="ctr"/>
            <a:lstStyle/>
            <a:p>
              <a:endParaRPr lang="sl-SI"/>
            </a:p>
          </p:txBody>
        </p:sp>
        <p:sp>
          <p:nvSpPr>
            <p:cNvPr id="94228" name="Rectangle 20"/>
            <p:cNvSpPr>
              <a:spLocks noChangeArrowheads="1"/>
            </p:cNvSpPr>
            <p:nvPr/>
          </p:nvSpPr>
          <p:spPr bwMode="auto">
            <a:xfrm>
              <a:off x="1104" y="1570"/>
              <a:ext cx="47" cy="136"/>
            </a:xfrm>
            <a:prstGeom prst="rect">
              <a:avLst/>
            </a:prstGeom>
            <a:noFill/>
            <a:ln w="12700">
              <a:solidFill>
                <a:schemeClr val="tx1"/>
              </a:solidFill>
              <a:miter lim="800000"/>
              <a:headEnd/>
              <a:tailEnd/>
            </a:ln>
            <a:effectLst/>
          </p:spPr>
          <p:txBody>
            <a:bodyPr wrap="none" anchor="ctr"/>
            <a:lstStyle/>
            <a:p>
              <a:endParaRPr lang="sl-SI"/>
            </a:p>
          </p:txBody>
        </p:sp>
        <p:sp>
          <p:nvSpPr>
            <p:cNvPr id="94229" name="Line 21"/>
            <p:cNvSpPr>
              <a:spLocks noChangeShapeType="1"/>
            </p:cNvSpPr>
            <p:nvPr/>
          </p:nvSpPr>
          <p:spPr bwMode="auto">
            <a:xfrm>
              <a:off x="1263" y="1525"/>
              <a:ext cx="0" cy="272"/>
            </a:xfrm>
            <a:prstGeom prst="line">
              <a:avLst/>
            </a:prstGeom>
            <a:noFill/>
            <a:ln w="12700">
              <a:solidFill>
                <a:schemeClr val="tx1"/>
              </a:solidFill>
              <a:round/>
              <a:headEnd/>
              <a:tailEnd type="triangle" w="med" len="med"/>
            </a:ln>
            <a:effectLst/>
          </p:spPr>
          <p:txBody>
            <a:bodyPr/>
            <a:lstStyle/>
            <a:p>
              <a:endParaRPr lang="sl-SI"/>
            </a:p>
          </p:txBody>
        </p:sp>
        <p:sp>
          <p:nvSpPr>
            <p:cNvPr id="94230" name="Oval 22"/>
            <p:cNvSpPr>
              <a:spLocks noChangeArrowheads="1"/>
            </p:cNvSpPr>
            <p:nvPr/>
          </p:nvSpPr>
          <p:spPr bwMode="auto">
            <a:xfrm>
              <a:off x="1245" y="1504"/>
              <a:ext cx="34" cy="34"/>
            </a:xfrm>
            <a:prstGeom prst="ellipse">
              <a:avLst/>
            </a:prstGeom>
            <a:solidFill>
              <a:srgbClr val="000000"/>
            </a:solidFill>
            <a:ln w="12700">
              <a:solidFill>
                <a:schemeClr val="tx1"/>
              </a:solidFill>
              <a:round/>
              <a:headEnd/>
              <a:tailEnd/>
            </a:ln>
            <a:effectLst/>
          </p:spPr>
          <p:txBody>
            <a:bodyPr wrap="none" anchor="ctr"/>
            <a:lstStyle/>
            <a:p>
              <a:endParaRPr lang="sl-SI"/>
            </a:p>
          </p:txBody>
        </p:sp>
        <p:sp>
          <p:nvSpPr>
            <p:cNvPr id="94231" name="Rectangle 23"/>
            <p:cNvSpPr>
              <a:spLocks noChangeArrowheads="1"/>
            </p:cNvSpPr>
            <p:nvPr/>
          </p:nvSpPr>
          <p:spPr bwMode="auto">
            <a:xfrm>
              <a:off x="1240" y="1570"/>
              <a:ext cx="47" cy="136"/>
            </a:xfrm>
            <a:prstGeom prst="rect">
              <a:avLst/>
            </a:prstGeom>
            <a:noFill/>
            <a:ln w="12700">
              <a:solidFill>
                <a:schemeClr val="tx1"/>
              </a:solidFill>
              <a:miter lim="800000"/>
              <a:headEnd/>
              <a:tailEnd/>
            </a:ln>
            <a:effectLst/>
          </p:spPr>
          <p:txBody>
            <a:bodyPr wrap="none" anchor="ctr"/>
            <a:lstStyle/>
            <a:p>
              <a:endParaRPr lang="sl-SI"/>
            </a:p>
          </p:txBody>
        </p:sp>
        <p:sp>
          <p:nvSpPr>
            <p:cNvPr id="94232" name="Line 24"/>
            <p:cNvSpPr>
              <a:spLocks noChangeShapeType="1"/>
            </p:cNvSpPr>
            <p:nvPr/>
          </p:nvSpPr>
          <p:spPr bwMode="auto">
            <a:xfrm>
              <a:off x="1399" y="1525"/>
              <a:ext cx="0" cy="272"/>
            </a:xfrm>
            <a:prstGeom prst="line">
              <a:avLst/>
            </a:prstGeom>
            <a:noFill/>
            <a:ln w="12700">
              <a:solidFill>
                <a:schemeClr val="tx1"/>
              </a:solidFill>
              <a:round/>
              <a:headEnd/>
              <a:tailEnd type="triangle" w="med" len="med"/>
            </a:ln>
            <a:effectLst/>
          </p:spPr>
          <p:txBody>
            <a:bodyPr/>
            <a:lstStyle/>
            <a:p>
              <a:endParaRPr lang="sl-SI"/>
            </a:p>
          </p:txBody>
        </p:sp>
        <p:sp>
          <p:nvSpPr>
            <p:cNvPr id="94233" name="Oval 25"/>
            <p:cNvSpPr>
              <a:spLocks noChangeArrowheads="1"/>
            </p:cNvSpPr>
            <p:nvPr/>
          </p:nvSpPr>
          <p:spPr bwMode="auto">
            <a:xfrm>
              <a:off x="1381" y="1504"/>
              <a:ext cx="34" cy="34"/>
            </a:xfrm>
            <a:prstGeom prst="ellipse">
              <a:avLst/>
            </a:prstGeom>
            <a:solidFill>
              <a:srgbClr val="000000"/>
            </a:solidFill>
            <a:ln w="12700">
              <a:solidFill>
                <a:schemeClr val="tx1"/>
              </a:solidFill>
              <a:round/>
              <a:headEnd/>
              <a:tailEnd/>
            </a:ln>
            <a:effectLst/>
          </p:spPr>
          <p:txBody>
            <a:bodyPr wrap="none" anchor="ctr"/>
            <a:lstStyle/>
            <a:p>
              <a:endParaRPr lang="sl-SI"/>
            </a:p>
          </p:txBody>
        </p:sp>
        <p:sp>
          <p:nvSpPr>
            <p:cNvPr id="94234" name="Rectangle 26"/>
            <p:cNvSpPr>
              <a:spLocks noChangeArrowheads="1"/>
            </p:cNvSpPr>
            <p:nvPr/>
          </p:nvSpPr>
          <p:spPr bwMode="auto">
            <a:xfrm>
              <a:off x="1376" y="1570"/>
              <a:ext cx="47" cy="136"/>
            </a:xfrm>
            <a:prstGeom prst="rect">
              <a:avLst/>
            </a:prstGeom>
            <a:noFill/>
            <a:ln w="12700">
              <a:solidFill>
                <a:schemeClr val="tx1"/>
              </a:solidFill>
              <a:miter lim="800000"/>
              <a:headEnd/>
              <a:tailEnd/>
            </a:ln>
            <a:effectLst/>
          </p:spPr>
          <p:txBody>
            <a:bodyPr wrap="none" anchor="ctr"/>
            <a:lstStyle/>
            <a:p>
              <a:endParaRPr lang="sl-SI"/>
            </a:p>
          </p:txBody>
        </p:sp>
        <p:sp>
          <p:nvSpPr>
            <p:cNvPr id="94235" name="Line 27"/>
            <p:cNvSpPr>
              <a:spLocks noChangeShapeType="1"/>
            </p:cNvSpPr>
            <p:nvPr/>
          </p:nvSpPr>
          <p:spPr bwMode="auto">
            <a:xfrm>
              <a:off x="2239" y="1525"/>
              <a:ext cx="0" cy="272"/>
            </a:xfrm>
            <a:prstGeom prst="line">
              <a:avLst/>
            </a:prstGeom>
            <a:noFill/>
            <a:ln w="12700">
              <a:solidFill>
                <a:schemeClr val="tx1"/>
              </a:solidFill>
              <a:round/>
              <a:headEnd/>
              <a:tailEnd type="triangle" w="med" len="med"/>
            </a:ln>
            <a:effectLst/>
          </p:spPr>
          <p:txBody>
            <a:bodyPr/>
            <a:lstStyle/>
            <a:p>
              <a:endParaRPr lang="sl-SI"/>
            </a:p>
          </p:txBody>
        </p:sp>
        <p:sp>
          <p:nvSpPr>
            <p:cNvPr id="94236" name="Oval 28"/>
            <p:cNvSpPr>
              <a:spLocks noChangeArrowheads="1"/>
            </p:cNvSpPr>
            <p:nvPr/>
          </p:nvSpPr>
          <p:spPr bwMode="auto">
            <a:xfrm>
              <a:off x="2220" y="1504"/>
              <a:ext cx="35" cy="34"/>
            </a:xfrm>
            <a:prstGeom prst="ellipse">
              <a:avLst/>
            </a:prstGeom>
            <a:solidFill>
              <a:srgbClr val="000000"/>
            </a:solidFill>
            <a:ln w="12700">
              <a:solidFill>
                <a:schemeClr val="tx1"/>
              </a:solidFill>
              <a:round/>
              <a:headEnd/>
              <a:tailEnd/>
            </a:ln>
            <a:effectLst/>
          </p:spPr>
          <p:txBody>
            <a:bodyPr wrap="none" anchor="ctr"/>
            <a:lstStyle/>
            <a:p>
              <a:endParaRPr lang="sl-SI"/>
            </a:p>
          </p:txBody>
        </p:sp>
        <p:sp>
          <p:nvSpPr>
            <p:cNvPr id="94237" name="Rectangle 29"/>
            <p:cNvSpPr>
              <a:spLocks noChangeArrowheads="1"/>
            </p:cNvSpPr>
            <p:nvPr/>
          </p:nvSpPr>
          <p:spPr bwMode="auto">
            <a:xfrm>
              <a:off x="2215" y="1570"/>
              <a:ext cx="46" cy="136"/>
            </a:xfrm>
            <a:prstGeom prst="rect">
              <a:avLst/>
            </a:prstGeom>
            <a:noFill/>
            <a:ln w="12700">
              <a:solidFill>
                <a:schemeClr val="tx1"/>
              </a:solidFill>
              <a:miter lim="800000"/>
              <a:headEnd/>
              <a:tailEnd/>
            </a:ln>
            <a:effectLst/>
          </p:spPr>
          <p:txBody>
            <a:bodyPr wrap="none" anchor="ctr"/>
            <a:lstStyle/>
            <a:p>
              <a:endParaRPr lang="sl-SI"/>
            </a:p>
          </p:txBody>
        </p:sp>
        <p:sp>
          <p:nvSpPr>
            <p:cNvPr id="94238" name="Line 30"/>
            <p:cNvSpPr>
              <a:spLocks noChangeShapeType="1"/>
            </p:cNvSpPr>
            <p:nvPr/>
          </p:nvSpPr>
          <p:spPr bwMode="auto">
            <a:xfrm>
              <a:off x="2375" y="1525"/>
              <a:ext cx="0" cy="272"/>
            </a:xfrm>
            <a:prstGeom prst="line">
              <a:avLst/>
            </a:prstGeom>
            <a:noFill/>
            <a:ln w="12700">
              <a:solidFill>
                <a:schemeClr val="tx1"/>
              </a:solidFill>
              <a:round/>
              <a:headEnd/>
              <a:tailEnd type="triangle" w="med" len="med"/>
            </a:ln>
            <a:effectLst/>
          </p:spPr>
          <p:txBody>
            <a:bodyPr/>
            <a:lstStyle/>
            <a:p>
              <a:endParaRPr lang="sl-SI"/>
            </a:p>
          </p:txBody>
        </p:sp>
        <p:sp>
          <p:nvSpPr>
            <p:cNvPr id="94239" name="Oval 31"/>
            <p:cNvSpPr>
              <a:spLocks noChangeArrowheads="1"/>
            </p:cNvSpPr>
            <p:nvPr/>
          </p:nvSpPr>
          <p:spPr bwMode="auto">
            <a:xfrm>
              <a:off x="2356" y="1504"/>
              <a:ext cx="35" cy="34"/>
            </a:xfrm>
            <a:prstGeom prst="ellipse">
              <a:avLst/>
            </a:prstGeom>
            <a:solidFill>
              <a:srgbClr val="000000"/>
            </a:solidFill>
            <a:ln w="12700">
              <a:solidFill>
                <a:schemeClr val="tx1"/>
              </a:solidFill>
              <a:round/>
              <a:headEnd/>
              <a:tailEnd/>
            </a:ln>
            <a:effectLst/>
          </p:spPr>
          <p:txBody>
            <a:bodyPr wrap="none" anchor="ctr"/>
            <a:lstStyle/>
            <a:p>
              <a:endParaRPr lang="sl-SI"/>
            </a:p>
          </p:txBody>
        </p:sp>
        <p:sp>
          <p:nvSpPr>
            <p:cNvPr id="94240" name="Rectangle 32"/>
            <p:cNvSpPr>
              <a:spLocks noChangeArrowheads="1"/>
            </p:cNvSpPr>
            <p:nvPr/>
          </p:nvSpPr>
          <p:spPr bwMode="auto">
            <a:xfrm>
              <a:off x="2351" y="1570"/>
              <a:ext cx="46" cy="136"/>
            </a:xfrm>
            <a:prstGeom prst="rect">
              <a:avLst/>
            </a:prstGeom>
            <a:noFill/>
            <a:ln w="12700">
              <a:solidFill>
                <a:schemeClr val="tx1"/>
              </a:solidFill>
              <a:miter lim="800000"/>
              <a:headEnd/>
              <a:tailEnd/>
            </a:ln>
            <a:effectLst/>
          </p:spPr>
          <p:txBody>
            <a:bodyPr wrap="none" anchor="ctr"/>
            <a:lstStyle/>
            <a:p>
              <a:endParaRPr lang="sl-SI"/>
            </a:p>
          </p:txBody>
        </p:sp>
        <p:sp>
          <p:nvSpPr>
            <p:cNvPr id="94241" name="Line 33"/>
            <p:cNvSpPr>
              <a:spLocks noChangeShapeType="1"/>
            </p:cNvSpPr>
            <p:nvPr/>
          </p:nvSpPr>
          <p:spPr bwMode="auto">
            <a:xfrm>
              <a:off x="2511" y="1525"/>
              <a:ext cx="0" cy="272"/>
            </a:xfrm>
            <a:prstGeom prst="line">
              <a:avLst/>
            </a:prstGeom>
            <a:noFill/>
            <a:ln w="12700">
              <a:solidFill>
                <a:schemeClr val="tx1"/>
              </a:solidFill>
              <a:round/>
              <a:headEnd/>
              <a:tailEnd type="triangle" w="med" len="med"/>
            </a:ln>
            <a:effectLst/>
          </p:spPr>
          <p:txBody>
            <a:bodyPr/>
            <a:lstStyle/>
            <a:p>
              <a:endParaRPr lang="sl-SI"/>
            </a:p>
          </p:txBody>
        </p:sp>
        <p:sp>
          <p:nvSpPr>
            <p:cNvPr id="94242" name="Oval 34"/>
            <p:cNvSpPr>
              <a:spLocks noChangeArrowheads="1"/>
            </p:cNvSpPr>
            <p:nvPr/>
          </p:nvSpPr>
          <p:spPr bwMode="auto">
            <a:xfrm>
              <a:off x="2492" y="1504"/>
              <a:ext cx="35" cy="34"/>
            </a:xfrm>
            <a:prstGeom prst="ellipse">
              <a:avLst/>
            </a:prstGeom>
            <a:solidFill>
              <a:srgbClr val="000000"/>
            </a:solidFill>
            <a:ln w="12700">
              <a:solidFill>
                <a:schemeClr val="tx1"/>
              </a:solidFill>
              <a:round/>
              <a:headEnd/>
              <a:tailEnd/>
            </a:ln>
            <a:effectLst/>
          </p:spPr>
          <p:txBody>
            <a:bodyPr wrap="none" anchor="ctr"/>
            <a:lstStyle/>
            <a:p>
              <a:endParaRPr lang="sl-SI"/>
            </a:p>
          </p:txBody>
        </p:sp>
        <p:sp>
          <p:nvSpPr>
            <p:cNvPr id="94243" name="Rectangle 35"/>
            <p:cNvSpPr>
              <a:spLocks noChangeArrowheads="1"/>
            </p:cNvSpPr>
            <p:nvPr/>
          </p:nvSpPr>
          <p:spPr bwMode="auto">
            <a:xfrm>
              <a:off x="2487" y="1570"/>
              <a:ext cx="46" cy="136"/>
            </a:xfrm>
            <a:prstGeom prst="rect">
              <a:avLst/>
            </a:prstGeom>
            <a:noFill/>
            <a:ln w="12700">
              <a:solidFill>
                <a:schemeClr val="tx1"/>
              </a:solidFill>
              <a:miter lim="800000"/>
              <a:headEnd/>
              <a:tailEnd/>
            </a:ln>
            <a:effectLst/>
          </p:spPr>
          <p:txBody>
            <a:bodyPr wrap="none" anchor="ctr"/>
            <a:lstStyle/>
            <a:p>
              <a:endParaRPr lang="sl-SI"/>
            </a:p>
          </p:txBody>
        </p:sp>
        <p:sp>
          <p:nvSpPr>
            <p:cNvPr id="94244" name="Line 36"/>
            <p:cNvSpPr>
              <a:spLocks noChangeShapeType="1"/>
            </p:cNvSpPr>
            <p:nvPr/>
          </p:nvSpPr>
          <p:spPr bwMode="auto">
            <a:xfrm>
              <a:off x="2647" y="1525"/>
              <a:ext cx="0" cy="272"/>
            </a:xfrm>
            <a:prstGeom prst="line">
              <a:avLst/>
            </a:prstGeom>
            <a:noFill/>
            <a:ln w="12700">
              <a:solidFill>
                <a:schemeClr val="tx1"/>
              </a:solidFill>
              <a:round/>
              <a:headEnd/>
              <a:tailEnd type="triangle" w="med" len="med"/>
            </a:ln>
            <a:effectLst/>
          </p:spPr>
          <p:txBody>
            <a:bodyPr/>
            <a:lstStyle/>
            <a:p>
              <a:endParaRPr lang="sl-SI"/>
            </a:p>
          </p:txBody>
        </p:sp>
        <p:sp>
          <p:nvSpPr>
            <p:cNvPr id="94245" name="Oval 37"/>
            <p:cNvSpPr>
              <a:spLocks noChangeArrowheads="1"/>
            </p:cNvSpPr>
            <p:nvPr/>
          </p:nvSpPr>
          <p:spPr bwMode="auto">
            <a:xfrm>
              <a:off x="2628" y="1504"/>
              <a:ext cx="35" cy="34"/>
            </a:xfrm>
            <a:prstGeom prst="ellipse">
              <a:avLst/>
            </a:prstGeom>
            <a:solidFill>
              <a:srgbClr val="000000"/>
            </a:solidFill>
            <a:ln w="12700">
              <a:solidFill>
                <a:schemeClr val="tx1"/>
              </a:solidFill>
              <a:round/>
              <a:headEnd/>
              <a:tailEnd/>
            </a:ln>
            <a:effectLst/>
          </p:spPr>
          <p:txBody>
            <a:bodyPr wrap="none" anchor="ctr"/>
            <a:lstStyle/>
            <a:p>
              <a:endParaRPr lang="sl-SI"/>
            </a:p>
          </p:txBody>
        </p:sp>
        <p:sp>
          <p:nvSpPr>
            <p:cNvPr id="94246" name="Rectangle 38"/>
            <p:cNvSpPr>
              <a:spLocks noChangeArrowheads="1"/>
            </p:cNvSpPr>
            <p:nvPr/>
          </p:nvSpPr>
          <p:spPr bwMode="auto">
            <a:xfrm>
              <a:off x="2623" y="1570"/>
              <a:ext cx="46" cy="136"/>
            </a:xfrm>
            <a:prstGeom prst="rect">
              <a:avLst/>
            </a:prstGeom>
            <a:noFill/>
            <a:ln w="12700">
              <a:solidFill>
                <a:schemeClr val="tx1"/>
              </a:solidFill>
              <a:miter lim="800000"/>
              <a:headEnd/>
              <a:tailEnd/>
            </a:ln>
            <a:effectLst/>
          </p:spPr>
          <p:txBody>
            <a:bodyPr wrap="none" anchor="ctr"/>
            <a:lstStyle/>
            <a:p>
              <a:endParaRPr lang="sl-SI"/>
            </a:p>
          </p:txBody>
        </p:sp>
        <p:sp>
          <p:nvSpPr>
            <p:cNvPr id="94247" name="Oval 39"/>
            <p:cNvSpPr>
              <a:spLocks noChangeArrowheads="1"/>
            </p:cNvSpPr>
            <p:nvPr/>
          </p:nvSpPr>
          <p:spPr bwMode="auto">
            <a:xfrm>
              <a:off x="1744" y="1507"/>
              <a:ext cx="35" cy="34"/>
            </a:xfrm>
            <a:prstGeom prst="ellipse">
              <a:avLst/>
            </a:prstGeom>
            <a:solidFill>
              <a:srgbClr val="000000"/>
            </a:solidFill>
            <a:ln w="12700">
              <a:solidFill>
                <a:schemeClr val="tx1"/>
              </a:solidFill>
              <a:round/>
              <a:headEnd/>
              <a:tailEnd/>
            </a:ln>
            <a:effectLst/>
          </p:spPr>
          <p:txBody>
            <a:bodyPr wrap="none" anchor="ctr"/>
            <a:lstStyle/>
            <a:p>
              <a:endParaRPr lang="sl-SI"/>
            </a:p>
          </p:txBody>
        </p:sp>
        <p:sp>
          <p:nvSpPr>
            <p:cNvPr id="94248" name="Line 40"/>
            <p:cNvSpPr>
              <a:spLocks noChangeShapeType="1"/>
            </p:cNvSpPr>
            <p:nvPr/>
          </p:nvSpPr>
          <p:spPr bwMode="auto">
            <a:xfrm>
              <a:off x="855" y="2160"/>
              <a:ext cx="2088" cy="1"/>
            </a:xfrm>
            <a:prstGeom prst="line">
              <a:avLst/>
            </a:prstGeom>
            <a:noFill/>
            <a:ln w="12700">
              <a:solidFill>
                <a:schemeClr val="tx1"/>
              </a:solidFill>
              <a:round/>
              <a:headEnd/>
              <a:tailEnd/>
            </a:ln>
            <a:effectLst/>
          </p:spPr>
          <p:txBody>
            <a:bodyPr/>
            <a:lstStyle/>
            <a:p>
              <a:endParaRPr lang="sl-SI"/>
            </a:p>
          </p:txBody>
        </p:sp>
        <p:sp>
          <p:nvSpPr>
            <p:cNvPr id="94249" name="Line 41"/>
            <p:cNvSpPr>
              <a:spLocks noChangeShapeType="1"/>
            </p:cNvSpPr>
            <p:nvPr/>
          </p:nvSpPr>
          <p:spPr bwMode="auto">
            <a:xfrm>
              <a:off x="2239" y="2160"/>
              <a:ext cx="0" cy="272"/>
            </a:xfrm>
            <a:prstGeom prst="line">
              <a:avLst/>
            </a:prstGeom>
            <a:noFill/>
            <a:ln w="12700">
              <a:solidFill>
                <a:schemeClr val="tx1"/>
              </a:solidFill>
              <a:round/>
              <a:headEnd/>
              <a:tailEnd type="triangle" w="med" len="med"/>
            </a:ln>
            <a:effectLst/>
          </p:spPr>
          <p:txBody>
            <a:bodyPr/>
            <a:lstStyle/>
            <a:p>
              <a:endParaRPr lang="sl-SI"/>
            </a:p>
          </p:txBody>
        </p:sp>
        <p:sp>
          <p:nvSpPr>
            <p:cNvPr id="94250" name="Oval 42"/>
            <p:cNvSpPr>
              <a:spLocks noChangeArrowheads="1"/>
            </p:cNvSpPr>
            <p:nvPr/>
          </p:nvSpPr>
          <p:spPr bwMode="auto">
            <a:xfrm>
              <a:off x="2220" y="2139"/>
              <a:ext cx="35" cy="34"/>
            </a:xfrm>
            <a:prstGeom prst="ellipse">
              <a:avLst/>
            </a:prstGeom>
            <a:solidFill>
              <a:srgbClr val="000000"/>
            </a:solidFill>
            <a:ln w="12700">
              <a:solidFill>
                <a:schemeClr val="tx1"/>
              </a:solidFill>
              <a:round/>
              <a:headEnd/>
              <a:tailEnd/>
            </a:ln>
            <a:effectLst/>
          </p:spPr>
          <p:txBody>
            <a:bodyPr wrap="none" anchor="ctr"/>
            <a:lstStyle/>
            <a:p>
              <a:endParaRPr lang="sl-SI"/>
            </a:p>
          </p:txBody>
        </p:sp>
        <p:sp>
          <p:nvSpPr>
            <p:cNvPr id="94251" name="Rectangle 43"/>
            <p:cNvSpPr>
              <a:spLocks noChangeArrowheads="1"/>
            </p:cNvSpPr>
            <p:nvPr/>
          </p:nvSpPr>
          <p:spPr bwMode="auto">
            <a:xfrm>
              <a:off x="2215" y="2205"/>
              <a:ext cx="46" cy="136"/>
            </a:xfrm>
            <a:prstGeom prst="rect">
              <a:avLst/>
            </a:prstGeom>
            <a:noFill/>
            <a:ln w="12700">
              <a:solidFill>
                <a:schemeClr val="tx1"/>
              </a:solidFill>
              <a:miter lim="800000"/>
              <a:headEnd/>
              <a:tailEnd/>
            </a:ln>
            <a:effectLst/>
          </p:spPr>
          <p:txBody>
            <a:bodyPr wrap="none" anchor="ctr"/>
            <a:lstStyle/>
            <a:p>
              <a:endParaRPr lang="sl-SI"/>
            </a:p>
          </p:txBody>
        </p:sp>
        <p:sp>
          <p:nvSpPr>
            <p:cNvPr id="94252" name="Line 44"/>
            <p:cNvSpPr>
              <a:spLocks noChangeShapeType="1"/>
            </p:cNvSpPr>
            <p:nvPr/>
          </p:nvSpPr>
          <p:spPr bwMode="auto">
            <a:xfrm>
              <a:off x="2375" y="2160"/>
              <a:ext cx="0" cy="272"/>
            </a:xfrm>
            <a:prstGeom prst="line">
              <a:avLst/>
            </a:prstGeom>
            <a:noFill/>
            <a:ln w="12700">
              <a:solidFill>
                <a:schemeClr val="tx1"/>
              </a:solidFill>
              <a:round/>
              <a:headEnd/>
              <a:tailEnd type="triangle" w="med" len="med"/>
            </a:ln>
            <a:effectLst/>
          </p:spPr>
          <p:txBody>
            <a:bodyPr/>
            <a:lstStyle/>
            <a:p>
              <a:endParaRPr lang="sl-SI"/>
            </a:p>
          </p:txBody>
        </p:sp>
        <p:sp>
          <p:nvSpPr>
            <p:cNvPr id="94253" name="Oval 45"/>
            <p:cNvSpPr>
              <a:spLocks noChangeArrowheads="1"/>
            </p:cNvSpPr>
            <p:nvPr/>
          </p:nvSpPr>
          <p:spPr bwMode="auto">
            <a:xfrm>
              <a:off x="2356" y="2139"/>
              <a:ext cx="35" cy="34"/>
            </a:xfrm>
            <a:prstGeom prst="ellipse">
              <a:avLst/>
            </a:prstGeom>
            <a:solidFill>
              <a:srgbClr val="000000"/>
            </a:solidFill>
            <a:ln w="12700">
              <a:solidFill>
                <a:schemeClr val="tx1"/>
              </a:solidFill>
              <a:round/>
              <a:headEnd/>
              <a:tailEnd/>
            </a:ln>
            <a:effectLst/>
          </p:spPr>
          <p:txBody>
            <a:bodyPr wrap="none" anchor="ctr"/>
            <a:lstStyle/>
            <a:p>
              <a:endParaRPr lang="sl-SI"/>
            </a:p>
          </p:txBody>
        </p:sp>
        <p:sp>
          <p:nvSpPr>
            <p:cNvPr id="94254" name="Rectangle 46"/>
            <p:cNvSpPr>
              <a:spLocks noChangeArrowheads="1"/>
            </p:cNvSpPr>
            <p:nvPr/>
          </p:nvSpPr>
          <p:spPr bwMode="auto">
            <a:xfrm>
              <a:off x="2351" y="2205"/>
              <a:ext cx="46" cy="136"/>
            </a:xfrm>
            <a:prstGeom prst="rect">
              <a:avLst/>
            </a:prstGeom>
            <a:noFill/>
            <a:ln w="12700">
              <a:solidFill>
                <a:schemeClr val="tx1"/>
              </a:solidFill>
              <a:miter lim="800000"/>
              <a:headEnd/>
              <a:tailEnd/>
            </a:ln>
            <a:effectLst/>
          </p:spPr>
          <p:txBody>
            <a:bodyPr wrap="none" anchor="ctr"/>
            <a:lstStyle/>
            <a:p>
              <a:endParaRPr lang="sl-SI"/>
            </a:p>
          </p:txBody>
        </p:sp>
        <p:sp>
          <p:nvSpPr>
            <p:cNvPr id="94255" name="Line 47"/>
            <p:cNvSpPr>
              <a:spLocks noChangeShapeType="1"/>
            </p:cNvSpPr>
            <p:nvPr/>
          </p:nvSpPr>
          <p:spPr bwMode="auto">
            <a:xfrm>
              <a:off x="2511" y="2160"/>
              <a:ext cx="0" cy="272"/>
            </a:xfrm>
            <a:prstGeom prst="line">
              <a:avLst/>
            </a:prstGeom>
            <a:noFill/>
            <a:ln w="12700">
              <a:solidFill>
                <a:schemeClr val="tx1"/>
              </a:solidFill>
              <a:round/>
              <a:headEnd/>
              <a:tailEnd type="triangle" w="med" len="med"/>
            </a:ln>
            <a:effectLst/>
          </p:spPr>
          <p:txBody>
            <a:bodyPr/>
            <a:lstStyle/>
            <a:p>
              <a:endParaRPr lang="sl-SI"/>
            </a:p>
          </p:txBody>
        </p:sp>
        <p:sp>
          <p:nvSpPr>
            <p:cNvPr id="94256" name="Oval 48"/>
            <p:cNvSpPr>
              <a:spLocks noChangeArrowheads="1"/>
            </p:cNvSpPr>
            <p:nvPr/>
          </p:nvSpPr>
          <p:spPr bwMode="auto">
            <a:xfrm>
              <a:off x="2492" y="2139"/>
              <a:ext cx="35" cy="34"/>
            </a:xfrm>
            <a:prstGeom prst="ellipse">
              <a:avLst/>
            </a:prstGeom>
            <a:solidFill>
              <a:srgbClr val="000000"/>
            </a:solidFill>
            <a:ln w="12700">
              <a:solidFill>
                <a:schemeClr val="tx1"/>
              </a:solidFill>
              <a:round/>
              <a:headEnd/>
              <a:tailEnd/>
            </a:ln>
            <a:effectLst/>
          </p:spPr>
          <p:txBody>
            <a:bodyPr wrap="none" anchor="ctr"/>
            <a:lstStyle/>
            <a:p>
              <a:endParaRPr lang="sl-SI"/>
            </a:p>
          </p:txBody>
        </p:sp>
        <p:sp>
          <p:nvSpPr>
            <p:cNvPr id="94257" name="Rectangle 49"/>
            <p:cNvSpPr>
              <a:spLocks noChangeArrowheads="1"/>
            </p:cNvSpPr>
            <p:nvPr/>
          </p:nvSpPr>
          <p:spPr bwMode="auto">
            <a:xfrm>
              <a:off x="2487" y="2205"/>
              <a:ext cx="46" cy="136"/>
            </a:xfrm>
            <a:prstGeom prst="rect">
              <a:avLst/>
            </a:prstGeom>
            <a:noFill/>
            <a:ln w="12700">
              <a:solidFill>
                <a:schemeClr val="tx1"/>
              </a:solidFill>
              <a:miter lim="800000"/>
              <a:headEnd/>
              <a:tailEnd/>
            </a:ln>
            <a:effectLst/>
          </p:spPr>
          <p:txBody>
            <a:bodyPr wrap="none" anchor="ctr"/>
            <a:lstStyle/>
            <a:p>
              <a:endParaRPr lang="sl-SI"/>
            </a:p>
          </p:txBody>
        </p:sp>
        <p:sp>
          <p:nvSpPr>
            <p:cNvPr id="94258" name="Line 50"/>
            <p:cNvSpPr>
              <a:spLocks noChangeShapeType="1"/>
            </p:cNvSpPr>
            <p:nvPr/>
          </p:nvSpPr>
          <p:spPr bwMode="auto">
            <a:xfrm>
              <a:off x="2647" y="2160"/>
              <a:ext cx="0" cy="272"/>
            </a:xfrm>
            <a:prstGeom prst="line">
              <a:avLst/>
            </a:prstGeom>
            <a:noFill/>
            <a:ln w="12700">
              <a:solidFill>
                <a:schemeClr val="tx1"/>
              </a:solidFill>
              <a:round/>
              <a:headEnd/>
              <a:tailEnd type="triangle" w="med" len="med"/>
            </a:ln>
            <a:effectLst/>
          </p:spPr>
          <p:txBody>
            <a:bodyPr/>
            <a:lstStyle/>
            <a:p>
              <a:endParaRPr lang="sl-SI"/>
            </a:p>
          </p:txBody>
        </p:sp>
        <p:sp>
          <p:nvSpPr>
            <p:cNvPr id="94259" name="Oval 51"/>
            <p:cNvSpPr>
              <a:spLocks noChangeArrowheads="1"/>
            </p:cNvSpPr>
            <p:nvPr/>
          </p:nvSpPr>
          <p:spPr bwMode="auto">
            <a:xfrm>
              <a:off x="2628" y="2139"/>
              <a:ext cx="35" cy="34"/>
            </a:xfrm>
            <a:prstGeom prst="ellipse">
              <a:avLst/>
            </a:prstGeom>
            <a:solidFill>
              <a:srgbClr val="000000"/>
            </a:solidFill>
            <a:ln w="12700">
              <a:solidFill>
                <a:schemeClr val="tx1"/>
              </a:solidFill>
              <a:round/>
              <a:headEnd/>
              <a:tailEnd/>
            </a:ln>
            <a:effectLst/>
          </p:spPr>
          <p:txBody>
            <a:bodyPr wrap="none" anchor="ctr"/>
            <a:lstStyle/>
            <a:p>
              <a:endParaRPr lang="sl-SI"/>
            </a:p>
          </p:txBody>
        </p:sp>
        <p:sp>
          <p:nvSpPr>
            <p:cNvPr id="94260" name="Rectangle 52"/>
            <p:cNvSpPr>
              <a:spLocks noChangeArrowheads="1"/>
            </p:cNvSpPr>
            <p:nvPr/>
          </p:nvSpPr>
          <p:spPr bwMode="auto">
            <a:xfrm>
              <a:off x="2623" y="2205"/>
              <a:ext cx="46" cy="136"/>
            </a:xfrm>
            <a:prstGeom prst="rect">
              <a:avLst/>
            </a:prstGeom>
            <a:noFill/>
            <a:ln w="12700">
              <a:solidFill>
                <a:schemeClr val="tx1"/>
              </a:solidFill>
              <a:miter lim="800000"/>
              <a:headEnd/>
              <a:tailEnd/>
            </a:ln>
            <a:effectLst/>
          </p:spPr>
          <p:txBody>
            <a:bodyPr wrap="none" anchor="ctr"/>
            <a:lstStyle/>
            <a:p>
              <a:endParaRPr lang="sl-SI"/>
            </a:p>
          </p:txBody>
        </p:sp>
        <p:sp>
          <p:nvSpPr>
            <p:cNvPr id="94261" name="Oval 53"/>
            <p:cNvSpPr>
              <a:spLocks noChangeArrowheads="1"/>
            </p:cNvSpPr>
            <p:nvPr/>
          </p:nvSpPr>
          <p:spPr bwMode="auto">
            <a:xfrm>
              <a:off x="1744" y="2142"/>
              <a:ext cx="35" cy="34"/>
            </a:xfrm>
            <a:prstGeom prst="ellipse">
              <a:avLst/>
            </a:prstGeom>
            <a:solidFill>
              <a:srgbClr val="000000"/>
            </a:solidFill>
            <a:ln w="12700">
              <a:solidFill>
                <a:schemeClr val="tx1"/>
              </a:solidFill>
              <a:round/>
              <a:headEnd/>
              <a:tailEnd/>
            </a:ln>
            <a:effectLst/>
          </p:spPr>
          <p:txBody>
            <a:bodyPr wrap="none" anchor="ctr"/>
            <a:lstStyle/>
            <a:p>
              <a:endParaRPr lang="sl-SI"/>
            </a:p>
          </p:txBody>
        </p:sp>
        <p:sp>
          <p:nvSpPr>
            <p:cNvPr id="94262" name="Line 54"/>
            <p:cNvSpPr>
              <a:spLocks noChangeShapeType="1"/>
            </p:cNvSpPr>
            <p:nvPr/>
          </p:nvSpPr>
          <p:spPr bwMode="auto">
            <a:xfrm flipV="1">
              <a:off x="1763" y="2069"/>
              <a:ext cx="0" cy="91"/>
            </a:xfrm>
            <a:prstGeom prst="line">
              <a:avLst/>
            </a:prstGeom>
            <a:noFill/>
            <a:ln w="12700">
              <a:solidFill>
                <a:schemeClr val="tx1"/>
              </a:solidFill>
              <a:round/>
              <a:headEnd/>
              <a:tailEnd/>
            </a:ln>
            <a:effectLst/>
          </p:spPr>
          <p:txBody>
            <a:bodyPr/>
            <a:lstStyle/>
            <a:p>
              <a:endParaRPr lang="sl-SI"/>
            </a:p>
          </p:txBody>
        </p:sp>
        <p:sp>
          <p:nvSpPr>
            <p:cNvPr id="94263" name="Line 55"/>
            <p:cNvSpPr>
              <a:spLocks noChangeShapeType="1"/>
            </p:cNvSpPr>
            <p:nvPr/>
          </p:nvSpPr>
          <p:spPr bwMode="auto">
            <a:xfrm flipH="1" flipV="1">
              <a:off x="1717" y="1978"/>
              <a:ext cx="46" cy="91"/>
            </a:xfrm>
            <a:prstGeom prst="line">
              <a:avLst/>
            </a:prstGeom>
            <a:noFill/>
            <a:ln w="12700">
              <a:solidFill>
                <a:schemeClr val="tx1"/>
              </a:solidFill>
              <a:round/>
              <a:headEnd/>
              <a:tailEnd/>
            </a:ln>
            <a:effectLst/>
          </p:spPr>
          <p:txBody>
            <a:bodyPr/>
            <a:lstStyle/>
            <a:p>
              <a:endParaRPr lang="sl-SI"/>
            </a:p>
          </p:txBody>
        </p:sp>
        <p:sp>
          <p:nvSpPr>
            <p:cNvPr id="94264" name="Line 56"/>
            <p:cNvSpPr>
              <a:spLocks noChangeShapeType="1"/>
            </p:cNvSpPr>
            <p:nvPr/>
          </p:nvSpPr>
          <p:spPr bwMode="auto">
            <a:xfrm flipV="1">
              <a:off x="1763" y="1525"/>
              <a:ext cx="0" cy="453"/>
            </a:xfrm>
            <a:prstGeom prst="line">
              <a:avLst/>
            </a:prstGeom>
            <a:noFill/>
            <a:ln w="12700">
              <a:solidFill>
                <a:schemeClr val="tx1"/>
              </a:solidFill>
              <a:round/>
              <a:headEnd/>
              <a:tailEnd/>
            </a:ln>
            <a:effectLst/>
          </p:spPr>
          <p:txBody>
            <a:bodyPr/>
            <a:lstStyle/>
            <a:p>
              <a:endParaRPr lang="sl-SI"/>
            </a:p>
          </p:txBody>
        </p:sp>
        <p:sp>
          <p:nvSpPr>
            <p:cNvPr id="94265" name="Line 57"/>
            <p:cNvSpPr>
              <a:spLocks noChangeShapeType="1"/>
            </p:cNvSpPr>
            <p:nvPr/>
          </p:nvSpPr>
          <p:spPr bwMode="auto">
            <a:xfrm flipV="1">
              <a:off x="1127" y="2342"/>
              <a:ext cx="1" cy="91"/>
            </a:xfrm>
            <a:prstGeom prst="line">
              <a:avLst/>
            </a:prstGeom>
            <a:noFill/>
            <a:ln w="12700">
              <a:solidFill>
                <a:schemeClr val="tx1"/>
              </a:solidFill>
              <a:round/>
              <a:headEnd/>
              <a:tailEnd/>
            </a:ln>
            <a:effectLst/>
          </p:spPr>
          <p:txBody>
            <a:bodyPr/>
            <a:lstStyle/>
            <a:p>
              <a:endParaRPr lang="sl-SI"/>
            </a:p>
          </p:txBody>
        </p:sp>
        <p:sp>
          <p:nvSpPr>
            <p:cNvPr id="94266" name="Line 58"/>
            <p:cNvSpPr>
              <a:spLocks noChangeShapeType="1"/>
            </p:cNvSpPr>
            <p:nvPr/>
          </p:nvSpPr>
          <p:spPr bwMode="auto">
            <a:xfrm flipH="1" flipV="1">
              <a:off x="1083" y="2251"/>
              <a:ext cx="44" cy="91"/>
            </a:xfrm>
            <a:prstGeom prst="line">
              <a:avLst/>
            </a:prstGeom>
            <a:noFill/>
            <a:ln w="12700">
              <a:solidFill>
                <a:schemeClr val="tx1"/>
              </a:solidFill>
              <a:round/>
              <a:headEnd/>
              <a:tailEnd/>
            </a:ln>
            <a:effectLst/>
          </p:spPr>
          <p:txBody>
            <a:bodyPr/>
            <a:lstStyle/>
            <a:p>
              <a:endParaRPr lang="sl-SI"/>
            </a:p>
          </p:txBody>
        </p:sp>
        <p:sp>
          <p:nvSpPr>
            <p:cNvPr id="94267" name="Line 59"/>
            <p:cNvSpPr>
              <a:spLocks noChangeShapeType="1"/>
            </p:cNvSpPr>
            <p:nvPr/>
          </p:nvSpPr>
          <p:spPr bwMode="auto">
            <a:xfrm flipV="1">
              <a:off x="1127" y="2160"/>
              <a:ext cx="0" cy="91"/>
            </a:xfrm>
            <a:prstGeom prst="line">
              <a:avLst/>
            </a:prstGeom>
            <a:noFill/>
            <a:ln w="12700">
              <a:solidFill>
                <a:schemeClr val="tx1"/>
              </a:solidFill>
              <a:round/>
              <a:headEnd/>
              <a:tailEnd/>
            </a:ln>
            <a:effectLst/>
          </p:spPr>
          <p:txBody>
            <a:bodyPr/>
            <a:lstStyle/>
            <a:p>
              <a:endParaRPr lang="sl-SI"/>
            </a:p>
          </p:txBody>
        </p:sp>
        <p:sp>
          <p:nvSpPr>
            <p:cNvPr id="94268" name="Oval 60"/>
            <p:cNvSpPr>
              <a:spLocks noChangeArrowheads="1"/>
            </p:cNvSpPr>
            <p:nvPr/>
          </p:nvSpPr>
          <p:spPr bwMode="auto">
            <a:xfrm>
              <a:off x="1108" y="2143"/>
              <a:ext cx="35" cy="34"/>
            </a:xfrm>
            <a:prstGeom prst="ellipse">
              <a:avLst/>
            </a:prstGeom>
            <a:solidFill>
              <a:srgbClr val="000000"/>
            </a:solidFill>
            <a:ln w="12700">
              <a:solidFill>
                <a:schemeClr val="tx1"/>
              </a:solidFill>
              <a:round/>
              <a:headEnd/>
              <a:tailEnd/>
            </a:ln>
            <a:effectLst/>
          </p:spPr>
          <p:txBody>
            <a:bodyPr wrap="none" anchor="ctr"/>
            <a:lstStyle/>
            <a:p>
              <a:endParaRPr lang="sl-SI"/>
            </a:p>
          </p:txBody>
        </p:sp>
        <p:sp>
          <p:nvSpPr>
            <p:cNvPr id="94269" name="Oval 61"/>
            <p:cNvSpPr>
              <a:spLocks noChangeArrowheads="1"/>
            </p:cNvSpPr>
            <p:nvPr/>
          </p:nvSpPr>
          <p:spPr bwMode="auto">
            <a:xfrm>
              <a:off x="1056" y="2432"/>
              <a:ext cx="136" cy="136"/>
            </a:xfrm>
            <a:prstGeom prst="ellipse">
              <a:avLst/>
            </a:prstGeom>
            <a:noFill/>
            <a:ln w="12700">
              <a:solidFill>
                <a:schemeClr val="tx1"/>
              </a:solidFill>
              <a:round/>
              <a:headEnd/>
              <a:tailEnd/>
            </a:ln>
            <a:effectLst/>
          </p:spPr>
          <p:txBody>
            <a:bodyPr wrap="none" anchor="ctr"/>
            <a:lstStyle/>
            <a:p>
              <a:endParaRPr lang="sl-SI"/>
            </a:p>
          </p:txBody>
        </p:sp>
        <p:sp>
          <p:nvSpPr>
            <p:cNvPr id="94270" name="Text Box 62"/>
            <p:cNvSpPr txBox="1">
              <a:spLocks noChangeArrowheads="1"/>
            </p:cNvSpPr>
            <p:nvPr/>
          </p:nvSpPr>
          <p:spPr bwMode="auto">
            <a:xfrm>
              <a:off x="1029" y="2412"/>
              <a:ext cx="191" cy="173"/>
            </a:xfrm>
            <a:prstGeom prst="rect">
              <a:avLst/>
            </a:prstGeom>
            <a:noFill/>
            <a:ln w="12700">
              <a:noFill/>
              <a:miter lim="800000"/>
              <a:headEnd/>
              <a:tailEnd/>
            </a:ln>
            <a:effectLst/>
          </p:spPr>
          <p:txBody>
            <a:bodyPr wrap="none">
              <a:spAutoFit/>
            </a:bodyPr>
            <a:lstStyle/>
            <a:p>
              <a:r>
                <a:rPr lang="en-GB" sz="1200"/>
                <a:t>G</a:t>
              </a:r>
            </a:p>
          </p:txBody>
        </p:sp>
        <p:sp>
          <p:nvSpPr>
            <p:cNvPr id="94271" name="Line 63"/>
            <p:cNvSpPr>
              <a:spLocks noChangeShapeType="1"/>
            </p:cNvSpPr>
            <p:nvPr/>
          </p:nvSpPr>
          <p:spPr bwMode="auto">
            <a:xfrm>
              <a:off x="1111" y="2568"/>
              <a:ext cx="0" cy="45"/>
            </a:xfrm>
            <a:prstGeom prst="line">
              <a:avLst/>
            </a:prstGeom>
            <a:noFill/>
            <a:ln w="12700">
              <a:solidFill>
                <a:schemeClr val="tx1"/>
              </a:solidFill>
              <a:round/>
              <a:headEnd/>
              <a:tailEnd/>
            </a:ln>
            <a:effectLst/>
          </p:spPr>
          <p:txBody>
            <a:bodyPr/>
            <a:lstStyle/>
            <a:p>
              <a:endParaRPr lang="sl-SI"/>
            </a:p>
          </p:txBody>
        </p:sp>
        <p:sp>
          <p:nvSpPr>
            <p:cNvPr id="94272" name="Line 64"/>
            <p:cNvSpPr>
              <a:spLocks noChangeShapeType="1"/>
            </p:cNvSpPr>
            <p:nvPr/>
          </p:nvSpPr>
          <p:spPr bwMode="auto">
            <a:xfrm>
              <a:off x="1136" y="2568"/>
              <a:ext cx="0" cy="45"/>
            </a:xfrm>
            <a:prstGeom prst="line">
              <a:avLst/>
            </a:prstGeom>
            <a:noFill/>
            <a:ln w="12700">
              <a:solidFill>
                <a:schemeClr val="tx1"/>
              </a:solidFill>
              <a:round/>
              <a:headEnd/>
              <a:tailEnd/>
            </a:ln>
            <a:effectLst/>
          </p:spPr>
          <p:txBody>
            <a:bodyPr/>
            <a:lstStyle/>
            <a:p>
              <a:endParaRPr lang="sl-SI"/>
            </a:p>
          </p:txBody>
        </p:sp>
        <p:sp>
          <p:nvSpPr>
            <p:cNvPr id="94273" name="AutoShape 65"/>
            <p:cNvSpPr>
              <a:spLocks noChangeArrowheads="1"/>
            </p:cNvSpPr>
            <p:nvPr/>
          </p:nvSpPr>
          <p:spPr bwMode="auto">
            <a:xfrm flipV="1">
              <a:off x="1007" y="2613"/>
              <a:ext cx="228" cy="91"/>
            </a:xfrm>
            <a:prstGeom prst="flowChartManualOperation">
              <a:avLst/>
            </a:prstGeom>
            <a:noFill/>
            <a:ln w="12700">
              <a:solidFill>
                <a:schemeClr val="tx1"/>
              </a:solidFill>
              <a:miter lim="800000"/>
              <a:headEnd/>
              <a:tailEnd/>
            </a:ln>
            <a:effectLst/>
          </p:spPr>
          <p:txBody>
            <a:bodyPr wrap="none" anchor="ctr"/>
            <a:lstStyle/>
            <a:p>
              <a:endParaRPr lang="sl-SI"/>
            </a:p>
          </p:txBody>
        </p:sp>
        <p:sp>
          <p:nvSpPr>
            <p:cNvPr id="94274" name="Text Box 66"/>
            <p:cNvSpPr txBox="1">
              <a:spLocks noChangeArrowheads="1"/>
            </p:cNvSpPr>
            <p:nvPr/>
          </p:nvSpPr>
          <p:spPr bwMode="auto">
            <a:xfrm>
              <a:off x="657" y="2402"/>
              <a:ext cx="372" cy="154"/>
            </a:xfrm>
            <a:prstGeom prst="rect">
              <a:avLst/>
            </a:prstGeom>
            <a:noFill/>
            <a:ln w="12700">
              <a:noFill/>
              <a:miter lim="800000"/>
              <a:headEnd/>
              <a:tailEnd/>
            </a:ln>
            <a:effectLst/>
          </p:spPr>
          <p:txBody>
            <a:bodyPr wrap="none">
              <a:spAutoFit/>
            </a:bodyPr>
            <a:lstStyle/>
            <a:p>
              <a:r>
                <a:rPr lang="en-GB" sz="1000"/>
                <a:t>Genset</a:t>
              </a:r>
            </a:p>
          </p:txBody>
        </p:sp>
        <p:sp>
          <p:nvSpPr>
            <p:cNvPr id="94275" name="Rectangle 67"/>
            <p:cNvSpPr>
              <a:spLocks noChangeArrowheads="1"/>
            </p:cNvSpPr>
            <p:nvPr/>
          </p:nvSpPr>
          <p:spPr bwMode="auto">
            <a:xfrm>
              <a:off x="1581" y="2613"/>
              <a:ext cx="363" cy="363"/>
            </a:xfrm>
            <a:prstGeom prst="rect">
              <a:avLst/>
            </a:prstGeom>
            <a:solidFill>
              <a:srgbClr val="CCE7FF"/>
            </a:solidFill>
            <a:ln w="12700">
              <a:solidFill>
                <a:schemeClr val="tx1"/>
              </a:solidFill>
              <a:miter lim="800000"/>
              <a:headEnd/>
              <a:tailEnd/>
            </a:ln>
            <a:effectLst/>
          </p:spPr>
          <p:txBody>
            <a:bodyPr wrap="none" anchor="ctr"/>
            <a:lstStyle/>
            <a:p>
              <a:pPr algn="ctr"/>
              <a:r>
                <a:rPr lang="en-GB" sz="1600"/>
                <a:t>UPS</a:t>
              </a:r>
            </a:p>
          </p:txBody>
        </p:sp>
        <p:sp>
          <p:nvSpPr>
            <p:cNvPr id="94276" name="Line 68"/>
            <p:cNvSpPr>
              <a:spLocks noChangeShapeType="1"/>
            </p:cNvSpPr>
            <p:nvPr/>
          </p:nvSpPr>
          <p:spPr bwMode="auto">
            <a:xfrm flipH="1" flipV="1">
              <a:off x="2011" y="2749"/>
              <a:ext cx="44" cy="91"/>
            </a:xfrm>
            <a:prstGeom prst="line">
              <a:avLst/>
            </a:prstGeom>
            <a:noFill/>
            <a:ln w="12700">
              <a:solidFill>
                <a:schemeClr val="tx1"/>
              </a:solidFill>
              <a:round/>
              <a:headEnd/>
              <a:tailEnd/>
            </a:ln>
            <a:effectLst/>
          </p:spPr>
          <p:txBody>
            <a:bodyPr/>
            <a:lstStyle/>
            <a:p>
              <a:endParaRPr lang="sl-SI"/>
            </a:p>
          </p:txBody>
        </p:sp>
        <p:sp>
          <p:nvSpPr>
            <p:cNvPr id="94277" name="Line 69"/>
            <p:cNvSpPr>
              <a:spLocks noChangeShapeType="1"/>
            </p:cNvSpPr>
            <p:nvPr/>
          </p:nvSpPr>
          <p:spPr bwMode="auto">
            <a:xfrm flipH="1" flipV="1">
              <a:off x="2055" y="2160"/>
              <a:ext cx="0" cy="589"/>
            </a:xfrm>
            <a:prstGeom prst="line">
              <a:avLst/>
            </a:prstGeom>
            <a:noFill/>
            <a:ln w="12700">
              <a:solidFill>
                <a:schemeClr val="tx1"/>
              </a:solidFill>
              <a:round/>
              <a:headEnd/>
              <a:tailEnd/>
            </a:ln>
            <a:effectLst/>
          </p:spPr>
          <p:txBody>
            <a:bodyPr/>
            <a:lstStyle/>
            <a:p>
              <a:endParaRPr lang="sl-SI"/>
            </a:p>
          </p:txBody>
        </p:sp>
        <p:sp>
          <p:nvSpPr>
            <p:cNvPr id="94278" name="Line 70"/>
            <p:cNvSpPr>
              <a:spLocks noChangeShapeType="1"/>
            </p:cNvSpPr>
            <p:nvPr/>
          </p:nvSpPr>
          <p:spPr bwMode="auto">
            <a:xfrm>
              <a:off x="855" y="3521"/>
              <a:ext cx="2088" cy="1"/>
            </a:xfrm>
            <a:prstGeom prst="line">
              <a:avLst/>
            </a:prstGeom>
            <a:noFill/>
            <a:ln w="12700">
              <a:solidFill>
                <a:schemeClr val="tx1"/>
              </a:solidFill>
              <a:round/>
              <a:headEnd/>
              <a:tailEnd/>
            </a:ln>
            <a:effectLst/>
          </p:spPr>
          <p:txBody>
            <a:bodyPr/>
            <a:lstStyle/>
            <a:p>
              <a:endParaRPr lang="sl-SI"/>
            </a:p>
          </p:txBody>
        </p:sp>
        <p:sp>
          <p:nvSpPr>
            <p:cNvPr id="94279" name="Line 71"/>
            <p:cNvSpPr>
              <a:spLocks noChangeShapeType="1"/>
            </p:cNvSpPr>
            <p:nvPr/>
          </p:nvSpPr>
          <p:spPr bwMode="auto">
            <a:xfrm>
              <a:off x="2239" y="3521"/>
              <a:ext cx="0" cy="272"/>
            </a:xfrm>
            <a:prstGeom prst="line">
              <a:avLst/>
            </a:prstGeom>
            <a:noFill/>
            <a:ln w="12700">
              <a:solidFill>
                <a:schemeClr val="tx1"/>
              </a:solidFill>
              <a:round/>
              <a:headEnd/>
              <a:tailEnd type="triangle" w="med" len="med"/>
            </a:ln>
            <a:effectLst/>
          </p:spPr>
          <p:txBody>
            <a:bodyPr/>
            <a:lstStyle/>
            <a:p>
              <a:endParaRPr lang="sl-SI"/>
            </a:p>
          </p:txBody>
        </p:sp>
        <p:sp>
          <p:nvSpPr>
            <p:cNvPr id="94280" name="Oval 72"/>
            <p:cNvSpPr>
              <a:spLocks noChangeArrowheads="1"/>
            </p:cNvSpPr>
            <p:nvPr/>
          </p:nvSpPr>
          <p:spPr bwMode="auto">
            <a:xfrm>
              <a:off x="2220" y="3500"/>
              <a:ext cx="35" cy="34"/>
            </a:xfrm>
            <a:prstGeom prst="ellipse">
              <a:avLst/>
            </a:prstGeom>
            <a:solidFill>
              <a:srgbClr val="000000"/>
            </a:solidFill>
            <a:ln w="12700">
              <a:solidFill>
                <a:schemeClr val="tx1"/>
              </a:solidFill>
              <a:round/>
              <a:headEnd/>
              <a:tailEnd/>
            </a:ln>
            <a:effectLst/>
          </p:spPr>
          <p:txBody>
            <a:bodyPr wrap="none" anchor="ctr"/>
            <a:lstStyle/>
            <a:p>
              <a:endParaRPr lang="sl-SI"/>
            </a:p>
          </p:txBody>
        </p:sp>
        <p:sp>
          <p:nvSpPr>
            <p:cNvPr id="94281" name="Rectangle 73"/>
            <p:cNvSpPr>
              <a:spLocks noChangeArrowheads="1"/>
            </p:cNvSpPr>
            <p:nvPr/>
          </p:nvSpPr>
          <p:spPr bwMode="auto">
            <a:xfrm>
              <a:off x="2215" y="3566"/>
              <a:ext cx="46" cy="136"/>
            </a:xfrm>
            <a:prstGeom prst="rect">
              <a:avLst/>
            </a:prstGeom>
            <a:noFill/>
            <a:ln w="12700">
              <a:solidFill>
                <a:schemeClr val="tx1"/>
              </a:solidFill>
              <a:miter lim="800000"/>
              <a:headEnd/>
              <a:tailEnd/>
            </a:ln>
            <a:effectLst/>
          </p:spPr>
          <p:txBody>
            <a:bodyPr wrap="none" anchor="ctr"/>
            <a:lstStyle/>
            <a:p>
              <a:endParaRPr lang="sl-SI"/>
            </a:p>
          </p:txBody>
        </p:sp>
        <p:sp>
          <p:nvSpPr>
            <p:cNvPr id="94282" name="Line 74"/>
            <p:cNvSpPr>
              <a:spLocks noChangeShapeType="1"/>
            </p:cNvSpPr>
            <p:nvPr/>
          </p:nvSpPr>
          <p:spPr bwMode="auto">
            <a:xfrm>
              <a:off x="2375" y="3521"/>
              <a:ext cx="0" cy="272"/>
            </a:xfrm>
            <a:prstGeom prst="line">
              <a:avLst/>
            </a:prstGeom>
            <a:noFill/>
            <a:ln w="12700">
              <a:solidFill>
                <a:schemeClr val="tx1"/>
              </a:solidFill>
              <a:round/>
              <a:headEnd/>
              <a:tailEnd type="triangle" w="med" len="med"/>
            </a:ln>
            <a:effectLst/>
          </p:spPr>
          <p:txBody>
            <a:bodyPr/>
            <a:lstStyle/>
            <a:p>
              <a:endParaRPr lang="sl-SI"/>
            </a:p>
          </p:txBody>
        </p:sp>
        <p:sp>
          <p:nvSpPr>
            <p:cNvPr id="94283" name="Oval 75"/>
            <p:cNvSpPr>
              <a:spLocks noChangeArrowheads="1"/>
            </p:cNvSpPr>
            <p:nvPr/>
          </p:nvSpPr>
          <p:spPr bwMode="auto">
            <a:xfrm>
              <a:off x="2356" y="3500"/>
              <a:ext cx="35" cy="34"/>
            </a:xfrm>
            <a:prstGeom prst="ellipse">
              <a:avLst/>
            </a:prstGeom>
            <a:solidFill>
              <a:srgbClr val="000000"/>
            </a:solidFill>
            <a:ln w="12700">
              <a:solidFill>
                <a:schemeClr val="tx1"/>
              </a:solidFill>
              <a:round/>
              <a:headEnd/>
              <a:tailEnd/>
            </a:ln>
            <a:effectLst/>
          </p:spPr>
          <p:txBody>
            <a:bodyPr wrap="none" anchor="ctr"/>
            <a:lstStyle/>
            <a:p>
              <a:endParaRPr lang="sl-SI"/>
            </a:p>
          </p:txBody>
        </p:sp>
        <p:sp>
          <p:nvSpPr>
            <p:cNvPr id="94284" name="Rectangle 76"/>
            <p:cNvSpPr>
              <a:spLocks noChangeArrowheads="1"/>
            </p:cNvSpPr>
            <p:nvPr/>
          </p:nvSpPr>
          <p:spPr bwMode="auto">
            <a:xfrm>
              <a:off x="2351" y="3566"/>
              <a:ext cx="46" cy="136"/>
            </a:xfrm>
            <a:prstGeom prst="rect">
              <a:avLst/>
            </a:prstGeom>
            <a:noFill/>
            <a:ln w="12700">
              <a:solidFill>
                <a:schemeClr val="tx1"/>
              </a:solidFill>
              <a:miter lim="800000"/>
              <a:headEnd/>
              <a:tailEnd/>
            </a:ln>
            <a:effectLst/>
          </p:spPr>
          <p:txBody>
            <a:bodyPr wrap="none" anchor="ctr"/>
            <a:lstStyle/>
            <a:p>
              <a:endParaRPr lang="sl-SI"/>
            </a:p>
          </p:txBody>
        </p:sp>
        <p:sp>
          <p:nvSpPr>
            <p:cNvPr id="94285" name="Line 77"/>
            <p:cNvSpPr>
              <a:spLocks noChangeShapeType="1"/>
            </p:cNvSpPr>
            <p:nvPr/>
          </p:nvSpPr>
          <p:spPr bwMode="auto">
            <a:xfrm>
              <a:off x="2511" y="3521"/>
              <a:ext cx="0" cy="272"/>
            </a:xfrm>
            <a:prstGeom prst="line">
              <a:avLst/>
            </a:prstGeom>
            <a:noFill/>
            <a:ln w="12700">
              <a:solidFill>
                <a:schemeClr val="tx1"/>
              </a:solidFill>
              <a:round/>
              <a:headEnd/>
              <a:tailEnd type="triangle" w="med" len="med"/>
            </a:ln>
            <a:effectLst/>
          </p:spPr>
          <p:txBody>
            <a:bodyPr/>
            <a:lstStyle/>
            <a:p>
              <a:endParaRPr lang="sl-SI"/>
            </a:p>
          </p:txBody>
        </p:sp>
        <p:sp>
          <p:nvSpPr>
            <p:cNvPr id="94286" name="Oval 78"/>
            <p:cNvSpPr>
              <a:spLocks noChangeArrowheads="1"/>
            </p:cNvSpPr>
            <p:nvPr/>
          </p:nvSpPr>
          <p:spPr bwMode="auto">
            <a:xfrm>
              <a:off x="2492" y="3500"/>
              <a:ext cx="35" cy="34"/>
            </a:xfrm>
            <a:prstGeom prst="ellipse">
              <a:avLst/>
            </a:prstGeom>
            <a:solidFill>
              <a:srgbClr val="000000"/>
            </a:solidFill>
            <a:ln w="12700">
              <a:solidFill>
                <a:schemeClr val="tx1"/>
              </a:solidFill>
              <a:round/>
              <a:headEnd/>
              <a:tailEnd/>
            </a:ln>
            <a:effectLst/>
          </p:spPr>
          <p:txBody>
            <a:bodyPr wrap="none" anchor="ctr"/>
            <a:lstStyle/>
            <a:p>
              <a:endParaRPr lang="sl-SI"/>
            </a:p>
          </p:txBody>
        </p:sp>
        <p:sp>
          <p:nvSpPr>
            <p:cNvPr id="94287" name="Rectangle 79"/>
            <p:cNvSpPr>
              <a:spLocks noChangeArrowheads="1"/>
            </p:cNvSpPr>
            <p:nvPr/>
          </p:nvSpPr>
          <p:spPr bwMode="auto">
            <a:xfrm>
              <a:off x="2487" y="3566"/>
              <a:ext cx="46" cy="136"/>
            </a:xfrm>
            <a:prstGeom prst="rect">
              <a:avLst/>
            </a:prstGeom>
            <a:noFill/>
            <a:ln w="12700">
              <a:solidFill>
                <a:schemeClr val="tx1"/>
              </a:solidFill>
              <a:miter lim="800000"/>
              <a:headEnd/>
              <a:tailEnd/>
            </a:ln>
            <a:effectLst/>
          </p:spPr>
          <p:txBody>
            <a:bodyPr wrap="none" anchor="ctr"/>
            <a:lstStyle/>
            <a:p>
              <a:endParaRPr lang="sl-SI"/>
            </a:p>
          </p:txBody>
        </p:sp>
        <p:sp>
          <p:nvSpPr>
            <p:cNvPr id="94288" name="Line 80"/>
            <p:cNvSpPr>
              <a:spLocks noChangeShapeType="1"/>
            </p:cNvSpPr>
            <p:nvPr/>
          </p:nvSpPr>
          <p:spPr bwMode="auto">
            <a:xfrm>
              <a:off x="2647" y="3521"/>
              <a:ext cx="0" cy="272"/>
            </a:xfrm>
            <a:prstGeom prst="line">
              <a:avLst/>
            </a:prstGeom>
            <a:noFill/>
            <a:ln w="12700">
              <a:solidFill>
                <a:schemeClr val="tx1"/>
              </a:solidFill>
              <a:round/>
              <a:headEnd/>
              <a:tailEnd type="triangle" w="med" len="med"/>
            </a:ln>
            <a:effectLst/>
          </p:spPr>
          <p:txBody>
            <a:bodyPr/>
            <a:lstStyle/>
            <a:p>
              <a:endParaRPr lang="sl-SI"/>
            </a:p>
          </p:txBody>
        </p:sp>
        <p:sp>
          <p:nvSpPr>
            <p:cNvPr id="94289" name="Oval 81"/>
            <p:cNvSpPr>
              <a:spLocks noChangeArrowheads="1"/>
            </p:cNvSpPr>
            <p:nvPr/>
          </p:nvSpPr>
          <p:spPr bwMode="auto">
            <a:xfrm>
              <a:off x="2628" y="3500"/>
              <a:ext cx="35" cy="34"/>
            </a:xfrm>
            <a:prstGeom prst="ellipse">
              <a:avLst/>
            </a:prstGeom>
            <a:solidFill>
              <a:srgbClr val="000000"/>
            </a:solidFill>
            <a:ln w="12700">
              <a:solidFill>
                <a:schemeClr val="tx1"/>
              </a:solidFill>
              <a:round/>
              <a:headEnd/>
              <a:tailEnd/>
            </a:ln>
            <a:effectLst/>
          </p:spPr>
          <p:txBody>
            <a:bodyPr wrap="none" anchor="ctr"/>
            <a:lstStyle/>
            <a:p>
              <a:endParaRPr lang="sl-SI"/>
            </a:p>
          </p:txBody>
        </p:sp>
        <p:sp>
          <p:nvSpPr>
            <p:cNvPr id="94290" name="Rectangle 82"/>
            <p:cNvSpPr>
              <a:spLocks noChangeArrowheads="1"/>
            </p:cNvSpPr>
            <p:nvPr/>
          </p:nvSpPr>
          <p:spPr bwMode="auto">
            <a:xfrm>
              <a:off x="2623" y="3566"/>
              <a:ext cx="46" cy="136"/>
            </a:xfrm>
            <a:prstGeom prst="rect">
              <a:avLst/>
            </a:prstGeom>
            <a:noFill/>
            <a:ln w="12700">
              <a:solidFill>
                <a:schemeClr val="tx1"/>
              </a:solidFill>
              <a:miter lim="800000"/>
              <a:headEnd/>
              <a:tailEnd/>
            </a:ln>
            <a:effectLst/>
          </p:spPr>
          <p:txBody>
            <a:bodyPr wrap="none" anchor="ctr"/>
            <a:lstStyle/>
            <a:p>
              <a:endParaRPr lang="sl-SI"/>
            </a:p>
          </p:txBody>
        </p:sp>
        <p:sp>
          <p:nvSpPr>
            <p:cNvPr id="94291" name="Line 83"/>
            <p:cNvSpPr>
              <a:spLocks noChangeShapeType="1"/>
            </p:cNvSpPr>
            <p:nvPr/>
          </p:nvSpPr>
          <p:spPr bwMode="auto">
            <a:xfrm flipV="1">
              <a:off x="1763" y="3181"/>
              <a:ext cx="0" cy="340"/>
            </a:xfrm>
            <a:prstGeom prst="line">
              <a:avLst/>
            </a:prstGeom>
            <a:noFill/>
            <a:ln w="12700">
              <a:solidFill>
                <a:schemeClr val="tx1"/>
              </a:solidFill>
              <a:round/>
              <a:headEnd/>
              <a:tailEnd/>
            </a:ln>
            <a:effectLst/>
          </p:spPr>
          <p:txBody>
            <a:bodyPr/>
            <a:lstStyle/>
            <a:p>
              <a:endParaRPr lang="sl-SI"/>
            </a:p>
          </p:txBody>
        </p:sp>
        <p:sp>
          <p:nvSpPr>
            <p:cNvPr id="94292" name="Line 84"/>
            <p:cNvSpPr>
              <a:spLocks noChangeShapeType="1"/>
            </p:cNvSpPr>
            <p:nvPr/>
          </p:nvSpPr>
          <p:spPr bwMode="auto">
            <a:xfrm flipH="1" flipV="1">
              <a:off x="1717" y="3090"/>
              <a:ext cx="46" cy="91"/>
            </a:xfrm>
            <a:prstGeom prst="line">
              <a:avLst/>
            </a:prstGeom>
            <a:noFill/>
            <a:ln w="12700">
              <a:solidFill>
                <a:schemeClr val="tx1"/>
              </a:solidFill>
              <a:round/>
              <a:headEnd/>
              <a:tailEnd/>
            </a:ln>
            <a:effectLst/>
          </p:spPr>
          <p:txBody>
            <a:bodyPr/>
            <a:lstStyle/>
            <a:p>
              <a:endParaRPr lang="sl-SI"/>
            </a:p>
          </p:txBody>
        </p:sp>
        <p:sp>
          <p:nvSpPr>
            <p:cNvPr id="94293" name="Line 85"/>
            <p:cNvSpPr>
              <a:spLocks noChangeShapeType="1"/>
            </p:cNvSpPr>
            <p:nvPr/>
          </p:nvSpPr>
          <p:spPr bwMode="auto">
            <a:xfrm flipH="1" flipV="1">
              <a:off x="1759" y="2976"/>
              <a:ext cx="0" cy="115"/>
            </a:xfrm>
            <a:prstGeom prst="line">
              <a:avLst/>
            </a:prstGeom>
            <a:noFill/>
            <a:ln w="12700">
              <a:solidFill>
                <a:schemeClr val="tx1"/>
              </a:solidFill>
              <a:round/>
              <a:headEnd/>
              <a:tailEnd/>
            </a:ln>
            <a:effectLst/>
          </p:spPr>
          <p:txBody>
            <a:bodyPr/>
            <a:lstStyle/>
            <a:p>
              <a:endParaRPr lang="sl-SI"/>
            </a:p>
          </p:txBody>
        </p:sp>
        <p:sp>
          <p:nvSpPr>
            <p:cNvPr id="94294" name="Oval 86"/>
            <p:cNvSpPr>
              <a:spLocks noChangeArrowheads="1"/>
            </p:cNvSpPr>
            <p:nvPr/>
          </p:nvSpPr>
          <p:spPr bwMode="auto">
            <a:xfrm>
              <a:off x="1744" y="3503"/>
              <a:ext cx="35" cy="34"/>
            </a:xfrm>
            <a:prstGeom prst="ellipse">
              <a:avLst/>
            </a:prstGeom>
            <a:solidFill>
              <a:srgbClr val="000000"/>
            </a:solidFill>
            <a:ln w="12700">
              <a:solidFill>
                <a:schemeClr val="tx1"/>
              </a:solidFill>
              <a:round/>
              <a:headEnd/>
              <a:tailEnd/>
            </a:ln>
            <a:effectLst/>
          </p:spPr>
          <p:txBody>
            <a:bodyPr wrap="none" anchor="ctr"/>
            <a:lstStyle/>
            <a:p>
              <a:endParaRPr lang="sl-SI"/>
            </a:p>
          </p:txBody>
        </p:sp>
        <p:sp>
          <p:nvSpPr>
            <p:cNvPr id="94295" name="Line 87"/>
            <p:cNvSpPr>
              <a:spLocks noChangeShapeType="1"/>
            </p:cNvSpPr>
            <p:nvPr/>
          </p:nvSpPr>
          <p:spPr bwMode="auto">
            <a:xfrm flipV="1">
              <a:off x="2055" y="2840"/>
              <a:ext cx="0" cy="680"/>
            </a:xfrm>
            <a:prstGeom prst="line">
              <a:avLst/>
            </a:prstGeom>
            <a:noFill/>
            <a:ln w="12700">
              <a:solidFill>
                <a:schemeClr val="tx1"/>
              </a:solidFill>
              <a:round/>
              <a:headEnd/>
              <a:tailEnd/>
            </a:ln>
            <a:effectLst/>
          </p:spPr>
          <p:txBody>
            <a:bodyPr/>
            <a:lstStyle/>
            <a:p>
              <a:endParaRPr lang="sl-SI"/>
            </a:p>
          </p:txBody>
        </p:sp>
        <p:sp>
          <p:nvSpPr>
            <p:cNvPr id="94296" name="Line 88"/>
            <p:cNvSpPr>
              <a:spLocks noChangeShapeType="1"/>
            </p:cNvSpPr>
            <p:nvPr/>
          </p:nvSpPr>
          <p:spPr bwMode="auto">
            <a:xfrm flipH="1">
              <a:off x="1475" y="2886"/>
              <a:ext cx="106" cy="0"/>
            </a:xfrm>
            <a:prstGeom prst="line">
              <a:avLst/>
            </a:prstGeom>
            <a:noFill/>
            <a:ln w="12700">
              <a:solidFill>
                <a:schemeClr val="tx1"/>
              </a:solidFill>
              <a:round/>
              <a:headEnd/>
              <a:tailEnd/>
            </a:ln>
            <a:effectLst/>
          </p:spPr>
          <p:txBody>
            <a:bodyPr/>
            <a:lstStyle/>
            <a:p>
              <a:endParaRPr lang="sl-SI"/>
            </a:p>
          </p:txBody>
        </p:sp>
        <p:sp>
          <p:nvSpPr>
            <p:cNvPr id="94297" name="Line 89"/>
            <p:cNvSpPr>
              <a:spLocks noChangeShapeType="1"/>
            </p:cNvSpPr>
            <p:nvPr/>
          </p:nvSpPr>
          <p:spPr bwMode="auto">
            <a:xfrm>
              <a:off x="1475" y="2886"/>
              <a:ext cx="0" cy="90"/>
            </a:xfrm>
            <a:prstGeom prst="line">
              <a:avLst/>
            </a:prstGeom>
            <a:noFill/>
            <a:ln w="12700">
              <a:solidFill>
                <a:schemeClr val="tx1"/>
              </a:solidFill>
              <a:round/>
              <a:headEnd/>
              <a:tailEnd/>
            </a:ln>
            <a:effectLst/>
          </p:spPr>
          <p:txBody>
            <a:bodyPr/>
            <a:lstStyle/>
            <a:p>
              <a:endParaRPr lang="sl-SI"/>
            </a:p>
          </p:txBody>
        </p:sp>
        <p:sp>
          <p:nvSpPr>
            <p:cNvPr id="94298" name="Line 90"/>
            <p:cNvSpPr>
              <a:spLocks noChangeShapeType="1"/>
            </p:cNvSpPr>
            <p:nvPr/>
          </p:nvSpPr>
          <p:spPr bwMode="auto">
            <a:xfrm>
              <a:off x="1429" y="3203"/>
              <a:ext cx="90" cy="0"/>
            </a:xfrm>
            <a:prstGeom prst="line">
              <a:avLst/>
            </a:prstGeom>
            <a:noFill/>
            <a:ln w="12700">
              <a:solidFill>
                <a:schemeClr val="tx1"/>
              </a:solidFill>
              <a:round/>
              <a:headEnd/>
              <a:tailEnd/>
            </a:ln>
            <a:effectLst/>
          </p:spPr>
          <p:txBody>
            <a:bodyPr/>
            <a:lstStyle/>
            <a:p>
              <a:endParaRPr lang="sl-SI"/>
            </a:p>
          </p:txBody>
        </p:sp>
        <p:sp>
          <p:nvSpPr>
            <p:cNvPr id="94299" name="Line 91"/>
            <p:cNvSpPr>
              <a:spLocks noChangeShapeType="1"/>
            </p:cNvSpPr>
            <p:nvPr/>
          </p:nvSpPr>
          <p:spPr bwMode="auto">
            <a:xfrm>
              <a:off x="1455" y="3228"/>
              <a:ext cx="44" cy="0"/>
            </a:xfrm>
            <a:prstGeom prst="line">
              <a:avLst/>
            </a:prstGeom>
            <a:noFill/>
            <a:ln w="12700">
              <a:solidFill>
                <a:schemeClr val="tx1"/>
              </a:solidFill>
              <a:round/>
              <a:headEnd/>
              <a:tailEnd/>
            </a:ln>
            <a:effectLst/>
          </p:spPr>
          <p:txBody>
            <a:bodyPr/>
            <a:lstStyle/>
            <a:p>
              <a:endParaRPr lang="sl-SI"/>
            </a:p>
          </p:txBody>
        </p:sp>
        <p:sp>
          <p:nvSpPr>
            <p:cNvPr id="94300" name="Text Box 92"/>
            <p:cNvSpPr txBox="1">
              <a:spLocks noChangeArrowheads="1"/>
            </p:cNvSpPr>
            <p:nvPr/>
          </p:nvSpPr>
          <p:spPr bwMode="auto">
            <a:xfrm>
              <a:off x="2063" y="2795"/>
              <a:ext cx="697" cy="250"/>
            </a:xfrm>
            <a:prstGeom prst="rect">
              <a:avLst/>
            </a:prstGeom>
            <a:noFill/>
            <a:ln w="12700">
              <a:noFill/>
              <a:miter lim="800000"/>
              <a:headEnd/>
              <a:tailEnd/>
            </a:ln>
            <a:effectLst/>
          </p:spPr>
          <p:txBody>
            <a:bodyPr wrap="none">
              <a:spAutoFit/>
            </a:bodyPr>
            <a:lstStyle/>
            <a:p>
              <a:pPr algn="ctr"/>
              <a:r>
                <a:rPr lang="en-GB" sz="1000"/>
                <a:t>Manual-Service-</a:t>
              </a:r>
            </a:p>
            <a:p>
              <a:pPr algn="ctr"/>
              <a:r>
                <a:rPr lang="en-GB" sz="1000"/>
                <a:t>Bypass</a:t>
              </a:r>
            </a:p>
          </p:txBody>
        </p:sp>
        <p:sp>
          <p:nvSpPr>
            <p:cNvPr id="94301" name="Text Box 93"/>
            <p:cNvSpPr txBox="1">
              <a:spLocks noChangeArrowheads="1"/>
            </p:cNvSpPr>
            <p:nvPr/>
          </p:nvSpPr>
          <p:spPr bwMode="auto">
            <a:xfrm>
              <a:off x="1020" y="3113"/>
              <a:ext cx="368" cy="154"/>
            </a:xfrm>
            <a:prstGeom prst="rect">
              <a:avLst/>
            </a:prstGeom>
            <a:noFill/>
            <a:ln w="12700">
              <a:noFill/>
              <a:miter lim="800000"/>
              <a:headEnd/>
              <a:tailEnd/>
            </a:ln>
            <a:effectLst/>
          </p:spPr>
          <p:txBody>
            <a:bodyPr wrap="none">
              <a:spAutoFit/>
            </a:bodyPr>
            <a:lstStyle/>
            <a:p>
              <a:pPr algn="ctr"/>
              <a:r>
                <a:rPr lang="en-GB" sz="1000"/>
                <a:t>Battery</a:t>
              </a:r>
            </a:p>
          </p:txBody>
        </p:sp>
        <p:sp>
          <p:nvSpPr>
            <p:cNvPr id="94302" name="Text Box 94"/>
            <p:cNvSpPr txBox="1">
              <a:spLocks noChangeArrowheads="1"/>
            </p:cNvSpPr>
            <p:nvPr/>
          </p:nvSpPr>
          <p:spPr bwMode="auto">
            <a:xfrm>
              <a:off x="2104" y="1359"/>
              <a:ext cx="699" cy="154"/>
            </a:xfrm>
            <a:prstGeom prst="rect">
              <a:avLst/>
            </a:prstGeom>
            <a:noFill/>
            <a:ln w="12700">
              <a:noFill/>
              <a:miter lim="800000"/>
              <a:headEnd/>
              <a:tailEnd/>
            </a:ln>
            <a:effectLst/>
          </p:spPr>
          <p:txBody>
            <a:bodyPr wrap="none">
              <a:spAutoFit/>
            </a:bodyPr>
            <a:lstStyle/>
            <a:p>
              <a:pPr algn="ctr"/>
              <a:r>
                <a:rPr lang="en-GB" sz="1000"/>
                <a:t>Unprotected bus</a:t>
              </a:r>
            </a:p>
          </p:txBody>
        </p:sp>
        <p:sp>
          <p:nvSpPr>
            <p:cNvPr id="94303" name="Text Box 95"/>
            <p:cNvSpPr txBox="1">
              <a:spLocks noChangeArrowheads="1"/>
            </p:cNvSpPr>
            <p:nvPr/>
          </p:nvSpPr>
          <p:spPr bwMode="auto">
            <a:xfrm>
              <a:off x="2087" y="1789"/>
              <a:ext cx="721" cy="154"/>
            </a:xfrm>
            <a:prstGeom prst="rect">
              <a:avLst/>
            </a:prstGeom>
            <a:noFill/>
            <a:ln w="12700">
              <a:noFill/>
              <a:miter lim="800000"/>
              <a:headEnd/>
              <a:tailEnd/>
            </a:ln>
            <a:effectLst/>
          </p:spPr>
          <p:txBody>
            <a:bodyPr wrap="none">
              <a:spAutoFit/>
            </a:bodyPr>
            <a:lstStyle/>
            <a:p>
              <a:pPr algn="ctr"/>
              <a:r>
                <a:rPr lang="en-GB" sz="1000"/>
                <a:t>Unprotected load</a:t>
              </a:r>
            </a:p>
          </p:txBody>
        </p:sp>
        <p:sp>
          <p:nvSpPr>
            <p:cNvPr id="94304" name="Text Box 96"/>
            <p:cNvSpPr txBox="1">
              <a:spLocks noChangeArrowheads="1"/>
            </p:cNvSpPr>
            <p:nvPr/>
          </p:nvSpPr>
          <p:spPr bwMode="auto">
            <a:xfrm>
              <a:off x="2147" y="1996"/>
              <a:ext cx="677" cy="154"/>
            </a:xfrm>
            <a:prstGeom prst="rect">
              <a:avLst/>
            </a:prstGeom>
            <a:noFill/>
            <a:ln w="12700">
              <a:noFill/>
              <a:miter lim="800000"/>
              <a:headEnd/>
              <a:tailEnd/>
            </a:ln>
            <a:effectLst/>
          </p:spPr>
          <p:txBody>
            <a:bodyPr wrap="none">
              <a:spAutoFit/>
            </a:bodyPr>
            <a:lstStyle/>
            <a:p>
              <a:pPr algn="ctr"/>
              <a:r>
                <a:rPr lang="en-GB" sz="1000"/>
                <a:t>Short break bus</a:t>
              </a:r>
            </a:p>
          </p:txBody>
        </p:sp>
        <p:sp>
          <p:nvSpPr>
            <p:cNvPr id="94305" name="Text Box 97"/>
            <p:cNvSpPr txBox="1">
              <a:spLocks noChangeArrowheads="1"/>
            </p:cNvSpPr>
            <p:nvPr/>
          </p:nvSpPr>
          <p:spPr bwMode="auto">
            <a:xfrm>
              <a:off x="2153" y="2409"/>
              <a:ext cx="699" cy="154"/>
            </a:xfrm>
            <a:prstGeom prst="rect">
              <a:avLst/>
            </a:prstGeom>
            <a:noFill/>
            <a:ln w="12700">
              <a:noFill/>
              <a:miter lim="800000"/>
              <a:headEnd/>
              <a:tailEnd/>
            </a:ln>
            <a:effectLst/>
          </p:spPr>
          <p:txBody>
            <a:bodyPr wrap="none">
              <a:spAutoFit/>
            </a:bodyPr>
            <a:lstStyle/>
            <a:p>
              <a:pPr algn="ctr"/>
              <a:r>
                <a:rPr lang="en-GB" sz="1000"/>
                <a:t>Short break load</a:t>
              </a:r>
            </a:p>
          </p:txBody>
        </p:sp>
        <p:sp>
          <p:nvSpPr>
            <p:cNvPr id="94306" name="Text Box 98"/>
            <p:cNvSpPr txBox="1">
              <a:spLocks noChangeArrowheads="1"/>
            </p:cNvSpPr>
            <p:nvPr/>
          </p:nvSpPr>
          <p:spPr bwMode="auto">
            <a:xfrm>
              <a:off x="2244" y="3353"/>
              <a:ext cx="431" cy="154"/>
            </a:xfrm>
            <a:prstGeom prst="rect">
              <a:avLst/>
            </a:prstGeom>
            <a:noFill/>
            <a:ln w="12700">
              <a:noFill/>
              <a:miter lim="800000"/>
              <a:headEnd/>
              <a:tailEnd/>
            </a:ln>
            <a:effectLst/>
          </p:spPr>
          <p:txBody>
            <a:bodyPr wrap="none">
              <a:spAutoFit/>
            </a:bodyPr>
            <a:lstStyle/>
            <a:p>
              <a:pPr algn="ctr"/>
              <a:r>
                <a:rPr lang="en-GB" sz="1000"/>
                <a:t>UPS bus</a:t>
              </a:r>
            </a:p>
          </p:txBody>
        </p:sp>
        <p:sp>
          <p:nvSpPr>
            <p:cNvPr id="94307" name="Text Box 99"/>
            <p:cNvSpPr txBox="1">
              <a:spLocks noChangeArrowheads="1"/>
            </p:cNvSpPr>
            <p:nvPr/>
          </p:nvSpPr>
          <p:spPr bwMode="auto">
            <a:xfrm>
              <a:off x="2251" y="3763"/>
              <a:ext cx="452" cy="154"/>
            </a:xfrm>
            <a:prstGeom prst="rect">
              <a:avLst/>
            </a:prstGeom>
            <a:noFill/>
            <a:ln w="12700">
              <a:noFill/>
              <a:miter lim="800000"/>
              <a:headEnd/>
              <a:tailEnd/>
            </a:ln>
            <a:effectLst/>
          </p:spPr>
          <p:txBody>
            <a:bodyPr wrap="none">
              <a:spAutoFit/>
            </a:bodyPr>
            <a:lstStyle/>
            <a:p>
              <a:pPr algn="ctr"/>
              <a:r>
                <a:rPr lang="en-GB" sz="1000"/>
                <a:t>UPS load</a:t>
              </a:r>
            </a:p>
          </p:txBody>
        </p:sp>
        <p:sp>
          <p:nvSpPr>
            <p:cNvPr id="94308" name="Oval 100"/>
            <p:cNvSpPr>
              <a:spLocks noChangeArrowheads="1"/>
            </p:cNvSpPr>
            <p:nvPr/>
          </p:nvSpPr>
          <p:spPr bwMode="auto">
            <a:xfrm>
              <a:off x="2036" y="2144"/>
              <a:ext cx="35" cy="34"/>
            </a:xfrm>
            <a:prstGeom prst="ellipse">
              <a:avLst/>
            </a:prstGeom>
            <a:solidFill>
              <a:srgbClr val="000000"/>
            </a:solidFill>
            <a:ln w="12700">
              <a:solidFill>
                <a:schemeClr val="tx1"/>
              </a:solidFill>
              <a:round/>
              <a:headEnd/>
              <a:tailEnd/>
            </a:ln>
            <a:effectLst/>
          </p:spPr>
          <p:txBody>
            <a:bodyPr wrap="none" anchor="ctr"/>
            <a:lstStyle/>
            <a:p>
              <a:endParaRPr lang="sl-SI"/>
            </a:p>
          </p:txBody>
        </p:sp>
        <p:sp>
          <p:nvSpPr>
            <p:cNvPr id="94309" name="Oval 101"/>
            <p:cNvSpPr>
              <a:spLocks noChangeArrowheads="1"/>
            </p:cNvSpPr>
            <p:nvPr/>
          </p:nvSpPr>
          <p:spPr bwMode="auto">
            <a:xfrm>
              <a:off x="2037" y="3505"/>
              <a:ext cx="34" cy="34"/>
            </a:xfrm>
            <a:prstGeom prst="ellipse">
              <a:avLst/>
            </a:prstGeom>
            <a:solidFill>
              <a:srgbClr val="000000"/>
            </a:solidFill>
            <a:ln w="12700">
              <a:solidFill>
                <a:schemeClr val="tx1"/>
              </a:solidFill>
              <a:round/>
              <a:headEnd/>
              <a:tailEnd/>
            </a:ln>
            <a:effectLst/>
          </p:spPr>
          <p:txBody>
            <a:bodyPr wrap="none" anchor="ctr"/>
            <a:lstStyle/>
            <a:p>
              <a:endParaRPr lang="sl-SI"/>
            </a:p>
          </p:txBody>
        </p:sp>
        <p:grpSp>
          <p:nvGrpSpPr>
            <p:cNvPr id="3" name="Group 102"/>
            <p:cNvGrpSpPr>
              <a:grpSpLocks/>
            </p:cNvGrpSpPr>
            <p:nvPr/>
          </p:nvGrpSpPr>
          <p:grpSpPr bwMode="auto">
            <a:xfrm>
              <a:off x="1808" y="2159"/>
              <a:ext cx="47" cy="453"/>
              <a:chOff x="1655" y="2070"/>
              <a:chExt cx="46" cy="453"/>
            </a:xfrm>
          </p:grpSpPr>
          <p:sp>
            <p:nvSpPr>
              <p:cNvPr id="94311" name="Line 103"/>
              <p:cNvSpPr>
                <a:spLocks noChangeShapeType="1"/>
              </p:cNvSpPr>
              <p:nvPr/>
            </p:nvSpPr>
            <p:spPr bwMode="auto">
              <a:xfrm flipV="1">
                <a:off x="1701" y="2456"/>
                <a:ext cx="0" cy="67"/>
              </a:xfrm>
              <a:prstGeom prst="line">
                <a:avLst/>
              </a:prstGeom>
              <a:noFill/>
              <a:ln w="12700">
                <a:solidFill>
                  <a:schemeClr val="tx1"/>
                </a:solidFill>
                <a:round/>
                <a:headEnd/>
                <a:tailEnd/>
              </a:ln>
              <a:effectLst/>
            </p:spPr>
            <p:txBody>
              <a:bodyPr/>
              <a:lstStyle/>
              <a:p>
                <a:endParaRPr lang="sl-SI"/>
              </a:p>
            </p:txBody>
          </p:sp>
          <p:sp>
            <p:nvSpPr>
              <p:cNvPr id="94312" name="Line 104"/>
              <p:cNvSpPr>
                <a:spLocks noChangeShapeType="1"/>
              </p:cNvSpPr>
              <p:nvPr/>
            </p:nvSpPr>
            <p:spPr bwMode="auto">
              <a:xfrm flipH="1" flipV="1">
                <a:off x="1655" y="2365"/>
                <a:ext cx="45" cy="91"/>
              </a:xfrm>
              <a:prstGeom prst="line">
                <a:avLst/>
              </a:prstGeom>
              <a:noFill/>
              <a:ln w="12700">
                <a:solidFill>
                  <a:schemeClr val="tx1"/>
                </a:solidFill>
                <a:round/>
                <a:headEnd/>
                <a:tailEnd/>
              </a:ln>
              <a:effectLst/>
            </p:spPr>
            <p:txBody>
              <a:bodyPr/>
              <a:lstStyle/>
              <a:p>
                <a:endParaRPr lang="sl-SI"/>
              </a:p>
            </p:txBody>
          </p:sp>
          <p:sp>
            <p:nvSpPr>
              <p:cNvPr id="94313" name="Line 105"/>
              <p:cNvSpPr>
                <a:spLocks noChangeShapeType="1"/>
              </p:cNvSpPr>
              <p:nvPr/>
            </p:nvSpPr>
            <p:spPr bwMode="auto">
              <a:xfrm flipH="1" flipV="1">
                <a:off x="1698" y="2070"/>
                <a:ext cx="2" cy="295"/>
              </a:xfrm>
              <a:prstGeom prst="line">
                <a:avLst/>
              </a:prstGeom>
              <a:noFill/>
              <a:ln w="12700">
                <a:solidFill>
                  <a:schemeClr val="tx1"/>
                </a:solidFill>
                <a:round/>
                <a:headEnd/>
                <a:tailEnd type="oval" w="med" len="med"/>
              </a:ln>
              <a:effectLst/>
            </p:spPr>
            <p:txBody>
              <a:bodyPr/>
              <a:lstStyle/>
              <a:p>
                <a:endParaRPr lang="sl-SI"/>
              </a:p>
            </p:txBody>
          </p:sp>
        </p:grpSp>
        <p:grpSp>
          <p:nvGrpSpPr>
            <p:cNvPr id="4" name="Group 106"/>
            <p:cNvGrpSpPr>
              <a:grpSpLocks/>
            </p:cNvGrpSpPr>
            <p:nvPr/>
          </p:nvGrpSpPr>
          <p:grpSpPr bwMode="auto">
            <a:xfrm>
              <a:off x="1627" y="2160"/>
              <a:ext cx="49" cy="453"/>
              <a:chOff x="1627" y="2160"/>
              <a:chExt cx="49" cy="453"/>
            </a:xfrm>
          </p:grpSpPr>
          <p:sp>
            <p:nvSpPr>
              <p:cNvPr id="94315" name="Line 107"/>
              <p:cNvSpPr>
                <a:spLocks noChangeShapeType="1"/>
              </p:cNvSpPr>
              <p:nvPr/>
            </p:nvSpPr>
            <p:spPr bwMode="auto">
              <a:xfrm flipV="1">
                <a:off x="1672" y="2546"/>
                <a:ext cx="0" cy="67"/>
              </a:xfrm>
              <a:prstGeom prst="line">
                <a:avLst/>
              </a:prstGeom>
              <a:noFill/>
              <a:ln w="12700">
                <a:solidFill>
                  <a:schemeClr val="tx1"/>
                </a:solidFill>
                <a:round/>
                <a:headEnd/>
                <a:tailEnd/>
              </a:ln>
              <a:effectLst/>
            </p:spPr>
            <p:txBody>
              <a:bodyPr/>
              <a:lstStyle/>
              <a:p>
                <a:endParaRPr lang="sl-SI"/>
              </a:p>
            </p:txBody>
          </p:sp>
          <p:sp>
            <p:nvSpPr>
              <p:cNvPr id="94316" name="Line 108"/>
              <p:cNvSpPr>
                <a:spLocks noChangeShapeType="1"/>
              </p:cNvSpPr>
              <p:nvPr/>
            </p:nvSpPr>
            <p:spPr bwMode="auto">
              <a:xfrm flipH="1" flipV="1">
                <a:off x="1627" y="2455"/>
                <a:ext cx="44" cy="91"/>
              </a:xfrm>
              <a:prstGeom prst="line">
                <a:avLst/>
              </a:prstGeom>
              <a:noFill/>
              <a:ln w="12700">
                <a:solidFill>
                  <a:schemeClr val="tx1"/>
                </a:solidFill>
                <a:round/>
                <a:headEnd/>
                <a:tailEnd/>
              </a:ln>
              <a:effectLst/>
            </p:spPr>
            <p:txBody>
              <a:bodyPr/>
              <a:lstStyle/>
              <a:p>
                <a:endParaRPr lang="sl-SI"/>
              </a:p>
            </p:txBody>
          </p:sp>
          <p:sp>
            <p:nvSpPr>
              <p:cNvPr id="94317" name="Line 109"/>
              <p:cNvSpPr>
                <a:spLocks noChangeShapeType="1"/>
              </p:cNvSpPr>
              <p:nvPr/>
            </p:nvSpPr>
            <p:spPr bwMode="auto">
              <a:xfrm flipH="1" flipV="1">
                <a:off x="1669" y="2160"/>
                <a:ext cx="2" cy="295"/>
              </a:xfrm>
              <a:prstGeom prst="line">
                <a:avLst/>
              </a:prstGeom>
              <a:noFill/>
              <a:ln w="12700">
                <a:solidFill>
                  <a:schemeClr val="tx1"/>
                </a:solidFill>
                <a:round/>
                <a:headEnd/>
                <a:tailEnd type="oval" w="med" len="med"/>
              </a:ln>
              <a:effectLst/>
            </p:spPr>
            <p:txBody>
              <a:bodyPr/>
              <a:lstStyle/>
              <a:p>
                <a:endParaRPr lang="sl-SI"/>
              </a:p>
            </p:txBody>
          </p:sp>
          <p:sp>
            <p:nvSpPr>
              <p:cNvPr id="94318" name="Rectangle 110"/>
              <p:cNvSpPr>
                <a:spLocks noChangeArrowheads="1"/>
              </p:cNvSpPr>
              <p:nvPr/>
            </p:nvSpPr>
            <p:spPr bwMode="auto">
              <a:xfrm rot="19980000">
                <a:off x="1631" y="2462"/>
                <a:ext cx="45" cy="91"/>
              </a:xfrm>
              <a:prstGeom prst="rect">
                <a:avLst/>
              </a:prstGeom>
              <a:noFill/>
              <a:ln w="9525">
                <a:solidFill>
                  <a:schemeClr val="tx1"/>
                </a:solidFill>
                <a:miter lim="800000"/>
                <a:headEnd/>
                <a:tailEnd/>
              </a:ln>
              <a:effectLst/>
            </p:spPr>
            <p:txBody>
              <a:bodyPr wrap="none" anchor="ctr"/>
              <a:lstStyle/>
              <a:p>
                <a:endParaRPr lang="sl-SI"/>
              </a:p>
            </p:txBody>
          </p:sp>
        </p:grpSp>
        <p:sp>
          <p:nvSpPr>
            <p:cNvPr id="94319" name="Rectangle 111"/>
            <p:cNvSpPr>
              <a:spLocks noChangeArrowheads="1"/>
            </p:cNvSpPr>
            <p:nvPr/>
          </p:nvSpPr>
          <p:spPr bwMode="auto">
            <a:xfrm rot="19980000">
              <a:off x="1811" y="2458"/>
              <a:ext cx="45" cy="91"/>
            </a:xfrm>
            <a:prstGeom prst="rect">
              <a:avLst/>
            </a:prstGeom>
            <a:noFill/>
            <a:ln w="9525">
              <a:solidFill>
                <a:schemeClr val="tx1"/>
              </a:solidFill>
              <a:miter lim="800000"/>
              <a:headEnd/>
              <a:tailEnd/>
            </a:ln>
            <a:effectLst/>
          </p:spPr>
          <p:txBody>
            <a:bodyPr wrap="none" anchor="ctr"/>
            <a:lstStyle/>
            <a:p>
              <a:endParaRPr lang="sl-SI"/>
            </a:p>
          </p:txBody>
        </p:sp>
        <p:sp>
          <p:nvSpPr>
            <p:cNvPr id="94321" name="Line 113"/>
            <p:cNvSpPr>
              <a:spLocks noChangeShapeType="1"/>
            </p:cNvSpPr>
            <p:nvPr/>
          </p:nvSpPr>
          <p:spPr bwMode="auto">
            <a:xfrm flipV="1">
              <a:off x="1475" y="3113"/>
              <a:ext cx="0" cy="90"/>
            </a:xfrm>
            <a:prstGeom prst="line">
              <a:avLst/>
            </a:prstGeom>
            <a:noFill/>
            <a:ln w="9525">
              <a:solidFill>
                <a:schemeClr val="tx1"/>
              </a:solidFill>
              <a:round/>
              <a:headEnd/>
              <a:tailEnd/>
            </a:ln>
            <a:effectLst/>
          </p:spPr>
          <p:txBody>
            <a:bodyPr/>
            <a:lstStyle/>
            <a:p>
              <a:endParaRPr lang="sl-SI"/>
            </a:p>
          </p:txBody>
        </p:sp>
        <p:sp>
          <p:nvSpPr>
            <p:cNvPr id="94322" name="Line 114"/>
            <p:cNvSpPr>
              <a:spLocks noChangeShapeType="1"/>
            </p:cNvSpPr>
            <p:nvPr/>
          </p:nvSpPr>
          <p:spPr bwMode="auto">
            <a:xfrm flipH="1" flipV="1">
              <a:off x="1411" y="2987"/>
              <a:ext cx="58" cy="119"/>
            </a:xfrm>
            <a:prstGeom prst="line">
              <a:avLst/>
            </a:prstGeom>
            <a:noFill/>
            <a:ln w="12700">
              <a:solidFill>
                <a:schemeClr val="tx1"/>
              </a:solidFill>
              <a:round/>
              <a:headEnd/>
              <a:tailEnd/>
            </a:ln>
            <a:effectLst/>
          </p:spPr>
          <p:txBody>
            <a:bodyPr/>
            <a:lstStyle/>
            <a:p>
              <a:endParaRPr lang="sl-SI"/>
            </a:p>
          </p:txBody>
        </p:sp>
        <p:sp>
          <p:nvSpPr>
            <p:cNvPr id="94323" name="Rectangle 115"/>
            <p:cNvSpPr>
              <a:spLocks noChangeArrowheads="1"/>
            </p:cNvSpPr>
            <p:nvPr/>
          </p:nvSpPr>
          <p:spPr bwMode="auto">
            <a:xfrm rot="19980000">
              <a:off x="1429" y="3022"/>
              <a:ext cx="46" cy="91"/>
            </a:xfrm>
            <a:prstGeom prst="rect">
              <a:avLst/>
            </a:prstGeom>
            <a:noFill/>
            <a:ln w="9525">
              <a:solidFill>
                <a:schemeClr val="tx1"/>
              </a:solidFill>
              <a:miter lim="800000"/>
              <a:headEnd/>
              <a:tailEnd/>
            </a:ln>
            <a:effectLst/>
          </p:spPr>
          <p:txBody>
            <a:bodyPr wrap="none" anchor="ctr"/>
            <a:lstStyle/>
            <a:p>
              <a:endParaRPr lang="sl-SI"/>
            </a:p>
          </p:txBody>
        </p:sp>
      </p:grpSp>
      <p:sp>
        <p:nvSpPr>
          <p:cNvPr id="94324" name="Rectangle 116"/>
          <p:cNvSpPr>
            <a:spLocks noGrp="1" noChangeArrowheads="1"/>
          </p:cNvSpPr>
          <p:nvPr>
            <p:ph type="title"/>
          </p:nvPr>
        </p:nvSpPr>
        <p:spPr bwMode="auto">
          <a:xfrm>
            <a:off x="1176338" y="615950"/>
            <a:ext cx="7510462" cy="439738"/>
          </a:xfrm>
          <a:noFill/>
          <a:ln>
            <a:miter lim="800000"/>
            <a:headEnd/>
            <a:tailEnd/>
          </a:ln>
        </p:spPr>
        <p:txBody>
          <a:bodyPr vert="horz" wrap="square" lIns="91440" tIns="45720" rIns="91440" bIns="45720" numCol="1" anchor="t" anchorCtr="0" compatLnSpc="1">
            <a:prstTxWarp prst="textNoShape">
              <a:avLst/>
            </a:prstTxWarp>
          </a:bodyPr>
          <a:lstStyle/>
          <a:p>
            <a:pPr algn="l"/>
            <a:r>
              <a:rPr lang="en-GB" sz="2200" b="1">
                <a:solidFill>
                  <a:srgbClr val="091C5A"/>
                </a:solidFill>
              </a:rPr>
              <a:t>Basic data centre (Tier I)</a:t>
            </a:r>
          </a:p>
        </p:txBody>
      </p:sp>
    </p:spTree>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61" name="Rectangle 5"/>
          <p:cNvSpPr>
            <a:spLocks noGrp="1" noChangeArrowheads="1"/>
          </p:cNvSpPr>
          <p:nvPr>
            <p:ph type="title"/>
          </p:nvPr>
        </p:nvSpPr>
        <p:spPr bwMode="auto">
          <a:xfrm>
            <a:off x="1176338" y="615950"/>
            <a:ext cx="7967662" cy="439738"/>
          </a:xfrm>
          <a:noFill/>
          <a:ln>
            <a:miter lim="800000"/>
            <a:headEnd/>
            <a:tailEnd/>
          </a:ln>
        </p:spPr>
        <p:txBody>
          <a:bodyPr vert="horz" wrap="square" lIns="91440" tIns="45720" rIns="91440" bIns="45720" numCol="1" anchor="t" anchorCtr="0" compatLnSpc="1">
            <a:prstTxWarp prst="textNoShape">
              <a:avLst/>
            </a:prstTxWarp>
          </a:bodyPr>
          <a:lstStyle/>
          <a:p>
            <a:pPr algn="l"/>
            <a:r>
              <a:rPr lang="en-GB" sz="2200" b="1">
                <a:solidFill>
                  <a:srgbClr val="091C5A"/>
                </a:solidFill>
              </a:rPr>
              <a:t>Parallel redundant configuration (Tier II)</a:t>
            </a:r>
          </a:p>
        </p:txBody>
      </p:sp>
      <p:sp>
        <p:nvSpPr>
          <p:cNvPr id="96350" name="Rectangle 94"/>
          <p:cNvSpPr>
            <a:spLocks noChangeArrowheads="1"/>
          </p:cNvSpPr>
          <p:nvPr/>
        </p:nvSpPr>
        <p:spPr bwMode="auto">
          <a:xfrm>
            <a:off x="5783263" y="1231900"/>
            <a:ext cx="3208337" cy="4270375"/>
          </a:xfrm>
          <a:prstGeom prst="rect">
            <a:avLst/>
          </a:prstGeom>
          <a:noFill/>
          <a:ln w="9525">
            <a:noFill/>
            <a:miter lim="800000"/>
            <a:headEnd/>
            <a:tailEnd/>
          </a:ln>
          <a:effectLst/>
        </p:spPr>
        <p:txBody>
          <a:bodyPr>
            <a:spAutoFit/>
          </a:bodyPr>
          <a:lstStyle/>
          <a:p>
            <a:pPr marL="261938" indent="-261938">
              <a:spcBef>
                <a:spcPct val="20000"/>
              </a:spcBef>
              <a:buClr>
                <a:srgbClr val="003579"/>
              </a:buClr>
              <a:buFont typeface="Wingdings" pitchFamily="2" charset="2"/>
              <a:buChar char="n"/>
            </a:pPr>
            <a:r>
              <a:rPr lang="en-US" dirty="0" smtClean="0"/>
              <a:t>»n« </a:t>
            </a:r>
            <a:r>
              <a:rPr lang="en-US" dirty="0"/>
              <a:t>stands for </a:t>
            </a:r>
            <a:r>
              <a:rPr lang="en-US" dirty="0" smtClean="0"/>
              <a:t>»need«</a:t>
            </a:r>
            <a:endParaRPr lang="en-US" dirty="0"/>
          </a:p>
          <a:p>
            <a:pPr marL="261938" indent="-261938">
              <a:spcBef>
                <a:spcPct val="20000"/>
              </a:spcBef>
              <a:buClr>
                <a:srgbClr val="003579"/>
              </a:buClr>
              <a:buFont typeface="Wingdings" pitchFamily="2" charset="2"/>
              <a:buChar char="n"/>
            </a:pPr>
            <a:r>
              <a:rPr lang="en-US" dirty="0"/>
              <a:t>load evenly spread between ups modules</a:t>
            </a:r>
          </a:p>
          <a:p>
            <a:pPr marL="261938" indent="-261938">
              <a:spcBef>
                <a:spcPct val="20000"/>
              </a:spcBef>
              <a:buClr>
                <a:srgbClr val="003579"/>
              </a:buClr>
              <a:buFont typeface="Wingdings" pitchFamily="2" charset="2"/>
              <a:buChar char="n"/>
            </a:pPr>
            <a:r>
              <a:rPr lang="en-US" dirty="0"/>
              <a:t>Distribution paths upstream and downstream still single-points-of-failure</a:t>
            </a:r>
          </a:p>
          <a:p>
            <a:pPr marL="261938" indent="-261938">
              <a:spcBef>
                <a:spcPct val="20000"/>
              </a:spcBef>
              <a:buClr>
                <a:srgbClr val="003579"/>
              </a:buClr>
              <a:buFont typeface="Wingdings" pitchFamily="2" charset="2"/>
              <a:buChar char="n"/>
            </a:pPr>
            <a:r>
              <a:rPr lang="en-US" dirty="0"/>
              <a:t>Maintenance of ups possible without switching to bypass</a:t>
            </a:r>
          </a:p>
          <a:p>
            <a:pPr marL="261938" indent="-261938">
              <a:spcBef>
                <a:spcPct val="20000"/>
              </a:spcBef>
              <a:buClr>
                <a:srgbClr val="003579"/>
              </a:buClr>
              <a:buFont typeface="Wingdings" pitchFamily="2" charset="2"/>
              <a:buChar char="n"/>
            </a:pPr>
            <a:r>
              <a:rPr lang="en-US" dirty="0" err="1"/>
              <a:t>Disconnector</a:t>
            </a:r>
            <a:r>
              <a:rPr lang="en-US" dirty="0"/>
              <a:t> for separation of UPS bus bar</a:t>
            </a:r>
          </a:p>
          <a:p>
            <a:pPr marL="261938" indent="-261938">
              <a:spcBef>
                <a:spcPct val="20000"/>
              </a:spcBef>
              <a:buClr>
                <a:srgbClr val="003579"/>
              </a:buClr>
              <a:buFont typeface="Wingdings" pitchFamily="2" charset="2"/>
              <a:buChar char="n"/>
            </a:pPr>
            <a:r>
              <a:rPr lang="en-US" dirty="0"/>
              <a:t>Optional external automatic bypass</a:t>
            </a:r>
          </a:p>
          <a:p>
            <a:pPr marL="261938" indent="-261938">
              <a:spcBef>
                <a:spcPct val="20000"/>
              </a:spcBef>
              <a:buClr>
                <a:srgbClr val="003579"/>
              </a:buClr>
              <a:buFont typeface="Wingdings" pitchFamily="2" charset="2"/>
              <a:buChar char="n"/>
            </a:pPr>
            <a:endParaRPr lang="en-US" dirty="0"/>
          </a:p>
        </p:txBody>
      </p:sp>
      <p:grpSp>
        <p:nvGrpSpPr>
          <p:cNvPr id="2" name="Group 187"/>
          <p:cNvGrpSpPr>
            <a:grpSpLocks/>
          </p:cNvGrpSpPr>
          <p:nvPr/>
        </p:nvGrpSpPr>
        <p:grpSpPr bwMode="auto">
          <a:xfrm>
            <a:off x="1089025" y="1187450"/>
            <a:ext cx="4752975" cy="4967288"/>
            <a:chOff x="686" y="748"/>
            <a:chExt cx="2994" cy="3129"/>
          </a:xfrm>
        </p:grpSpPr>
        <p:sp>
          <p:nvSpPr>
            <p:cNvPr id="96258" name="Rectangle 2"/>
            <p:cNvSpPr>
              <a:spLocks noChangeArrowheads="1"/>
            </p:cNvSpPr>
            <p:nvPr/>
          </p:nvSpPr>
          <p:spPr bwMode="auto">
            <a:xfrm>
              <a:off x="686" y="1972"/>
              <a:ext cx="2948" cy="1905"/>
            </a:xfrm>
            <a:prstGeom prst="rect">
              <a:avLst/>
            </a:prstGeom>
            <a:solidFill>
              <a:srgbClr val="B2FFB2"/>
            </a:solidFill>
            <a:ln w="9525">
              <a:noFill/>
              <a:miter lim="800000"/>
              <a:headEnd/>
              <a:tailEnd/>
            </a:ln>
          </p:spPr>
          <p:txBody>
            <a:bodyPr/>
            <a:lstStyle/>
            <a:p>
              <a:endParaRPr lang="en-GB"/>
            </a:p>
          </p:txBody>
        </p:sp>
        <p:sp>
          <p:nvSpPr>
            <p:cNvPr id="96259" name="Line 3"/>
            <p:cNvSpPr>
              <a:spLocks noChangeShapeType="1"/>
            </p:cNvSpPr>
            <p:nvPr/>
          </p:nvSpPr>
          <p:spPr bwMode="auto">
            <a:xfrm flipV="1">
              <a:off x="2909" y="2380"/>
              <a:ext cx="0" cy="1225"/>
            </a:xfrm>
            <a:prstGeom prst="line">
              <a:avLst/>
            </a:prstGeom>
            <a:noFill/>
            <a:ln w="12700">
              <a:solidFill>
                <a:schemeClr val="tx1"/>
              </a:solidFill>
              <a:round/>
              <a:headEnd/>
              <a:tailEnd/>
            </a:ln>
            <a:effectLst/>
          </p:spPr>
          <p:txBody>
            <a:bodyPr/>
            <a:lstStyle/>
            <a:p>
              <a:endParaRPr lang="sl-SI"/>
            </a:p>
          </p:txBody>
        </p:sp>
        <p:sp>
          <p:nvSpPr>
            <p:cNvPr id="96260" name="Line 4"/>
            <p:cNvSpPr>
              <a:spLocks noChangeShapeType="1"/>
            </p:cNvSpPr>
            <p:nvPr/>
          </p:nvSpPr>
          <p:spPr bwMode="auto">
            <a:xfrm>
              <a:off x="2727" y="2516"/>
              <a:ext cx="682" cy="1"/>
            </a:xfrm>
            <a:prstGeom prst="line">
              <a:avLst/>
            </a:prstGeom>
            <a:noFill/>
            <a:ln w="12700">
              <a:solidFill>
                <a:schemeClr val="tx1"/>
              </a:solidFill>
              <a:round/>
              <a:headEnd/>
              <a:tailEnd/>
            </a:ln>
            <a:effectLst/>
          </p:spPr>
          <p:txBody>
            <a:bodyPr/>
            <a:lstStyle/>
            <a:p>
              <a:endParaRPr lang="sl-SI"/>
            </a:p>
          </p:txBody>
        </p:sp>
        <p:sp>
          <p:nvSpPr>
            <p:cNvPr id="96262" name="Rectangle 6"/>
            <p:cNvSpPr>
              <a:spLocks noChangeArrowheads="1"/>
            </p:cNvSpPr>
            <p:nvPr/>
          </p:nvSpPr>
          <p:spPr bwMode="auto">
            <a:xfrm>
              <a:off x="686" y="748"/>
              <a:ext cx="2948" cy="1224"/>
            </a:xfrm>
            <a:prstGeom prst="rect">
              <a:avLst/>
            </a:prstGeom>
            <a:solidFill>
              <a:srgbClr val="FFB299"/>
            </a:solidFill>
            <a:ln w="9525">
              <a:noFill/>
              <a:miter lim="800000"/>
              <a:headEnd/>
              <a:tailEnd/>
            </a:ln>
          </p:spPr>
          <p:txBody>
            <a:bodyPr/>
            <a:lstStyle/>
            <a:p>
              <a:endParaRPr lang="sl-SI"/>
            </a:p>
          </p:txBody>
        </p:sp>
        <p:sp>
          <p:nvSpPr>
            <p:cNvPr id="96263" name="Line 7"/>
            <p:cNvSpPr>
              <a:spLocks noChangeShapeType="1"/>
            </p:cNvSpPr>
            <p:nvPr/>
          </p:nvSpPr>
          <p:spPr bwMode="auto">
            <a:xfrm flipH="1" flipV="1">
              <a:off x="2028" y="1276"/>
              <a:ext cx="46" cy="91"/>
            </a:xfrm>
            <a:prstGeom prst="line">
              <a:avLst/>
            </a:prstGeom>
            <a:noFill/>
            <a:ln w="12700">
              <a:solidFill>
                <a:schemeClr val="tx1"/>
              </a:solidFill>
              <a:round/>
              <a:headEnd/>
              <a:tailEnd/>
            </a:ln>
            <a:effectLst/>
          </p:spPr>
          <p:txBody>
            <a:bodyPr/>
            <a:lstStyle/>
            <a:p>
              <a:endParaRPr lang="sl-SI"/>
            </a:p>
          </p:txBody>
        </p:sp>
        <p:sp>
          <p:nvSpPr>
            <p:cNvPr id="96264" name="Line 8"/>
            <p:cNvSpPr>
              <a:spLocks noChangeShapeType="1"/>
            </p:cNvSpPr>
            <p:nvPr/>
          </p:nvSpPr>
          <p:spPr bwMode="auto">
            <a:xfrm flipV="1">
              <a:off x="2074" y="1089"/>
              <a:ext cx="0" cy="181"/>
            </a:xfrm>
            <a:prstGeom prst="line">
              <a:avLst/>
            </a:prstGeom>
            <a:noFill/>
            <a:ln w="12700">
              <a:solidFill>
                <a:schemeClr val="tx1"/>
              </a:solidFill>
              <a:round/>
              <a:headEnd/>
              <a:tailEnd/>
            </a:ln>
            <a:effectLst/>
          </p:spPr>
          <p:txBody>
            <a:bodyPr/>
            <a:lstStyle/>
            <a:p>
              <a:endParaRPr lang="sl-SI"/>
            </a:p>
          </p:txBody>
        </p:sp>
        <p:sp>
          <p:nvSpPr>
            <p:cNvPr id="96265" name="Oval 9"/>
            <p:cNvSpPr>
              <a:spLocks noChangeArrowheads="1"/>
            </p:cNvSpPr>
            <p:nvPr/>
          </p:nvSpPr>
          <p:spPr bwMode="auto">
            <a:xfrm>
              <a:off x="2002" y="953"/>
              <a:ext cx="136" cy="136"/>
            </a:xfrm>
            <a:prstGeom prst="ellipse">
              <a:avLst/>
            </a:prstGeom>
            <a:noFill/>
            <a:ln w="12700">
              <a:solidFill>
                <a:schemeClr val="tx1"/>
              </a:solidFill>
              <a:round/>
              <a:headEnd/>
              <a:tailEnd/>
            </a:ln>
            <a:effectLst/>
          </p:spPr>
          <p:txBody>
            <a:bodyPr wrap="none" anchor="ctr"/>
            <a:lstStyle/>
            <a:p>
              <a:endParaRPr lang="sl-SI"/>
            </a:p>
          </p:txBody>
        </p:sp>
        <p:sp>
          <p:nvSpPr>
            <p:cNvPr id="96266" name="Oval 10"/>
            <p:cNvSpPr>
              <a:spLocks noChangeArrowheads="1"/>
            </p:cNvSpPr>
            <p:nvPr/>
          </p:nvSpPr>
          <p:spPr bwMode="auto">
            <a:xfrm>
              <a:off x="2002" y="870"/>
              <a:ext cx="136" cy="136"/>
            </a:xfrm>
            <a:prstGeom prst="ellipse">
              <a:avLst/>
            </a:prstGeom>
            <a:noFill/>
            <a:ln w="12700">
              <a:solidFill>
                <a:schemeClr val="tx1"/>
              </a:solidFill>
              <a:round/>
              <a:headEnd/>
              <a:tailEnd/>
            </a:ln>
            <a:effectLst/>
          </p:spPr>
          <p:txBody>
            <a:bodyPr wrap="none" anchor="ctr"/>
            <a:lstStyle/>
            <a:p>
              <a:endParaRPr lang="sl-SI"/>
            </a:p>
          </p:txBody>
        </p:sp>
        <p:sp>
          <p:nvSpPr>
            <p:cNvPr id="96267" name="Line 11"/>
            <p:cNvSpPr>
              <a:spLocks noChangeShapeType="1"/>
            </p:cNvSpPr>
            <p:nvPr/>
          </p:nvSpPr>
          <p:spPr bwMode="auto">
            <a:xfrm flipV="1">
              <a:off x="2074" y="771"/>
              <a:ext cx="0" cy="91"/>
            </a:xfrm>
            <a:prstGeom prst="line">
              <a:avLst/>
            </a:prstGeom>
            <a:noFill/>
            <a:ln w="12700">
              <a:solidFill>
                <a:schemeClr val="tx1"/>
              </a:solidFill>
              <a:round/>
              <a:headEnd/>
              <a:tailEnd/>
            </a:ln>
            <a:effectLst/>
          </p:spPr>
          <p:txBody>
            <a:bodyPr/>
            <a:lstStyle/>
            <a:p>
              <a:endParaRPr lang="sl-SI"/>
            </a:p>
          </p:txBody>
        </p:sp>
        <p:sp>
          <p:nvSpPr>
            <p:cNvPr id="96268" name="Line 12"/>
            <p:cNvSpPr>
              <a:spLocks noChangeShapeType="1"/>
            </p:cNvSpPr>
            <p:nvPr/>
          </p:nvSpPr>
          <p:spPr bwMode="auto">
            <a:xfrm>
              <a:off x="822" y="1462"/>
              <a:ext cx="2587" cy="0"/>
            </a:xfrm>
            <a:prstGeom prst="line">
              <a:avLst/>
            </a:prstGeom>
            <a:noFill/>
            <a:ln w="12700">
              <a:solidFill>
                <a:schemeClr val="tx1"/>
              </a:solidFill>
              <a:round/>
              <a:headEnd/>
              <a:tailEnd/>
            </a:ln>
            <a:effectLst/>
          </p:spPr>
          <p:txBody>
            <a:bodyPr/>
            <a:lstStyle/>
            <a:p>
              <a:endParaRPr lang="sl-SI"/>
            </a:p>
          </p:txBody>
        </p:sp>
        <p:sp>
          <p:nvSpPr>
            <p:cNvPr id="96269" name="Line 13"/>
            <p:cNvSpPr>
              <a:spLocks noChangeShapeType="1"/>
            </p:cNvSpPr>
            <p:nvPr/>
          </p:nvSpPr>
          <p:spPr bwMode="auto">
            <a:xfrm>
              <a:off x="3110" y="1462"/>
              <a:ext cx="0" cy="272"/>
            </a:xfrm>
            <a:prstGeom prst="line">
              <a:avLst/>
            </a:prstGeom>
            <a:noFill/>
            <a:ln w="12700">
              <a:solidFill>
                <a:schemeClr val="tx1"/>
              </a:solidFill>
              <a:round/>
              <a:headEnd/>
              <a:tailEnd type="triangle" w="med" len="med"/>
            </a:ln>
            <a:effectLst/>
          </p:spPr>
          <p:txBody>
            <a:bodyPr/>
            <a:lstStyle/>
            <a:p>
              <a:endParaRPr lang="sl-SI"/>
            </a:p>
          </p:txBody>
        </p:sp>
        <p:sp>
          <p:nvSpPr>
            <p:cNvPr id="96270" name="Oval 14"/>
            <p:cNvSpPr>
              <a:spLocks noChangeArrowheads="1"/>
            </p:cNvSpPr>
            <p:nvPr/>
          </p:nvSpPr>
          <p:spPr bwMode="auto">
            <a:xfrm>
              <a:off x="3093" y="1443"/>
              <a:ext cx="33" cy="34"/>
            </a:xfrm>
            <a:prstGeom prst="ellipse">
              <a:avLst/>
            </a:prstGeom>
            <a:solidFill>
              <a:srgbClr val="000000"/>
            </a:solidFill>
            <a:ln w="12700">
              <a:solidFill>
                <a:schemeClr val="tx1"/>
              </a:solidFill>
              <a:round/>
              <a:headEnd/>
              <a:tailEnd/>
            </a:ln>
            <a:effectLst/>
          </p:spPr>
          <p:txBody>
            <a:bodyPr wrap="none" anchor="ctr"/>
            <a:lstStyle/>
            <a:p>
              <a:endParaRPr lang="sl-SI"/>
            </a:p>
          </p:txBody>
        </p:sp>
        <p:sp>
          <p:nvSpPr>
            <p:cNvPr id="96271" name="Rectangle 15"/>
            <p:cNvSpPr>
              <a:spLocks noChangeArrowheads="1"/>
            </p:cNvSpPr>
            <p:nvPr/>
          </p:nvSpPr>
          <p:spPr bwMode="auto">
            <a:xfrm>
              <a:off x="3087" y="1507"/>
              <a:ext cx="46" cy="136"/>
            </a:xfrm>
            <a:prstGeom prst="rect">
              <a:avLst/>
            </a:prstGeom>
            <a:noFill/>
            <a:ln w="12700">
              <a:solidFill>
                <a:schemeClr val="tx1"/>
              </a:solidFill>
              <a:miter lim="800000"/>
              <a:headEnd/>
              <a:tailEnd/>
            </a:ln>
            <a:effectLst/>
          </p:spPr>
          <p:txBody>
            <a:bodyPr wrap="none" anchor="ctr"/>
            <a:lstStyle/>
            <a:p>
              <a:endParaRPr lang="sl-SI"/>
            </a:p>
          </p:txBody>
        </p:sp>
        <p:sp>
          <p:nvSpPr>
            <p:cNvPr id="96272" name="Line 16"/>
            <p:cNvSpPr>
              <a:spLocks noChangeShapeType="1"/>
            </p:cNvSpPr>
            <p:nvPr/>
          </p:nvSpPr>
          <p:spPr bwMode="auto">
            <a:xfrm>
              <a:off x="3246" y="1462"/>
              <a:ext cx="0" cy="272"/>
            </a:xfrm>
            <a:prstGeom prst="line">
              <a:avLst/>
            </a:prstGeom>
            <a:noFill/>
            <a:ln w="12700">
              <a:solidFill>
                <a:schemeClr val="tx1"/>
              </a:solidFill>
              <a:round/>
              <a:headEnd/>
              <a:tailEnd type="triangle" w="med" len="med"/>
            </a:ln>
            <a:effectLst/>
          </p:spPr>
          <p:txBody>
            <a:bodyPr/>
            <a:lstStyle/>
            <a:p>
              <a:endParaRPr lang="sl-SI"/>
            </a:p>
          </p:txBody>
        </p:sp>
        <p:sp>
          <p:nvSpPr>
            <p:cNvPr id="96273" name="Oval 17"/>
            <p:cNvSpPr>
              <a:spLocks noChangeArrowheads="1"/>
            </p:cNvSpPr>
            <p:nvPr/>
          </p:nvSpPr>
          <p:spPr bwMode="auto">
            <a:xfrm>
              <a:off x="3229" y="1443"/>
              <a:ext cx="33" cy="34"/>
            </a:xfrm>
            <a:prstGeom prst="ellipse">
              <a:avLst/>
            </a:prstGeom>
            <a:solidFill>
              <a:srgbClr val="000000"/>
            </a:solidFill>
            <a:ln w="12700">
              <a:solidFill>
                <a:schemeClr val="tx1"/>
              </a:solidFill>
              <a:round/>
              <a:headEnd/>
              <a:tailEnd/>
            </a:ln>
            <a:effectLst/>
          </p:spPr>
          <p:txBody>
            <a:bodyPr wrap="none" anchor="ctr"/>
            <a:lstStyle/>
            <a:p>
              <a:endParaRPr lang="sl-SI"/>
            </a:p>
          </p:txBody>
        </p:sp>
        <p:sp>
          <p:nvSpPr>
            <p:cNvPr id="96274" name="Rectangle 18"/>
            <p:cNvSpPr>
              <a:spLocks noChangeArrowheads="1"/>
            </p:cNvSpPr>
            <p:nvPr/>
          </p:nvSpPr>
          <p:spPr bwMode="auto">
            <a:xfrm>
              <a:off x="3223" y="1507"/>
              <a:ext cx="46" cy="136"/>
            </a:xfrm>
            <a:prstGeom prst="rect">
              <a:avLst/>
            </a:prstGeom>
            <a:noFill/>
            <a:ln w="12700">
              <a:solidFill>
                <a:schemeClr val="tx1"/>
              </a:solidFill>
              <a:miter lim="800000"/>
              <a:headEnd/>
              <a:tailEnd/>
            </a:ln>
            <a:effectLst/>
          </p:spPr>
          <p:txBody>
            <a:bodyPr wrap="none" anchor="ctr"/>
            <a:lstStyle/>
            <a:p>
              <a:endParaRPr lang="sl-SI"/>
            </a:p>
          </p:txBody>
        </p:sp>
        <p:sp>
          <p:nvSpPr>
            <p:cNvPr id="96275" name="Line 19"/>
            <p:cNvSpPr>
              <a:spLocks noChangeShapeType="1"/>
            </p:cNvSpPr>
            <p:nvPr/>
          </p:nvSpPr>
          <p:spPr bwMode="auto">
            <a:xfrm>
              <a:off x="3382" y="1462"/>
              <a:ext cx="0" cy="272"/>
            </a:xfrm>
            <a:prstGeom prst="line">
              <a:avLst/>
            </a:prstGeom>
            <a:noFill/>
            <a:ln w="12700">
              <a:solidFill>
                <a:schemeClr val="tx1"/>
              </a:solidFill>
              <a:round/>
              <a:headEnd/>
              <a:tailEnd type="triangle" w="med" len="med"/>
            </a:ln>
            <a:effectLst/>
          </p:spPr>
          <p:txBody>
            <a:bodyPr/>
            <a:lstStyle/>
            <a:p>
              <a:endParaRPr lang="sl-SI"/>
            </a:p>
          </p:txBody>
        </p:sp>
        <p:sp>
          <p:nvSpPr>
            <p:cNvPr id="96276" name="Oval 20"/>
            <p:cNvSpPr>
              <a:spLocks noChangeArrowheads="1"/>
            </p:cNvSpPr>
            <p:nvPr/>
          </p:nvSpPr>
          <p:spPr bwMode="auto">
            <a:xfrm>
              <a:off x="3365" y="1445"/>
              <a:ext cx="33" cy="34"/>
            </a:xfrm>
            <a:prstGeom prst="ellipse">
              <a:avLst/>
            </a:prstGeom>
            <a:solidFill>
              <a:srgbClr val="000000"/>
            </a:solidFill>
            <a:ln w="12700">
              <a:solidFill>
                <a:schemeClr val="tx1"/>
              </a:solidFill>
              <a:round/>
              <a:headEnd/>
              <a:tailEnd/>
            </a:ln>
            <a:effectLst/>
          </p:spPr>
          <p:txBody>
            <a:bodyPr wrap="none" anchor="ctr"/>
            <a:lstStyle/>
            <a:p>
              <a:endParaRPr lang="sl-SI"/>
            </a:p>
          </p:txBody>
        </p:sp>
        <p:sp>
          <p:nvSpPr>
            <p:cNvPr id="96277" name="Rectangle 21"/>
            <p:cNvSpPr>
              <a:spLocks noChangeArrowheads="1"/>
            </p:cNvSpPr>
            <p:nvPr/>
          </p:nvSpPr>
          <p:spPr bwMode="auto">
            <a:xfrm>
              <a:off x="3359" y="1507"/>
              <a:ext cx="46" cy="136"/>
            </a:xfrm>
            <a:prstGeom prst="rect">
              <a:avLst/>
            </a:prstGeom>
            <a:noFill/>
            <a:ln w="12700">
              <a:solidFill>
                <a:schemeClr val="tx1"/>
              </a:solidFill>
              <a:miter lim="800000"/>
              <a:headEnd/>
              <a:tailEnd/>
            </a:ln>
            <a:effectLst/>
          </p:spPr>
          <p:txBody>
            <a:bodyPr wrap="none" anchor="ctr"/>
            <a:lstStyle/>
            <a:p>
              <a:endParaRPr lang="sl-SI"/>
            </a:p>
          </p:txBody>
        </p:sp>
        <p:sp>
          <p:nvSpPr>
            <p:cNvPr id="96278" name="Oval 22"/>
            <p:cNvSpPr>
              <a:spLocks noChangeArrowheads="1"/>
            </p:cNvSpPr>
            <p:nvPr/>
          </p:nvSpPr>
          <p:spPr bwMode="auto">
            <a:xfrm>
              <a:off x="2055" y="1444"/>
              <a:ext cx="35" cy="34"/>
            </a:xfrm>
            <a:prstGeom prst="ellipse">
              <a:avLst/>
            </a:prstGeom>
            <a:solidFill>
              <a:srgbClr val="000000"/>
            </a:solidFill>
            <a:ln w="12700">
              <a:solidFill>
                <a:schemeClr val="tx1"/>
              </a:solidFill>
              <a:round/>
              <a:headEnd/>
              <a:tailEnd/>
            </a:ln>
            <a:effectLst/>
          </p:spPr>
          <p:txBody>
            <a:bodyPr wrap="none" anchor="ctr"/>
            <a:lstStyle/>
            <a:p>
              <a:endParaRPr lang="sl-SI"/>
            </a:p>
          </p:txBody>
        </p:sp>
        <p:sp>
          <p:nvSpPr>
            <p:cNvPr id="96279" name="Line 23"/>
            <p:cNvSpPr>
              <a:spLocks noChangeShapeType="1"/>
            </p:cNvSpPr>
            <p:nvPr/>
          </p:nvSpPr>
          <p:spPr bwMode="auto">
            <a:xfrm flipV="1">
              <a:off x="2074" y="1371"/>
              <a:ext cx="0" cy="91"/>
            </a:xfrm>
            <a:prstGeom prst="line">
              <a:avLst/>
            </a:prstGeom>
            <a:noFill/>
            <a:ln w="12700">
              <a:solidFill>
                <a:schemeClr val="tx1"/>
              </a:solidFill>
              <a:round/>
              <a:headEnd/>
              <a:tailEnd/>
            </a:ln>
            <a:effectLst/>
          </p:spPr>
          <p:txBody>
            <a:bodyPr/>
            <a:lstStyle/>
            <a:p>
              <a:endParaRPr lang="sl-SI"/>
            </a:p>
          </p:txBody>
        </p:sp>
        <p:sp>
          <p:nvSpPr>
            <p:cNvPr id="96280" name="Rectangle 24"/>
            <p:cNvSpPr>
              <a:spLocks noChangeArrowheads="1"/>
            </p:cNvSpPr>
            <p:nvPr/>
          </p:nvSpPr>
          <p:spPr bwMode="auto">
            <a:xfrm>
              <a:off x="863" y="1786"/>
              <a:ext cx="363" cy="363"/>
            </a:xfrm>
            <a:prstGeom prst="rect">
              <a:avLst/>
            </a:prstGeom>
            <a:solidFill>
              <a:srgbClr val="CCE7FF"/>
            </a:solidFill>
            <a:ln w="12700">
              <a:solidFill>
                <a:schemeClr val="tx1"/>
              </a:solidFill>
              <a:miter lim="800000"/>
              <a:headEnd/>
              <a:tailEnd/>
            </a:ln>
            <a:effectLst/>
          </p:spPr>
          <p:txBody>
            <a:bodyPr wrap="none" anchor="ctr"/>
            <a:lstStyle/>
            <a:p>
              <a:pPr algn="ctr"/>
              <a:r>
                <a:rPr lang="en-GB" sz="1600"/>
                <a:t>UPS</a:t>
              </a:r>
            </a:p>
            <a:p>
              <a:pPr algn="ctr"/>
              <a:r>
                <a:rPr lang="en-GB" sz="1600"/>
                <a:t>1</a:t>
              </a:r>
            </a:p>
          </p:txBody>
        </p:sp>
        <p:sp>
          <p:nvSpPr>
            <p:cNvPr id="96281" name="Line 25"/>
            <p:cNvSpPr>
              <a:spLocks noChangeShapeType="1"/>
            </p:cNvSpPr>
            <p:nvPr/>
          </p:nvSpPr>
          <p:spPr bwMode="auto">
            <a:xfrm flipV="1">
              <a:off x="822" y="2516"/>
              <a:ext cx="1815" cy="1"/>
            </a:xfrm>
            <a:prstGeom prst="line">
              <a:avLst/>
            </a:prstGeom>
            <a:noFill/>
            <a:ln w="12700">
              <a:solidFill>
                <a:schemeClr val="tx1"/>
              </a:solidFill>
              <a:round/>
              <a:headEnd/>
              <a:tailEnd/>
            </a:ln>
            <a:effectLst/>
          </p:spPr>
          <p:txBody>
            <a:bodyPr/>
            <a:lstStyle/>
            <a:p>
              <a:endParaRPr lang="sl-SI"/>
            </a:p>
          </p:txBody>
        </p:sp>
        <p:sp>
          <p:nvSpPr>
            <p:cNvPr id="96282" name="Line 26"/>
            <p:cNvSpPr>
              <a:spLocks noChangeShapeType="1"/>
            </p:cNvSpPr>
            <p:nvPr/>
          </p:nvSpPr>
          <p:spPr bwMode="auto">
            <a:xfrm flipH="1" flipV="1">
              <a:off x="1005" y="2289"/>
              <a:ext cx="44" cy="91"/>
            </a:xfrm>
            <a:prstGeom prst="line">
              <a:avLst/>
            </a:prstGeom>
            <a:noFill/>
            <a:ln w="12700">
              <a:solidFill>
                <a:schemeClr val="tx1"/>
              </a:solidFill>
              <a:round/>
              <a:headEnd/>
              <a:tailEnd/>
            </a:ln>
            <a:effectLst/>
          </p:spPr>
          <p:txBody>
            <a:bodyPr/>
            <a:lstStyle/>
            <a:p>
              <a:endParaRPr lang="sl-SI"/>
            </a:p>
          </p:txBody>
        </p:sp>
        <p:sp>
          <p:nvSpPr>
            <p:cNvPr id="96283" name="Line 27"/>
            <p:cNvSpPr>
              <a:spLocks noChangeShapeType="1"/>
            </p:cNvSpPr>
            <p:nvPr/>
          </p:nvSpPr>
          <p:spPr bwMode="auto">
            <a:xfrm flipH="1" flipV="1">
              <a:off x="1049" y="2154"/>
              <a:ext cx="0" cy="136"/>
            </a:xfrm>
            <a:prstGeom prst="line">
              <a:avLst/>
            </a:prstGeom>
            <a:noFill/>
            <a:ln w="12700">
              <a:solidFill>
                <a:schemeClr val="tx1"/>
              </a:solidFill>
              <a:round/>
              <a:headEnd/>
              <a:tailEnd/>
            </a:ln>
            <a:effectLst/>
          </p:spPr>
          <p:txBody>
            <a:bodyPr/>
            <a:lstStyle/>
            <a:p>
              <a:endParaRPr lang="sl-SI"/>
            </a:p>
          </p:txBody>
        </p:sp>
        <p:sp>
          <p:nvSpPr>
            <p:cNvPr id="96284" name="Text Box 28"/>
            <p:cNvSpPr txBox="1">
              <a:spLocks noChangeArrowheads="1"/>
            </p:cNvSpPr>
            <p:nvPr/>
          </p:nvSpPr>
          <p:spPr bwMode="auto">
            <a:xfrm>
              <a:off x="2893" y="2255"/>
              <a:ext cx="696" cy="250"/>
            </a:xfrm>
            <a:prstGeom prst="rect">
              <a:avLst/>
            </a:prstGeom>
            <a:noFill/>
            <a:ln w="12700">
              <a:noFill/>
              <a:miter lim="800000"/>
              <a:headEnd/>
              <a:tailEnd/>
            </a:ln>
            <a:effectLst/>
          </p:spPr>
          <p:txBody>
            <a:bodyPr wrap="none">
              <a:spAutoFit/>
            </a:bodyPr>
            <a:lstStyle/>
            <a:p>
              <a:pPr algn="ctr"/>
              <a:r>
                <a:rPr lang="en-GB" sz="1000"/>
                <a:t>Manual-Service-</a:t>
              </a:r>
            </a:p>
            <a:p>
              <a:pPr algn="ctr"/>
              <a:r>
                <a:rPr lang="en-GB" sz="1000"/>
                <a:t>Bypass</a:t>
              </a:r>
            </a:p>
          </p:txBody>
        </p:sp>
        <p:sp>
          <p:nvSpPr>
            <p:cNvPr id="96285" name="Text Box 29"/>
            <p:cNvSpPr txBox="1">
              <a:spLocks noChangeArrowheads="1"/>
            </p:cNvSpPr>
            <p:nvPr/>
          </p:nvSpPr>
          <p:spPr bwMode="auto">
            <a:xfrm>
              <a:off x="2874" y="1155"/>
              <a:ext cx="806" cy="250"/>
            </a:xfrm>
            <a:prstGeom prst="rect">
              <a:avLst/>
            </a:prstGeom>
            <a:noFill/>
            <a:ln w="12700">
              <a:noFill/>
              <a:miter lim="800000"/>
              <a:headEnd/>
              <a:tailEnd/>
            </a:ln>
            <a:effectLst/>
          </p:spPr>
          <p:txBody>
            <a:bodyPr wrap="none">
              <a:spAutoFit/>
            </a:bodyPr>
            <a:lstStyle/>
            <a:p>
              <a:pPr algn="ctr"/>
              <a:r>
                <a:rPr lang="en-GB" sz="1000"/>
                <a:t>Unprotected mains/</a:t>
              </a:r>
            </a:p>
            <a:p>
              <a:pPr algn="ctr"/>
              <a:r>
                <a:rPr lang="en-GB" sz="1000"/>
                <a:t>Short break bus</a:t>
              </a:r>
            </a:p>
          </p:txBody>
        </p:sp>
        <p:sp>
          <p:nvSpPr>
            <p:cNvPr id="96286" name="Text Box 30"/>
            <p:cNvSpPr txBox="1">
              <a:spLocks noChangeArrowheads="1"/>
            </p:cNvSpPr>
            <p:nvPr/>
          </p:nvSpPr>
          <p:spPr bwMode="auto">
            <a:xfrm>
              <a:off x="2886" y="1745"/>
              <a:ext cx="721" cy="154"/>
            </a:xfrm>
            <a:prstGeom prst="rect">
              <a:avLst/>
            </a:prstGeom>
            <a:noFill/>
            <a:ln w="12700">
              <a:noFill/>
              <a:miter lim="800000"/>
              <a:headEnd/>
              <a:tailEnd/>
            </a:ln>
            <a:effectLst/>
          </p:spPr>
          <p:txBody>
            <a:bodyPr wrap="none">
              <a:spAutoFit/>
            </a:bodyPr>
            <a:lstStyle/>
            <a:p>
              <a:pPr algn="ctr"/>
              <a:r>
                <a:rPr lang="en-GB" sz="1000"/>
                <a:t>Unprotected load</a:t>
              </a:r>
            </a:p>
          </p:txBody>
        </p:sp>
        <p:sp>
          <p:nvSpPr>
            <p:cNvPr id="96287" name="Oval 31"/>
            <p:cNvSpPr>
              <a:spLocks noChangeArrowheads="1"/>
            </p:cNvSpPr>
            <p:nvPr/>
          </p:nvSpPr>
          <p:spPr bwMode="auto">
            <a:xfrm>
              <a:off x="1033" y="2499"/>
              <a:ext cx="33" cy="34"/>
            </a:xfrm>
            <a:prstGeom prst="ellipse">
              <a:avLst/>
            </a:prstGeom>
            <a:solidFill>
              <a:srgbClr val="000000"/>
            </a:solidFill>
            <a:ln w="12700">
              <a:solidFill>
                <a:schemeClr val="tx1"/>
              </a:solidFill>
              <a:round/>
              <a:headEnd/>
              <a:tailEnd/>
            </a:ln>
            <a:effectLst/>
          </p:spPr>
          <p:txBody>
            <a:bodyPr wrap="none" anchor="ctr"/>
            <a:lstStyle/>
            <a:p>
              <a:endParaRPr lang="sl-SI"/>
            </a:p>
          </p:txBody>
        </p:sp>
        <p:sp>
          <p:nvSpPr>
            <p:cNvPr id="96288" name="Line 32"/>
            <p:cNvSpPr>
              <a:spLocks noChangeShapeType="1"/>
            </p:cNvSpPr>
            <p:nvPr/>
          </p:nvSpPr>
          <p:spPr bwMode="auto">
            <a:xfrm flipV="1">
              <a:off x="1049" y="2380"/>
              <a:ext cx="0" cy="137"/>
            </a:xfrm>
            <a:prstGeom prst="line">
              <a:avLst/>
            </a:prstGeom>
            <a:noFill/>
            <a:ln w="12700">
              <a:solidFill>
                <a:schemeClr val="tx1"/>
              </a:solidFill>
              <a:round/>
              <a:headEnd/>
              <a:tailEnd/>
            </a:ln>
            <a:effectLst/>
          </p:spPr>
          <p:txBody>
            <a:bodyPr/>
            <a:lstStyle/>
            <a:p>
              <a:endParaRPr lang="sl-SI"/>
            </a:p>
          </p:txBody>
        </p:sp>
        <p:sp>
          <p:nvSpPr>
            <p:cNvPr id="96289" name="Rectangle 33"/>
            <p:cNvSpPr>
              <a:spLocks noChangeArrowheads="1"/>
            </p:cNvSpPr>
            <p:nvPr/>
          </p:nvSpPr>
          <p:spPr bwMode="auto">
            <a:xfrm>
              <a:off x="1639" y="1786"/>
              <a:ext cx="363" cy="363"/>
            </a:xfrm>
            <a:prstGeom prst="rect">
              <a:avLst/>
            </a:prstGeom>
            <a:solidFill>
              <a:srgbClr val="CCE7FF"/>
            </a:solidFill>
            <a:ln w="12700">
              <a:solidFill>
                <a:schemeClr val="tx1"/>
              </a:solidFill>
              <a:miter lim="800000"/>
              <a:headEnd/>
              <a:tailEnd/>
            </a:ln>
            <a:effectLst/>
          </p:spPr>
          <p:txBody>
            <a:bodyPr wrap="none" anchor="ctr"/>
            <a:lstStyle/>
            <a:p>
              <a:pPr algn="ctr"/>
              <a:r>
                <a:rPr lang="en-GB" sz="1600"/>
                <a:t>UPS</a:t>
              </a:r>
            </a:p>
            <a:p>
              <a:pPr algn="ctr"/>
              <a:r>
                <a:rPr lang="en-GB" sz="1600"/>
                <a:t>n</a:t>
              </a:r>
            </a:p>
          </p:txBody>
        </p:sp>
        <p:sp>
          <p:nvSpPr>
            <p:cNvPr id="96290" name="Line 34"/>
            <p:cNvSpPr>
              <a:spLocks noChangeShapeType="1"/>
            </p:cNvSpPr>
            <p:nvPr/>
          </p:nvSpPr>
          <p:spPr bwMode="auto">
            <a:xfrm flipH="1" flipV="1">
              <a:off x="1775" y="2290"/>
              <a:ext cx="46" cy="91"/>
            </a:xfrm>
            <a:prstGeom prst="line">
              <a:avLst/>
            </a:prstGeom>
            <a:noFill/>
            <a:ln w="12700">
              <a:solidFill>
                <a:schemeClr val="tx1"/>
              </a:solidFill>
              <a:round/>
              <a:headEnd/>
              <a:tailEnd/>
            </a:ln>
            <a:effectLst/>
          </p:spPr>
          <p:txBody>
            <a:bodyPr/>
            <a:lstStyle/>
            <a:p>
              <a:endParaRPr lang="sl-SI"/>
            </a:p>
          </p:txBody>
        </p:sp>
        <p:sp>
          <p:nvSpPr>
            <p:cNvPr id="96291" name="Line 35"/>
            <p:cNvSpPr>
              <a:spLocks noChangeShapeType="1"/>
            </p:cNvSpPr>
            <p:nvPr/>
          </p:nvSpPr>
          <p:spPr bwMode="auto">
            <a:xfrm flipH="1" flipV="1">
              <a:off x="1821" y="2154"/>
              <a:ext cx="0" cy="136"/>
            </a:xfrm>
            <a:prstGeom prst="line">
              <a:avLst/>
            </a:prstGeom>
            <a:noFill/>
            <a:ln w="12700">
              <a:solidFill>
                <a:schemeClr val="tx1"/>
              </a:solidFill>
              <a:round/>
              <a:headEnd/>
              <a:tailEnd/>
            </a:ln>
            <a:effectLst/>
          </p:spPr>
          <p:txBody>
            <a:bodyPr/>
            <a:lstStyle/>
            <a:p>
              <a:endParaRPr lang="sl-SI"/>
            </a:p>
          </p:txBody>
        </p:sp>
        <p:sp>
          <p:nvSpPr>
            <p:cNvPr id="96292" name="Oval 36"/>
            <p:cNvSpPr>
              <a:spLocks noChangeArrowheads="1"/>
            </p:cNvSpPr>
            <p:nvPr/>
          </p:nvSpPr>
          <p:spPr bwMode="auto">
            <a:xfrm>
              <a:off x="1802" y="2497"/>
              <a:ext cx="35" cy="34"/>
            </a:xfrm>
            <a:prstGeom prst="ellipse">
              <a:avLst/>
            </a:prstGeom>
            <a:solidFill>
              <a:srgbClr val="000000"/>
            </a:solidFill>
            <a:ln w="12700">
              <a:solidFill>
                <a:schemeClr val="tx1"/>
              </a:solidFill>
              <a:round/>
              <a:headEnd/>
              <a:tailEnd/>
            </a:ln>
            <a:effectLst/>
          </p:spPr>
          <p:txBody>
            <a:bodyPr wrap="none" anchor="ctr"/>
            <a:lstStyle/>
            <a:p>
              <a:endParaRPr lang="sl-SI"/>
            </a:p>
          </p:txBody>
        </p:sp>
        <p:sp>
          <p:nvSpPr>
            <p:cNvPr id="96293" name="Line 37"/>
            <p:cNvSpPr>
              <a:spLocks noChangeShapeType="1"/>
            </p:cNvSpPr>
            <p:nvPr/>
          </p:nvSpPr>
          <p:spPr bwMode="auto">
            <a:xfrm flipV="1">
              <a:off x="1821" y="2380"/>
              <a:ext cx="0" cy="137"/>
            </a:xfrm>
            <a:prstGeom prst="line">
              <a:avLst/>
            </a:prstGeom>
            <a:noFill/>
            <a:ln w="12700">
              <a:solidFill>
                <a:schemeClr val="tx1"/>
              </a:solidFill>
              <a:round/>
              <a:headEnd/>
              <a:tailEnd/>
            </a:ln>
            <a:effectLst/>
          </p:spPr>
          <p:txBody>
            <a:bodyPr/>
            <a:lstStyle/>
            <a:p>
              <a:endParaRPr lang="sl-SI"/>
            </a:p>
          </p:txBody>
        </p:sp>
        <p:sp>
          <p:nvSpPr>
            <p:cNvPr id="96294" name="Rectangle 38"/>
            <p:cNvSpPr>
              <a:spLocks noChangeArrowheads="1"/>
            </p:cNvSpPr>
            <p:nvPr/>
          </p:nvSpPr>
          <p:spPr bwMode="auto">
            <a:xfrm>
              <a:off x="2133" y="1786"/>
              <a:ext cx="364" cy="363"/>
            </a:xfrm>
            <a:prstGeom prst="rect">
              <a:avLst/>
            </a:prstGeom>
            <a:solidFill>
              <a:srgbClr val="CCE7FF"/>
            </a:solidFill>
            <a:ln w="12700">
              <a:solidFill>
                <a:schemeClr val="tx1"/>
              </a:solidFill>
              <a:miter lim="800000"/>
              <a:headEnd/>
              <a:tailEnd/>
            </a:ln>
            <a:effectLst/>
          </p:spPr>
          <p:txBody>
            <a:bodyPr wrap="none" anchor="ctr"/>
            <a:lstStyle/>
            <a:p>
              <a:pPr algn="ctr"/>
              <a:r>
                <a:rPr lang="en-GB" sz="1600"/>
                <a:t>UPS</a:t>
              </a:r>
            </a:p>
            <a:p>
              <a:pPr algn="ctr"/>
              <a:r>
                <a:rPr lang="en-GB" sz="1600"/>
                <a:t>n+1</a:t>
              </a:r>
            </a:p>
          </p:txBody>
        </p:sp>
        <p:sp>
          <p:nvSpPr>
            <p:cNvPr id="96295" name="Line 39"/>
            <p:cNvSpPr>
              <a:spLocks noChangeShapeType="1"/>
            </p:cNvSpPr>
            <p:nvPr/>
          </p:nvSpPr>
          <p:spPr bwMode="auto">
            <a:xfrm flipH="1" flipV="1">
              <a:off x="2273" y="2289"/>
              <a:ext cx="44" cy="91"/>
            </a:xfrm>
            <a:prstGeom prst="line">
              <a:avLst/>
            </a:prstGeom>
            <a:noFill/>
            <a:ln w="12700">
              <a:solidFill>
                <a:schemeClr val="tx1"/>
              </a:solidFill>
              <a:round/>
              <a:headEnd/>
              <a:tailEnd/>
            </a:ln>
            <a:effectLst/>
          </p:spPr>
          <p:txBody>
            <a:bodyPr/>
            <a:lstStyle/>
            <a:p>
              <a:endParaRPr lang="sl-SI"/>
            </a:p>
          </p:txBody>
        </p:sp>
        <p:sp>
          <p:nvSpPr>
            <p:cNvPr id="96296" name="Line 40"/>
            <p:cNvSpPr>
              <a:spLocks noChangeShapeType="1"/>
            </p:cNvSpPr>
            <p:nvPr/>
          </p:nvSpPr>
          <p:spPr bwMode="auto">
            <a:xfrm flipH="1" flipV="1">
              <a:off x="2319" y="2149"/>
              <a:ext cx="0" cy="141"/>
            </a:xfrm>
            <a:prstGeom prst="line">
              <a:avLst/>
            </a:prstGeom>
            <a:noFill/>
            <a:ln w="12700">
              <a:solidFill>
                <a:schemeClr val="tx1"/>
              </a:solidFill>
              <a:round/>
              <a:headEnd/>
              <a:tailEnd/>
            </a:ln>
            <a:effectLst/>
          </p:spPr>
          <p:txBody>
            <a:bodyPr/>
            <a:lstStyle/>
            <a:p>
              <a:endParaRPr lang="sl-SI"/>
            </a:p>
          </p:txBody>
        </p:sp>
        <p:sp>
          <p:nvSpPr>
            <p:cNvPr id="96297" name="Oval 41"/>
            <p:cNvSpPr>
              <a:spLocks noChangeArrowheads="1"/>
            </p:cNvSpPr>
            <p:nvPr/>
          </p:nvSpPr>
          <p:spPr bwMode="auto">
            <a:xfrm>
              <a:off x="2301" y="2497"/>
              <a:ext cx="34" cy="34"/>
            </a:xfrm>
            <a:prstGeom prst="ellipse">
              <a:avLst/>
            </a:prstGeom>
            <a:solidFill>
              <a:srgbClr val="000000"/>
            </a:solidFill>
            <a:ln w="12700">
              <a:solidFill>
                <a:schemeClr val="tx1"/>
              </a:solidFill>
              <a:round/>
              <a:headEnd/>
              <a:tailEnd/>
            </a:ln>
            <a:effectLst/>
          </p:spPr>
          <p:txBody>
            <a:bodyPr wrap="none" anchor="ctr"/>
            <a:lstStyle/>
            <a:p>
              <a:endParaRPr lang="sl-SI"/>
            </a:p>
          </p:txBody>
        </p:sp>
        <p:sp>
          <p:nvSpPr>
            <p:cNvPr id="96298" name="Line 42"/>
            <p:cNvSpPr>
              <a:spLocks noChangeShapeType="1"/>
            </p:cNvSpPr>
            <p:nvPr/>
          </p:nvSpPr>
          <p:spPr bwMode="auto">
            <a:xfrm flipV="1">
              <a:off x="2319" y="2380"/>
              <a:ext cx="0" cy="137"/>
            </a:xfrm>
            <a:prstGeom prst="line">
              <a:avLst/>
            </a:prstGeom>
            <a:noFill/>
            <a:ln w="12700">
              <a:solidFill>
                <a:schemeClr val="tx1"/>
              </a:solidFill>
              <a:round/>
              <a:headEnd/>
              <a:tailEnd/>
            </a:ln>
            <a:effectLst/>
          </p:spPr>
          <p:txBody>
            <a:bodyPr/>
            <a:lstStyle/>
            <a:p>
              <a:endParaRPr lang="sl-SI"/>
            </a:p>
          </p:txBody>
        </p:sp>
        <p:sp>
          <p:nvSpPr>
            <p:cNvPr id="96299" name="Text Box 43"/>
            <p:cNvSpPr txBox="1">
              <a:spLocks noChangeArrowheads="1"/>
            </p:cNvSpPr>
            <p:nvPr/>
          </p:nvSpPr>
          <p:spPr bwMode="auto">
            <a:xfrm>
              <a:off x="1223" y="1741"/>
              <a:ext cx="404" cy="231"/>
            </a:xfrm>
            <a:prstGeom prst="rect">
              <a:avLst/>
            </a:prstGeom>
            <a:noFill/>
            <a:ln w="12700">
              <a:noFill/>
              <a:miter lim="800000"/>
              <a:headEnd/>
              <a:tailEnd/>
            </a:ln>
            <a:effectLst/>
          </p:spPr>
          <p:txBody>
            <a:bodyPr wrap="none">
              <a:spAutoFit/>
            </a:bodyPr>
            <a:lstStyle/>
            <a:p>
              <a:r>
                <a:rPr lang="en-GB"/>
                <a:t>……</a:t>
              </a:r>
            </a:p>
          </p:txBody>
        </p:sp>
        <p:sp>
          <p:nvSpPr>
            <p:cNvPr id="96300" name="Line 44"/>
            <p:cNvSpPr>
              <a:spLocks noChangeShapeType="1"/>
            </p:cNvSpPr>
            <p:nvPr/>
          </p:nvSpPr>
          <p:spPr bwMode="auto">
            <a:xfrm flipH="1" flipV="1">
              <a:off x="2865" y="2290"/>
              <a:ext cx="44" cy="91"/>
            </a:xfrm>
            <a:prstGeom prst="line">
              <a:avLst/>
            </a:prstGeom>
            <a:noFill/>
            <a:ln w="12700">
              <a:solidFill>
                <a:schemeClr val="tx1"/>
              </a:solidFill>
              <a:round/>
              <a:headEnd/>
              <a:tailEnd/>
            </a:ln>
            <a:effectLst/>
          </p:spPr>
          <p:txBody>
            <a:bodyPr/>
            <a:lstStyle/>
            <a:p>
              <a:endParaRPr lang="sl-SI"/>
            </a:p>
          </p:txBody>
        </p:sp>
        <p:sp>
          <p:nvSpPr>
            <p:cNvPr id="96301" name="Line 45"/>
            <p:cNvSpPr>
              <a:spLocks noChangeShapeType="1"/>
            </p:cNvSpPr>
            <p:nvPr/>
          </p:nvSpPr>
          <p:spPr bwMode="auto">
            <a:xfrm flipV="1">
              <a:off x="2909" y="1473"/>
              <a:ext cx="0" cy="817"/>
            </a:xfrm>
            <a:prstGeom prst="line">
              <a:avLst/>
            </a:prstGeom>
            <a:noFill/>
            <a:ln w="12700">
              <a:solidFill>
                <a:schemeClr val="tx1"/>
              </a:solidFill>
              <a:round/>
              <a:headEnd/>
              <a:tailEnd/>
            </a:ln>
            <a:effectLst/>
          </p:spPr>
          <p:txBody>
            <a:bodyPr/>
            <a:lstStyle/>
            <a:p>
              <a:endParaRPr lang="sl-SI"/>
            </a:p>
          </p:txBody>
        </p:sp>
        <p:sp>
          <p:nvSpPr>
            <p:cNvPr id="96302" name="Oval 46"/>
            <p:cNvSpPr>
              <a:spLocks noChangeArrowheads="1"/>
            </p:cNvSpPr>
            <p:nvPr/>
          </p:nvSpPr>
          <p:spPr bwMode="auto">
            <a:xfrm>
              <a:off x="2891" y="1444"/>
              <a:ext cx="34" cy="34"/>
            </a:xfrm>
            <a:prstGeom prst="ellipse">
              <a:avLst/>
            </a:prstGeom>
            <a:solidFill>
              <a:srgbClr val="000000"/>
            </a:solidFill>
            <a:ln w="12700">
              <a:solidFill>
                <a:schemeClr val="tx1"/>
              </a:solidFill>
              <a:round/>
              <a:headEnd/>
              <a:tailEnd/>
            </a:ln>
            <a:effectLst/>
          </p:spPr>
          <p:txBody>
            <a:bodyPr wrap="none" anchor="ctr"/>
            <a:lstStyle/>
            <a:p>
              <a:endParaRPr lang="sl-SI"/>
            </a:p>
          </p:txBody>
        </p:sp>
        <p:sp>
          <p:nvSpPr>
            <p:cNvPr id="96303" name="Oval 47"/>
            <p:cNvSpPr>
              <a:spLocks noChangeArrowheads="1"/>
            </p:cNvSpPr>
            <p:nvPr/>
          </p:nvSpPr>
          <p:spPr bwMode="auto">
            <a:xfrm>
              <a:off x="2893" y="2497"/>
              <a:ext cx="34" cy="34"/>
            </a:xfrm>
            <a:prstGeom prst="ellipse">
              <a:avLst/>
            </a:prstGeom>
            <a:solidFill>
              <a:srgbClr val="000000"/>
            </a:solidFill>
            <a:ln w="12700">
              <a:solidFill>
                <a:schemeClr val="tx1"/>
              </a:solidFill>
              <a:round/>
              <a:headEnd/>
              <a:tailEnd/>
            </a:ln>
            <a:effectLst/>
          </p:spPr>
          <p:txBody>
            <a:bodyPr wrap="none" anchor="ctr"/>
            <a:lstStyle/>
            <a:p>
              <a:endParaRPr lang="sl-SI"/>
            </a:p>
          </p:txBody>
        </p:sp>
        <p:sp>
          <p:nvSpPr>
            <p:cNvPr id="96304" name="Line 48"/>
            <p:cNvSpPr>
              <a:spLocks noChangeShapeType="1"/>
            </p:cNvSpPr>
            <p:nvPr/>
          </p:nvSpPr>
          <p:spPr bwMode="auto">
            <a:xfrm flipV="1">
              <a:off x="2637" y="2471"/>
              <a:ext cx="90" cy="46"/>
            </a:xfrm>
            <a:prstGeom prst="line">
              <a:avLst/>
            </a:prstGeom>
            <a:noFill/>
            <a:ln w="12700">
              <a:solidFill>
                <a:schemeClr val="tx1"/>
              </a:solidFill>
              <a:round/>
              <a:headEnd/>
              <a:tailEnd/>
            </a:ln>
            <a:effectLst/>
          </p:spPr>
          <p:txBody>
            <a:bodyPr/>
            <a:lstStyle/>
            <a:p>
              <a:endParaRPr lang="sl-SI"/>
            </a:p>
          </p:txBody>
        </p:sp>
        <p:sp>
          <p:nvSpPr>
            <p:cNvPr id="96305" name="Text Box 49"/>
            <p:cNvSpPr txBox="1">
              <a:spLocks noChangeArrowheads="1"/>
            </p:cNvSpPr>
            <p:nvPr/>
          </p:nvSpPr>
          <p:spPr bwMode="auto">
            <a:xfrm>
              <a:off x="2274" y="2562"/>
              <a:ext cx="581" cy="154"/>
            </a:xfrm>
            <a:prstGeom prst="rect">
              <a:avLst/>
            </a:prstGeom>
            <a:noFill/>
            <a:ln w="12700">
              <a:noFill/>
              <a:miter lim="800000"/>
              <a:headEnd/>
              <a:tailEnd/>
            </a:ln>
            <a:effectLst/>
          </p:spPr>
          <p:txBody>
            <a:bodyPr wrap="none">
              <a:spAutoFit/>
            </a:bodyPr>
            <a:lstStyle/>
            <a:p>
              <a:pPr algn="ctr"/>
              <a:r>
                <a:rPr lang="en-GB" sz="1000"/>
                <a:t>Disconnector</a:t>
              </a:r>
            </a:p>
          </p:txBody>
        </p:sp>
        <p:sp>
          <p:nvSpPr>
            <p:cNvPr id="96306" name="Line 50"/>
            <p:cNvSpPr>
              <a:spLocks noChangeShapeType="1"/>
            </p:cNvSpPr>
            <p:nvPr/>
          </p:nvSpPr>
          <p:spPr bwMode="auto">
            <a:xfrm>
              <a:off x="2387" y="3333"/>
              <a:ext cx="0" cy="272"/>
            </a:xfrm>
            <a:prstGeom prst="line">
              <a:avLst/>
            </a:prstGeom>
            <a:noFill/>
            <a:ln w="12700">
              <a:solidFill>
                <a:schemeClr val="tx1"/>
              </a:solidFill>
              <a:round/>
              <a:headEnd/>
              <a:tailEnd type="triangle" w="med" len="med"/>
            </a:ln>
            <a:effectLst/>
          </p:spPr>
          <p:txBody>
            <a:bodyPr/>
            <a:lstStyle/>
            <a:p>
              <a:endParaRPr lang="sl-SI"/>
            </a:p>
          </p:txBody>
        </p:sp>
        <p:sp>
          <p:nvSpPr>
            <p:cNvPr id="96307" name="Oval 51"/>
            <p:cNvSpPr>
              <a:spLocks noChangeArrowheads="1"/>
            </p:cNvSpPr>
            <p:nvPr/>
          </p:nvSpPr>
          <p:spPr bwMode="auto">
            <a:xfrm>
              <a:off x="2369" y="3314"/>
              <a:ext cx="34" cy="34"/>
            </a:xfrm>
            <a:prstGeom prst="ellipse">
              <a:avLst/>
            </a:prstGeom>
            <a:solidFill>
              <a:srgbClr val="000000"/>
            </a:solidFill>
            <a:ln w="12700">
              <a:solidFill>
                <a:schemeClr val="tx1"/>
              </a:solidFill>
              <a:round/>
              <a:headEnd/>
              <a:tailEnd/>
            </a:ln>
            <a:effectLst/>
          </p:spPr>
          <p:txBody>
            <a:bodyPr wrap="none" anchor="ctr"/>
            <a:lstStyle/>
            <a:p>
              <a:endParaRPr lang="sl-SI"/>
            </a:p>
          </p:txBody>
        </p:sp>
        <p:sp>
          <p:nvSpPr>
            <p:cNvPr id="96308" name="Rectangle 52"/>
            <p:cNvSpPr>
              <a:spLocks noChangeArrowheads="1"/>
            </p:cNvSpPr>
            <p:nvPr/>
          </p:nvSpPr>
          <p:spPr bwMode="auto">
            <a:xfrm>
              <a:off x="2365" y="3378"/>
              <a:ext cx="45" cy="136"/>
            </a:xfrm>
            <a:prstGeom prst="rect">
              <a:avLst/>
            </a:prstGeom>
            <a:noFill/>
            <a:ln w="12700">
              <a:solidFill>
                <a:schemeClr val="tx1"/>
              </a:solidFill>
              <a:miter lim="800000"/>
              <a:headEnd/>
              <a:tailEnd/>
            </a:ln>
            <a:effectLst/>
          </p:spPr>
          <p:txBody>
            <a:bodyPr wrap="none" anchor="ctr"/>
            <a:lstStyle/>
            <a:p>
              <a:endParaRPr lang="sl-SI"/>
            </a:p>
          </p:txBody>
        </p:sp>
        <p:sp>
          <p:nvSpPr>
            <p:cNvPr id="96309" name="Line 53"/>
            <p:cNvSpPr>
              <a:spLocks noChangeShapeType="1"/>
            </p:cNvSpPr>
            <p:nvPr/>
          </p:nvSpPr>
          <p:spPr bwMode="auto">
            <a:xfrm>
              <a:off x="2523" y="3333"/>
              <a:ext cx="0" cy="272"/>
            </a:xfrm>
            <a:prstGeom prst="line">
              <a:avLst/>
            </a:prstGeom>
            <a:noFill/>
            <a:ln w="12700">
              <a:solidFill>
                <a:schemeClr val="tx1"/>
              </a:solidFill>
              <a:round/>
              <a:headEnd/>
              <a:tailEnd type="triangle" w="med" len="med"/>
            </a:ln>
            <a:effectLst/>
          </p:spPr>
          <p:txBody>
            <a:bodyPr/>
            <a:lstStyle/>
            <a:p>
              <a:endParaRPr lang="sl-SI"/>
            </a:p>
          </p:txBody>
        </p:sp>
        <p:sp>
          <p:nvSpPr>
            <p:cNvPr id="96310" name="Oval 54"/>
            <p:cNvSpPr>
              <a:spLocks noChangeArrowheads="1"/>
            </p:cNvSpPr>
            <p:nvPr/>
          </p:nvSpPr>
          <p:spPr bwMode="auto">
            <a:xfrm>
              <a:off x="2505" y="3314"/>
              <a:ext cx="34" cy="34"/>
            </a:xfrm>
            <a:prstGeom prst="ellipse">
              <a:avLst/>
            </a:prstGeom>
            <a:solidFill>
              <a:srgbClr val="000000"/>
            </a:solidFill>
            <a:ln w="12700">
              <a:solidFill>
                <a:schemeClr val="tx1"/>
              </a:solidFill>
              <a:round/>
              <a:headEnd/>
              <a:tailEnd/>
            </a:ln>
            <a:effectLst/>
          </p:spPr>
          <p:txBody>
            <a:bodyPr wrap="none" anchor="ctr"/>
            <a:lstStyle/>
            <a:p>
              <a:endParaRPr lang="sl-SI"/>
            </a:p>
          </p:txBody>
        </p:sp>
        <p:sp>
          <p:nvSpPr>
            <p:cNvPr id="96311" name="Rectangle 55"/>
            <p:cNvSpPr>
              <a:spLocks noChangeArrowheads="1"/>
            </p:cNvSpPr>
            <p:nvPr/>
          </p:nvSpPr>
          <p:spPr bwMode="auto">
            <a:xfrm>
              <a:off x="2501" y="3378"/>
              <a:ext cx="45" cy="136"/>
            </a:xfrm>
            <a:prstGeom prst="rect">
              <a:avLst/>
            </a:prstGeom>
            <a:noFill/>
            <a:ln w="12700">
              <a:solidFill>
                <a:schemeClr val="tx1"/>
              </a:solidFill>
              <a:miter lim="800000"/>
              <a:headEnd/>
              <a:tailEnd/>
            </a:ln>
            <a:effectLst/>
          </p:spPr>
          <p:txBody>
            <a:bodyPr wrap="none" anchor="ctr"/>
            <a:lstStyle/>
            <a:p>
              <a:endParaRPr lang="sl-SI"/>
            </a:p>
          </p:txBody>
        </p:sp>
        <p:sp>
          <p:nvSpPr>
            <p:cNvPr id="96312" name="Line 56"/>
            <p:cNvSpPr>
              <a:spLocks noChangeShapeType="1"/>
            </p:cNvSpPr>
            <p:nvPr/>
          </p:nvSpPr>
          <p:spPr bwMode="auto">
            <a:xfrm>
              <a:off x="2659" y="3333"/>
              <a:ext cx="0" cy="272"/>
            </a:xfrm>
            <a:prstGeom prst="line">
              <a:avLst/>
            </a:prstGeom>
            <a:noFill/>
            <a:ln w="12700">
              <a:solidFill>
                <a:schemeClr val="tx1"/>
              </a:solidFill>
              <a:round/>
              <a:headEnd/>
              <a:tailEnd type="triangle" w="med" len="med"/>
            </a:ln>
            <a:effectLst/>
          </p:spPr>
          <p:txBody>
            <a:bodyPr/>
            <a:lstStyle/>
            <a:p>
              <a:endParaRPr lang="sl-SI"/>
            </a:p>
          </p:txBody>
        </p:sp>
        <p:sp>
          <p:nvSpPr>
            <p:cNvPr id="96313" name="Oval 57"/>
            <p:cNvSpPr>
              <a:spLocks noChangeArrowheads="1"/>
            </p:cNvSpPr>
            <p:nvPr/>
          </p:nvSpPr>
          <p:spPr bwMode="auto">
            <a:xfrm>
              <a:off x="2641" y="3314"/>
              <a:ext cx="34" cy="34"/>
            </a:xfrm>
            <a:prstGeom prst="ellipse">
              <a:avLst/>
            </a:prstGeom>
            <a:solidFill>
              <a:srgbClr val="000000"/>
            </a:solidFill>
            <a:ln w="12700">
              <a:solidFill>
                <a:schemeClr val="tx1"/>
              </a:solidFill>
              <a:round/>
              <a:headEnd/>
              <a:tailEnd/>
            </a:ln>
            <a:effectLst/>
          </p:spPr>
          <p:txBody>
            <a:bodyPr wrap="none" anchor="ctr"/>
            <a:lstStyle/>
            <a:p>
              <a:endParaRPr lang="sl-SI"/>
            </a:p>
          </p:txBody>
        </p:sp>
        <p:sp>
          <p:nvSpPr>
            <p:cNvPr id="96314" name="Rectangle 58"/>
            <p:cNvSpPr>
              <a:spLocks noChangeArrowheads="1"/>
            </p:cNvSpPr>
            <p:nvPr/>
          </p:nvSpPr>
          <p:spPr bwMode="auto">
            <a:xfrm>
              <a:off x="2637" y="3378"/>
              <a:ext cx="45" cy="136"/>
            </a:xfrm>
            <a:prstGeom prst="rect">
              <a:avLst/>
            </a:prstGeom>
            <a:noFill/>
            <a:ln w="12700">
              <a:solidFill>
                <a:schemeClr val="tx1"/>
              </a:solidFill>
              <a:miter lim="800000"/>
              <a:headEnd/>
              <a:tailEnd/>
            </a:ln>
            <a:effectLst/>
          </p:spPr>
          <p:txBody>
            <a:bodyPr wrap="none" anchor="ctr"/>
            <a:lstStyle/>
            <a:p>
              <a:endParaRPr lang="sl-SI"/>
            </a:p>
          </p:txBody>
        </p:sp>
        <p:sp>
          <p:nvSpPr>
            <p:cNvPr id="96315" name="Oval 59"/>
            <p:cNvSpPr>
              <a:spLocks noChangeArrowheads="1"/>
            </p:cNvSpPr>
            <p:nvPr/>
          </p:nvSpPr>
          <p:spPr bwMode="auto">
            <a:xfrm>
              <a:off x="2891" y="3313"/>
              <a:ext cx="34" cy="34"/>
            </a:xfrm>
            <a:prstGeom prst="ellipse">
              <a:avLst/>
            </a:prstGeom>
            <a:solidFill>
              <a:srgbClr val="000000"/>
            </a:solidFill>
            <a:ln w="12700">
              <a:solidFill>
                <a:schemeClr val="tx1"/>
              </a:solidFill>
              <a:round/>
              <a:headEnd/>
              <a:tailEnd/>
            </a:ln>
            <a:effectLst/>
          </p:spPr>
          <p:txBody>
            <a:bodyPr wrap="none" anchor="ctr"/>
            <a:lstStyle/>
            <a:p>
              <a:endParaRPr lang="sl-SI"/>
            </a:p>
          </p:txBody>
        </p:sp>
        <p:sp>
          <p:nvSpPr>
            <p:cNvPr id="96316" name="Line 60"/>
            <p:cNvSpPr>
              <a:spLocks noChangeShapeType="1"/>
            </p:cNvSpPr>
            <p:nvPr/>
          </p:nvSpPr>
          <p:spPr bwMode="auto">
            <a:xfrm flipV="1">
              <a:off x="1821" y="3333"/>
              <a:ext cx="1088" cy="0"/>
            </a:xfrm>
            <a:prstGeom prst="line">
              <a:avLst/>
            </a:prstGeom>
            <a:noFill/>
            <a:ln w="12700">
              <a:solidFill>
                <a:schemeClr val="tx1"/>
              </a:solidFill>
              <a:round/>
              <a:headEnd/>
              <a:tailEnd/>
            </a:ln>
            <a:effectLst/>
          </p:spPr>
          <p:txBody>
            <a:bodyPr/>
            <a:lstStyle/>
            <a:p>
              <a:endParaRPr lang="sl-SI"/>
            </a:p>
          </p:txBody>
        </p:sp>
        <p:sp>
          <p:nvSpPr>
            <p:cNvPr id="96317" name="Line 61"/>
            <p:cNvSpPr>
              <a:spLocks noChangeShapeType="1"/>
            </p:cNvSpPr>
            <p:nvPr/>
          </p:nvSpPr>
          <p:spPr bwMode="auto">
            <a:xfrm>
              <a:off x="1934" y="3333"/>
              <a:ext cx="0" cy="272"/>
            </a:xfrm>
            <a:prstGeom prst="line">
              <a:avLst/>
            </a:prstGeom>
            <a:noFill/>
            <a:ln w="12700">
              <a:solidFill>
                <a:schemeClr val="tx1"/>
              </a:solidFill>
              <a:round/>
              <a:headEnd/>
              <a:tailEnd type="triangle" w="med" len="med"/>
            </a:ln>
            <a:effectLst/>
          </p:spPr>
          <p:txBody>
            <a:bodyPr/>
            <a:lstStyle/>
            <a:p>
              <a:endParaRPr lang="sl-SI"/>
            </a:p>
          </p:txBody>
        </p:sp>
        <p:sp>
          <p:nvSpPr>
            <p:cNvPr id="96318" name="Oval 62"/>
            <p:cNvSpPr>
              <a:spLocks noChangeArrowheads="1"/>
            </p:cNvSpPr>
            <p:nvPr/>
          </p:nvSpPr>
          <p:spPr bwMode="auto">
            <a:xfrm>
              <a:off x="1917" y="3314"/>
              <a:ext cx="33" cy="34"/>
            </a:xfrm>
            <a:prstGeom prst="ellipse">
              <a:avLst/>
            </a:prstGeom>
            <a:solidFill>
              <a:srgbClr val="000000"/>
            </a:solidFill>
            <a:ln w="12700">
              <a:solidFill>
                <a:schemeClr val="tx1"/>
              </a:solidFill>
              <a:round/>
              <a:headEnd/>
              <a:tailEnd/>
            </a:ln>
            <a:effectLst/>
          </p:spPr>
          <p:txBody>
            <a:bodyPr wrap="none" anchor="ctr"/>
            <a:lstStyle/>
            <a:p>
              <a:endParaRPr lang="sl-SI"/>
            </a:p>
          </p:txBody>
        </p:sp>
        <p:sp>
          <p:nvSpPr>
            <p:cNvPr id="96319" name="Rectangle 63"/>
            <p:cNvSpPr>
              <a:spLocks noChangeArrowheads="1"/>
            </p:cNvSpPr>
            <p:nvPr/>
          </p:nvSpPr>
          <p:spPr bwMode="auto">
            <a:xfrm>
              <a:off x="1911" y="3378"/>
              <a:ext cx="46" cy="136"/>
            </a:xfrm>
            <a:prstGeom prst="rect">
              <a:avLst/>
            </a:prstGeom>
            <a:noFill/>
            <a:ln w="12700">
              <a:solidFill>
                <a:schemeClr val="tx1"/>
              </a:solidFill>
              <a:miter lim="800000"/>
              <a:headEnd/>
              <a:tailEnd/>
            </a:ln>
            <a:effectLst/>
          </p:spPr>
          <p:txBody>
            <a:bodyPr wrap="none" anchor="ctr"/>
            <a:lstStyle/>
            <a:p>
              <a:endParaRPr lang="sl-SI"/>
            </a:p>
          </p:txBody>
        </p:sp>
        <p:sp>
          <p:nvSpPr>
            <p:cNvPr id="96320" name="Line 64"/>
            <p:cNvSpPr>
              <a:spLocks noChangeShapeType="1"/>
            </p:cNvSpPr>
            <p:nvPr/>
          </p:nvSpPr>
          <p:spPr bwMode="auto">
            <a:xfrm>
              <a:off x="2070" y="3333"/>
              <a:ext cx="0" cy="272"/>
            </a:xfrm>
            <a:prstGeom prst="line">
              <a:avLst/>
            </a:prstGeom>
            <a:noFill/>
            <a:ln w="12700">
              <a:solidFill>
                <a:schemeClr val="tx1"/>
              </a:solidFill>
              <a:round/>
              <a:headEnd/>
              <a:tailEnd type="triangle" w="med" len="med"/>
            </a:ln>
            <a:effectLst/>
          </p:spPr>
          <p:txBody>
            <a:bodyPr/>
            <a:lstStyle/>
            <a:p>
              <a:endParaRPr lang="sl-SI"/>
            </a:p>
          </p:txBody>
        </p:sp>
        <p:sp>
          <p:nvSpPr>
            <p:cNvPr id="96321" name="Oval 65"/>
            <p:cNvSpPr>
              <a:spLocks noChangeArrowheads="1"/>
            </p:cNvSpPr>
            <p:nvPr/>
          </p:nvSpPr>
          <p:spPr bwMode="auto">
            <a:xfrm>
              <a:off x="2053" y="3314"/>
              <a:ext cx="33" cy="34"/>
            </a:xfrm>
            <a:prstGeom prst="ellipse">
              <a:avLst/>
            </a:prstGeom>
            <a:solidFill>
              <a:srgbClr val="000000"/>
            </a:solidFill>
            <a:ln w="12700">
              <a:solidFill>
                <a:schemeClr val="tx1"/>
              </a:solidFill>
              <a:round/>
              <a:headEnd/>
              <a:tailEnd/>
            </a:ln>
            <a:effectLst/>
          </p:spPr>
          <p:txBody>
            <a:bodyPr wrap="none" anchor="ctr"/>
            <a:lstStyle/>
            <a:p>
              <a:endParaRPr lang="sl-SI"/>
            </a:p>
          </p:txBody>
        </p:sp>
        <p:sp>
          <p:nvSpPr>
            <p:cNvPr id="96322" name="Rectangle 66"/>
            <p:cNvSpPr>
              <a:spLocks noChangeArrowheads="1"/>
            </p:cNvSpPr>
            <p:nvPr/>
          </p:nvSpPr>
          <p:spPr bwMode="auto">
            <a:xfrm>
              <a:off x="2047" y="3378"/>
              <a:ext cx="46" cy="136"/>
            </a:xfrm>
            <a:prstGeom prst="rect">
              <a:avLst/>
            </a:prstGeom>
            <a:noFill/>
            <a:ln w="12700">
              <a:solidFill>
                <a:schemeClr val="tx1"/>
              </a:solidFill>
              <a:miter lim="800000"/>
              <a:headEnd/>
              <a:tailEnd/>
            </a:ln>
            <a:effectLst/>
          </p:spPr>
          <p:txBody>
            <a:bodyPr wrap="none" anchor="ctr"/>
            <a:lstStyle/>
            <a:p>
              <a:endParaRPr lang="sl-SI"/>
            </a:p>
          </p:txBody>
        </p:sp>
        <p:sp>
          <p:nvSpPr>
            <p:cNvPr id="96323" name="Line 67"/>
            <p:cNvSpPr>
              <a:spLocks noChangeShapeType="1"/>
            </p:cNvSpPr>
            <p:nvPr/>
          </p:nvSpPr>
          <p:spPr bwMode="auto">
            <a:xfrm>
              <a:off x="2206" y="3333"/>
              <a:ext cx="0" cy="272"/>
            </a:xfrm>
            <a:prstGeom prst="line">
              <a:avLst/>
            </a:prstGeom>
            <a:noFill/>
            <a:ln w="12700">
              <a:solidFill>
                <a:schemeClr val="tx1"/>
              </a:solidFill>
              <a:round/>
              <a:headEnd/>
              <a:tailEnd type="triangle" w="med" len="med"/>
            </a:ln>
            <a:effectLst/>
          </p:spPr>
          <p:txBody>
            <a:bodyPr/>
            <a:lstStyle/>
            <a:p>
              <a:endParaRPr lang="sl-SI"/>
            </a:p>
          </p:txBody>
        </p:sp>
        <p:sp>
          <p:nvSpPr>
            <p:cNvPr id="96324" name="Oval 68"/>
            <p:cNvSpPr>
              <a:spLocks noChangeArrowheads="1"/>
            </p:cNvSpPr>
            <p:nvPr/>
          </p:nvSpPr>
          <p:spPr bwMode="auto">
            <a:xfrm>
              <a:off x="2189" y="3314"/>
              <a:ext cx="33" cy="34"/>
            </a:xfrm>
            <a:prstGeom prst="ellipse">
              <a:avLst/>
            </a:prstGeom>
            <a:solidFill>
              <a:srgbClr val="000000"/>
            </a:solidFill>
            <a:ln w="12700">
              <a:solidFill>
                <a:schemeClr val="tx1"/>
              </a:solidFill>
              <a:round/>
              <a:headEnd/>
              <a:tailEnd/>
            </a:ln>
            <a:effectLst/>
          </p:spPr>
          <p:txBody>
            <a:bodyPr wrap="none" anchor="ctr"/>
            <a:lstStyle/>
            <a:p>
              <a:endParaRPr lang="sl-SI"/>
            </a:p>
          </p:txBody>
        </p:sp>
        <p:sp>
          <p:nvSpPr>
            <p:cNvPr id="96325" name="Rectangle 69"/>
            <p:cNvSpPr>
              <a:spLocks noChangeArrowheads="1"/>
            </p:cNvSpPr>
            <p:nvPr/>
          </p:nvSpPr>
          <p:spPr bwMode="auto">
            <a:xfrm>
              <a:off x="2183" y="3378"/>
              <a:ext cx="46" cy="136"/>
            </a:xfrm>
            <a:prstGeom prst="rect">
              <a:avLst/>
            </a:prstGeom>
            <a:noFill/>
            <a:ln w="12700">
              <a:solidFill>
                <a:schemeClr val="tx1"/>
              </a:solidFill>
              <a:miter lim="800000"/>
              <a:headEnd/>
              <a:tailEnd/>
            </a:ln>
            <a:effectLst/>
          </p:spPr>
          <p:txBody>
            <a:bodyPr wrap="none" anchor="ctr"/>
            <a:lstStyle/>
            <a:p>
              <a:endParaRPr lang="sl-SI"/>
            </a:p>
          </p:txBody>
        </p:sp>
        <p:sp>
          <p:nvSpPr>
            <p:cNvPr id="96326" name="Text Box 70"/>
            <p:cNvSpPr txBox="1">
              <a:spLocks noChangeArrowheads="1"/>
            </p:cNvSpPr>
            <p:nvPr/>
          </p:nvSpPr>
          <p:spPr bwMode="auto">
            <a:xfrm>
              <a:off x="1065" y="3133"/>
              <a:ext cx="789" cy="308"/>
            </a:xfrm>
            <a:prstGeom prst="rect">
              <a:avLst/>
            </a:prstGeom>
            <a:noFill/>
            <a:ln w="12700">
              <a:noFill/>
              <a:miter lim="800000"/>
              <a:headEnd/>
              <a:tailEnd/>
            </a:ln>
            <a:effectLst/>
          </p:spPr>
          <p:txBody>
            <a:bodyPr wrap="none">
              <a:spAutoFit/>
            </a:bodyPr>
            <a:lstStyle/>
            <a:p>
              <a:pPr algn="ctr"/>
              <a:r>
                <a:rPr lang="en-GB" sz="1000"/>
                <a:t>UPS distribution</a:t>
              </a:r>
              <a:r>
                <a:rPr lang="en-GB" sz="2600" b="1"/>
                <a:t> </a:t>
              </a:r>
              <a:r>
                <a:rPr lang="en-GB" sz="1000"/>
                <a:t>2</a:t>
              </a:r>
            </a:p>
          </p:txBody>
        </p:sp>
        <p:sp>
          <p:nvSpPr>
            <p:cNvPr id="96327" name="Line 71"/>
            <p:cNvSpPr>
              <a:spLocks noChangeShapeType="1"/>
            </p:cNvSpPr>
            <p:nvPr/>
          </p:nvSpPr>
          <p:spPr bwMode="auto">
            <a:xfrm>
              <a:off x="2385" y="2909"/>
              <a:ext cx="0" cy="272"/>
            </a:xfrm>
            <a:prstGeom prst="line">
              <a:avLst/>
            </a:prstGeom>
            <a:noFill/>
            <a:ln w="12700">
              <a:solidFill>
                <a:schemeClr val="tx1"/>
              </a:solidFill>
              <a:round/>
              <a:headEnd/>
              <a:tailEnd type="triangle" w="med" len="med"/>
            </a:ln>
            <a:effectLst/>
          </p:spPr>
          <p:txBody>
            <a:bodyPr/>
            <a:lstStyle/>
            <a:p>
              <a:endParaRPr lang="sl-SI"/>
            </a:p>
          </p:txBody>
        </p:sp>
        <p:sp>
          <p:nvSpPr>
            <p:cNvPr id="96328" name="Oval 72"/>
            <p:cNvSpPr>
              <a:spLocks noChangeArrowheads="1"/>
            </p:cNvSpPr>
            <p:nvPr/>
          </p:nvSpPr>
          <p:spPr bwMode="auto">
            <a:xfrm>
              <a:off x="2367" y="2890"/>
              <a:ext cx="34" cy="34"/>
            </a:xfrm>
            <a:prstGeom prst="ellipse">
              <a:avLst/>
            </a:prstGeom>
            <a:solidFill>
              <a:srgbClr val="000000"/>
            </a:solidFill>
            <a:ln w="12700">
              <a:solidFill>
                <a:schemeClr val="tx1"/>
              </a:solidFill>
              <a:round/>
              <a:headEnd/>
              <a:tailEnd/>
            </a:ln>
            <a:effectLst/>
          </p:spPr>
          <p:txBody>
            <a:bodyPr wrap="none" anchor="ctr"/>
            <a:lstStyle/>
            <a:p>
              <a:endParaRPr lang="sl-SI"/>
            </a:p>
          </p:txBody>
        </p:sp>
        <p:sp>
          <p:nvSpPr>
            <p:cNvPr id="96329" name="Rectangle 73"/>
            <p:cNvSpPr>
              <a:spLocks noChangeArrowheads="1"/>
            </p:cNvSpPr>
            <p:nvPr/>
          </p:nvSpPr>
          <p:spPr bwMode="auto">
            <a:xfrm>
              <a:off x="2362" y="2954"/>
              <a:ext cx="47" cy="136"/>
            </a:xfrm>
            <a:prstGeom prst="rect">
              <a:avLst/>
            </a:prstGeom>
            <a:noFill/>
            <a:ln w="12700">
              <a:solidFill>
                <a:schemeClr val="tx1"/>
              </a:solidFill>
              <a:miter lim="800000"/>
              <a:headEnd/>
              <a:tailEnd/>
            </a:ln>
            <a:effectLst/>
          </p:spPr>
          <p:txBody>
            <a:bodyPr wrap="none" anchor="ctr"/>
            <a:lstStyle/>
            <a:p>
              <a:endParaRPr lang="sl-SI"/>
            </a:p>
          </p:txBody>
        </p:sp>
        <p:sp>
          <p:nvSpPr>
            <p:cNvPr id="96330" name="Line 74"/>
            <p:cNvSpPr>
              <a:spLocks noChangeShapeType="1"/>
            </p:cNvSpPr>
            <p:nvPr/>
          </p:nvSpPr>
          <p:spPr bwMode="auto">
            <a:xfrm>
              <a:off x="2521" y="2909"/>
              <a:ext cx="0" cy="272"/>
            </a:xfrm>
            <a:prstGeom prst="line">
              <a:avLst/>
            </a:prstGeom>
            <a:noFill/>
            <a:ln w="12700">
              <a:solidFill>
                <a:schemeClr val="tx1"/>
              </a:solidFill>
              <a:round/>
              <a:headEnd/>
              <a:tailEnd type="triangle" w="med" len="med"/>
            </a:ln>
            <a:effectLst/>
          </p:spPr>
          <p:txBody>
            <a:bodyPr/>
            <a:lstStyle/>
            <a:p>
              <a:endParaRPr lang="sl-SI"/>
            </a:p>
          </p:txBody>
        </p:sp>
        <p:sp>
          <p:nvSpPr>
            <p:cNvPr id="96331" name="Oval 75"/>
            <p:cNvSpPr>
              <a:spLocks noChangeArrowheads="1"/>
            </p:cNvSpPr>
            <p:nvPr/>
          </p:nvSpPr>
          <p:spPr bwMode="auto">
            <a:xfrm>
              <a:off x="2503" y="2890"/>
              <a:ext cx="34" cy="34"/>
            </a:xfrm>
            <a:prstGeom prst="ellipse">
              <a:avLst/>
            </a:prstGeom>
            <a:solidFill>
              <a:srgbClr val="000000"/>
            </a:solidFill>
            <a:ln w="12700">
              <a:solidFill>
                <a:schemeClr val="tx1"/>
              </a:solidFill>
              <a:round/>
              <a:headEnd/>
              <a:tailEnd/>
            </a:ln>
            <a:effectLst/>
          </p:spPr>
          <p:txBody>
            <a:bodyPr wrap="none" anchor="ctr"/>
            <a:lstStyle/>
            <a:p>
              <a:endParaRPr lang="sl-SI"/>
            </a:p>
          </p:txBody>
        </p:sp>
        <p:sp>
          <p:nvSpPr>
            <p:cNvPr id="96332" name="Rectangle 76"/>
            <p:cNvSpPr>
              <a:spLocks noChangeArrowheads="1"/>
            </p:cNvSpPr>
            <p:nvPr/>
          </p:nvSpPr>
          <p:spPr bwMode="auto">
            <a:xfrm>
              <a:off x="2498" y="2954"/>
              <a:ext cx="47" cy="136"/>
            </a:xfrm>
            <a:prstGeom prst="rect">
              <a:avLst/>
            </a:prstGeom>
            <a:noFill/>
            <a:ln w="12700">
              <a:solidFill>
                <a:schemeClr val="tx1"/>
              </a:solidFill>
              <a:miter lim="800000"/>
              <a:headEnd/>
              <a:tailEnd/>
            </a:ln>
            <a:effectLst/>
          </p:spPr>
          <p:txBody>
            <a:bodyPr wrap="none" anchor="ctr"/>
            <a:lstStyle/>
            <a:p>
              <a:endParaRPr lang="sl-SI"/>
            </a:p>
          </p:txBody>
        </p:sp>
        <p:sp>
          <p:nvSpPr>
            <p:cNvPr id="96333" name="Line 77"/>
            <p:cNvSpPr>
              <a:spLocks noChangeShapeType="1"/>
            </p:cNvSpPr>
            <p:nvPr/>
          </p:nvSpPr>
          <p:spPr bwMode="auto">
            <a:xfrm>
              <a:off x="2657" y="2909"/>
              <a:ext cx="0" cy="272"/>
            </a:xfrm>
            <a:prstGeom prst="line">
              <a:avLst/>
            </a:prstGeom>
            <a:noFill/>
            <a:ln w="12700">
              <a:solidFill>
                <a:schemeClr val="tx1"/>
              </a:solidFill>
              <a:round/>
              <a:headEnd/>
              <a:tailEnd type="triangle" w="med" len="med"/>
            </a:ln>
            <a:effectLst/>
          </p:spPr>
          <p:txBody>
            <a:bodyPr/>
            <a:lstStyle/>
            <a:p>
              <a:endParaRPr lang="sl-SI"/>
            </a:p>
          </p:txBody>
        </p:sp>
        <p:sp>
          <p:nvSpPr>
            <p:cNvPr id="96334" name="Oval 78"/>
            <p:cNvSpPr>
              <a:spLocks noChangeArrowheads="1"/>
            </p:cNvSpPr>
            <p:nvPr/>
          </p:nvSpPr>
          <p:spPr bwMode="auto">
            <a:xfrm>
              <a:off x="2639" y="2890"/>
              <a:ext cx="34" cy="34"/>
            </a:xfrm>
            <a:prstGeom prst="ellipse">
              <a:avLst/>
            </a:prstGeom>
            <a:solidFill>
              <a:srgbClr val="000000"/>
            </a:solidFill>
            <a:ln w="12700">
              <a:solidFill>
                <a:schemeClr val="tx1"/>
              </a:solidFill>
              <a:round/>
              <a:headEnd/>
              <a:tailEnd/>
            </a:ln>
            <a:effectLst/>
          </p:spPr>
          <p:txBody>
            <a:bodyPr wrap="none" anchor="ctr"/>
            <a:lstStyle/>
            <a:p>
              <a:endParaRPr lang="sl-SI"/>
            </a:p>
          </p:txBody>
        </p:sp>
        <p:sp>
          <p:nvSpPr>
            <p:cNvPr id="96335" name="Rectangle 79"/>
            <p:cNvSpPr>
              <a:spLocks noChangeArrowheads="1"/>
            </p:cNvSpPr>
            <p:nvPr/>
          </p:nvSpPr>
          <p:spPr bwMode="auto">
            <a:xfrm>
              <a:off x="2634" y="2954"/>
              <a:ext cx="47" cy="136"/>
            </a:xfrm>
            <a:prstGeom prst="rect">
              <a:avLst/>
            </a:prstGeom>
            <a:noFill/>
            <a:ln w="12700">
              <a:solidFill>
                <a:schemeClr val="tx1"/>
              </a:solidFill>
              <a:miter lim="800000"/>
              <a:headEnd/>
              <a:tailEnd/>
            </a:ln>
            <a:effectLst/>
          </p:spPr>
          <p:txBody>
            <a:bodyPr wrap="none" anchor="ctr"/>
            <a:lstStyle/>
            <a:p>
              <a:endParaRPr lang="sl-SI"/>
            </a:p>
          </p:txBody>
        </p:sp>
        <p:sp>
          <p:nvSpPr>
            <p:cNvPr id="96336" name="Oval 80"/>
            <p:cNvSpPr>
              <a:spLocks noChangeArrowheads="1"/>
            </p:cNvSpPr>
            <p:nvPr/>
          </p:nvSpPr>
          <p:spPr bwMode="auto">
            <a:xfrm>
              <a:off x="2889" y="2889"/>
              <a:ext cx="34" cy="34"/>
            </a:xfrm>
            <a:prstGeom prst="ellipse">
              <a:avLst/>
            </a:prstGeom>
            <a:solidFill>
              <a:srgbClr val="000000"/>
            </a:solidFill>
            <a:ln w="12700">
              <a:solidFill>
                <a:schemeClr val="tx1"/>
              </a:solidFill>
              <a:round/>
              <a:headEnd/>
              <a:tailEnd/>
            </a:ln>
            <a:effectLst/>
          </p:spPr>
          <p:txBody>
            <a:bodyPr wrap="none" anchor="ctr"/>
            <a:lstStyle/>
            <a:p>
              <a:endParaRPr lang="sl-SI"/>
            </a:p>
          </p:txBody>
        </p:sp>
        <p:sp>
          <p:nvSpPr>
            <p:cNvPr id="96337" name="Line 81"/>
            <p:cNvSpPr>
              <a:spLocks noChangeShapeType="1"/>
            </p:cNvSpPr>
            <p:nvPr/>
          </p:nvSpPr>
          <p:spPr bwMode="auto">
            <a:xfrm flipV="1">
              <a:off x="1818" y="2909"/>
              <a:ext cx="1089" cy="0"/>
            </a:xfrm>
            <a:prstGeom prst="line">
              <a:avLst/>
            </a:prstGeom>
            <a:noFill/>
            <a:ln w="12700">
              <a:solidFill>
                <a:schemeClr val="tx1"/>
              </a:solidFill>
              <a:round/>
              <a:headEnd/>
              <a:tailEnd/>
            </a:ln>
            <a:effectLst/>
          </p:spPr>
          <p:txBody>
            <a:bodyPr/>
            <a:lstStyle/>
            <a:p>
              <a:endParaRPr lang="sl-SI"/>
            </a:p>
          </p:txBody>
        </p:sp>
        <p:sp>
          <p:nvSpPr>
            <p:cNvPr id="96338" name="Line 82"/>
            <p:cNvSpPr>
              <a:spLocks noChangeShapeType="1"/>
            </p:cNvSpPr>
            <p:nvPr/>
          </p:nvSpPr>
          <p:spPr bwMode="auto">
            <a:xfrm>
              <a:off x="1933" y="2909"/>
              <a:ext cx="0" cy="272"/>
            </a:xfrm>
            <a:prstGeom prst="line">
              <a:avLst/>
            </a:prstGeom>
            <a:noFill/>
            <a:ln w="12700">
              <a:solidFill>
                <a:schemeClr val="tx1"/>
              </a:solidFill>
              <a:round/>
              <a:headEnd/>
              <a:tailEnd type="triangle" w="med" len="med"/>
            </a:ln>
            <a:effectLst/>
          </p:spPr>
          <p:txBody>
            <a:bodyPr/>
            <a:lstStyle/>
            <a:p>
              <a:endParaRPr lang="sl-SI"/>
            </a:p>
          </p:txBody>
        </p:sp>
        <p:sp>
          <p:nvSpPr>
            <p:cNvPr id="96339" name="Oval 83"/>
            <p:cNvSpPr>
              <a:spLocks noChangeArrowheads="1"/>
            </p:cNvSpPr>
            <p:nvPr/>
          </p:nvSpPr>
          <p:spPr bwMode="auto">
            <a:xfrm>
              <a:off x="1914" y="2890"/>
              <a:ext cx="35" cy="34"/>
            </a:xfrm>
            <a:prstGeom prst="ellipse">
              <a:avLst/>
            </a:prstGeom>
            <a:solidFill>
              <a:srgbClr val="000000"/>
            </a:solidFill>
            <a:ln w="12700">
              <a:solidFill>
                <a:schemeClr val="tx1"/>
              </a:solidFill>
              <a:round/>
              <a:headEnd/>
              <a:tailEnd/>
            </a:ln>
            <a:effectLst/>
          </p:spPr>
          <p:txBody>
            <a:bodyPr wrap="none" anchor="ctr"/>
            <a:lstStyle/>
            <a:p>
              <a:endParaRPr lang="sl-SI"/>
            </a:p>
          </p:txBody>
        </p:sp>
        <p:sp>
          <p:nvSpPr>
            <p:cNvPr id="96340" name="Rectangle 84"/>
            <p:cNvSpPr>
              <a:spLocks noChangeArrowheads="1"/>
            </p:cNvSpPr>
            <p:nvPr/>
          </p:nvSpPr>
          <p:spPr bwMode="auto">
            <a:xfrm>
              <a:off x="1909" y="2954"/>
              <a:ext cx="46" cy="136"/>
            </a:xfrm>
            <a:prstGeom prst="rect">
              <a:avLst/>
            </a:prstGeom>
            <a:noFill/>
            <a:ln w="12700">
              <a:solidFill>
                <a:schemeClr val="tx1"/>
              </a:solidFill>
              <a:miter lim="800000"/>
              <a:headEnd/>
              <a:tailEnd/>
            </a:ln>
            <a:effectLst/>
          </p:spPr>
          <p:txBody>
            <a:bodyPr wrap="none" anchor="ctr"/>
            <a:lstStyle/>
            <a:p>
              <a:endParaRPr lang="sl-SI"/>
            </a:p>
          </p:txBody>
        </p:sp>
        <p:sp>
          <p:nvSpPr>
            <p:cNvPr id="96341" name="Line 85"/>
            <p:cNvSpPr>
              <a:spLocks noChangeShapeType="1"/>
            </p:cNvSpPr>
            <p:nvPr/>
          </p:nvSpPr>
          <p:spPr bwMode="auto">
            <a:xfrm>
              <a:off x="2069" y="2909"/>
              <a:ext cx="0" cy="272"/>
            </a:xfrm>
            <a:prstGeom prst="line">
              <a:avLst/>
            </a:prstGeom>
            <a:noFill/>
            <a:ln w="12700">
              <a:solidFill>
                <a:schemeClr val="tx1"/>
              </a:solidFill>
              <a:round/>
              <a:headEnd/>
              <a:tailEnd type="triangle" w="med" len="med"/>
            </a:ln>
            <a:effectLst/>
          </p:spPr>
          <p:txBody>
            <a:bodyPr/>
            <a:lstStyle/>
            <a:p>
              <a:endParaRPr lang="sl-SI"/>
            </a:p>
          </p:txBody>
        </p:sp>
        <p:sp>
          <p:nvSpPr>
            <p:cNvPr id="96342" name="Oval 86"/>
            <p:cNvSpPr>
              <a:spLocks noChangeArrowheads="1"/>
            </p:cNvSpPr>
            <p:nvPr/>
          </p:nvSpPr>
          <p:spPr bwMode="auto">
            <a:xfrm>
              <a:off x="2050" y="2890"/>
              <a:ext cx="35" cy="34"/>
            </a:xfrm>
            <a:prstGeom prst="ellipse">
              <a:avLst/>
            </a:prstGeom>
            <a:solidFill>
              <a:srgbClr val="000000"/>
            </a:solidFill>
            <a:ln w="12700">
              <a:solidFill>
                <a:schemeClr val="tx1"/>
              </a:solidFill>
              <a:round/>
              <a:headEnd/>
              <a:tailEnd/>
            </a:ln>
            <a:effectLst/>
          </p:spPr>
          <p:txBody>
            <a:bodyPr wrap="none" anchor="ctr"/>
            <a:lstStyle/>
            <a:p>
              <a:endParaRPr lang="sl-SI"/>
            </a:p>
          </p:txBody>
        </p:sp>
        <p:sp>
          <p:nvSpPr>
            <p:cNvPr id="96343" name="Rectangle 87"/>
            <p:cNvSpPr>
              <a:spLocks noChangeArrowheads="1"/>
            </p:cNvSpPr>
            <p:nvPr/>
          </p:nvSpPr>
          <p:spPr bwMode="auto">
            <a:xfrm>
              <a:off x="2045" y="2954"/>
              <a:ext cx="46" cy="136"/>
            </a:xfrm>
            <a:prstGeom prst="rect">
              <a:avLst/>
            </a:prstGeom>
            <a:noFill/>
            <a:ln w="12700">
              <a:solidFill>
                <a:schemeClr val="tx1"/>
              </a:solidFill>
              <a:miter lim="800000"/>
              <a:headEnd/>
              <a:tailEnd/>
            </a:ln>
            <a:effectLst/>
          </p:spPr>
          <p:txBody>
            <a:bodyPr wrap="none" anchor="ctr"/>
            <a:lstStyle/>
            <a:p>
              <a:endParaRPr lang="sl-SI"/>
            </a:p>
          </p:txBody>
        </p:sp>
        <p:sp>
          <p:nvSpPr>
            <p:cNvPr id="96344" name="Line 88"/>
            <p:cNvSpPr>
              <a:spLocks noChangeShapeType="1"/>
            </p:cNvSpPr>
            <p:nvPr/>
          </p:nvSpPr>
          <p:spPr bwMode="auto">
            <a:xfrm>
              <a:off x="2205" y="2909"/>
              <a:ext cx="0" cy="272"/>
            </a:xfrm>
            <a:prstGeom prst="line">
              <a:avLst/>
            </a:prstGeom>
            <a:noFill/>
            <a:ln w="12700">
              <a:solidFill>
                <a:schemeClr val="tx1"/>
              </a:solidFill>
              <a:round/>
              <a:headEnd/>
              <a:tailEnd type="triangle" w="med" len="med"/>
            </a:ln>
            <a:effectLst/>
          </p:spPr>
          <p:txBody>
            <a:bodyPr/>
            <a:lstStyle/>
            <a:p>
              <a:endParaRPr lang="sl-SI"/>
            </a:p>
          </p:txBody>
        </p:sp>
        <p:sp>
          <p:nvSpPr>
            <p:cNvPr id="96345" name="Oval 89"/>
            <p:cNvSpPr>
              <a:spLocks noChangeArrowheads="1"/>
            </p:cNvSpPr>
            <p:nvPr/>
          </p:nvSpPr>
          <p:spPr bwMode="auto">
            <a:xfrm>
              <a:off x="2186" y="2890"/>
              <a:ext cx="35" cy="34"/>
            </a:xfrm>
            <a:prstGeom prst="ellipse">
              <a:avLst/>
            </a:prstGeom>
            <a:solidFill>
              <a:srgbClr val="000000"/>
            </a:solidFill>
            <a:ln w="12700">
              <a:solidFill>
                <a:schemeClr val="tx1"/>
              </a:solidFill>
              <a:round/>
              <a:headEnd/>
              <a:tailEnd/>
            </a:ln>
            <a:effectLst/>
          </p:spPr>
          <p:txBody>
            <a:bodyPr wrap="none" anchor="ctr"/>
            <a:lstStyle/>
            <a:p>
              <a:endParaRPr lang="sl-SI"/>
            </a:p>
          </p:txBody>
        </p:sp>
        <p:sp>
          <p:nvSpPr>
            <p:cNvPr id="96346" name="Rectangle 90"/>
            <p:cNvSpPr>
              <a:spLocks noChangeArrowheads="1"/>
            </p:cNvSpPr>
            <p:nvPr/>
          </p:nvSpPr>
          <p:spPr bwMode="auto">
            <a:xfrm>
              <a:off x="2181" y="2954"/>
              <a:ext cx="46" cy="136"/>
            </a:xfrm>
            <a:prstGeom prst="rect">
              <a:avLst/>
            </a:prstGeom>
            <a:noFill/>
            <a:ln w="12700">
              <a:solidFill>
                <a:schemeClr val="tx1"/>
              </a:solidFill>
              <a:miter lim="800000"/>
              <a:headEnd/>
              <a:tailEnd/>
            </a:ln>
            <a:effectLst/>
          </p:spPr>
          <p:txBody>
            <a:bodyPr wrap="none" anchor="ctr"/>
            <a:lstStyle/>
            <a:p>
              <a:endParaRPr lang="sl-SI"/>
            </a:p>
          </p:txBody>
        </p:sp>
        <p:sp>
          <p:nvSpPr>
            <p:cNvPr id="96347" name="Text Box 91"/>
            <p:cNvSpPr txBox="1">
              <a:spLocks noChangeArrowheads="1"/>
            </p:cNvSpPr>
            <p:nvPr/>
          </p:nvSpPr>
          <p:spPr bwMode="auto">
            <a:xfrm>
              <a:off x="1079" y="2834"/>
              <a:ext cx="754" cy="154"/>
            </a:xfrm>
            <a:prstGeom prst="rect">
              <a:avLst/>
            </a:prstGeom>
            <a:noFill/>
            <a:ln w="12700">
              <a:noFill/>
              <a:miter lim="800000"/>
              <a:headEnd/>
              <a:tailEnd/>
            </a:ln>
            <a:effectLst/>
          </p:spPr>
          <p:txBody>
            <a:bodyPr wrap="none">
              <a:spAutoFit/>
            </a:bodyPr>
            <a:lstStyle/>
            <a:p>
              <a:pPr algn="ctr"/>
              <a:r>
                <a:rPr lang="en-GB" sz="1000"/>
                <a:t>UPS distribution 1</a:t>
              </a:r>
            </a:p>
          </p:txBody>
        </p:sp>
        <p:sp>
          <p:nvSpPr>
            <p:cNvPr id="96348" name="Text Box 92"/>
            <p:cNvSpPr txBox="1">
              <a:spLocks noChangeArrowheads="1"/>
            </p:cNvSpPr>
            <p:nvPr/>
          </p:nvSpPr>
          <p:spPr bwMode="auto">
            <a:xfrm>
              <a:off x="3033" y="3088"/>
              <a:ext cx="526" cy="154"/>
            </a:xfrm>
            <a:prstGeom prst="rect">
              <a:avLst/>
            </a:prstGeom>
            <a:noFill/>
            <a:ln w="12700">
              <a:noFill/>
              <a:miter lim="800000"/>
              <a:headEnd/>
              <a:tailEnd/>
            </a:ln>
            <a:effectLst/>
          </p:spPr>
          <p:txBody>
            <a:bodyPr wrap="none">
              <a:spAutoFit/>
            </a:bodyPr>
            <a:lstStyle/>
            <a:p>
              <a:pPr algn="ctr"/>
              <a:r>
                <a:rPr lang="en-GB" sz="1000"/>
                <a:t>Data centre</a:t>
              </a:r>
            </a:p>
          </p:txBody>
        </p:sp>
        <p:sp>
          <p:nvSpPr>
            <p:cNvPr id="96349" name="Text Box 93"/>
            <p:cNvSpPr txBox="1">
              <a:spLocks noChangeArrowheads="1"/>
            </p:cNvSpPr>
            <p:nvPr/>
          </p:nvSpPr>
          <p:spPr bwMode="auto">
            <a:xfrm>
              <a:off x="1157" y="2544"/>
              <a:ext cx="545" cy="154"/>
            </a:xfrm>
            <a:prstGeom prst="rect">
              <a:avLst/>
            </a:prstGeom>
            <a:noFill/>
            <a:ln w="12700">
              <a:noFill/>
              <a:miter lim="800000"/>
              <a:headEnd/>
              <a:tailEnd/>
            </a:ln>
            <a:effectLst/>
          </p:spPr>
          <p:txBody>
            <a:bodyPr wrap="none">
              <a:spAutoFit/>
            </a:bodyPr>
            <a:lstStyle/>
            <a:p>
              <a:pPr algn="ctr"/>
              <a:r>
                <a:rPr lang="en-GB" sz="1000"/>
                <a:t>UPS busbar</a:t>
              </a:r>
            </a:p>
          </p:txBody>
        </p:sp>
        <p:grpSp>
          <p:nvGrpSpPr>
            <p:cNvPr id="3" name="Group 95"/>
            <p:cNvGrpSpPr>
              <a:grpSpLocks/>
            </p:cNvGrpSpPr>
            <p:nvPr/>
          </p:nvGrpSpPr>
          <p:grpSpPr bwMode="auto">
            <a:xfrm>
              <a:off x="1141" y="915"/>
              <a:ext cx="226" cy="562"/>
              <a:chOff x="1112" y="967"/>
              <a:chExt cx="226" cy="562"/>
            </a:xfrm>
          </p:grpSpPr>
          <p:sp>
            <p:nvSpPr>
              <p:cNvPr id="96352" name="Text Box 96"/>
              <p:cNvSpPr txBox="1">
                <a:spLocks noChangeArrowheads="1"/>
              </p:cNvSpPr>
              <p:nvPr/>
            </p:nvSpPr>
            <p:spPr bwMode="auto">
              <a:xfrm>
                <a:off x="1124" y="1087"/>
                <a:ext cx="191" cy="173"/>
              </a:xfrm>
              <a:prstGeom prst="rect">
                <a:avLst/>
              </a:prstGeom>
              <a:noFill/>
              <a:ln w="12700">
                <a:noFill/>
                <a:miter lim="800000"/>
                <a:headEnd/>
                <a:tailEnd/>
              </a:ln>
              <a:effectLst/>
            </p:spPr>
            <p:txBody>
              <a:bodyPr wrap="none">
                <a:spAutoFit/>
              </a:bodyPr>
              <a:lstStyle/>
              <a:p>
                <a:r>
                  <a:rPr lang="en-GB" sz="1200"/>
                  <a:t>G</a:t>
                </a:r>
              </a:p>
            </p:txBody>
          </p:sp>
          <p:grpSp>
            <p:nvGrpSpPr>
              <p:cNvPr id="4" name="Group 97"/>
              <p:cNvGrpSpPr>
                <a:grpSpLocks/>
              </p:cNvGrpSpPr>
              <p:nvPr/>
            </p:nvGrpSpPr>
            <p:grpSpPr bwMode="auto">
              <a:xfrm>
                <a:off x="1112" y="967"/>
                <a:ext cx="226" cy="562"/>
                <a:chOff x="1111" y="967"/>
                <a:chExt cx="226" cy="562"/>
              </a:xfrm>
            </p:grpSpPr>
            <p:sp>
              <p:nvSpPr>
                <p:cNvPr id="96354" name="Line 98"/>
                <p:cNvSpPr>
                  <a:spLocks noChangeShapeType="1"/>
                </p:cNvSpPr>
                <p:nvPr/>
              </p:nvSpPr>
              <p:spPr bwMode="auto">
                <a:xfrm rot="10800000" flipV="1">
                  <a:off x="1216" y="1238"/>
                  <a:ext cx="1" cy="91"/>
                </a:xfrm>
                <a:prstGeom prst="line">
                  <a:avLst/>
                </a:prstGeom>
                <a:noFill/>
                <a:ln w="12700">
                  <a:solidFill>
                    <a:schemeClr val="tx1"/>
                  </a:solidFill>
                  <a:round/>
                  <a:headEnd/>
                  <a:tailEnd/>
                </a:ln>
                <a:effectLst/>
              </p:spPr>
              <p:txBody>
                <a:bodyPr/>
                <a:lstStyle/>
                <a:p>
                  <a:endParaRPr lang="sl-SI"/>
                </a:p>
              </p:txBody>
            </p:sp>
            <p:sp>
              <p:nvSpPr>
                <p:cNvPr id="96355" name="Line 99"/>
                <p:cNvSpPr>
                  <a:spLocks noChangeShapeType="1"/>
                </p:cNvSpPr>
                <p:nvPr/>
              </p:nvSpPr>
              <p:spPr bwMode="auto">
                <a:xfrm rot="10800000" flipH="1" flipV="1">
                  <a:off x="1217" y="1329"/>
                  <a:ext cx="46" cy="91"/>
                </a:xfrm>
                <a:prstGeom prst="line">
                  <a:avLst/>
                </a:prstGeom>
                <a:noFill/>
                <a:ln w="12700">
                  <a:solidFill>
                    <a:schemeClr val="tx1"/>
                  </a:solidFill>
                  <a:round/>
                  <a:headEnd/>
                  <a:tailEnd/>
                </a:ln>
                <a:effectLst/>
              </p:spPr>
              <p:txBody>
                <a:bodyPr/>
                <a:lstStyle/>
                <a:p>
                  <a:endParaRPr lang="sl-SI"/>
                </a:p>
              </p:txBody>
            </p:sp>
            <p:sp>
              <p:nvSpPr>
                <p:cNvPr id="96356" name="Line 100"/>
                <p:cNvSpPr>
                  <a:spLocks noChangeShapeType="1"/>
                </p:cNvSpPr>
                <p:nvPr/>
              </p:nvSpPr>
              <p:spPr bwMode="auto">
                <a:xfrm rot="10800000" flipV="1">
                  <a:off x="1219" y="1420"/>
                  <a:ext cx="0" cy="91"/>
                </a:xfrm>
                <a:prstGeom prst="line">
                  <a:avLst/>
                </a:prstGeom>
                <a:noFill/>
                <a:ln w="12700">
                  <a:solidFill>
                    <a:schemeClr val="tx1"/>
                  </a:solidFill>
                  <a:round/>
                  <a:headEnd/>
                  <a:tailEnd/>
                </a:ln>
                <a:effectLst/>
              </p:spPr>
              <p:txBody>
                <a:bodyPr/>
                <a:lstStyle/>
                <a:p>
                  <a:endParaRPr lang="sl-SI"/>
                </a:p>
              </p:txBody>
            </p:sp>
            <p:sp>
              <p:nvSpPr>
                <p:cNvPr id="96357" name="Oval 101"/>
                <p:cNvSpPr>
                  <a:spLocks noChangeArrowheads="1"/>
                </p:cNvSpPr>
                <p:nvPr/>
              </p:nvSpPr>
              <p:spPr bwMode="auto">
                <a:xfrm rot="10800000">
                  <a:off x="1203" y="1495"/>
                  <a:ext cx="34" cy="34"/>
                </a:xfrm>
                <a:prstGeom prst="ellipse">
                  <a:avLst/>
                </a:prstGeom>
                <a:solidFill>
                  <a:srgbClr val="000000"/>
                </a:solidFill>
                <a:ln w="12700">
                  <a:solidFill>
                    <a:schemeClr val="tx1"/>
                  </a:solidFill>
                  <a:round/>
                  <a:headEnd/>
                  <a:tailEnd/>
                </a:ln>
                <a:effectLst/>
              </p:spPr>
              <p:txBody>
                <a:bodyPr wrap="none" anchor="ctr"/>
                <a:lstStyle/>
                <a:p>
                  <a:endParaRPr lang="sl-SI"/>
                </a:p>
              </p:txBody>
            </p:sp>
            <p:sp>
              <p:nvSpPr>
                <p:cNvPr id="96358" name="Oval 102"/>
                <p:cNvSpPr>
                  <a:spLocks noChangeArrowheads="1"/>
                </p:cNvSpPr>
                <p:nvPr/>
              </p:nvSpPr>
              <p:spPr bwMode="auto">
                <a:xfrm rot="10800000">
                  <a:off x="1153" y="1104"/>
                  <a:ext cx="136" cy="136"/>
                </a:xfrm>
                <a:prstGeom prst="ellipse">
                  <a:avLst/>
                </a:prstGeom>
                <a:noFill/>
                <a:ln w="12700">
                  <a:solidFill>
                    <a:schemeClr val="tx1"/>
                  </a:solidFill>
                  <a:round/>
                  <a:headEnd/>
                  <a:tailEnd/>
                </a:ln>
                <a:effectLst/>
              </p:spPr>
              <p:txBody>
                <a:bodyPr wrap="none" anchor="ctr"/>
                <a:lstStyle/>
                <a:p>
                  <a:endParaRPr lang="sl-SI"/>
                </a:p>
              </p:txBody>
            </p:sp>
            <p:sp>
              <p:nvSpPr>
                <p:cNvPr id="96359" name="Line 103"/>
                <p:cNvSpPr>
                  <a:spLocks noChangeShapeType="1"/>
                </p:cNvSpPr>
                <p:nvPr/>
              </p:nvSpPr>
              <p:spPr bwMode="auto">
                <a:xfrm rot="10800000">
                  <a:off x="1235" y="1058"/>
                  <a:ext cx="0" cy="45"/>
                </a:xfrm>
                <a:prstGeom prst="line">
                  <a:avLst/>
                </a:prstGeom>
                <a:noFill/>
                <a:ln w="12700">
                  <a:solidFill>
                    <a:schemeClr val="tx1"/>
                  </a:solidFill>
                  <a:round/>
                  <a:headEnd/>
                  <a:tailEnd/>
                </a:ln>
                <a:effectLst/>
              </p:spPr>
              <p:txBody>
                <a:bodyPr/>
                <a:lstStyle/>
                <a:p>
                  <a:endParaRPr lang="sl-SI"/>
                </a:p>
              </p:txBody>
            </p:sp>
            <p:sp>
              <p:nvSpPr>
                <p:cNvPr id="96360" name="Line 104"/>
                <p:cNvSpPr>
                  <a:spLocks noChangeShapeType="1"/>
                </p:cNvSpPr>
                <p:nvPr/>
              </p:nvSpPr>
              <p:spPr bwMode="auto">
                <a:xfrm rot="10800000">
                  <a:off x="1209" y="1058"/>
                  <a:ext cx="0" cy="45"/>
                </a:xfrm>
                <a:prstGeom prst="line">
                  <a:avLst/>
                </a:prstGeom>
                <a:noFill/>
                <a:ln w="12700">
                  <a:solidFill>
                    <a:schemeClr val="tx1"/>
                  </a:solidFill>
                  <a:round/>
                  <a:headEnd/>
                  <a:tailEnd/>
                </a:ln>
                <a:effectLst/>
              </p:spPr>
              <p:txBody>
                <a:bodyPr/>
                <a:lstStyle/>
                <a:p>
                  <a:endParaRPr lang="sl-SI"/>
                </a:p>
              </p:txBody>
            </p:sp>
            <p:sp>
              <p:nvSpPr>
                <p:cNvPr id="96361" name="AutoShape 105"/>
                <p:cNvSpPr>
                  <a:spLocks noChangeArrowheads="1"/>
                </p:cNvSpPr>
                <p:nvPr/>
              </p:nvSpPr>
              <p:spPr bwMode="auto">
                <a:xfrm rot="10800000" flipV="1">
                  <a:off x="1111" y="967"/>
                  <a:ext cx="226" cy="91"/>
                </a:xfrm>
                <a:prstGeom prst="flowChartManualOperation">
                  <a:avLst/>
                </a:prstGeom>
                <a:noFill/>
                <a:ln w="12700">
                  <a:solidFill>
                    <a:schemeClr val="tx1"/>
                  </a:solidFill>
                  <a:miter lim="800000"/>
                  <a:headEnd/>
                  <a:tailEnd/>
                </a:ln>
                <a:effectLst/>
              </p:spPr>
              <p:txBody>
                <a:bodyPr wrap="none" anchor="ctr"/>
                <a:lstStyle/>
                <a:p>
                  <a:pPr algn="ctr"/>
                  <a:r>
                    <a:rPr lang="en-US" sz="1000"/>
                    <a:t>n</a:t>
                  </a:r>
                </a:p>
              </p:txBody>
            </p:sp>
          </p:grpSp>
        </p:grpSp>
        <p:grpSp>
          <p:nvGrpSpPr>
            <p:cNvPr id="5" name="Group 106"/>
            <p:cNvGrpSpPr>
              <a:grpSpLocks/>
            </p:cNvGrpSpPr>
            <p:nvPr/>
          </p:nvGrpSpPr>
          <p:grpSpPr bwMode="auto">
            <a:xfrm>
              <a:off x="1412" y="912"/>
              <a:ext cx="228" cy="562"/>
              <a:chOff x="1474" y="964"/>
              <a:chExt cx="228" cy="562"/>
            </a:xfrm>
          </p:grpSpPr>
          <p:sp>
            <p:nvSpPr>
              <p:cNvPr id="96363" name="Oval 107"/>
              <p:cNvSpPr>
                <a:spLocks noChangeArrowheads="1"/>
              </p:cNvSpPr>
              <p:nvPr/>
            </p:nvSpPr>
            <p:spPr bwMode="auto">
              <a:xfrm rot="10800000">
                <a:off x="1565" y="1492"/>
                <a:ext cx="35" cy="34"/>
              </a:xfrm>
              <a:prstGeom prst="ellipse">
                <a:avLst/>
              </a:prstGeom>
              <a:solidFill>
                <a:srgbClr val="000000"/>
              </a:solidFill>
              <a:ln w="12700">
                <a:solidFill>
                  <a:schemeClr val="tx1"/>
                </a:solidFill>
                <a:round/>
                <a:headEnd/>
                <a:tailEnd/>
              </a:ln>
              <a:effectLst/>
            </p:spPr>
            <p:txBody>
              <a:bodyPr wrap="none" anchor="ctr"/>
              <a:lstStyle/>
              <a:p>
                <a:endParaRPr lang="sl-SI"/>
              </a:p>
            </p:txBody>
          </p:sp>
          <p:grpSp>
            <p:nvGrpSpPr>
              <p:cNvPr id="6" name="Group 108"/>
              <p:cNvGrpSpPr>
                <a:grpSpLocks/>
              </p:cNvGrpSpPr>
              <p:nvPr/>
            </p:nvGrpSpPr>
            <p:grpSpPr bwMode="auto">
              <a:xfrm>
                <a:off x="1474" y="964"/>
                <a:ext cx="228" cy="544"/>
                <a:chOff x="1427" y="964"/>
                <a:chExt cx="228" cy="544"/>
              </a:xfrm>
            </p:grpSpPr>
            <p:sp>
              <p:nvSpPr>
                <p:cNvPr id="96365" name="Text Box 109"/>
                <p:cNvSpPr txBox="1">
                  <a:spLocks noChangeArrowheads="1"/>
                </p:cNvSpPr>
                <p:nvPr/>
              </p:nvSpPr>
              <p:spPr bwMode="auto">
                <a:xfrm>
                  <a:off x="1441" y="1087"/>
                  <a:ext cx="191" cy="173"/>
                </a:xfrm>
                <a:prstGeom prst="rect">
                  <a:avLst/>
                </a:prstGeom>
                <a:noFill/>
                <a:ln w="12700">
                  <a:noFill/>
                  <a:prstDash val="sysDot"/>
                  <a:miter lim="800000"/>
                  <a:headEnd/>
                  <a:tailEnd/>
                </a:ln>
                <a:effectLst/>
              </p:spPr>
              <p:txBody>
                <a:bodyPr wrap="none">
                  <a:spAutoFit/>
                </a:bodyPr>
                <a:lstStyle/>
                <a:p>
                  <a:r>
                    <a:rPr lang="en-GB" sz="1200"/>
                    <a:t>G</a:t>
                  </a:r>
                </a:p>
              </p:txBody>
            </p:sp>
            <p:grpSp>
              <p:nvGrpSpPr>
                <p:cNvPr id="7" name="Group 110"/>
                <p:cNvGrpSpPr>
                  <a:grpSpLocks/>
                </p:cNvGrpSpPr>
                <p:nvPr/>
              </p:nvGrpSpPr>
              <p:grpSpPr bwMode="auto">
                <a:xfrm>
                  <a:off x="1427" y="964"/>
                  <a:ext cx="228" cy="544"/>
                  <a:chOff x="1427" y="964"/>
                  <a:chExt cx="227" cy="544"/>
                </a:xfrm>
              </p:grpSpPr>
              <p:sp>
                <p:nvSpPr>
                  <p:cNvPr id="96367" name="Line 111"/>
                  <p:cNvSpPr>
                    <a:spLocks noChangeShapeType="1"/>
                  </p:cNvSpPr>
                  <p:nvPr/>
                </p:nvSpPr>
                <p:spPr bwMode="auto">
                  <a:xfrm rot="10800000" flipV="1">
                    <a:off x="1533" y="1235"/>
                    <a:ext cx="1" cy="91"/>
                  </a:xfrm>
                  <a:prstGeom prst="line">
                    <a:avLst/>
                  </a:prstGeom>
                  <a:noFill/>
                  <a:ln w="12700">
                    <a:solidFill>
                      <a:schemeClr val="tx1"/>
                    </a:solidFill>
                    <a:round/>
                    <a:headEnd/>
                    <a:tailEnd/>
                  </a:ln>
                  <a:effectLst/>
                </p:spPr>
                <p:txBody>
                  <a:bodyPr/>
                  <a:lstStyle/>
                  <a:p>
                    <a:endParaRPr lang="sl-SI"/>
                  </a:p>
                </p:txBody>
              </p:sp>
              <p:sp>
                <p:nvSpPr>
                  <p:cNvPr id="96368" name="Line 112"/>
                  <p:cNvSpPr>
                    <a:spLocks noChangeShapeType="1"/>
                  </p:cNvSpPr>
                  <p:nvPr/>
                </p:nvSpPr>
                <p:spPr bwMode="auto">
                  <a:xfrm rot="10800000" flipH="1" flipV="1">
                    <a:off x="1534" y="1326"/>
                    <a:ext cx="45" cy="91"/>
                  </a:xfrm>
                  <a:prstGeom prst="line">
                    <a:avLst/>
                  </a:prstGeom>
                  <a:noFill/>
                  <a:ln w="12700">
                    <a:solidFill>
                      <a:schemeClr val="tx1"/>
                    </a:solidFill>
                    <a:round/>
                    <a:headEnd/>
                    <a:tailEnd/>
                  </a:ln>
                  <a:effectLst/>
                </p:spPr>
                <p:txBody>
                  <a:bodyPr/>
                  <a:lstStyle/>
                  <a:p>
                    <a:endParaRPr lang="sl-SI"/>
                  </a:p>
                </p:txBody>
              </p:sp>
              <p:sp>
                <p:nvSpPr>
                  <p:cNvPr id="96369" name="Line 113"/>
                  <p:cNvSpPr>
                    <a:spLocks noChangeShapeType="1"/>
                  </p:cNvSpPr>
                  <p:nvPr/>
                </p:nvSpPr>
                <p:spPr bwMode="auto">
                  <a:xfrm rot="10800000" flipV="1">
                    <a:off x="1535" y="1417"/>
                    <a:ext cx="0" cy="91"/>
                  </a:xfrm>
                  <a:prstGeom prst="line">
                    <a:avLst/>
                  </a:prstGeom>
                  <a:noFill/>
                  <a:ln w="12700">
                    <a:solidFill>
                      <a:schemeClr val="tx1"/>
                    </a:solidFill>
                    <a:round/>
                    <a:headEnd/>
                    <a:tailEnd/>
                  </a:ln>
                  <a:effectLst/>
                </p:spPr>
                <p:txBody>
                  <a:bodyPr/>
                  <a:lstStyle/>
                  <a:p>
                    <a:endParaRPr lang="sl-SI"/>
                  </a:p>
                </p:txBody>
              </p:sp>
              <p:sp>
                <p:nvSpPr>
                  <p:cNvPr id="96370" name="Oval 114"/>
                  <p:cNvSpPr>
                    <a:spLocks noChangeArrowheads="1"/>
                  </p:cNvSpPr>
                  <p:nvPr/>
                </p:nvSpPr>
                <p:spPr bwMode="auto">
                  <a:xfrm rot="10800000">
                    <a:off x="1470" y="1101"/>
                    <a:ext cx="136" cy="136"/>
                  </a:xfrm>
                  <a:prstGeom prst="ellipse">
                    <a:avLst/>
                  </a:prstGeom>
                  <a:noFill/>
                  <a:ln w="12700">
                    <a:solidFill>
                      <a:schemeClr val="tx1"/>
                    </a:solidFill>
                    <a:round/>
                    <a:headEnd/>
                    <a:tailEnd/>
                  </a:ln>
                  <a:effectLst/>
                </p:spPr>
                <p:txBody>
                  <a:bodyPr wrap="none" anchor="ctr"/>
                  <a:lstStyle/>
                  <a:p>
                    <a:endParaRPr lang="sl-SI"/>
                  </a:p>
                </p:txBody>
              </p:sp>
              <p:sp>
                <p:nvSpPr>
                  <p:cNvPr id="96371" name="Line 115"/>
                  <p:cNvSpPr>
                    <a:spLocks noChangeShapeType="1"/>
                  </p:cNvSpPr>
                  <p:nvPr/>
                </p:nvSpPr>
                <p:spPr bwMode="auto">
                  <a:xfrm rot="10800000">
                    <a:off x="1551" y="1055"/>
                    <a:ext cx="0" cy="45"/>
                  </a:xfrm>
                  <a:prstGeom prst="line">
                    <a:avLst/>
                  </a:prstGeom>
                  <a:noFill/>
                  <a:ln w="12700">
                    <a:solidFill>
                      <a:schemeClr val="tx1"/>
                    </a:solidFill>
                    <a:round/>
                    <a:headEnd/>
                    <a:tailEnd/>
                  </a:ln>
                  <a:effectLst/>
                </p:spPr>
                <p:txBody>
                  <a:bodyPr/>
                  <a:lstStyle/>
                  <a:p>
                    <a:endParaRPr lang="sl-SI"/>
                  </a:p>
                </p:txBody>
              </p:sp>
              <p:sp>
                <p:nvSpPr>
                  <p:cNvPr id="96372" name="Line 116"/>
                  <p:cNvSpPr>
                    <a:spLocks noChangeShapeType="1"/>
                  </p:cNvSpPr>
                  <p:nvPr/>
                </p:nvSpPr>
                <p:spPr bwMode="auto">
                  <a:xfrm rot="10800000">
                    <a:off x="1526" y="1055"/>
                    <a:ext cx="0" cy="45"/>
                  </a:xfrm>
                  <a:prstGeom prst="line">
                    <a:avLst/>
                  </a:prstGeom>
                  <a:noFill/>
                  <a:ln w="12700">
                    <a:solidFill>
                      <a:schemeClr val="tx1"/>
                    </a:solidFill>
                    <a:round/>
                    <a:headEnd/>
                    <a:tailEnd/>
                  </a:ln>
                  <a:effectLst/>
                </p:spPr>
                <p:txBody>
                  <a:bodyPr/>
                  <a:lstStyle/>
                  <a:p>
                    <a:endParaRPr lang="sl-SI"/>
                  </a:p>
                </p:txBody>
              </p:sp>
              <p:sp>
                <p:nvSpPr>
                  <p:cNvPr id="96373" name="AutoShape 117"/>
                  <p:cNvSpPr>
                    <a:spLocks noChangeArrowheads="1"/>
                  </p:cNvSpPr>
                  <p:nvPr/>
                </p:nvSpPr>
                <p:spPr bwMode="auto">
                  <a:xfrm rot="10800000" flipV="1">
                    <a:off x="1427" y="964"/>
                    <a:ext cx="227" cy="91"/>
                  </a:xfrm>
                  <a:prstGeom prst="flowChartManualOperation">
                    <a:avLst/>
                  </a:prstGeom>
                  <a:noFill/>
                  <a:ln w="12700">
                    <a:solidFill>
                      <a:schemeClr val="tx1"/>
                    </a:solidFill>
                    <a:miter lim="800000"/>
                    <a:headEnd/>
                    <a:tailEnd/>
                  </a:ln>
                  <a:effectLst/>
                </p:spPr>
                <p:txBody>
                  <a:bodyPr wrap="none" anchor="ctr"/>
                  <a:lstStyle/>
                  <a:p>
                    <a:pPr algn="ctr"/>
                    <a:r>
                      <a:rPr lang="en-US" sz="1000"/>
                      <a:t>+1</a:t>
                    </a:r>
                  </a:p>
                </p:txBody>
              </p:sp>
            </p:grpSp>
          </p:grpSp>
        </p:grpSp>
        <p:sp>
          <p:nvSpPr>
            <p:cNvPr id="96374" name="Line 118"/>
            <p:cNvSpPr>
              <a:spLocks noChangeShapeType="1"/>
            </p:cNvSpPr>
            <p:nvPr/>
          </p:nvSpPr>
          <p:spPr bwMode="auto">
            <a:xfrm flipH="1" flipV="1">
              <a:off x="2529" y="2290"/>
              <a:ext cx="44" cy="91"/>
            </a:xfrm>
            <a:prstGeom prst="line">
              <a:avLst/>
            </a:prstGeom>
            <a:noFill/>
            <a:ln w="12700">
              <a:solidFill>
                <a:schemeClr val="tx1"/>
              </a:solidFill>
              <a:prstDash val="dash"/>
              <a:round/>
              <a:headEnd/>
              <a:tailEnd/>
            </a:ln>
            <a:effectLst/>
          </p:spPr>
          <p:txBody>
            <a:bodyPr/>
            <a:lstStyle/>
            <a:p>
              <a:endParaRPr lang="sl-SI"/>
            </a:p>
          </p:txBody>
        </p:sp>
        <p:sp>
          <p:nvSpPr>
            <p:cNvPr id="96375" name="Line 119"/>
            <p:cNvSpPr>
              <a:spLocks noChangeShapeType="1"/>
            </p:cNvSpPr>
            <p:nvPr/>
          </p:nvSpPr>
          <p:spPr bwMode="auto">
            <a:xfrm flipV="1">
              <a:off x="2573" y="1473"/>
              <a:ext cx="0" cy="817"/>
            </a:xfrm>
            <a:prstGeom prst="line">
              <a:avLst/>
            </a:prstGeom>
            <a:noFill/>
            <a:ln w="12700">
              <a:solidFill>
                <a:schemeClr val="tx1"/>
              </a:solidFill>
              <a:prstDash val="dash"/>
              <a:round/>
              <a:headEnd/>
              <a:tailEnd/>
            </a:ln>
            <a:effectLst/>
          </p:spPr>
          <p:txBody>
            <a:bodyPr/>
            <a:lstStyle/>
            <a:p>
              <a:endParaRPr lang="sl-SI"/>
            </a:p>
          </p:txBody>
        </p:sp>
        <p:sp>
          <p:nvSpPr>
            <p:cNvPr id="96376" name="Oval 120"/>
            <p:cNvSpPr>
              <a:spLocks noChangeArrowheads="1"/>
            </p:cNvSpPr>
            <p:nvPr/>
          </p:nvSpPr>
          <p:spPr bwMode="auto">
            <a:xfrm>
              <a:off x="2555" y="1444"/>
              <a:ext cx="34" cy="34"/>
            </a:xfrm>
            <a:prstGeom prst="ellipse">
              <a:avLst/>
            </a:prstGeom>
            <a:solidFill>
              <a:srgbClr val="000000"/>
            </a:solidFill>
            <a:ln w="12700">
              <a:solidFill>
                <a:schemeClr val="tx1"/>
              </a:solidFill>
              <a:round/>
              <a:headEnd/>
              <a:tailEnd/>
            </a:ln>
            <a:effectLst/>
          </p:spPr>
          <p:txBody>
            <a:bodyPr wrap="none" anchor="ctr"/>
            <a:lstStyle/>
            <a:p>
              <a:endParaRPr lang="sl-SI"/>
            </a:p>
          </p:txBody>
        </p:sp>
        <p:sp>
          <p:nvSpPr>
            <p:cNvPr id="96377" name="Oval 121"/>
            <p:cNvSpPr>
              <a:spLocks noChangeArrowheads="1"/>
            </p:cNvSpPr>
            <p:nvPr/>
          </p:nvSpPr>
          <p:spPr bwMode="auto">
            <a:xfrm>
              <a:off x="2557" y="2497"/>
              <a:ext cx="34" cy="34"/>
            </a:xfrm>
            <a:prstGeom prst="ellipse">
              <a:avLst/>
            </a:prstGeom>
            <a:solidFill>
              <a:srgbClr val="000000"/>
            </a:solidFill>
            <a:ln w="12700">
              <a:solidFill>
                <a:schemeClr val="tx1"/>
              </a:solidFill>
              <a:round/>
              <a:headEnd/>
              <a:tailEnd/>
            </a:ln>
            <a:effectLst/>
          </p:spPr>
          <p:txBody>
            <a:bodyPr wrap="none" anchor="ctr"/>
            <a:lstStyle/>
            <a:p>
              <a:endParaRPr lang="sl-SI"/>
            </a:p>
          </p:txBody>
        </p:sp>
        <p:sp>
          <p:nvSpPr>
            <p:cNvPr id="96378" name="Line 122"/>
            <p:cNvSpPr>
              <a:spLocks noChangeShapeType="1"/>
            </p:cNvSpPr>
            <p:nvPr/>
          </p:nvSpPr>
          <p:spPr bwMode="auto">
            <a:xfrm>
              <a:off x="2573" y="2371"/>
              <a:ext cx="0" cy="136"/>
            </a:xfrm>
            <a:prstGeom prst="line">
              <a:avLst/>
            </a:prstGeom>
            <a:noFill/>
            <a:ln w="9525">
              <a:solidFill>
                <a:schemeClr val="tx1"/>
              </a:solidFill>
              <a:prstDash val="dash"/>
              <a:round/>
              <a:headEnd/>
              <a:tailEnd/>
            </a:ln>
            <a:effectLst/>
          </p:spPr>
          <p:txBody>
            <a:bodyPr/>
            <a:lstStyle/>
            <a:p>
              <a:endParaRPr lang="sl-SI"/>
            </a:p>
          </p:txBody>
        </p:sp>
        <p:sp>
          <p:nvSpPr>
            <p:cNvPr id="96379" name="Text Box 123"/>
            <p:cNvSpPr txBox="1">
              <a:spLocks noChangeArrowheads="1"/>
            </p:cNvSpPr>
            <p:nvPr/>
          </p:nvSpPr>
          <p:spPr bwMode="auto">
            <a:xfrm>
              <a:off x="2532" y="2017"/>
              <a:ext cx="377" cy="250"/>
            </a:xfrm>
            <a:prstGeom prst="rect">
              <a:avLst/>
            </a:prstGeom>
            <a:noFill/>
            <a:ln w="12700">
              <a:noFill/>
              <a:miter lim="800000"/>
              <a:headEnd/>
              <a:tailEnd/>
            </a:ln>
            <a:effectLst/>
          </p:spPr>
          <p:txBody>
            <a:bodyPr wrap="none">
              <a:spAutoFit/>
            </a:bodyPr>
            <a:lstStyle/>
            <a:p>
              <a:pPr algn="ctr"/>
              <a:r>
                <a:rPr lang="en-GB" sz="1000"/>
                <a:t>Auto-</a:t>
              </a:r>
            </a:p>
            <a:p>
              <a:pPr algn="ctr"/>
              <a:r>
                <a:rPr lang="en-GB" sz="1000"/>
                <a:t>Bypass</a:t>
              </a:r>
            </a:p>
          </p:txBody>
        </p:sp>
        <p:sp>
          <p:nvSpPr>
            <p:cNvPr id="96380" name="Line 124"/>
            <p:cNvSpPr>
              <a:spLocks noChangeShapeType="1"/>
            </p:cNvSpPr>
            <p:nvPr/>
          </p:nvSpPr>
          <p:spPr bwMode="auto">
            <a:xfrm flipV="1">
              <a:off x="1000" y="1723"/>
              <a:ext cx="0" cy="67"/>
            </a:xfrm>
            <a:prstGeom prst="line">
              <a:avLst/>
            </a:prstGeom>
            <a:noFill/>
            <a:ln w="12700">
              <a:solidFill>
                <a:schemeClr val="tx1"/>
              </a:solidFill>
              <a:round/>
              <a:headEnd/>
              <a:tailEnd/>
            </a:ln>
            <a:effectLst/>
          </p:spPr>
          <p:txBody>
            <a:bodyPr/>
            <a:lstStyle/>
            <a:p>
              <a:endParaRPr lang="sl-SI"/>
            </a:p>
          </p:txBody>
        </p:sp>
        <p:sp>
          <p:nvSpPr>
            <p:cNvPr id="96381" name="Line 125"/>
            <p:cNvSpPr>
              <a:spLocks noChangeShapeType="1"/>
            </p:cNvSpPr>
            <p:nvPr/>
          </p:nvSpPr>
          <p:spPr bwMode="auto">
            <a:xfrm flipH="1" flipV="1">
              <a:off x="955" y="1632"/>
              <a:ext cx="44" cy="91"/>
            </a:xfrm>
            <a:prstGeom prst="line">
              <a:avLst/>
            </a:prstGeom>
            <a:noFill/>
            <a:ln w="12700">
              <a:solidFill>
                <a:schemeClr val="tx1"/>
              </a:solidFill>
              <a:round/>
              <a:headEnd/>
              <a:tailEnd/>
            </a:ln>
            <a:effectLst/>
          </p:spPr>
          <p:txBody>
            <a:bodyPr/>
            <a:lstStyle/>
            <a:p>
              <a:endParaRPr lang="sl-SI"/>
            </a:p>
          </p:txBody>
        </p:sp>
        <p:sp>
          <p:nvSpPr>
            <p:cNvPr id="96382" name="Line 126"/>
            <p:cNvSpPr>
              <a:spLocks noChangeShapeType="1"/>
            </p:cNvSpPr>
            <p:nvPr/>
          </p:nvSpPr>
          <p:spPr bwMode="auto">
            <a:xfrm flipH="1" flipV="1">
              <a:off x="996" y="1466"/>
              <a:ext cx="3" cy="166"/>
            </a:xfrm>
            <a:prstGeom prst="line">
              <a:avLst/>
            </a:prstGeom>
            <a:noFill/>
            <a:ln w="12700">
              <a:solidFill>
                <a:schemeClr val="tx1"/>
              </a:solidFill>
              <a:round/>
              <a:headEnd/>
              <a:tailEnd type="oval" w="med" len="med"/>
            </a:ln>
            <a:effectLst/>
          </p:spPr>
          <p:txBody>
            <a:bodyPr/>
            <a:lstStyle/>
            <a:p>
              <a:endParaRPr lang="sl-SI"/>
            </a:p>
          </p:txBody>
        </p:sp>
        <p:sp>
          <p:nvSpPr>
            <p:cNvPr id="96383" name="Rectangle 127"/>
            <p:cNvSpPr>
              <a:spLocks noChangeArrowheads="1"/>
            </p:cNvSpPr>
            <p:nvPr/>
          </p:nvSpPr>
          <p:spPr bwMode="auto">
            <a:xfrm rot="19980000">
              <a:off x="959" y="1639"/>
              <a:ext cx="45" cy="91"/>
            </a:xfrm>
            <a:prstGeom prst="rect">
              <a:avLst/>
            </a:prstGeom>
            <a:noFill/>
            <a:ln w="9525">
              <a:solidFill>
                <a:schemeClr val="tx1"/>
              </a:solidFill>
              <a:miter lim="800000"/>
              <a:headEnd/>
              <a:tailEnd/>
            </a:ln>
            <a:effectLst/>
          </p:spPr>
          <p:txBody>
            <a:bodyPr wrap="none" anchor="ctr"/>
            <a:lstStyle/>
            <a:p>
              <a:endParaRPr lang="sl-SI"/>
            </a:p>
          </p:txBody>
        </p:sp>
        <p:grpSp>
          <p:nvGrpSpPr>
            <p:cNvPr id="8" name="Group 128"/>
            <p:cNvGrpSpPr>
              <a:grpSpLocks/>
            </p:cNvGrpSpPr>
            <p:nvPr/>
          </p:nvGrpSpPr>
          <p:grpSpPr bwMode="auto">
            <a:xfrm>
              <a:off x="1049" y="1466"/>
              <a:ext cx="49" cy="324"/>
              <a:chOff x="933" y="1518"/>
              <a:chExt cx="49" cy="324"/>
            </a:xfrm>
          </p:grpSpPr>
          <p:sp>
            <p:nvSpPr>
              <p:cNvPr id="96385" name="Line 129"/>
              <p:cNvSpPr>
                <a:spLocks noChangeShapeType="1"/>
              </p:cNvSpPr>
              <p:nvPr/>
            </p:nvSpPr>
            <p:spPr bwMode="auto">
              <a:xfrm flipV="1">
                <a:off x="978" y="1775"/>
                <a:ext cx="0" cy="67"/>
              </a:xfrm>
              <a:prstGeom prst="line">
                <a:avLst/>
              </a:prstGeom>
              <a:noFill/>
              <a:ln w="12700">
                <a:solidFill>
                  <a:schemeClr val="tx1"/>
                </a:solidFill>
                <a:round/>
                <a:headEnd/>
                <a:tailEnd/>
              </a:ln>
              <a:effectLst/>
            </p:spPr>
            <p:txBody>
              <a:bodyPr/>
              <a:lstStyle/>
              <a:p>
                <a:endParaRPr lang="sl-SI"/>
              </a:p>
            </p:txBody>
          </p:sp>
          <p:sp>
            <p:nvSpPr>
              <p:cNvPr id="96386" name="Line 130"/>
              <p:cNvSpPr>
                <a:spLocks noChangeShapeType="1"/>
              </p:cNvSpPr>
              <p:nvPr/>
            </p:nvSpPr>
            <p:spPr bwMode="auto">
              <a:xfrm flipH="1" flipV="1">
                <a:off x="933" y="1684"/>
                <a:ext cx="44" cy="91"/>
              </a:xfrm>
              <a:prstGeom prst="line">
                <a:avLst/>
              </a:prstGeom>
              <a:noFill/>
              <a:ln w="12700">
                <a:solidFill>
                  <a:schemeClr val="tx1"/>
                </a:solidFill>
                <a:round/>
                <a:headEnd/>
                <a:tailEnd/>
              </a:ln>
              <a:effectLst/>
            </p:spPr>
            <p:txBody>
              <a:bodyPr/>
              <a:lstStyle/>
              <a:p>
                <a:endParaRPr lang="sl-SI"/>
              </a:p>
            </p:txBody>
          </p:sp>
          <p:sp>
            <p:nvSpPr>
              <p:cNvPr id="96387" name="Line 131"/>
              <p:cNvSpPr>
                <a:spLocks noChangeShapeType="1"/>
              </p:cNvSpPr>
              <p:nvPr/>
            </p:nvSpPr>
            <p:spPr bwMode="auto">
              <a:xfrm flipH="1" flipV="1">
                <a:off x="974" y="1518"/>
                <a:ext cx="3" cy="166"/>
              </a:xfrm>
              <a:prstGeom prst="line">
                <a:avLst/>
              </a:prstGeom>
              <a:noFill/>
              <a:ln w="12700">
                <a:solidFill>
                  <a:schemeClr val="tx1"/>
                </a:solidFill>
                <a:round/>
                <a:headEnd/>
                <a:tailEnd type="oval" w="med" len="med"/>
              </a:ln>
              <a:effectLst/>
            </p:spPr>
            <p:txBody>
              <a:bodyPr/>
              <a:lstStyle/>
              <a:p>
                <a:endParaRPr lang="sl-SI"/>
              </a:p>
            </p:txBody>
          </p:sp>
          <p:sp>
            <p:nvSpPr>
              <p:cNvPr id="96388" name="Rectangle 132"/>
              <p:cNvSpPr>
                <a:spLocks noChangeArrowheads="1"/>
              </p:cNvSpPr>
              <p:nvPr/>
            </p:nvSpPr>
            <p:spPr bwMode="auto">
              <a:xfrm rot="19980000">
                <a:off x="937" y="1691"/>
                <a:ext cx="45" cy="91"/>
              </a:xfrm>
              <a:prstGeom prst="rect">
                <a:avLst/>
              </a:prstGeom>
              <a:noFill/>
              <a:ln w="9525">
                <a:solidFill>
                  <a:schemeClr val="tx1"/>
                </a:solidFill>
                <a:miter lim="800000"/>
                <a:headEnd/>
                <a:tailEnd/>
              </a:ln>
              <a:effectLst/>
            </p:spPr>
            <p:txBody>
              <a:bodyPr wrap="none" anchor="ctr"/>
              <a:lstStyle/>
              <a:p>
                <a:endParaRPr lang="sl-SI"/>
              </a:p>
            </p:txBody>
          </p:sp>
        </p:grpSp>
        <p:grpSp>
          <p:nvGrpSpPr>
            <p:cNvPr id="9" name="Group 133"/>
            <p:cNvGrpSpPr>
              <a:grpSpLocks/>
            </p:cNvGrpSpPr>
            <p:nvPr/>
          </p:nvGrpSpPr>
          <p:grpSpPr bwMode="auto">
            <a:xfrm>
              <a:off x="1726" y="1466"/>
              <a:ext cx="49" cy="324"/>
              <a:chOff x="933" y="1518"/>
              <a:chExt cx="49" cy="324"/>
            </a:xfrm>
          </p:grpSpPr>
          <p:sp>
            <p:nvSpPr>
              <p:cNvPr id="96390" name="Line 134"/>
              <p:cNvSpPr>
                <a:spLocks noChangeShapeType="1"/>
              </p:cNvSpPr>
              <p:nvPr/>
            </p:nvSpPr>
            <p:spPr bwMode="auto">
              <a:xfrm flipV="1">
                <a:off x="978" y="1775"/>
                <a:ext cx="0" cy="67"/>
              </a:xfrm>
              <a:prstGeom prst="line">
                <a:avLst/>
              </a:prstGeom>
              <a:noFill/>
              <a:ln w="12700">
                <a:solidFill>
                  <a:schemeClr val="tx1"/>
                </a:solidFill>
                <a:round/>
                <a:headEnd/>
                <a:tailEnd/>
              </a:ln>
              <a:effectLst/>
            </p:spPr>
            <p:txBody>
              <a:bodyPr/>
              <a:lstStyle/>
              <a:p>
                <a:endParaRPr lang="sl-SI"/>
              </a:p>
            </p:txBody>
          </p:sp>
          <p:sp>
            <p:nvSpPr>
              <p:cNvPr id="96391" name="Line 135"/>
              <p:cNvSpPr>
                <a:spLocks noChangeShapeType="1"/>
              </p:cNvSpPr>
              <p:nvPr/>
            </p:nvSpPr>
            <p:spPr bwMode="auto">
              <a:xfrm flipH="1" flipV="1">
                <a:off x="933" y="1684"/>
                <a:ext cx="44" cy="91"/>
              </a:xfrm>
              <a:prstGeom prst="line">
                <a:avLst/>
              </a:prstGeom>
              <a:noFill/>
              <a:ln w="12700">
                <a:solidFill>
                  <a:schemeClr val="tx1"/>
                </a:solidFill>
                <a:round/>
                <a:headEnd/>
                <a:tailEnd/>
              </a:ln>
              <a:effectLst/>
            </p:spPr>
            <p:txBody>
              <a:bodyPr/>
              <a:lstStyle/>
              <a:p>
                <a:endParaRPr lang="sl-SI"/>
              </a:p>
            </p:txBody>
          </p:sp>
          <p:sp>
            <p:nvSpPr>
              <p:cNvPr id="96392" name="Line 136"/>
              <p:cNvSpPr>
                <a:spLocks noChangeShapeType="1"/>
              </p:cNvSpPr>
              <p:nvPr/>
            </p:nvSpPr>
            <p:spPr bwMode="auto">
              <a:xfrm flipH="1" flipV="1">
                <a:off x="974" y="1518"/>
                <a:ext cx="3" cy="166"/>
              </a:xfrm>
              <a:prstGeom prst="line">
                <a:avLst/>
              </a:prstGeom>
              <a:noFill/>
              <a:ln w="12700">
                <a:solidFill>
                  <a:schemeClr val="tx1"/>
                </a:solidFill>
                <a:round/>
                <a:headEnd/>
                <a:tailEnd type="oval" w="med" len="med"/>
              </a:ln>
              <a:effectLst/>
            </p:spPr>
            <p:txBody>
              <a:bodyPr/>
              <a:lstStyle/>
              <a:p>
                <a:endParaRPr lang="sl-SI"/>
              </a:p>
            </p:txBody>
          </p:sp>
          <p:sp>
            <p:nvSpPr>
              <p:cNvPr id="96393" name="Rectangle 137"/>
              <p:cNvSpPr>
                <a:spLocks noChangeArrowheads="1"/>
              </p:cNvSpPr>
              <p:nvPr/>
            </p:nvSpPr>
            <p:spPr bwMode="auto">
              <a:xfrm rot="19980000">
                <a:off x="937" y="1691"/>
                <a:ext cx="45" cy="91"/>
              </a:xfrm>
              <a:prstGeom prst="rect">
                <a:avLst/>
              </a:prstGeom>
              <a:noFill/>
              <a:ln w="9525">
                <a:solidFill>
                  <a:schemeClr val="tx1"/>
                </a:solidFill>
                <a:miter lim="800000"/>
                <a:headEnd/>
                <a:tailEnd/>
              </a:ln>
              <a:effectLst/>
            </p:spPr>
            <p:txBody>
              <a:bodyPr wrap="none" anchor="ctr"/>
              <a:lstStyle/>
              <a:p>
                <a:endParaRPr lang="sl-SI"/>
              </a:p>
            </p:txBody>
          </p:sp>
        </p:grpSp>
        <p:grpSp>
          <p:nvGrpSpPr>
            <p:cNvPr id="10" name="Group 138"/>
            <p:cNvGrpSpPr>
              <a:grpSpLocks/>
            </p:cNvGrpSpPr>
            <p:nvPr/>
          </p:nvGrpSpPr>
          <p:grpSpPr bwMode="auto">
            <a:xfrm>
              <a:off x="1820" y="1466"/>
              <a:ext cx="49" cy="324"/>
              <a:chOff x="933" y="1518"/>
              <a:chExt cx="49" cy="324"/>
            </a:xfrm>
          </p:grpSpPr>
          <p:sp>
            <p:nvSpPr>
              <p:cNvPr id="96395" name="Line 139"/>
              <p:cNvSpPr>
                <a:spLocks noChangeShapeType="1"/>
              </p:cNvSpPr>
              <p:nvPr/>
            </p:nvSpPr>
            <p:spPr bwMode="auto">
              <a:xfrm flipV="1">
                <a:off x="978" y="1775"/>
                <a:ext cx="0" cy="67"/>
              </a:xfrm>
              <a:prstGeom prst="line">
                <a:avLst/>
              </a:prstGeom>
              <a:noFill/>
              <a:ln w="12700">
                <a:solidFill>
                  <a:schemeClr val="tx1"/>
                </a:solidFill>
                <a:round/>
                <a:headEnd/>
                <a:tailEnd/>
              </a:ln>
              <a:effectLst/>
            </p:spPr>
            <p:txBody>
              <a:bodyPr/>
              <a:lstStyle/>
              <a:p>
                <a:endParaRPr lang="sl-SI"/>
              </a:p>
            </p:txBody>
          </p:sp>
          <p:sp>
            <p:nvSpPr>
              <p:cNvPr id="96396" name="Line 140"/>
              <p:cNvSpPr>
                <a:spLocks noChangeShapeType="1"/>
              </p:cNvSpPr>
              <p:nvPr/>
            </p:nvSpPr>
            <p:spPr bwMode="auto">
              <a:xfrm flipH="1" flipV="1">
                <a:off x="933" y="1684"/>
                <a:ext cx="44" cy="91"/>
              </a:xfrm>
              <a:prstGeom prst="line">
                <a:avLst/>
              </a:prstGeom>
              <a:noFill/>
              <a:ln w="12700">
                <a:solidFill>
                  <a:schemeClr val="tx1"/>
                </a:solidFill>
                <a:round/>
                <a:headEnd/>
                <a:tailEnd/>
              </a:ln>
              <a:effectLst/>
            </p:spPr>
            <p:txBody>
              <a:bodyPr/>
              <a:lstStyle/>
              <a:p>
                <a:endParaRPr lang="sl-SI"/>
              </a:p>
            </p:txBody>
          </p:sp>
          <p:sp>
            <p:nvSpPr>
              <p:cNvPr id="96397" name="Line 141"/>
              <p:cNvSpPr>
                <a:spLocks noChangeShapeType="1"/>
              </p:cNvSpPr>
              <p:nvPr/>
            </p:nvSpPr>
            <p:spPr bwMode="auto">
              <a:xfrm flipH="1" flipV="1">
                <a:off x="974" y="1518"/>
                <a:ext cx="3" cy="166"/>
              </a:xfrm>
              <a:prstGeom prst="line">
                <a:avLst/>
              </a:prstGeom>
              <a:noFill/>
              <a:ln w="12700">
                <a:solidFill>
                  <a:schemeClr val="tx1"/>
                </a:solidFill>
                <a:round/>
                <a:headEnd/>
                <a:tailEnd type="oval" w="med" len="med"/>
              </a:ln>
              <a:effectLst/>
            </p:spPr>
            <p:txBody>
              <a:bodyPr/>
              <a:lstStyle/>
              <a:p>
                <a:endParaRPr lang="sl-SI"/>
              </a:p>
            </p:txBody>
          </p:sp>
          <p:sp>
            <p:nvSpPr>
              <p:cNvPr id="96398" name="Rectangle 142"/>
              <p:cNvSpPr>
                <a:spLocks noChangeArrowheads="1"/>
              </p:cNvSpPr>
              <p:nvPr/>
            </p:nvSpPr>
            <p:spPr bwMode="auto">
              <a:xfrm rot="19980000">
                <a:off x="937" y="1691"/>
                <a:ext cx="45" cy="91"/>
              </a:xfrm>
              <a:prstGeom prst="rect">
                <a:avLst/>
              </a:prstGeom>
              <a:noFill/>
              <a:ln w="9525">
                <a:solidFill>
                  <a:schemeClr val="tx1"/>
                </a:solidFill>
                <a:miter lim="800000"/>
                <a:headEnd/>
                <a:tailEnd/>
              </a:ln>
              <a:effectLst/>
            </p:spPr>
            <p:txBody>
              <a:bodyPr wrap="none" anchor="ctr"/>
              <a:lstStyle/>
              <a:p>
                <a:endParaRPr lang="sl-SI"/>
              </a:p>
            </p:txBody>
          </p:sp>
        </p:grpSp>
        <p:grpSp>
          <p:nvGrpSpPr>
            <p:cNvPr id="11" name="Group 143"/>
            <p:cNvGrpSpPr>
              <a:grpSpLocks/>
            </p:cNvGrpSpPr>
            <p:nvPr/>
          </p:nvGrpSpPr>
          <p:grpSpPr bwMode="auto">
            <a:xfrm>
              <a:off x="2225" y="1466"/>
              <a:ext cx="49" cy="324"/>
              <a:chOff x="933" y="1518"/>
              <a:chExt cx="49" cy="324"/>
            </a:xfrm>
          </p:grpSpPr>
          <p:sp>
            <p:nvSpPr>
              <p:cNvPr id="96400" name="Line 144"/>
              <p:cNvSpPr>
                <a:spLocks noChangeShapeType="1"/>
              </p:cNvSpPr>
              <p:nvPr/>
            </p:nvSpPr>
            <p:spPr bwMode="auto">
              <a:xfrm flipV="1">
                <a:off x="978" y="1775"/>
                <a:ext cx="0" cy="67"/>
              </a:xfrm>
              <a:prstGeom prst="line">
                <a:avLst/>
              </a:prstGeom>
              <a:noFill/>
              <a:ln w="12700">
                <a:solidFill>
                  <a:schemeClr val="tx1"/>
                </a:solidFill>
                <a:round/>
                <a:headEnd/>
                <a:tailEnd/>
              </a:ln>
              <a:effectLst/>
            </p:spPr>
            <p:txBody>
              <a:bodyPr/>
              <a:lstStyle/>
              <a:p>
                <a:endParaRPr lang="sl-SI"/>
              </a:p>
            </p:txBody>
          </p:sp>
          <p:sp>
            <p:nvSpPr>
              <p:cNvPr id="96401" name="Line 145"/>
              <p:cNvSpPr>
                <a:spLocks noChangeShapeType="1"/>
              </p:cNvSpPr>
              <p:nvPr/>
            </p:nvSpPr>
            <p:spPr bwMode="auto">
              <a:xfrm flipH="1" flipV="1">
                <a:off x="933" y="1684"/>
                <a:ext cx="44" cy="91"/>
              </a:xfrm>
              <a:prstGeom prst="line">
                <a:avLst/>
              </a:prstGeom>
              <a:noFill/>
              <a:ln w="12700">
                <a:solidFill>
                  <a:schemeClr val="tx1"/>
                </a:solidFill>
                <a:round/>
                <a:headEnd/>
                <a:tailEnd/>
              </a:ln>
              <a:effectLst/>
            </p:spPr>
            <p:txBody>
              <a:bodyPr/>
              <a:lstStyle/>
              <a:p>
                <a:endParaRPr lang="sl-SI"/>
              </a:p>
            </p:txBody>
          </p:sp>
          <p:sp>
            <p:nvSpPr>
              <p:cNvPr id="96402" name="Line 146"/>
              <p:cNvSpPr>
                <a:spLocks noChangeShapeType="1"/>
              </p:cNvSpPr>
              <p:nvPr/>
            </p:nvSpPr>
            <p:spPr bwMode="auto">
              <a:xfrm flipH="1" flipV="1">
                <a:off x="974" y="1518"/>
                <a:ext cx="3" cy="166"/>
              </a:xfrm>
              <a:prstGeom prst="line">
                <a:avLst/>
              </a:prstGeom>
              <a:noFill/>
              <a:ln w="12700">
                <a:solidFill>
                  <a:schemeClr val="tx1"/>
                </a:solidFill>
                <a:round/>
                <a:headEnd/>
                <a:tailEnd type="oval" w="med" len="med"/>
              </a:ln>
              <a:effectLst/>
            </p:spPr>
            <p:txBody>
              <a:bodyPr/>
              <a:lstStyle/>
              <a:p>
                <a:endParaRPr lang="sl-SI"/>
              </a:p>
            </p:txBody>
          </p:sp>
          <p:sp>
            <p:nvSpPr>
              <p:cNvPr id="96403" name="Rectangle 147"/>
              <p:cNvSpPr>
                <a:spLocks noChangeArrowheads="1"/>
              </p:cNvSpPr>
              <p:nvPr/>
            </p:nvSpPr>
            <p:spPr bwMode="auto">
              <a:xfrm rot="19980000">
                <a:off x="937" y="1691"/>
                <a:ext cx="45" cy="91"/>
              </a:xfrm>
              <a:prstGeom prst="rect">
                <a:avLst/>
              </a:prstGeom>
              <a:noFill/>
              <a:ln w="9525">
                <a:solidFill>
                  <a:schemeClr val="tx1"/>
                </a:solidFill>
                <a:miter lim="800000"/>
                <a:headEnd/>
                <a:tailEnd/>
              </a:ln>
              <a:effectLst/>
            </p:spPr>
            <p:txBody>
              <a:bodyPr wrap="none" anchor="ctr"/>
              <a:lstStyle/>
              <a:p>
                <a:endParaRPr lang="sl-SI"/>
              </a:p>
            </p:txBody>
          </p:sp>
        </p:grpSp>
        <p:grpSp>
          <p:nvGrpSpPr>
            <p:cNvPr id="12" name="Group 148"/>
            <p:cNvGrpSpPr>
              <a:grpSpLocks/>
            </p:cNvGrpSpPr>
            <p:nvPr/>
          </p:nvGrpSpPr>
          <p:grpSpPr bwMode="auto">
            <a:xfrm>
              <a:off x="2319" y="1466"/>
              <a:ext cx="49" cy="324"/>
              <a:chOff x="933" y="1518"/>
              <a:chExt cx="49" cy="324"/>
            </a:xfrm>
          </p:grpSpPr>
          <p:sp>
            <p:nvSpPr>
              <p:cNvPr id="96405" name="Line 149"/>
              <p:cNvSpPr>
                <a:spLocks noChangeShapeType="1"/>
              </p:cNvSpPr>
              <p:nvPr/>
            </p:nvSpPr>
            <p:spPr bwMode="auto">
              <a:xfrm flipV="1">
                <a:off x="978" y="1775"/>
                <a:ext cx="0" cy="67"/>
              </a:xfrm>
              <a:prstGeom prst="line">
                <a:avLst/>
              </a:prstGeom>
              <a:noFill/>
              <a:ln w="12700">
                <a:solidFill>
                  <a:schemeClr val="tx1"/>
                </a:solidFill>
                <a:round/>
                <a:headEnd/>
                <a:tailEnd/>
              </a:ln>
              <a:effectLst/>
            </p:spPr>
            <p:txBody>
              <a:bodyPr/>
              <a:lstStyle/>
              <a:p>
                <a:endParaRPr lang="sl-SI"/>
              </a:p>
            </p:txBody>
          </p:sp>
          <p:sp>
            <p:nvSpPr>
              <p:cNvPr id="96406" name="Line 150"/>
              <p:cNvSpPr>
                <a:spLocks noChangeShapeType="1"/>
              </p:cNvSpPr>
              <p:nvPr/>
            </p:nvSpPr>
            <p:spPr bwMode="auto">
              <a:xfrm flipH="1" flipV="1">
                <a:off x="933" y="1684"/>
                <a:ext cx="44" cy="91"/>
              </a:xfrm>
              <a:prstGeom prst="line">
                <a:avLst/>
              </a:prstGeom>
              <a:noFill/>
              <a:ln w="12700">
                <a:solidFill>
                  <a:schemeClr val="tx1"/>
                </a:solidFill>
                <a:round/>
                <a:headEnd/>
                <a:tailEnd/>
              </a:ln>
              <a:effectLst/>
            </p:spPr>
            <p:txBody>
              <a:bodyPr/>
              <a:lstStyle/>
              <a:p>
                <a:endParaRPr lang="sl-SI"/>
              </a:p>
            </p:txBody>
          </p:sp>
          <p:sp>
            <p:nvSpPr>
              <p:cNvPr id="96407" name="Line 151"/>
              <p:cNvSpPr>
                <a:spLocks noChangeShapeType="1"/>
              </p:cNvSpPr>
              <p:nvPr/>
            </p:nvSpPr>
            <p:spPr bwMode="auto">
              <a:xfrm flipH="1" flipV="1">
                <a:off x="974" y="1518"/>
                <a:ext cx="3" cy="166"/>
              </a:xfrm>
              <a:prstGeom prst="line">
                <a:avLst/>
              </a:prstGeom>
              <a:noFill/>
              <a:ln w="12700">
                <a:solidFill>
                  <a:schemeClr val="tx1"/>
                </a:solidFill>
                <a:round/>
                <a:headEnd/>
                <a:tailEnd type="oval" w="med" len="med"/>
              </a:ln>
              <a:effectLst/>
            </p:spPr>
            <p:txBody>
              <a:bodyPr/>
              <a:lstStyle/>
              <a:p>
                <a:endParaRPr lang="sl-SI"/>
              </a:p>
            </p:txBody>
          </p:sp>
          <p:sp>
            <p:nvSpPr>
              <p:cNvPr id="96408" name="Rectangle 152"/>
              <p:cNvSpPr>
                <a:spLocks noChangeArrowheads="1"/>
              </p:cNvSpPr>
              <p:nvPr/>
            </p:nvSpPr>
            <p:spPr bwMode="auto">
              <a:xfrm rot="19980000">
                <a:off x="937" y="1691"/>
                <a:ext cx="45" cy="91"/>
              </a:xfrm>
              <a:prstGeom prst="rect">
                <a:avLst/>
              </a:prstGeom>
              <a:noFill/>
              <a:ln w="9525">
                <a:solidFill>
                  <a:schemeClr val="tx1"/>
                </a:solidFill>
                <a:miter lim="800000"/>
                <a:headEnd/>
                <a:tailEnd/>
              </a:ln>
              <a:effectLst/>
            </p:spPr>
            <p:txBody>
              <a:bodyPr wrap="none" anchor="ctr"/>
              <a:lstStyle/>
              <a:p>
                <a:endParaRPr lang="sl-SI"/>
              </a:p>
            </p:txBody>
          </p:sp>
        </p:grpSp>
        <p:grpSp>
          <p:nvGrpSpPr>
            <p:cNvPr id="13" name="Group 154"/>
            <p:cNvGrpSpPr>
              <a:grpSpLocks/>
            </p:cNvGrpSpPr>
            <p:nvPr/>
          </p:nvGrpSpPr>
          <p:grpSpPr bwMode="auto">
            <a:xfrm>
              <a:off x="1004" y="2289"/>
              <a:ext cx="1315" cy="91"/>
              <a:chOff x="1066" y="2341"/>
              <a:chExt cx="1315" cy="91"/>
            </a:xfrm>
          </p:grpSpPr>
          <p:sp>
            <p:nvSpPr>
              <p:cNvPr id="96411" name="Rectangle 155"/>
              <p:cNvSpPr>
                <a:spLocks noChangeArrowheads="1"/>
              </p:cNvSpPr>
              <p:nvPr/>
            </p:nvSpPr>
            <p:spPr bwMode="auto">
              <a:xfrm rot="19980000">
                <a:off x="1066" y="2341"/>
                <a:ext cx="45" cy="91"/>
              </a:xfrm>
              <a:prstGeom prst="rect">
                <a:avLst/>
              </a:prstGeom>
              <a:noFill/>
              <a:ln w="9525">
                <a:solidFill>
                  <a:srgbClr val="091C5A"/>
                </a:solidFill>
                <a:miter lim="800000"/>
                <a:headEnd/>
                <a:tailEnd/>
              </a:ln>
              <a:effectLst/>
            </p:spPr>
            <p:txBody>
              <a:bodyPr wrap="none" anchor="ctr"/>
              <a:lstStyle/>
              <a:p>
                <a:endParaRPr lang="sl-SI"/>
              </a:p>
            </p:txBody>
          </p:sp>
          <p:sp>
            <p:nvSpPr>
              <p:cNvPr id="96412" name="Rectangle 156"/>
              <p:cNvSpPr>
                <a:spLocks noChangeArrowheads="1"/>
              </p:cNvSpPr>
              <p:nvPr/>
            </p:nvSpPr>
            <p:spPr bwMode="auto">
              <a:xfrm rot="19980000">
                <a:off x="1837" y="2341"/>
                <a:ext cx="45" cy="91"/>
              </a:xfrm>
              <a:prstGeom prst="rect">
                <a:avLst/>
              </a:prstGeom>
              <a:noFill/>
              <a:ln w="9525">
                <a:solidFill>
                  <a:srgbClr val="091C5A"/>
                </a:solidFill>
                <a:miter lim="800000"/>
                <a:headEnd/>
                <a:tailEnd/>
              </a:ln>
              <a:effectLst/>
            </p:spPr>
            <p:txBody>
              <a:bodyPr wrap="none" anchor="ctr"/>
              <a:lstStyle/>
              <a:p>
                <a:endParaRPr lang="sl-SI"/>
              </a:p>
            </p:txBody>
          </p:sp>
          <p:sp>
            <p:nvSpPr>
              <p:cNvPr id="96413" name="Rectangle 157"/>
              <p:cNvSpPr>
                <a:spLocks noChangeArrowheads="1"/>
              </p:cNvSpPr>
              <p:nvPr/>
            </p:nvSpPr>
            <p:spPr bwMode="auto">
              <a:xfrm rot="19980000">
                <a:off x="2336" y="2341"/>
                <a:ext cx="45" cy="91"/>
              </a:xfrm>
              <a:prstGeom prst="rect">
                <a:avLst/>
              </a:prstGeom>
              <a:noFill/>
              <a:ln w="9525">
                <a:solidFill>
                  <a:srgbClr val="091C5A"/>
                </a:solidFill>
                <a:miter lim="800000"/>
                <a:headEnd/>
                <a:tailEnd/>
              </a:ln>
              <a:effectLst/>
            </p:spPr>
            <p:txBody>
              <a:bodyPr wrap="none" anchor="ctr"/>
              <a:lstStyle/>
              <a:p>
                <a:endParaRPr lang="sl-SI"/>
              </a:p>
            </p:txBody>
          </p:sp>
        </p:grpSp>
        <p:grpSp>
          <p:nvGrpSpPr>
            <p:cNvPr id="14" name="Group 162"/>
            <p:cNvGrpSpPr>
              <a:grpSpLocks/>
            </p:cNvGrpSpPr>
            <p:nvPr/>
          </p:nvGrpSpPr>
          <p:grpSpPr bwMode="auto">
            <a:xfrm>
              <a:off x="752" y="2094"/>
              <a:ext cx="110" cy="241"/>
              <a:chOff x="729" y="2115"/>
              <a:chExt cx="110" cy="241"/>
            </a:xfrm>
          </p:grpSpPr>
          <p:sp>
            <p:nvSpPr>
              <p:cNvPr id="96419" name="Line 163"/>
              <p:cNvSpPr>
                <a:spLocks noChangeShapeType="1"/>
              </p:cNvSpPr>
              <p:nvPr/>
            </p:nvSpPr>
            <p:spPr bwMode="auto">
              <a:xfrm flipH="1">
                <a:off x="793" y="2115"/>
                <a:ext cx="46" cy="0"/>
              </a:xfrm>
              <a:prstGeom prst="line">
                <a:avLst/>
              </a:prstGeom>
              <a:noFill/>
              <a:ln w="12700">
                <a:solidFill>
                  <a:schemeClr val="tx1"/>
                </a:solidFill>
                <a:round/>
                <a:headEnd/>
                <a:tailEnd/>
              </a:ln>
              <a:effectLst/>
            </p:spPr>
            <p:txBody>
              <a:bodyPr/>
              <a:lstStyle/>
              <a:p>
                <a:endParaRPr lang="sl-SI"/>
              </a:p>
            </p:txBody>
          </p:sp>
          <p:sp>
            <p:nvSpPr>
              <p:cNvPr id="96420" name="Line 164"/>
              <p:cNvSpPr>
                <a:spLocks noChangeShapeType="1"/>
              </p:cNvSpPr>
              <p:nvPr/>
            </p:nvSpPr>
            <p:spPr bwMode="auto">
              <a:xfrm>
                <a:off x="793" y="2115"/>
                <a:ext cx="0" cy="45"/>
              </a:xfrm>
              <a:prstGeom prst="line">
                <a:avLst/>
              </a:prstGeom>
              <a:noFill/>
              <a:ln w="12700">
                <a:solidFill>
                  <a:schemeClr val="tx1"/>
                </a:solidFill>
                <a:round/>
                <a:headEnd/>
                <a:tailEnd/>
              </a:ln>
              <a:effectLst/>
            </p:spPr>
            <p:txBody>
              <a:bodyPr/>
              <a:lstStyle/>
              <a:p>
                <a:endParaRPr lang="sl-SI"/>
              </a:p>
            </p:txBody>
          </p:sp>
          <p:sp>
            <p:nvSpPr>
              <p:cNvPr id="96421" name="Line 165"/>
              <p:cNvSpPr>
                <a:spLocks noChangeShapeType="1"/>
              </p:cNvSpPr>
              <p:nvPr/>
            </p:nvSpPr>
            <p:spPr bwMode="auto">
              <a:xfrm>
                <a:off x="747" y="2331"/>
                <a:ext cx="90" cy="0"/>
              </a:xfrm>
              <a:prstGeom prst="line">
                <a:avLst/>
              </a:prstGeom>
              <a:noFill/>
              <a:ln w="12700">
                <a:solidFill>
                  <a:schemeClr val="tx1"/>
                </a:solidFill>
                <a:round/>
                <a:headEnd/>
                <a:tailEnd/>
              </a:ln>
              <a:effectLst/>
            </p:spPr>
            <p:txBody>
              <a:bodyPr/>
              <a:lstStyle/>
              <a:p>
                <a:endParaRPr lang="sl-SI"/>
              </a:p>
            </p:txBody>
          </p:sp>
          <p:sp>
            <p:nvSpPr>
              <p:cNvPr id="96422" name="Line 166"/>
              <p:cNvSpPr>
                <a:spLocks noChangeShapeType="1"/>
              </p:cNvSpPr>
              <p:nvPr/>
            </p:nvSpPr>
            <p:spPr bwMode="auto">
              <a:xfrm>
                <a:off x="773" y="2356"/>
                <a:ext cx="44" cy="0"/>
              </a:xfrm>
              <a:prstGeom prst="line">
                <a:avLst/>
              </a:prstGeom>
              <a:noFill/>
              <a:ln w="12700">
                <a:solidFill>
                  <a:schemeClr val="tx1"/>
                </a:solidFill>
                <a:round/>
                <a:headEnd/>
                <a:tailEnd/>
              </a:ln>
              <a:effectLst/>
            </p:spPr>
            <p:txBody>
              <a:bodyPr/>
              <a:lstStyle/>
              <a:p>
                <a:endParaRPr lang="sl-SI"/>
              </a:p>
            </p:txBody>
          </p:sp>
          <p:sp>
            <p:nvSpPr>
              <p:cNvPr id="96423" name="Line 167"/>
              <p:cNvSpPr>
                <a:spLocks noChangeShapeType="1"/>
              </p:cNvSpPr>
              <p:nvPr/>
            </p:nvSpPr>
            <p:spPr bwMode="auto">
              <a:xfrm flipV="1">
                <a:off x="793" y="2286"/>
                <a:ext cx="0" cy="45"/>
              </a:xfrm>
              <a:prstGeom prst="line">
                <a:avLst/>
              </a:prstGeom>
              <a:noFill/>
              <a:ln w="9525">
                <a:solidFill>
                  <a:schemeClr val="tx1"/>
                </a:solidFill>
                <a:round/>
                <a:headEnd/>
                <a:tailEnd/>
              </a:ln>
              <a:effectLst/>
            </p:spPr>
            <p:txBody>
              <a:bodyPr/>
              <a:lstStyle/>
              <a:p>
                <a:endParaRPr lang="sl-SI"/>
              </a:p>
            </p:txBody>
          </p:sp>
          <p:sp>
            <p:nvSpPr>
              <p:cNvPr id="96424" name="Line 168"/>
              <p:cNvSpPr>
                <a:spLocks noChangeShapeType="1"/>
              </p:cNvSpPr>
              <p:nvPr/>
            </p:nvSpPr>
            <p:spPr bwMode="auto">
              <a:xfrm flipH="1" flipV="1">
                <a:off x="729" y="2160"/>
                <a:ext cx="58" cy="119"/>
              </a:xfrm>
              <a:prstGeom prst="line">
                <a:avLst/>
              </a:prstGeom>
              <a:noFill/>
              <a:ln w="12700">
                <a:solidFill>
                  <a:schemeClr val="tx1"/>
                </a:solidFill>
                <a:round/>
                <a:headEnd/>
                <a:tailEnd/>
              </a:ln>
              <a:effectLst/>
            </p:spPr>
            <p:txBody>
              <a:bodyPr/>
              <a:lstStyle/>
              <a:p>
                <a:endParaRPr lang="sl-SI"/>
              </a:p>
            </p:txBody>
          </p:sp>
          <p:sp>
            <p:nvSpPr>
              <p:cNvPr id="96425" name="Rectangle 169"/>
              <p:cNvSpPr>
                <a:spLocks noChangeArrowheads="1"/>
              </p:cNvSpPr>
              <p:nvPr/>
            </p:nvSpPr>
            <p:spPr bwMode="auto">
              <a:xfrm rot="19980000">
                <a:off x="747" y="2195"/>
                <a:ext cx="46" cy="91"/>
              </a:xfrm>
              <a:prstGeom prst="rect">
                <a:avLst/>
              </a:prstGeom>
              <a:noFill/>
              <a:ln w="9525">
                <a:solidFill>
                  <a:schemeClr val="tx1"/>
                </a:solidFill>
                <a:miter lim="800000"/>
                <a:headEnd/>
                <a:tailEnd/>
              </a:ln>
              <a:effectLst/>
            </p:spPr>
            <p:txBody>
              <a:bodyPr wrap="none" anchor="ctr"/>
              <a:lstStyle/>
              <a:p>
                <a:endParaRPr lang="sl-SI"/>
              </a:p>
            </p:txBody>
          </p:sp>
        </p:grpSp>
        <p:grpSp>
          <p:nvGrpSpPr>
            <p:cNvPr id="15" name="Group 170"/>
            <p:cNvGrpSpPr>
              <a:grpSpLocks/>
            </p:cNvGrpSpPr>
            <p:nvPr/>
          </p:nvGrpSpPr>
          <p:grpSpPr bwMode="auto">
            <a:xfrm>
              <a:off x="1529" y="2094"/>
              <a:ext cx="110" cy="241"/>
              <a:chOff x="729" y="2115"/>
              <a:chExt cx="110" cy="241"/>
            </a:xfrm>
          </p:grpSpPr>
          <p:sp>
            <p:nvSpPr>
              <p:cNvPr id="96427" name="Line 171"/>
              <p:cNvSpPr>
                <a:spLocks noChangeShapeType="1"/>
              </p:cNvSpPr>
              <p:nvPr/>
            </p:nvSpPr>
            <p:spPr bwMode="auto">
              <a:xfrm flipH="1">
                <a:off x="793" y="2115"/>
                <a:ext cx="46" cy="0"/>
              </a:xfrm>
              <a:prstGeom prst="line">
                <a:avLst/>
              </a:prstGeom>
              <a:noFill/>
              <a:ln w="12700">
                <a:solidFill>
                  <a:schemeClr val="tx1"/>
                </a:solidFill>
                <a:round/>
                <a:headEnd/>
                <a:tailEnd/>
              </a:ln>
              <a:effectLst/>
            </p:spPr>
            <p:txBody>
              <a:bodyPr/>
              <a:lstStyle/>
              <a:p>
                <a:endParaRPr lang="sl-SI"/>
              </a:p>
            </p:txBody>
          </p:sp>
          <p:sp>
            <p:nvSpPr>
              <p:cNvPr id="96428" name="Line 172"/>
              <p:cNvSpPr>
                <a:spLocks noChangeShapeType="1"/>
              </p:cNvSpPr>
              <p:nvPr/>
            </p:nvSpPr>
            <p:spPr bwMode="auto">
              <a:xfrm>
                <a:off x="793" y="2115"/>
                <a:ext cx="0" cy="45"/>
              </a:xfrm>
              <a:prstGeom prst="line">
                <a:avLst/>
              </a:prstGeom>
              <a:noFill/>
              <a:ln w="12700">
                <a:solidFill>
                  <a:schemeClr val="tx1"/>
                </a:solidFill>
                <a:round/>
                <a:headEnd/>
                <a:tailEnd/>
              </a:ln>
              <a:effectLst/>
            </p:spPr>
            <p:txBody>
              <a:bodyPr/>
              <a:lstStyle/>
              <a:p>
                <a:endParaRPr lang="sl-SI"/>
              </a:p>
            </p:txBody>
          </p:sp>
          <p:sp>
            <p:nvSpPr>
              <p:cNvPr id="96429" name="Line 173"/>
              <p:cNvSpPr>
                <a:spLocks noChangeShapeType="1"/>
              </p:cNvSpPr>
              <p:nvPr/>
            </p:nvSpPr>
            <p:spPr bwMode="auto">
              <a:xfrm>
                <a:off x="747" y="2331"/>
                <a:ext cx="90" cy="0"/>
              </a:xfrm>
              <a:prstGeom prst="line">
                <a:avLst/>
              </a:prstGeom>
              <a:noFill/>
              <a:ln w="12700">
                <a:solidFill>
                  <a:schemeClr val="tx1"/>
                </a:solidFill>
                <a:round/>
                <a:headEnd/>
                <a:tailEnd/>
              </a:ln>
              <a:effectLst/>
            </p:spPr>
            <p:txBody>
              <a:bodyPr/>
              <a:lstStyle/>
              <a:p>
                <a:endParaRPr lang="sl-SI"/>
              </a:p>
            </p:txBody>
          </p:sp>
          <p:sp>
            <p:nvSpPr>
              <p:cNvPr id="96430" name="Line 174"/>
              <p:cNvSpPr>
                <a:spLocks noChangeShapeType="1"/>
              </p:cNvSpPr>
              <p:nvPr/>
            </p:nvSpPr>
            <p:spPr bwMode="auto">
              <a:xfrm>
                <a:off x="773" y="2356"/>
                <a:ext cx="44" cy="0"/>
              </a:xfrm>
              <a:prstGeom prst="line">
                <a:avLst/>
              </a:prstGeom>
              <a:noFill/>
              <a:ln w="12700">
                <a:solidFill>
                  <a:schemeClr val="tx1"/>
                </a:solidFill>
                <a:round/>
                <a:headEnd/>
                <a:tailEnd/>
              </a:ln>
              <a:effectLst/>
            </p:spPr>
            <p:txBody>
              <a:bodyPr/>
              <a:lstStyle/>
              <a:p>
                <a:endParaRPr lang="sl-SI"/>
              </a:p>
            </p:txBody>
          </p:sp>
          <p:sp>
            <p:nvSpPr>
              <p:cNvPr id="96431" name="Line 175"/>
              <p:cNvSpPr>
                <a:spLocks noChangeShapeType="1"/>
              </p:cNvSpPr>
              <p:nvPr/>
            </p:nvSpPr>
            <p:spPr bwMode="auto">
              <a:xfrm flipV="1">
                <a:off x="793" y="2286"/>
                <a:ext cx="0" cy="45"/>
              </a:xfrm>
              <a:prstGeom prst="line">
                <a:avLst/>
              </a:prstGeom>
              <a:noFill/>
              <a:ln w="9525">
                <a:solidFill>
                  <a:schemeClr val="tx1"/>
                </a:solidFill>
                <a:round/>
                <a:headEnd/>
                <a:tailEnd/>
              </a:ln>
              <a:effectLst/>
            </p:spPr>
            <p:txBody>
              <a:bodyPr/>
              <a:lstStyle/>
              <a:p>
                <a:endParaRPr lang="sl-SI"/>
              </a:p>
            </p:txBody>
          </p:sp>
          <p:sp>
            <p:nvSpPr>
              <p:cNvPr id="96432" name="Line 176"/>
              <p:cNvSpPr>
                <a:spLocks noChangeShapeType="1"/>
              </p:cNvSpPr>
              <p:nvPr/>
            </p:nvSpPr>
            <p:spPr bwMode="auto">
              <a:xfrm flipH="1" flipV="1">
                <a:off x="729" y="2160"/>
                <a:ext cx="58" cy="119"/>
              </a:xfrm>
              <a:prstGeom prst="line">
                <a:avLst/>
              </a:prstGeom>
              <a:noFill/>
              <a:ln w="12700">
                <a:solidFill>
                  <a:schemeClr val="tx1"/>
                </a:solidFill>
                <a:round/>
                <a:headEnd/>
                <a:tailEnd/>
              </a:ln>
              <a:effectLst/>
            </p:spPr>
            <p:txBody>
              <a:bodyPr/>
              <a:lstStyle/>
              <a:p>
                <a:endParaRPr lang="sl-SI"/>
              </a:p>
            </p:txBody>
          </p:sp>
          <p:sp>
            <p:nvSpPr>
              <p:cNvPr id="96433" name="Rectangle 177"/>
              <p:cNvSpPr>
                <a:spLocks noChangeArrowheads="1"/>
              </p:cNvSpPr>
              <p:nvPr/>
            </p:nvSpPr>
            <p:spPr bwMode="auto">
              <a:xfrm rot="19980000">
                <a:off x="747" y="2195"/>
                <a:ext cx="46" cy="91"/>
              </a:xfrm>
              <a:prstGeom prst="rect">
                <a:avLst/>
              </a:prstGeom>
              <a:noFill/>
              <a:ln w="9525">
                <a:solidFill>
                  <a:schemeClr val="tx1"/>
                </a:solidFill>
                <a:miter lim="800000"/>
                <a:headEnd/>
                <a:tailEnd/>
              </a:ln>
              <a:effectLst/>
            </p:spPr>
            <p:txBody>
              <a:bodyPr wrap="none" anchor="ctr"/>
              <a:lstStyle/>
              <a:p>
                <a:endParaRPr lang="sl-SI"/>
              </a:p>
            </p:txBody>
          </p:sp>
        </p:grpSp>
        <p:grpSp>
          <p:nvGrpSpPr>
            <p:cNvPr id="16" name="Group 178"/>
            <p:cNvGrpSpPr>
              <a:grpSpLocks/>
            </p:cNvGrpSpPr>
            <p:nvPr/>
          </p:nvGrpSpPr>
          <p:grpSpPr bwMode="auto">
            <a:xfrm>
              <a:off x="2021" y="2094"/>
              <a:ext cx="110" cy="241"/>
              <a:chOff x="729" y="2115"/>
              <a:chExt cx="110" cy="241"/>
            </a:xfrm>
          </p:grpSpPr>
          <p:sp>
            <p:nvSpPr>
              <p:cNvPr id="96435" name="Line 179"/>
              <p:cNvSpPr>
                <a:spLocks noChangeShapeType="1"/>
              </p:cNvSpPr>
              <p:nvPr/>
            </p:nvSpPr>
            <p:spPr bwMode="auto">
              <a:xfrm flipH="1">
                <a:off x="793" y="2115"/>
                <a:ext cx="46" cy="0"/>
              </a:xfrm>
              <a:prstGeom prst="line">
                <a:avLst/>
              </a:prstGeom>
              <a:noFill/>
              <a:ln w="12700">
                <a:solidFill>
                  <a:schemeClr val="tx1"/>
                </a:solidFill>
                <a:round/>
                <a:headEnd/>
                <a:tailEnd/>
              </a:ln>
              <a:effectLst/>
            </p:spPr>
            <p:txBody>
              <a:bodyPr/>
              <a:lstStyle/>
              <a:p>
                <a:endParaRPr lang="sl-SI"/>
              </a:p>
            </p:txBody>
          </p:sp>
          <p:sp>
            <p:nvSpPr>
              <p:cNvPr id="96436" name="Line 180"/>
              <p:cNvSpPr>
                <a:spLocks noChangeShapeType="1"/>
              </p:cNvSpPr>
              <p:nvPr/>
            </p:nvSpPr>
            <p:spPr bwMode="auto">
              <a:xfrm>
                <a:off x="793" y="2115"/>
                <a:ext cx="0" cy="45"/>
              </a:xfrm>
              <a:prstGeom prst="line">
                <a:avLst/>
              </a:prstGeom>
              <a:noFill/>
              <a:ln w="12700">
                <a:solidFill>
                  <a:schemeClr val="tx1"/>
                </a:solidFill>
                <a:round/>
                <a:headEnd/>
                <a:tailEnd/>
              </a:ln>
              <a:effectLst/>
            </p:spPr>
            <p:txBody>
              <a:bodyPr/>
              <a:lstStyle/>
              <a:p>
                <a:endParaRPr lang="sl-SI"/>
              </a:p>
            </p:txBody>
          </p:sp>
          <p:sp>
            <p:nvSpPr>
              <p:cNvPr id="96437" name="Line 181"/>
              <p:cNvSpPr>
                <a:spLocks noChangeShapeType="1"/>
              </p:cNvSpPr>
              <p:nvPr/>
            </p:nvSpPr>
            <p:spPr bwMode="auto">
              <a:xfrm>
                <a:off x="747" y="2331"/>
                <a:ext cx="90" cy="0"/>
              </a:xfrm>
              <a:prstGeom prst="line">
                <a:avLst/>
              </a:prstGeom>
              <a:noFill/>
              <a:ln w="12700">
                <a:solidFill>
                  <a:schemeClr val="tx1"/>
                </a:solidFill>
                <a:round/>
                <a:headEnd/>
                <a:tailEnd/>
              </a:ln>
              <a:effectLst/>
            </p:spPr>
            <p:txBody>
              <a:bodyPr/>
              <a:lstStyle/>
              <a:p>
                <a:endParaRPr lang="sl-SI"/>
              </a:p>
            </p:txBody>
          </p:sp>
          <p:sp>
            <p:nvSpPr>
              <p:cNvPr id="96438" name="Line 182"/>
              <p:cNvSpPr>
                <a:spLocks noChangeShapeType="1"/>
              </p:cNvSpPr>
              <p:nvPr/>
            </p:nvSpPr>
            <p:spPr bwMode="auto">
              <a:xfrm>
                <a:off x="773" y="2356"/>
                <a:ext cx="44" cy="0"/>
              </a:xfrm>
              <a:prstGeom prst="line">
                <a:avLst/>
              </a:prstGeom>
              <a:noFill/>
              <a:ln w="12700">
                <a:solidFill>
                  <a:schemeClr val="tx1"/>
                </a:solidFill>
                <a:round/>
                <a:headEnd/>
                <a:tailEnd/>
              </a:ln>
              <a:effectLst/>
            </p:spPr>
            <p:txBody>
              <a:bodyPr/>
              <a:lstStyle/>
              <a:p>
                <a:endParaRPr lang="sl-SI"/>
              </a:p>
            </p:txBody>
          </p:sp>
          <p:sp>
            <p:nvSpPr>
              <p:cNvPr id="96439" name="Line 183"/>
              <p:cNvSpPr>
                <a:spLocks noChangeShapeType="1"/>
              </p:cNvSpPr>
              <p:nvPr/>
            </p:nvSpPr>
            <p:spPr bwMode="auto">
              <a:xfrm flipV="1">
                <a:off x="793" y="2286"/>
                <a:ext cx="0" cy="45"/>
              </a:xfrm>
              <a:prstGeom prst="line">
                <a:avLst/>
              </a:prstGeom>
              <a:noFill/>
              <a:ln w="9525">
                <a:solidFill>
                  <a:schemeClr val="tx1"/>
                </a:solidFill>
                <a:round/>
                <a:headEnd/>
                <a:tailEnd/>
              </a:ln>
              <a:effectLst/>
            </p:spPr>
            <p:txBody>
              <a:bodyPr/>
              <a:lstStyle/>
              <a:p>
                <a:endParaRPr lang="sl-SI"/>
              </a:p>
            </p:txBody>
          </p:sp>
          <p:sp>
            <p:nvSpPr>
              <p:cNvPr id="96440" name="Line 184"/>
              <p:cNvSpPr>
                <a:spLocks noChangeShapeType="1"/>
              </p:cNvSpPr>
              <p:nvPr/>
            </p:nvSpPr>
            <p:spPr bwMode="auto">
              <a:xfrm flipH="1" flipV="1">
                <a:off x="729" y="2160"/>
                <a:ext cx="58" cy="119"/>
              </a:xfrm>
              <a:prstGeom prst="line">
                <a:avLst/>
              </a:prstGeom>
              <a:noFill/>
              <a:ln w="12700">
                <a:solidFill>
                  <a:schemeClr val="tx1"/>
                </a:solidFill>
                <a:round/>
                <a:headEnd/>
                <a:tailEnd/>
              </a:ln>
              <a:effectLst/>
            </p:spPr>
            <p:txBody>
              <a:bodyPr/>
              <a:lstStyle/>
              <a:p>
                <a:endParaRPr lang="sl-SI"/>
              </a:p>
            </p:txBody>
          </p:sp>
          <p:sp>
            <p:nvSpPr>
              <p:cNvPr id="96441" name="Rectangle 185"/>
              <p:cNvSpPr>
                <a:spLocks noChangeArrowheads="1"/>
              </p:cNvSpPr>
              <p:nvPr/>
            </p:nvSpPr>
            <p:spPr bwMode="auto">
              <a:xfrm rot="19980000">
                <a:off x="747" y="2195"/>
                <a:ext cx="46" cy="91"/>
              </a:xfrm>
              <a:prstGeom prst="rect">
                <a:avLst/>
              </a:prstGeom>
              <a:noFill/>
              <a:ln w="9525">
                <a:solidFill>
                  <a:schemeClr val="tx1"/>
                </a:solidFill>
                <a:miter lim="800000"/>
                <a:headEnd/>
                <a:tailEnd/>
              </a:ln>
              <a:effectLst/>
            </p:spPr>
            <p:txBody>
              <a:bodyPr wrap="none" anchor="ctr"/>
              <a:lstStyle/>
              <a:p>
                <a:endParaRPr lang="sl-SI"/>
              </a:p>
            </p:txBody>
          </p:sp>
        </p:grpSp>
      </p:grpSp>
    </p:spTree>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Oskrba z el. energijo – razred III</a:t>
            </a:r>
            <a:endParaRPr lang="sl-SI" dirty="0"/>
          </a:p>
        </p:txBody>
      </p:sp>
      <p:sp>
        <p:nvSpPr>
          <p:cNvPr id="3" name="Ograda vsebine 2"/>
          <p:cNvSpPr>
            <a:spLocks noGrp="1"/>
          </p:cNvSpPr>
          <p:nvPr>
            <p:ph sz="half" idx="1"/>
          </p:nvPr>
        </p:nvSpPr>
        <p:spPr>
          <a:xfrm>
            <a:off x="142844" y="1285860"/>
            <a:ext cx="4572000" cy="5357850"/>
          </a:xfrm>
        </p:spPr>
        <p:txBody>
          <a:bodyPr/>
          <a:lstStyle/>
          <a:p>
            <a:r>
              <a:rPr lang="sl-SI" sz="2400" b="1" dirty="0" smtClean="0"/>
              <a:t>Značilnosti</a:t>
            </a:r>
          </a:p>
          <a:p>
            <a:pPr lvl="1"/>
            <a:r>
              <a:rPr lang="sl-SI" sz="2000" dirty="0" smtClean="0"/>
              <a:t>Redundantni napajalni sistem, priključeno eno rezervno napajanje</a:t>
            </a:r>
          </a:p>
          <a:p>
            <a:pPr lvl="1"/>
            <a:r>
              <a:rPr lang="sl-SI" sz="2000" dirty="0" smtClean="0"/>
              <a:t>Redundantni centralni UPS</a:t>
            </a:r>
          </a:p>
          <a:p>
            <a:pPr lvl="1"/>
            <a:r>
              <a:rPr lang="sl-SI" sz="2000" dirty="0" smtClean="0"/>
              <a:t>Podvojene napajalne trase</a:t>
            </a:r>
          </a:p>
          <a:p>
            <a:pPr lvl="1"/>
            <a:r>
              <a:rPr lang="sl-SI" sz="2000" dirty="0" smtClean="0"/>
              <a:t>Rezervno napajanje z daljšo avtonomijo</a:t>
            </a:r>
          </a:p>
          <a:p>
            <a:r>
              <a:rPr lang="sl-SI" sz="2400" b="1" dirty="0" smtClean="0"/>
              <a:t>Lastnosti</a:t>
            </a:r>
          </a:p>
          <a:p>
            <a:pPr lvl="1"/>
            <a:r>
              <a:rPr lang="sl-SI" sz="2000" dirty="0" smtClean="0"/>
              <a:t>Odporen na enkratne izpade</a:t>
            </a:r>
          </a:p>
          <a:p>
            <a:pPr lvl="1"/>
            <a:r>
              <a:rPr lang="sl-SI" sz="2000" dirty="0" smtClean="0"/>
              <a:t>Vzdrževanje brez izklopa</a:t>
            </a:r>
          </a:p>
          <a:p>
            <a:r>
              <a:rPr lang="sl-SI" sz="2400" b="1" dirty="0" smtClean="0"/>
              <a:t>Primeren</a:t>
            </a:r>
          </a:p>
          <a:p>
            <a:pPr lvl="1"/>
            <a:r>
              <a:rPr lang="sl-SI" sz="2000" dirty="0" smtClean="0"/>
              <a:t>Zahtevne uporabnike</a:t>
            </a:r>
          </a:p>
          <a:p>
            <a:pPr lvl="1"/>
            <a:r>
              <a:rPr lang="sl-SI" sz="2000" dirty="0" smtClean="0"/>
              <a:t>Podjetja, ki ne morejo poslovati brez podpore IS</a:t>
            </a:r>
          </a:p>
        </p:txBody>
      </p:sp>
      <p:graphicFrame>
        <p:nvGraphicFramePr>
          <p:cNvPr id="23554" name="Object 1"/>
          <p:cNvGraphicFramePr>
            <a:graphicFrameLocks noChangeAspect="1"/>
          </p:cNvGraphicFramePr>
          <p:nvPr/>
        </p:nvGraphicFramePr>
        <p:xfrm>
          <a:off x="4429124" y="1428736"/>
          <a:ext cx="4714876" cy="4735692"/>
        </p:xfrm>
        <a:graphic>
          <a:graphicData uri="http://schemas.openxmlformats.org/presentationml/2006/ole">
            <mc:AlternateContent xmlns:mc="http://schemas.openxmlformats.org/markup-compatibility/2006">
              <mc:Choice xmlns:v="urn:schemas-microsoft-com:vml" Requires="v">
                <p:oleObj spid="_x0000_s66564" name="Visio" r:id="rId3" imgW="5510689" imgH="6713839" progId="Visio.Drawing.11">
                  <p:embed/>
                </p:oleObj>
              </mc:Choice>
              <mc:Fallback>
                <p:oleObj name="Visio" r:id="rId3" imgW="5510689" imgH="6713839" progId="Visio.Drawing.11">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9124" y="1428736"/>
                        <a:ext cx="4714876" cy="473569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425" name="Rectangle 121"/>
          <p:cNvSpPr>
            <a:spLocks noGrp="1" noChangeArrowheads="1"/>
          </p:cNvSpPr>
          <p:nvPr>
            <p:ph type="body" idx="1"/>
          </p:nvPr>
        </p:nvSpPr>
        <p:spPr bwMode="auto">
          <a:xfrm>
            <a:off x="5605463" y="1252538"/>
            <a:ext cx="2927350" cy="3940175"/>
          </a:xfrm>
          <a:noFill/>
          <a:ln>
            <a:miter lim="800000"/>
            <a:headEnd/>
            <a:tailEnd/>
          </a:ln>
        </p:spPr>
        <p:txBody>
          <a:bodyPr vert="horz" wrap="square" lIns="91440" tIns="45720" rIns="91440" bIns="45720" numCol="1" anchor="t" anchorCtr="0" compatLnSpc="1">
            <a:prstTxWarp prst="textNoShape">
              <a:avLst/>
            </a:prstTxWarp>
            <a:spAutoFit/>
          </a:bodyPr>
          <a:lstStyle/>
          <a:p>
            <a:pPr marL="261938" indent="-261938">
              <a:buClr>
                <a:srgbClr val="003579"/>
              </a:buClr>
              <a:buFont typeface="Wingdings" pitchFamily="2" charset="2"/>
              <a:buChar char="n"/>
            </a:pPr>
            <a:r>
              <a:rPr lang="en-GB" sz="1800"/>
              <a:t>full redundancy down to the load</a:t>
            </a:r>
          </a:p>
          <a:p>
            <a:pPr marL="261938" indent="-261938">
              <a:buClr>
                <a:srgbClr val="003579"/>
              </a:buClr>
              <a:buFont typeface="Wingdings" pitchFamily="2" charset="2"/>
              <a:buChar char="n"/>
            </a:pPr>
            <a:r>
              <a:rPr lang="en-GB" sz="1800"/>
              <a:t>increase of availability</a:t>
            </a:r>
          </a:p>
          <a:p>
            <a:pPr marL="261938" indent="-261938">
              <a:buClr>
                <a:srgbClr val="003579"/>
              </a:buClr>
              <a:buFont typeface="Wingdings" pitchFamily="2" charset="2"/>
              <a:buChar char="n"/>
            </a:pPr>
            <a:r>
              <a:rPr lang="en-GB" sz="1800"/>
              <a:t>improvement of efficiency</a:t>
            </a:r>
          </a:p>
          <a:p>
            <a:pPr marL="261938" indent="-261938">
              <a:buClr>
                <a:srgbClr val="003579"/>
              </a:buClr>
              <a:buFont typeface="Wingdings" pitchFamily="2" charset="2"/>
              <a:buChar char="n"/>
            </a:pPr>
            <a:r>
              <a:rPr lang="en-GB" sz="1800"/>
              <a:t>single-point-of failure shifted downstream of static transfer switch</a:t>
            </a:r>
          </a:p>
          <a:p>
            <a:pPr marL="261938" indent="-261938">
              <a:buClr>
                <a:srgbClr val="003579"/>
              </a:buClr>
              <a:buFont typeface="Wingdings" pitchFamily="2" charset="2"/>
              <a:buChar char="n"/>
            </a:pPr>
            <a:r>
              <a:rPr lang="en-GB" sz="1800"/>
              <a:t>both supply sides rated for full load</a:t>
            </a:r>
          </a:p>
          <a:p>
            <a:pPr marL="261938" indent="-261938">
              <a:buClr>
                <a:srgbClr val="003579"/>
              </a:buClr>
              <a:buFont typeface="Wingdings" pitchFamily="2" charset="2"/>
              <a:buChar char="n"/>
            </a:pPr>
            <a:r>
              <a:rPr lang="en-GB" sz="1800"/>
              <a:t>total installed ups power at least 200% of actual load</a:t>
            </a:r>
          </a:p>
        </p:txBody>
      </p:sp>
      <p:grpSp>
        <p:nvGrpSpPr>
          <p:cNvPr id="2" name="Group 179"/>
          <p:cNvGrpSpPr>
            <a:grpSpLocks/>
          </p:cNvGrpSpPr>
          <p:nvPr/>
        </p:nvGrpSpPr>
        <p:grpSpPr bwMode="auto">
          <a:xfrm>
            <a:off x="1089025" y="1157288"/>
            <a:ext cx="4464050" cy="4997450"/>
            <a:chOff x="748" y="872"/>
            <a:chExt cx="2812" cy="3148"/>
          </a:xfrm>
        </p:grpSpPr>
        <p:sp>
          <p:nvSpPr>
            <p:cNvPr id="98306" name="Rectangle 2"/>
            <p:cNvSpPr>
              <a:spLocks noChangeArrowheads="1"/>
            </p:cNvSpPr>
            <p:nvPr/>
          </p:nvSpPr>
          <p:spPr bwMode="auto">
            <a:xfrm>
              <a:off x="748" y="891"/>
              <a:ext cx="2812" cy="1224"/>
            </a:xfrm>
            <a:prstGeom prst="rect">
              <a:avLst/>
            </a:prstGeom>
            <a:solidFill>
              <a:srgbClr val="FFB299"/>
            </a:solidFill>
            <a:ln w="9525">
              <a:noFill/>
              <a:miter lim="800000"/>
              <a:headEnd/>
              <a:tailEnd/>
            </a:ln>
          </p:spPr>
          <p:txBody>
            <a:bodyPr/>
            <a:lstStyle/>
            <a:p>
              <a:endParaRPr lang="sl-SI"/>
            </a:p>
          </p:txBody>
        </p:sp>
        <p:sp>
          <p:nvSpPr>
            <p:cNvPr id="98307" name="Line 3"/>
            <p:cNvSpPr>
              <a:spLocks noChangeShapeType="1"/>
            </p:cNvSpPr>
            <p:nvPr/>
          </p:nvSpPr>
          <p:spPr bwMode="auto">
            <a:xfrm>
              <a:off x="2340" y="1616"/>
              <a:ext cx="1043" cy="0"/>
            </a:xfrm>
            <a:prstGeom prst="line">
              <a:avLst/>
            </a:prstGeom>
            <a:noFill/>
            <a:ln w="12700">
              <a:solidFill>
                <a:schemeClr val="tx1"/>
              </a:solidFill>
              <a:round/>
              <a:headEnd/>
              <a:tailEnd/>
            </a:ln>
            <a:effectLst/>
          </p:spPr>
          <p:txBody>
            <a:bodyPr/>
            <a:lstStyle/>
            <a:p>
              <a:endParaRPr lang="sl-SI"/>
            </a:p>
          </p:txBody>
        </p:sp>
        <p:sp>
          <p:nvSpPr>
            <p:cNvPr id="98308" name="Line 4"/>
            <p:cNvSpPr>
              <a:spLocks noChangeShapeType="1"/>
            </p:cNvSpPr>
            <p:nvPr/>
          </p:nvSpPr>
          <p:spPr bwMode="auto">
            <a:xfrm>
              <a:off x="884" y="1616"/>
              <a:ext cx="1043" cy="0"/>
            </a:xfrm>
            <a:prstGeom prst="line">
              <a:avLst/>
            </a:prstGeom>
            <a:noFill/>
            <a:ln w="12700">
              <a:solidFill>
                <a:schemeClr val="tx1"/>
              </a:solidFill>
              <a:round/>
              <a:headEnd/>
              <a:tailEnd/>
            </a:ln>
            <a:effectLst/>
          </p:spPr>
          <p:txBody>
            <a:bodyPr/>
            <a:lstStyle/>
            <a:p>
              <a:endParaRPr lang="sl-SI"/>
            </a:p>
          </p:txBody>
        </p:sp>
        <p:sp>
          <p:nvSpPr>
            <p:cNvPr id="98309" name="Rectangle 5"/>
            <p:cNvSpPr>
              <a:spLocks noChangeArrowheads="1"/>
            </p:cNvSpPr>
            <p:nvPr/>
          </p:nvSpPr>
          <p:spPr bwMode="auto">
            <a:xfrm>
              <a:off x="748" y="2115"/>
              <a:ext cx="2812" cy="1905"/>
            </a:xfrm>
            <a:prstGeom prst="rect">
              <a:avLst/>
            </a:prstGeom>
            <a:solidFill>
              <a:srgbClr val="B2FFB2"/>
            </a:solidFill>
            <a:ln w="9525">
              <a:noFill/>
              <a:miter lim="800000"/>
              <a:headEnd/>
              <a:tailEnd/>
            </a:ln>
          </p:spPr>
          <p:txBody>
            <a:bodyPr/>
            <a:lstStyle/>
            <a:p>
              <a:endParaRPr lang="en-GB"/>
            </a:p>
          </p:txBody>
        </p:sp>
        <p:sp>
          <p:nvSpPr>
            <p:cNvPr id="98310" name="Rectangle 6"/>
            <p:cNvSpPr>
              <a:spLocks noChangeArrowheads="1"/>
            </p:cNvSpPr>
            <p:nvPr/>
          </p:nvSpPr>
          <p:spPr bwMode="auto">
            <a:xfrm>
              <a:off x="925" y="1929"/>
              <a:ext cx="363" cy="363"/>
            </a:xfrm>
            <a:prstGeom prst="rect">
              <a:avLst/>
            </a:prstGeom>
            <a:solidFill>
              <a:srgbClr val="CCE7FF"/>
            </a:solidFill>
            <a:ln w="12700">
              <a:solidFill>
                <a:schemeClr val="tx1"/>
              </a:solidFill>
              <a:miter lim="800000"/>
              <a:headEnd/>
              <a:tailEnd/>
            </a:ln>
            <a:effectLst/>
          </p:spPr>
          <p:txBody>
            <a:bodyPr wrap="none" anchor="ctr"/>
            <a:lstStyle/>
            <a:p>
              <a:pPr algn="ctr"/>
              <a:r>
                <a:rPr lang="en-GB" sz="1600"/>
                <a:t>UPS</a:t>
              </a:r>
            </a:p>
          </p:txBody>
        </p:sp>
        <p:sp>
          <p:nvSpPr>
            <p:cNvPr id="98311" name="Line 7"/>
            <p:cNvSpPr>
              <a:spLocks noChangeShapeType="1"/>
            </p:cNvSpPr>
            <p:nvPr/>
          </p:nvSpPr>
          <p:spPr bwMode="auto">
            <a:xfrm>
              <a:off x="884" y="2660"/>
              <a:ext cx="1043" cy="0"/>
            </a:xfrm>
            <a:prstGeom prst="line">
              <a:avLst/>
            </a:prstGeom>
            <a:noFill/>
            <a:ln w="12700">
              <a:solidFill>
                <a:schemeClr val="tx1"/>
              </a:solidFill>
              <a:round/>
              <a:headEnd/>
              <a:tailEnd/>
            </a:ln>
            <a:effectLst/>
          </p:spPr>
          <p:txBody>
            <a:bodyPr/>
            <a:lstStyle/>
            <a:p>
              <a:endParaRPr lang="sl-SI"/>
            </a:p>
          </p:txBody>
        </p:sp>
        <p:sp>
          <p:nvSpPr>
            <p:cNvPr id="98312" name="Line 8"/>
            <p:cNvSpPr>
              <a:spLocks noChangeShapeType="1"/>
            </p:cNvSpPr>
            <p:nvPr/>
          </p:nvSpPr>
          <p:spPr bwMode="auto">
            <a:xfrm flipH="1" flipV="1">
              <a:off x="1067" y="2432"/>
              <a:ext cx="44" cy="91"/>
            </a:xfrm>
            <a:prstGeom prst="line">
              <a:avLst/>
            </a:prstGeom>
            <a:noFill/>
            <a:ln w="12700">
              <a:solidFill>
                <a:schemeClr val="tx1"/>
              </a:solidFill>
              <a:round/>
              <a:headEnd/>
              <a:tailEnd/>
            </a:ln>
            <a:effectLst/>
          </p:spPr>
          <p:txBody>
            <a:bodyPr/>
            <a:lstStyle/>
            <a:p>
              <a:endParaRPr lang="sl-SI"/>
            </a:p>
          </p:txBody>
        </p:sp>
        <p:sp>
          <p:nvSpPr>
            <p:cNvPr id="98313" name="Line 9"/>
            <p:cNvSpPr>
              <a:spLocks noChangeShapeType="1"/>
            </p:cNvSpPr>
            <p:nvPr/>
          </p:nvSpPr>
          <p:spPr bwMode="auto">
            <a:xfrm flipH="1" flipV="1">
              <a:off x="1111" y="2297"/>
              <a:ext cx="0" cy="136"/>
            </a:xfrm>
            <a:prstGeom prst="line">
              <a:avLst/>
            </a:prstGeom>
            <a:noFill/>
            <a:ln w="12700">
              <a:solidFill>
                <a:schemeClr val="tx1"/>
              </a:solidFill>
              <a:round/>
              <a:headEnd/>
              <a:tailEnd/>
            </a:ln>
            <a:effectLst/>
          </p:spPr>
          <p:txBody>
            <a:bodyPr/>
            <a:lstStyle/>
            <a:p>
              <a:endParaRPr lang="sl-SI"/>
            </a:p>
          </p:txBody>
        </p:sp>
        <p:sp>
          <p:nvSpPr>
            <p:cNvPr id="98314" name="Oval 10"/>
            <p:cNvSpPr>
              <a:spLocks noChangeArrowheads="1"/>
            </p:cNvSpPr>
            <p:nvPr/>
          </p:nvSpPr>
          <p:spPr bwMode="auto">
            <a:xfrm>
              <a:off x="938" y="1596"/>
              <a:ext cx="34" cy="34"/>
            </a:xfrm>
            <a:prstGeom prst="ellipse">
              <a:avLst/>
            </a:prstGeom>
            <a:solidFill>
              <a:srgbClr val="000000"/>
            </a:solidFill>
            <a:ln w="12700">
              <a:solidFill>
                <a:schemeClr val="tx1"/>
              </a:solidFill>
              <a:round/>
              <a:headEnd/>
              <a:tailEnd/>
            </a:ln>
            <a:effectLst/>
          </p:spPr>
          <p:txBody>
            <a:bodyPr wrap="none" anchor="ctr"/>
            <a:lstStyle/>
            <a:p>
              <a:endParaRPr lang="sl-SI"/>
            </a:p>
          </p:txBody>
        </p:sp>
        <p:sp>
          <p:nvSpPr>
            <p:cNvPr id="98315" name="Oval 11"/>
            <p:cNvSpPr>
              <a:spLocks noChangeArrowheads="1"/>
            </p:cNvSpPr>
            <p:nvPr/>
          </p:nvSpPr>
          <p:spPr bwMode="auto">
            <a:xfrm>
              <a:off x="1095" y="2642"/>
              <a:ext cx="33" cy="34"/>
            </a:xfrm>
            <a:prstGeom prst="ellipse">
              <a:avLst/>
            </a:prstGeom>
            <a:solidFill>
              <a:srgbClr val="000000"/>
            </a:solidFill>
            <a:ln w="12700">
              <a:solidFill>
                <a:schemeClr val="tx1"/>
              </a:solidFill>
              <a:round/>
              <a:headEnd/>
              <a:tailEnd/>
            </a:ln>
            <a:effectLst/>
          </p:spPr>
          <p:txBody>
            <a:bodyPr wrap="none" anchor="ctr"/>
            <a:lstStyle/>
            <a:p>
              <a:endParaRPr lang="sl-SI"/>
            </a:p>
          </p:txBody>
        </p:sp>
        <p:sp>
          <p:nvSpPr>
            <p:cNvPr id="98316" name="Line 12"/>
            <p:cNvSpPr>
              <a:spLocks noChangeShapeType="1"/>
            </p:cNvSpPr>
            <p:nvPr/>
          </p:nvSpPr>
          <p:spPr bwMode="auto">
            <a:xfrm flipV="1">
              <a:off x="1111" y="2523"/>
              <a:ext cx="0" cy="908"/>
            </a:xfrm>
            <a:prstGeom prst="line">
              <a:avLst/>
            </a:prstGeom>
            <a:noFill/>
            <a:ln w="12700">
              <a:solidFill>
                <a:schemeClr val="tx1"/>
              </a:solidFill>
              <a:round/>
              <a:headEnd/>
              <a:tailEnd/>
            </a:ln>
            <a:effectLst/>
          </p:spPr>
          <p:txBody>
            <a:bodyPr/>
            <a:lstStyle/>
            <a:p>
              <a:endParaRPr lang="sl-SI"/>
            </a:p>
          </p:txBody>
        </p:sp>
        <p:sp>
          <p:nvSpPr>
            <p:cNvPr id="98317" name="Line 13"/>
            <p:cNvSpPr>
              <a:spLocks noChangeShapeType="1"/>
            </p:cNvSpPr>
            <p:nvPr/>
          </p:nvSpPr>
          <p:spPr bwMode="auto">
            <a:xfrm>
              <a:off x="2116" y="3068"/>
              <a:ext cx="0" cy="272"/>
            </a:xfrm>
            <a:prstGeom prst="line">
              <a:avLst/>
            </a:prstGeom>
            <a:noFill/>
            <a:ln w="12700">
              <a:solidFill>
                <a:schemeClr val="tx1"/>
              </a:solidFill>
              <a:round/>
              <a:headEnd/>
              <a:tailEnd type="triangle" w="med" len="med"/>
            </a:ln>
            <a:effectLst/>
          </p:spPr>
          <p:txBody>
            <a:bodyPr/>
            <a:lstStyle/>
            <a:p>
              <a:endParaRPr lang="sl-SI"/>
            </a:p>
          </p:txBody>
        </p:sp>
        <p:sp>
          <p:nvSpPr>
            <p:cNvPr id="98318" name="Oval 14"/>
            <p:cNvSpPr>
              <a:spLocks noChangeArrowheads="1"/>
            </p:cNvSpPr>
            <p:nvPr/>
          </p:nvSpPr>
          <p:spPr bwMode="auto">
            <a:xfrm>
              <a:off x="2099" y="3049"/>
              <a:ext cx="33" cy="34"/>
            </a:xfrm>
            <a:prstGeom prst="ellipse">
              <a:avLst/>
            </a:prstGeom>
            <a:solidFill>
              <a:srgbClr val="000000"/>
            </a:solidFill>
            <a:ln w="12700">
              <a:solidFill>
                <a:schemeClr val="tx1"/>
              </a:solidFill>
              <a:round/>
              <a:headEnd/>
              <a:tailEnd/>
            </a:ln>
            <a:effectLst/>
          </p:spPr>
          <p:txBody>
            <a:bodyPr wrap="none" anchor="ctr"/>
            <a:lstStyle/>
            <a:p>
              <a:endParaRPr lang="sl-SI"/>
            </a:p>
          </p:txBody>
        </p:sp>
        <p:sp>
          <p:nvSpPr>
            <p:cNvPr id="98319" name="Rectangle 15"/>
            <p:cNvSpPr>
              <a:spLocks noChangeArrowheads="1"/>
            </p:cNvSpPr>
            <p:nvPr/>
          </p:nvSpPr>
          <p:spPr bwMode="auto">
            <a:xfrm>
              <a:off x="2093" y="3113"/>
              <a:ext cx="46" cy="136"/>
            </a:xfrm>
            <a:prstGeom prst="rect">
              <a:avLst/>
            </a:prstGeom>
            <a:noFill/>
            <a:ln w="12700">
              <a:solidFill>
                <a:schemeClr val="tx1"/>
              </a:solidFill>
              <a:miter lim="800000"/>
              <a:headEnd/>
              <a:tailEnd/>
            </a:ln>
            <a:effectLst/>
          </p:spPr>
          <p:txBody>
            <a:bodyPr wrap="none" anchor="ctr"/>
            <a:lstStyle/>
            <a:p>
              <a:endParaRPr lang="sl-SI"/>
            </a:p>
          </p:txBody>
        </p:sp>
        <p:sp>
          <p:nvSpPr>
            <p:cNvPr id="98320" name="Line 16"/>
            <p:cNvSpPr>
              <a:spLocks noChangeShapeType="1"/>
            </p:cNvSpPr>
            <p:nvPr/>
          </p:nvSpPr>
          <p:spPr bwMode="auto">
            <a:xfrm>
              <a:off x="2252" y="3068"/>
              <a:ext cx="0" cy="272"/>
            </a:xfrm>
            <a:prstGeom prst="line">
              <a:avLst/>
            </a:prstGeom>
            <a:noFill/>
            <a:ln w="12700">
              <a:solidFill>
                <a:schemeClr val="tx1"/>
              </a:solidFill>
              <a:round/>
              <a:headEnd/>
              <a:tailEnd type="triangle" w="med" len="med"/>
            </a:ln>
            <a:effectLst/>
          </p:spPr>
          <p:txBody>
            <a:bodyPr/>
            <a:lstStyle/>
            <a:p>
              <a:endParaRPr lang="sl-SI"/>
            </a:p>
          </p:txBody>
        </p:sp>
        <p:sp>
          <p:nvSpPr>
            <p:cNvPr id="98321" name="Oval 17"/>
            <p:cNvSpPr>
              <a:spLocks noChangeArrowheads="1"/>
            </p:cNvSpPr>
            <p:nvPr/>
          </p:nvSpPr>
          <p:spPr bwMode="auto">
            <a:xfrm>
              <a:off x="2235" y="3049"/>
              <a:ext cx="33" cy="34"/>
            </a:xfrm>
            <a:prstGeom prst="ellipse">
              <a:avLst/>
            </a:prstGeom>
            <a:solidFill>
              <a:srgbClr val="000000"/>
            </a:solidFill>
            <a:ln w="12700">
              <a:solidFill>
                <a:schemeClr val="tx1"/>
              </a:solidFill>
              <a:round/>
              <a:headEnd/>
              <a:tailEnd/>
            </a:ln>
            <a:effectLst/>
          </p:spPr>
          <p:txBody>
            <a:bodyPr wrap="none" anchor="ctr"/>
            <a:lstStyle/>
            <a:p>
              <a:endParaRPr lang="sl-SI"/>
            </a:p>
          </p:txBody>
        </p:sp>
        <p:sp>
          <p:nvSpPr>
            <p:cNvPr id="98322" name="Rectangle 18"/>
            <p:cNvSpPr>
              <a:spLocks noChangeArrowheads="1"/>
            </p:cNvSpPr>
            <p:nvPr/>
          </p:nvSpPr>
          <p:spPr bwMode="auto">
            <a:xfrm>
              <a:off x="2229" y="3113"/>
              <a:ext cx="46" cy="136"/>
            </a:xfrm>
            <a:prstGeom prst="rect">
              <a:avLst/>
            </a:prstGeom>
            <a:noFill/>
            <a:ln w="12700">
              <a:solidFill>
                <a:schemeClr val="tx1"/>
              </a:solidFill>
              <a:miter lim="800000"/>
              <a:headEnd/>
              <a:tailEnd/>
            </a:ln>
            <a:effectLst/>
          </p:spPr>
          <p:txBody>
            <a:bodyPr wrap="none" anchor="ctr"/>
            <a:lstStyle/>
            <a:p>
              <a:endParaRPr lang="sl-SI"/>
            </a:p>
          </p:txBody>
        </p:sp>
        <p:sp>
          <p:nvSpPr>
            <p:cNvPr id="98323" name="Line 19"/>
            <p:cNvSpPr>
              <a:spLocks noChangeShapeType="1"/>
            </p:cNvSpPr>
            <p:nvPr/>
          </p:nvSpPr>
          <p:spPr bwMode="auto">
            <a:xfrm>
              <a:off x="2388" y="3068"/>
              <a:ext cx="0" cy="272"/>
            </a:xfrm>
            <a:prstGeom prst="line">
              <a:avLst/>
            </a:prstGeom>
            <a:noFill/>
            <a:ln w="12700">
              <a:solidFill>
                <a:schemeClr val="tx1"/>
              </a:solidFill>
              <a:round/>
              <a:headEnd/>
              <a:tailEnd type="triangle" w="med" len="med"/>
            </a:ln>
            <a:effectLst/>
          </p:spPr>
          <p:txBody>
            <a:bodyPr/>
            <a:lstStyle/>
            <a:p>
              <a:endParaRPr lang="sl-SI"/>
            </a:p>
          </p:txBody>
        </p:sp>
        <p:sp>
          <p:nvSpPr>
            <p:cNvPr id="98324" name="Oval 20"/>
            <p:cNvSpPr>
              <a:spLocks noChangeArrowheads="1"/>
            </p:cNvSpPr>
            <p:nvPr/>
          </p:nvSpPr>
          <p:spPr bwMode="auto">
            <a:xfrm>
              <a:off x="2371" y="3049"/>
              <a:ext cx="33" cy="34"/>
            </a:xfrm>
            <a:prstGeom prst="ellipse">
              <a:avLst/>
            </a:prstGeom>
            <a:solidFill>
              <a:srgbClr val="000000"/>
            </a:solidFill>
            <a:ln w="12700">
              <a:solidFill>
                <a:schemeClr val="tx1"/>
              </a:solidFill>
              <a:round/>
              <a:headEnd/>
              <a:tailEnd/>
            </a:ln>
            <a:effectLst/>
          </p:spPr>
          <p:txBody>
            <a:bodyPr wrap="none" anchor="ctr"/>
            <a:lstStyle/>
            <a:p>
              <a:endParaRPr lang="sl-SI"/>
            </a:p>
          </p:txBody>
        </p:sp>
        <p:sp>
          <p:nvSpPr>
            <p:cNvPr id="98325" name="Rectangle 21"/>
            <p:cNvSpPr>
              <a:spLocks noChangeArrowheads="1"/>
            </p:cNvSpPr>
            <p:nvPr/>
          </p:nvSpPr>
          <p:spPr bwMode="auto">
            <a:xfrm>
              <a:off x="2365" y="3113"/>
              <a:ext cx="46" cy="136"/>
            </a:xfrm>
            <a:prstGeom prst="rect">
              <a:avLst/>
            </a:prstGeom>
            <a:noFill/>
            <a:ln w="12700">
              <a:solidFill>
                <a:schemeClr val="tx1"/>
              </a:solidFill>
              <a:miter lim="800000"/>
              <a:headEnd/>
              <a:tailEnd/>
            </a:ln>
            <a:effectLst/>
          </p:spPr>
          <p:txBody>
            <a:bodyPr wrap="none" anchor="ctr"/>
            <a:lstStyle/>
            <a:p>
              <a:endParaRPr lang="sl-SI"/>
            </a:p>
          </p:txBody>
        </p:sp>
        <p:sp>
          <p:nvSpPr>
            <p:cNvPr id="98326" name="Line 22"/>
            <p:cNvSpPr>
              <a:spLocks noChangeShapeType="1"/>
            </p:cNvSpPr>
            <p:nvPr/>
          </p:nvSpPr>
          <p:spPr bwMode="auto">
            <a:xfrm>
              <a:off x="1567" y="3068"/>
              <a:ext cx="905" cy="0"/>
            </a:xfrm>
            <a:prstGeom prst="line">
              <a:avLst/>
            </a:prstGeom>
            <a:noFill/>
            <a:ln w="12700">
              <a:solidFill>
                <a:schemeClr val="tx1"/>
              </a:solidFill>
              <a:round/>
              <a:headEnd/>
              <a:tailEnd/>
            </a:ln>
            <a:effectLst/>
          </p:spPr>
          <p:txBody>
            <a:bodyPr/>
            <a:lstStyle/>
            <a:p>
              <a:endParaRPr lang="sl-SI"/>
            </a:p>
          </p:txBody>
        </p:sp>
        <p:sp>
          <p:nvSpPr>
            <p:cNvPr id="98327" name="Line 23"/>
            <p:cNvSpPr>
              <a:spLocks noChangeShapeType="1"/>
            </p:cNvSpPr>
            <p:nvPr/>
          </p:nvSpPr>
          <p:spPr bwMode="auto">
            <a:xfrm>
              <a:off x="1663" y="3068"/>
              <a:ext cx="0" cy="272"/>
            </a:xfrm>
            <a:prstGeom prst="line">
              <a:avLst/>
            </a:prstGeom>
            <a:noFill/>
            <a:ln w="12700">
              <a:solidFill>
                <a:schemeClr val="tx1"/>
              </a:solidFill>
              <a:round/>
              <a:headEnd/>
              <a:tailEnd type="triangle" w="med" len="med"/>
            </a:ln>
            <a:effectLst/>
          </p:spPr>
          <p:txBody>
            <a:bodyPr/>
            <a:lstStyle/>
            <a:p>
              <a:endParaRPr lang="sl-SI"/>
            </a:p>
          </p:txBody>
        </p:sp>
        <p:sp>
          <p:nvSpPr>
            <p:cNvPr id="98328" name="Oval 24"/>
            <p:cNvSpPr>
              <a:spLocks noChangeArrowheads="1"/>
            </p:cNvSpPr>
            <p:nvPr/>
          </p:nvSpPr>
          <p:spPr bwMode="auto">
            <a:xfrm>
              <a:off x="1645" y="3049"/>
              <a:ext cx="34" cy="34"/>
            </a:xfrm>
            <a:prstGeom prst="ellipse">
              <a:avLst/>
            </a:prstGeom>
            <a:solidFill>
              <a:srgbClr val="000000"/>
            </a:solidFill>
            <a:ln w="12700">
              <a:solidFill>
                <a:schemeClr val="tx1"/>
              </a:solidFill>
              <a:round/>
              <a:headEnd/>
              <a:tailEnd/>
            </a:ln>
            <a:effectLst/>
          </p:spPr>
          <p:txBody>
            <a:bodyPr wrap="none" anchor="ctr"/>
            <a:lstStyle/>
            <a:p>
              <a:endParaRPr lang="sl-SI"/>
            </a:p>
          </p:txBody>
        </p:sp>
        <p:sp>
          <p:nvSpPr>
            <p:cNvPr id="98329" name="Rectangle 25"/>
            <p:cNvSpPr>
              <a:spLocks noChangeArrowheads="1"/>
            </p:cNvSpPr>
            <p:nvPr/>
          </p:nvSpPr>
          <p:spPr bwMode="auto">
            <a:xfrm>
              <a:off x="1640" y="3113"/>
              <a:ext cx="47" cy="136"/>
            </a:xfrm>
            <a:prstGeom prst="rect">
              <a:avLst/>
            </a:prstGeom>
            <a:noFill/>
            <a:ln w="12700">
              <a:solidFill>
                <a:schemeClr val="tx1"/>
              </a:solidFill>
              <a:miter lim="800000"/>
              <a:headEnd/>
              <a:tailEnd/>
            </a:ln>
            <a:effectLst/>
          </p:spPr>
          <p:txBody>
            <a:bodyPr wrap="none" anchor="ctr"/>
            <a:lstStyle/>
            <a:p>
              <a:endParaRPr lang="sl-SI"/>
            </a:p>
          </p:txBody>
        </p:sp>
        <p:sp>
          <p:nvSpPr>
            <p:cNvPr id="98330" name="Line 26"/>
            <p:cNvSpPr>
              <a:spLocks noChangeShapeType="1"/>
            </p:cNvSpPr>
            <p:nvPr/>
          </p:nvSpPr>
          <p:spPr bwMode="auto">
            <a:xfrm>
              <a:off x="1799" y="3068"/>
              <a:ext cx="0" cy="272"/>
            </a:xfrm>
            <a:prstGeom prst="line">
              <a:avLst/>
            </a:prstGeom>
            <a:noFill/>
            <a:ln w="12700">
              <a:solidFill>
                <a:schemeClr val="tx1"/>
              </a:solidFill>
              <a:round/>
              <a:headEnd/>
              <a:tailEnd type="triangle" w="med" len="med"/>
            </a:ln>
            <a:effectLst/>
          </p:spPr>
          <p:txBody>
            <a:bodyPr/>
            <a:lstStyle/>
            <a:p>
              <a:endParaRPr lang="sl-SI"/>
            </a:p>
          </p:txBody>
        </p:sp>
        <p:sp>
          <p:nvSpPr>
            <p:cNvPr id="98331" name="Oval 27"/>
            <p:cNvSpPr>
              <a:spLocks noChangeArrowheads="1"/>
            </p:cNvSpPr>
            <p:nvPr/>
          </p:nvSpPr>
          <p:spPr bwMode="auto">
            <a:xfrm>
              <a:off x="1781" y="3049"/>
              <a:ext cx="34" cy="34"/>
            </a:xfrm>
            <a:prstGeom prst="ellipse">
              <a:avLst/>
            </a:prstGeom>
            <a:solidFill>
              <a:srgbClr val="000000"/>
            </a:solidFill>
            <a:ln w="12700">
              <a:solidFill>
                <a:schemeClr val="tx1"/>
              </a:solidFill>
              <a:round/>
              <a:headEnd/>
              <a:tailEnd/>
            </a:ln>
            <a:effectLst/>
          </p:spPr>
          <p:txBody>
            <a:bodyPr wrap="none" anchor="ctr"/>
            <a:lstStyle/>
            <a:p>
              <a:endParaRPr lang="sl-SI"/>
            </a:p>
          </p:txBody>
        </p:sp>
        <p:sp>
          <p:nvSpPr>
            <p:cNvPr id="98332" name="Rectangle 28"/>
            <p:cNvSpPr>
              <a:spLocks noChangeArrowheads="1"/>
            </p:cNvSpPr>
            <p:nvPr/>
          </p:nvSpPr>
          <p:spPr bwMode="auto">
            <a:xfrm>
              <a:off x="1776" y="3113"/>
              <a:ext cx="47" cy="136"/>
            </a:xfrm>
            <a:prstGeom prst="rect">
              <a:avLst/>
            </a:prstGeom>
            <a:noFill/>
            <a:ln w="12700">
              <a:solidFill>
                <a:schemeClr val="tx1"/>
              </a:solidFill>
              <a:miter lim="800000"/>
              <a:headEnd/>
              <a:tailEnd/>
            </a:ln>
            <a:effectLst/>
          </p:spPr>
          <p:txBody>
            <a:bodyPr wrap="none" anchor="ctr"/>
            <a:lstStyle/>
            <a:p>
              <a:endParaRPr lang="sl-SI"/>
            </a:p>
          </p:txBody>
        </p:sp>
        <p:sp>
          <p:nvSpPr>
            <p:cNvPr id="98333" name="Line 29"/>
            <p:cNvSpPr>
              <a:spLocks noChangeShapeType="1"/>
            </p:cNvSpPr>
            <p:nvPr/>
          </p:nvSpPr>
          <p:spPr bwMode="auto">
            <a:xfrm>
              <a:off x="1935" y="3068"/>
              <a:ext cx="0" cy="272"/>
            </a:xfrm>
            <a:prstGeom prst="line">
              <a:avLst/>
            </a:prstGeom>
            <a:noFill/>
            <a:ln w="12700">
              <a:solidFill>
                <a:schemeClr val="tx1"/>
              </a:solidFill>
              <a:round/>
              <a:headEnd/>
              <a:tailEnd type="triangle" w="med" len="med"/>
            </a:ln>
            <a:effectLst/>
          </p:spPr>
          <p:txBody>
            <a:bodyPr/>
            <a:lstStyle/>
            <a:p>
              <a:endParaRPr lang="sl-SI"/>
            </a:p>
          </p:txBody>
        </p:sp>
        <p:sp>
          <p:nvSpPr>
            <p:cNvPr id="98334" name="Oval 30"/>
            <p:cNvSpPr>
              <a:spLocks noChangeArrowheads="1"/>
            </p:cNvSpPr>
            <p:nvPr/>
          </p:nvSpPr>
          <p:spPr bwMode="auto">
            <a:xfrm>
              <a:off x="1917" y="3049"/>
              <a:ext cx="34" cy="34"/>
            </a:xfrm>
            <a:prstGeom prst="ellipse">
              <a:avLst/>
            </a:prstGeom>
            <a:solidFill>
              <a:srgbClr val="000000"/>
            </a:solidFill>
            <a:ln w="12700">
              <a:solidFill>
                <a:schemeClr val="tx1"/>
              </a:solidFill>
              <a:round/>
              <a:headEnd/>
              <a:tailEnd/>
            </a:ln>
            <a:effectLst/>
          </p:spPr>
          <p:txBody>
            <a:bodyPr wrap="none" anchor="ctr"/>
            <a:lstStyle/>
            <a:p>
              <a:endParaRPr lang="sl-SI"/>
            </a:p>
          </p:txBody>
        </p:sp>
        <p:sp>
          <p:nvSpPr>
            <p:cNvPr id="98335" name="Rectangle 31"/>
            <p:cNvSpPr>
              <a:spLocks noChangeArrowheads="1"/>
            </p:cNvSpPr>
            <p:nvPr/>
          </p:nvSpPr>
          <p:spPr bwMode="auto">
            <a:xfrm>
              <a:off x="1912" y="3113"/>
              <a:ext cx="47" cy="136"/>
            </a:xfrm>
            <a:prstGeom prst="rect">
              <a:avLst/>
            </a:prstGeom>
            <a:noFill/>
            <a:ln w="12700">
              <a:solidFill>
                <a:schemeClr val="tx1"/>
              </a:solidFill>
              <a:miter lim="800000"/>
              <a:headEnd/>
              <a:tailEnd/>
            </a:ln>
            <a:effectLst/>
          </p:spPr>
          <p:txBody>
            <a:bodyPr wrap="none" anchor="ctr"/>
            <a:lstStyle/>
            <a:p>
              <a:endParaRPr lang="sl-SI"/>
            </a:p>
          </p:txBody>
        </p:sp>
        <p:sp>
          <p:nvSpPr>
            <p:cNvPr id="98336" name="Text Box 32"/>
            <p:cNvSpPr txBox="1">
              <a:spLocks noChangeArrowheads="1"/>
            </p:cNvSpPr>
            <p:nvPr/>
          </p:nvSpPr>
          <p:spPr bwMode="auto">
            <a:xfrm>
              <a:off x="2111" y="2815"/>
              <a:ext cx="270" cy="154"/>
            </a:xfrm>
            <a:prstGeom prst="rect">
              <a:avLst/>
            </a:prstGeom>
            <a:noFill/>
            <a:ln w="12700">
              <a:noFill/>
              <a:miter lim="800000"/>
              <a:headEnd/>
              <a:tailEnd/>
            </a:ln>
            <a:effectLst/>
          </p:spPr>
          <p:txBody>
            <a:bodyPr wrap="none">
              <a:spAutoFit/>
            </a:bodyPr>
            <a:lstStyle/>
            <a:p>
              <a:pPr algn="ctr"/>
              <a:r>
                <a:rPr lang="en-GB" sz="1000"/>
                <a:t>STS</a:t>
              </a:r>
            </a:p>
          </p:txBody>
        </p:sp>
        <p:sp>
          <p:nvSpPr>
            <p:cNvPr id="98337" name="Text Box 33"/>
            <p:cNvSpPr txBox="1">
              <a:spLocks noChangeArrowheads="1"/>
            </p:cNvSpPr>
            <p:nvPr/>
          </p:nvSpPr>
          <p:spPr bwMode="auto">
            <a:xfrm>
              <a:off x="1235" y="3113"/>
              <a:ext cx="357" cy="154"/>
            </a:xfrm>
            <a:prstGeom prst="rect">
              <a:avLst/>
            </a:prstGeom>
            <a:noFill/>
            <a:ln w="12700">
              <a:noFill/>
              <a:miter lim="800000"/>
              <a:headEnd/>
              <a:tailEnd/>
            </a:ln>
            <a:effectLst/>
          </p:spPr>
          <p:txBody>
            <a:bodyPr wrap="none">
              <a:spAutoFit/>
            </a:bodyPr>
            <a:lstStyle/>
            <a:p>
              <a:pPr algn="ctr"/>
              <a:r>
                <a:rPr lang="en-GB" sz="1000"/>
                <a:t>Load 1</a:t>
              </a:r>
            </a:p>
          </p:txBody>
        </p:sp>
        <p:sp>
          <p:nvSpPr>
            <p:cNvPr id="98338" name="Line 34"/>
            <p:cNvSpPr>
              <a:spLocks noChangeShapeType="1"/>
            </p:cNvSpPr>
            <p:nvPr/>
          </p:nvSpPr>
          <p:spPr bwMode="auto">
            <a:xfrm flipH="1" flipV="1">
              <a:off x="910" y="1416"/>
              <a:ext cx="46" cy="91"/>
            </a:xfrm>
            <a:prstGeom prst="line">
              <a:avLst/>
            </a:prstGeom>
            <a:noFill/>
            <a:ln w="12700">
              <a:solidFill>
                <a:schemeClr val="tx1"/>
              </a:solidFill>
              <a:round/>
              <a:headEnd/>
              <a:tailEnd/>
            </a:ln>
            <a:effectLst/>
          </p:spPr>
          <p:txBody>
            <a:bodyPr/>
            <a:lstStyle/>
            <a:p>
              <a:endParaRPr lang="sl-SI"/>
            </a:p>
          </p:txBody>
        </p:sp>
        <p:sp>
          <p:nvSpPr>
            <p:cNvPr id="98339" name="Line 35"/>
            <p:cNvSpPr>
              <a:spLocks noChangeShapeType="1"/>
            </p:cNvSpPr>
            <p:nvPr/>
          </p:nvSpPr>
          <p:spPr bwMode="auto">
            <a:xfrm flipV="1">
              <a:off x="956" y="1227"/>
              <a:ext cx="0" cy="181"/>
            </a:xfrm>
            <a:prstGeom prst="line">
              <a:avLst/>
            </a:prstGeom>
            <a:noFill/>
            <a:ln w="12700">
              <a:solidFill>
                <a:schemeClr val="tx1"/>
              </a:solidFill>
              <a:round/>
              <a:headEnd/>
              <a:tailEnd/>
            </a:ln>
            <a:effectLst/>
          </p:spPr>
          <p:txBody>
            <a:bodyPr/>
            <a:lstStyle/>
            <a:p>
              <a:endParaRPr lang="sl-SI"/>
            </a:p>
          </p:txBody>
        </p:sp>
        <p:sp>
          <p:nvSpPr>
            <p:cNvPr id="98340" name="Oval 36"/>
            <p:cNvSpPr>
              <a:spLocks noChangeArrowheads="1"/>
            </p:cNvSpPr>
            <p:nvPr/>
          </p:nvSpPr>
          <p:spPr bwMode="auto">
            <a:xfrm>
              <a:off x="884" y="1091"/>
              <a:ext cx="136" cy="136"/>
            </a:xfrm>
            <a:prstGeom prst="ellipse">
              <a:avLst/>
            </a:prstGeom>
            <a:noFill/>
            <a:ln w="12700">
              <a:solidFill>
                <a:schemeClr val="tx1"/>
              </a:solidFill>
              <a:round/>
              <a:headEnd/>
              <a:tailEnd/>
            </a:ln>
            <a:effectLst/>
          </p:spPr>
          <p:txBody>
            <a:bodyPr wrap="none" anchor="ctr"/>
            <a:lstStyle/>
            <a:p>
              <a:endParaRPr lang="sl-SI"/>
            </a:p>
          </p:txBody>
        </p:sp>
        <p:sp>
          <p:nvSpPr>
            <p:cNvPr id="98341" name="Oval 37"/>
            <p:cNvSpPr>
              <a:spLocks noChangeArrowheads="1"/>
            </p:cNvSpPr>
            <p:nvPr/>
          </p:nvSpPr>
          <p:spPr bwMode="auto">
            <a:xfrm>
              <a:off x="884" y="1008"/>
              <a:ext cx="136" cy="136"/>
            </a:xfrm>
            <a:prstGeom prst="ellipse">
              <a:avLst/>
            </a:prstGeom>
            <a:noFill/>
            <a:ln w="12700">
              <a:solidFill>
                <a:schemeClr val="tx1"/>
              </a:solidFill>
              <a:round/>
              <a:headEnd/>
              <a:tailEnd/>
            </a:ln>
            <a:effectLst/>
          </p:spPr>
          <p:txBody>
            <a:bodyPr wrap="none" anchor="ctr"/>
            <a:lstStyle/>
            <a:p>
              <a:endParaRPr lang="sl-SI"/>
            </a:p>
          </p:txBody>
        </p:sp>
        <p:sp>
          <p:nvSpPr>
            <p:cNvPr id="98342" name="Line 38"/>
            <p:cNvSpPr>
              <a:spLocks noChangeShapeType="1"/>
            </p:cNvSpPr>
            <p:nvPr/>
          </p:nvSpPr>
          <p:spPr bwMode="auto">
            <a:xfrm flipV="1">
              <a:off x="956" y="909"/>
              <a:ext cx="0" cy="91"/>
            </a:xfrm>
            <a:prstGeom prst="line">
              <a:avLst/>
            </a:prstGeom>
            <a:noFill/>
            <a:ln w="12700">
              <a:solidFill>
                <a:schemeClr val="tx1"/>
              </a:solidFill>
              <a:round/>
              <a:headEnd/>
              <a:tailEnd/>
            </a:ln>
            <a:effectLst/>
          </p:spPr>
          <p:txBody>
            <a:bodyPr/>
            <a:lstStyle/>
            <a:p>
              <a:endParaRPr lang="sl-SI"/>
            </a:p>
          </p:txBody>
        </p:sp>
        <p:sp>
          <p:nvSpPr>
            <p:cNvPr id="98343" name="Line 39"/>
            <p:cNvSpPr>
              <a:spLocks noChangeShapeType="1"/>
            </p:cNvSpPr>
            <p:nvPr/>
          </p:nvSpPr>
          <p:spPr bwMode="auto">
            <a:xfrm flipH="1" flipV="1">
              <a:off x="956" y="1509"/>
              <a:ext cx="2" cy="107"/>
            </a:xfrm>
            <a:prstGeom prst="line">
              <a:avLst/>
            </a:prstGeom>
            <a:noFill/>
            <a:ln w="12700">
              <a:solidFill>
                <a:schemeClr val="tx1"/>
              </a:solidFill>
              <a:round/>
              <a:headEnd/>
              <a:tailEnd/>
            </a:ln>
            <a:effectLst/>
          </p:spPr>
          <p:txBody>
            <a:bodyPr/>
            <a:lstStyle/>
            <a:p>
              <a:endParaRPr lang="sl-SI"/>
            </a:p>
          </p:txBody>
        </p:sp>
        <p:sp>
          <p:nvSpPr>
            <p:cNvPr id="98344" name="Line 40"/>
            <p:cNvSpPr>
              <a:spLocks noChangeShapeType="1"/>
            </p:cNvSpPr>
            <p:nvPr/>
          </p:nvSpPr>
          <p:spPr bwMode="auto">
            <a:xfrm>
              <a:off x="1581" y="1616"/>
              <a:ext cx="0" cy="272"/>
            </a:xfrm>
            <a:prstGeom prst="line">
              <a:avLst/>
            </a:prstGeom>
            <a:noFill/>
            <a:ln w="12700">
              <a:solidFill>
                <a:schemeClr val="tx1"/>
              </a:solidFill>
              <a:round/>
              <a:headEnd/>
              <a:tailEnd type="triangle" w="med" len="med"/>
            </a:ln>
            <a:effectLst/>
          </p:spPr>
          <p:txBody>
            <a:bodyPr/>
            <a:lstStyle/>
            <a:p>
              <a:endParaRPr lang="sl-SI"/>
            </a:p>
          </p:txBody>
        </p:sp>
        <p:sp>
          <p:nvSpPr>
            <p:cNvPr id="98345" name="Oval 41"/>
            <p:cNvSpPr>
              <a:spLocks noChangeArrowheads="1"/>
            </p:cNvSpPr>
            <p:nvPr/>
          </p:nvSpPr>
          <p:spPr bwMode="auto">
            <a:xfrm>
              <a:off x="1563" y="1597"/>
              <a:ext cx="34" cy="34"/>
            </a:xfrm>
            <a:prstGeom prst="ellipse">
              <a:avLst/>
            </a:prstGeom>
            <a:solidFill>
              <a:srgbClr val="000000"/>
            </a:solidFill>
            <a:ln w="12700">
              <a:solidFill>
                <a:schemeClr val="tx1"/>
              </a:solidFill>
              <a:round/>
              <a:headEnd/>
              <a:tailEnd/>
            </a:ln>
            <a:effectLst/>
          </p:spPr>
          <p:txBody>
            <a:bodyPr wrap="none" anchor="ctr"/>
            <a:lstStyle/>
            <a:p>
              <a:endParaRPr lang="sl-SI"/>
            </a:p>
          </p:txBody>
        </p:sp>
        <p:sp>
          <p:nvSpPr>
            <p:cNvPr id="98346" name="Rectangle 42"/>
            <p:cNvSpPr>
              <a:spLocks noChangeArrowheads="1"/>
            </p:cNvSpPr>
            <p:nvPr/>
          </p:nvSpPr>
          <p:spPr bwMode="auto">
            <a:xfrm>
              <a:off x="1559" y="1661"/>
              <a:ext cx="45" cy="136"/>
            </a:xfrm>
            <a:prstGeom prst="rect">
              <a:avLst/>
            </a:prstGeom>
            <a:noFill/>
            <a:ln w="12700">
              <a:solidFill>
                <a:schemeClr val="tx1"/>
              </a:solidFill>
              <a:miter lim="800000"/>
              <a:headEnd/>
              <a:tailEnd/>
            </a:ln>
            <a:effectLst/>
          </p:spPr>
          <p:txBody>
            <a:bodyPr wrap="none" anchor="ctr"/>
            <a:lstStyle/>
            <a:p>
              <a:endParaRPr lang="sl-SI"/>
            </a:p>
          </p:txBody>
        </p:sp>
        <p:sp>
          <p:nvSpPr>
            <p:cNvPr id="98347" name="Line 43"/>
            <p:cNvSpPr>
              <a:spLocks noChangeShapeType="1"/>
            </p:cNvSpPr>
            <p:nvPr/>
          </p:nvSpPr>
          <p:spPr bwMode="auto">
            <a:xfrm>
              <a:off x="1717" y="1616"/>
              <a:ext cx="0" cy="272"/>
            </a:xfrm>
            <a:prstGeom prst="line">
              <a:avLst/>
            </a:prstGeom>
            <a:noFill/>
            <a:ln w="12700">
              <a:solidFill>
                <a:schemeClr val="tx1"/>
              </a:solidFill>
              <a:round/>
              <a:headEnd/>
              <a:tailEnd type="triangle" w="med" len="med"/>
            </a:ln>
            <a:effectLst/>
          </p:spPr>
          <p:txBody>
            <a:bodyPr/>
            <a:lstStyle/>
            <a:p>
              <a:endParaRPr lang="sl-SI"/>
            </a:p>
          </p:txBody>
        </p:sp>
        <p:sp>
          <p:nvSpPr>
            <p:cNvPr id="98348" name="Oval 44"/>
            <p:cNvSpPr>
              <a:spLocks noChangeArrowheads="1"/>
            </p:cNvSpPr>
            <p:nvPr/>
          </p:nvSpPr>
          <p:spPr bwMode="auto">
            <a:xfrm>
              <a:off x="1699" y="1597"/>
              <a:ext cx="34" cy="34"/>
            </a:xfrm>
            <a:prstGeom prst="ellipse">
              <a:avLst/>
            </a:prstGeom>
            <a:solidFill>
              <a:srgbClr val="000000"/>
            </a:solidFill>
            <a:ln w="12700">
              <a:solidFill>
                <a:schemeClr val="tx1"/>
              </a:solidFill>
              <a:round/>
              <a:headEnd/>
              <a:tailEnd/>
            </a:ln>
            <a:effectLst/>
          </p:spPr>
          <p:txBody>
            <a:bodyPr wrap="none" anchor="ctr"/>
            <a:lstStyle/>
            <a:p>
              <a:endParaRPr lang="sl-SI"/>
            </a:p>
          </p:txBody>
        </p:sp>
        <p:sp>
          <p:nvSpPr>
            <p:cNvPr id="98349" name="Rectangle 45"/>
            <p:cNvSpPr>
              <a:spLocks noChangeArrowheads="1"/>
            </p:cNvSpPr>
            <p:nvPr/>
          </p:nvSpPr>
          <p:spPr bwMode="auto">
            <a:xfrm>
              <a:off x="1695" y="1661"/>
              <a:ext cx="45" cy="136"/>
            </a:xfrm>
            <a:prstGeom prst="rect">
              <a:avLst/>
            </a:prstGeom>
            <a:noFill/>
            <a:ln w="12700">
              <a:solidFill>
                <a:schemeClr val="tx1"/>
              </a:solidFill>
              <a:miter lim="800000"/>
              <a:headEnd/>
              <a:tailEnd/>
            </a:ln>
            <a:effectLst/>
          </p:spPr>
          <p:txBody>
            <a:bodyPr wrap="none" anchor="ctr"/>
            <a:lstStyle/>
            <a:p>
              <a:endParaRPr lang="sl-SI"/>
            </a:p>
          </p:txBody>
        </p:sp>
        <p:sp>
          <p:nvSpPr>
            <p:cNvPr id="98350" name="Line 46"/>
            <p:cNvSpPr>
              <a:spLocks noChangeShapeType="1"/>
            </p:cNvSpPr>
            <p:nvPr/>
          </p:nvSpPr>
          <p:spPr bwMode="auto">
            <a:xfrm>
              <a:off x="1853" y="1616"/>
              <a:ext cx="0" cy="272"/>
            </a:xfrm>
            <a:prstGeom prst="line">
              <a:avLst/>
            </a:prstGeom>
            <a:noFill/>
            <a:ln w="12700">
              <a:solidFill>
                <a:schemeClr val="tx1"/>
              </a:solidFill>
              <a:round/>
              <a:headEnd/>
              <a:tailEnd type="triangle" w="med" len="med"/>
            </a:ln>
            <a:effectLst/>
          </p:spPr>
          <p:txBody>
            <a:bodyPr/>
            <a:lstStyle/>
            <a:p>
              <a:endParaRPr lang="sl-SI"/>
            </a:p>
          </p:txBody>
        </p:sp>
        <p:sp>
          <p:nvSpPr>
            <p:cNvPr id="98351" name="Oval 47"/>
            <p:cNvSpPr>
              <a:spLocks noChangeArrowheads="1"/>
            </p:cNvSpPr>
            <p:nvPr/>
          </p:nvSpPr>
          <p:spPr bwMode="auto">
            <a:xfrm>
              <a:off x="1835" y="1599"/>
              <a:ext cx="34" cy="34"/>
            </a:xfrm>
            <a:prstGeom prst="ellipse">
              <a:avLst/>
            </a:prstGeom>
            <a:solidFill>
              <a:srgbClr val="000000"/>
            </a:solidFill>
            <a:ln w="12700">
              <a:solidFill>
                <a:schemeClr val="tx1"/>
              </a:solidFill>
              <a:round/>
              <a:headEnd/>
              <a:tailEnd/>
            </a:ln>
            <a:effectLst/>
          </p:spPr>
          <p:txBody>
            <a:bodyPr wrap="none" anchor="ctr"/>
            <a:lstStyle/>
            <a:p>
              <a:endParaRPr lang="sl-SI"/>
            </a:p>
          </p:txBody>
        </p:sp>
        <p:sp>
          <p:nvSpPr>
            <p:cNvPr id="98352" name="Rectangle 48"/>
            <p:cNvSpPr>
              <a:spLocks noChangeArrowheads="1"/>
            </p:cNvSpPr>
            <p:nvPr/>
          </p:nvSpPr>
          <p:spPr bwMode="auto">
            <a:xfrm>
              <a:off x="1831" y="1661"/>
              <a:ext cx="45" cy="136"/>
            </a:xfrm>
            <a:prstGeom prst="rect">
              <a:avLst/>
            </a:prstGeom>
            <a:noFill/>
            <a:ln w="12700">
              <a:solidFill>
                <a:schemeClr val="tx1"/>
              </a:solidFill>
              <a:miter lim="800000"/>
              <a:headEnd/>
              <a:tailEnd/>
            </a:ln>
            <a:effectLst/>
          </p:spPr>
          <p:txBody>
            <a:bodyPr wrap="none" anchor="ctr"/>
            <a:lstStyle/>
            <a:p>
              <a:endParaRPr lang="sl-SI"/>
            </a:p>
          </p:txBody>
        </p:sp>
        <p:sp>
          <p:nvSpPr>
            <p:cNvPr id="98353" name="Line 49"/>
            <p:cNvSpPr>
              <a:spLocks noChangeShapeType="1"/>
            </p:cNvSpPr>
            <p:nvPr/>
          </p:nvSpPr>
          <p:spPr bwMode="auto">
            <a:xfrm flipH="1" flipV="1">
              <a:off x="1383" y="2070"/>
              <a:ext cx="45" cy="91"/>
            </a:xfrm>
            <a:prstGeom prst="line">
              <a:avLst/>
            </a:prstGeom>
            <a:noFill/>
            <a:ln w="12700">
              <a:solidFill>
                <a:schemeClr val="tx1"/>
              </a:solidFill>
              <a:round/>
              <a:headEnd/>
              <a:tailEnd/>
            </a:ln>
            <a:effectLst/>
          </p:spPr>
          <p:txBody>
            <a:bodyPr/>
            <a:lstStyle/>
            <a:p>
              <a:endParaRPr lang="sl-SI"/>
            </a:p>
          </p:txBody>
        </p:sp>
        <p:sp>
          <p:nvSpPr>
            <p:cNvPr id="98354" name="Line 50"/>
            <p:cNvSpPr>
              <a:spLocks noChangeShapeType="1"/>
            </p:cNvSpPr>
            <p:nvPr/>
          </p:nvSpPr>
          <p:spPr bwMode="auto">
            <a:xfrm flipH="1" flipV="1">
              <a:off x="1428" y="1608"/>
              <a:ext cx="1" cy="462"/>
            </a:xfrm>
            <a:prstGeom prst="line">
              <a:avLst/>
            </a:prstGeom>
            <a:noFill/>
            <a:ln w="12700">
              <a:solidFill>
                <a:schemeClr val="tx1"/>
              </a:solidFill>
              <a:round/>
              <a:headEnd/>
              <a:tailEnd/>
            </a:ln>
            <a:effectLst/>
          </p:spPr>
          <p:txBody>
            <a:bodyPr/>
            <a:lstStyle/>
            <a:p>
              <a:endParaRPr lang="sl-SI"/>
            </a:p>
          </p:txBody>
        </p:sp>
        <p:sp>
          <p:nvSpPr>
            <p:cNvPr id="98355" name="Oval 51"/>
            <p:cNvSpPr>
              <a:spLocks noChangeArrowheads="1"/>
            </p:cNvSpPr>
            <p:nvPr/>
          </p:nvSpPr>
          <p:spPr bwMode="auto">
            <a:xfrm>
              <a:off x="1411" y="1598"/>
              <a:ext cx="33" cy="34"/>
            </a:xfrm>
            <a:prstGeom prst="ellipse">
              <a:avLst/>
            </a:prstGeom>
            <a:solidFill>
              <a:srgbClr val="000000"/>
            </a:solidFill>
            <a:ln w="12700">
              <a:solidFill>
                <a:schemeClr val="tx1"/>
              </a:solidFill>
              <a:round/>
              <a:headEnd/>
              <a:tailEnd/>
            </a:ln>
            <a:effectLst/>
          </p:spPr>
          <p:txBody>
            <a:bodyPr wrap="none" anchor="ctr"/>
            <a:lstStyle/>
            <a:p>
              <a:endParaRPr lang="sl-SI"/>
            </a:p>
          </p:txBody>
        </p:sp>
        <p:sp>
          <p:nvSpPr>
            <p:cNvPr id="98356" name="Oval 52"/>
            <p:cNvSpPr>
              <a:spLocks noChangeArrowheads="1"/>
            </p:cNvSpPr>
            <p:nvPr/>
          </p:nvSpPr>
          <p:spPr bwMode="auto">
            <a:xfrm>
              <a:off x="1411" y="2640"/>
              <a:ext cx="34" cy="34"/>
            </a:xfrm>
            <a:prstGeom prst="ellipse">
              <a:avLst/>
            </a:prstGeom>
            <a:solidFill>
              <a:srgbClr val="000000"/>
            </a:solidFill>
            <a:ln w="12700">
              <a:solidFill>
                <a:schemeClr val="tx1"/>
              </a:solidFill>
              <a:round/>
              <a:headEnd/>
              <a:tailEnd/>
            </a:ln>
            <a:effectLst/>
          </p:spPr>
          <p:txBody>
            <a:bodyPr wrap="none" anchor="ctr"/>
            <a:lstStyle/>
            <a:p>
              <a:endParaRPr lang="sl-SI"/>
            </a:p>
          </p:txBody>
        </p:sp>
        <p:sp>
          <p:nvSpPr>
            <p:cNvPr id="98357" name="Line 53"/>
            <p:cNvSpPr>
              <a:spLocks noChangeShapeType="1"/>
            </p:cNvSpPr>
            <p:nvPr/>
          </p:nvSpPr>
          <p:spPr bwMode="auto">
            <a:xfrm flipV="1">
              <a:off x="1429" y="2161"/>
              <a:ext cx="0" cy="589"/>
            </a:xfrm>
            <a:prstGeom prst="line">
              <a:avLst/>
            </a:prstGeom>
            <a:noFill/>
            <a:ln w="12700">
              <a:solidFill>
                <a:schemeClr val="tx1"/>
              </a:solidFill>
              <a:round/>
              <a:headEnd/>
              <a:tailEnd/>
            </a:ln>
            <a:effectLst/>
          </p:spPr>
          <p:txBody>
            <a:bodyPr/>
            <a:lstStyle/>
            <a:p>
              <a:endParaRPr lang="sl-SI"/>
            </a:p>
          </p:txBody>
        </p:sp>
        <p:sp>
          <p:nvSpPr>
            <p:cNvPr id="98358" name="Rectangle 54"/>
            <p:cNvSpPr>
              <a:spLocks noChangeArrowheads="1"/>
            </p:cNvSpPr>
            <p:nvPr/>
          </p:nvSpPr>
          <p:spPr bwMode="auto">
            <a:xfrm>
              <a:off x="2381" y="1929"/>
              <a:ext cx="363" cy="363"/>
            </a:xfrm>
            <a:prstGeom prst="rect">
              <a:avLst/>
            </a:prstGeom>
            <a:solidFill>
              <a:srgbClr val="CCE7FF"/>
            </a:solidFill>
            <a:ln w="12700">
              <a:solidFill>
                <a:schemeClr val="tx1"/>
              </a:solidFill>
              <a:miter lim="800000"/>
              <a:headEnd/>
              <a:tailEnd/>
            </a:ln>
            <a:effectLst/>
          </p:spPr>
          <p:txBody>
            <a:bodyPr wrap="none" anchor="ctr"/>
            <a:lstStyle/>
            <a:p>
              <a:pPr algn="ctr"/>
              <a:r>
                <a:rPr lang="en-GB" sz="1600"/>
                <a:t>UPS</a:t>
              </a:r>
            </a:p>
          </p:txBody>
        </p:sp>
        <p:sp>
          <p:nvSpPr>
            <p:cNvPr id="98359" name="Line 55"/>
            <p:cNvSpPr>
              <a:spLocks noChangeShapeType="1"/>
            </p:cNvSpPr>
            <p:nvPr/>
          </p:nvSpPr>
          <p:spPr bwMode="auto">
            <a:xfrm>
              <a:off x="2340" y="2660"/>
              <a:ext cx="1043" cy="0"/>
            </a:xfrm>
            <a:prstGeom prst="line">
              <a:avLst/>
            </a:prstGeom>
            <a:noFill/>
            <a:ln w="12700">
              <a:solidFill>
                <a:schemeClr val="tx1"/>
              </a:solidFill>
              <a:round/>
              <a:headEnd/>
              <a:tailEnd/>
            </a:ln>
            <a:effectLst/>
          </p:spPr>
          <p:txBody>
            <a:bodyPr/>
            <a:lstStyle/>
            <a:p>
              <a:endParaRPr lang="sl-SI"/>
            </a:p>
          </p:txBody>
        </p:sp>
        <p:sp>
          <p:nvSpPr>
            <p:cNvPr id="98360" name="Line 56"/>
            <p:cNvSpPr>
              <a:spLocks noChangeShapeType="1"/>
            </p:cNvSpPr>
            <p:nvPr/>
          </p:nvSpPr>
          <p:spPr bwMode="auto">
            <a:xfrm flipH="1" flipV="1">
              <a:off x="2517" y="2432"/>
              <a:ext cx="46" cy="91"/>
            </a:xfrm>
            <a:prstGeom prst="line">
              <a:avLst/>
            </a:prstGeom>
            <a:noFill/>
            <a:ln w="12700">
              <a:solidFill>
                <a:schemeClr val="tx1"/>
              </a:solidFill>
              <a:round/>
              <a:headEnd/>
              <a:tailEnd/>
            </a:ln>
            <a:effectLst/>
          </p:spPr>
          <p:txBody>
            <a:bodyPr/>
            <a:lstStyle/>
            <a:p>
              <a:endParaRPr lang="sl-SI"/>
            </a:p>
          </p:txBody>
        </p:sp>
        <p:sp>
          <p:nvSpPr>
            <p:cNvPr id="98361" name="Line 57"/>
            <p:cNvSpPr>
              <a:spLocks noChangeShapeType="1"/>
            </p:cNvSpPr>
            <p:nvPr/>
          </p:nvSpPr>
          <p:spPr bwMode="auto">
            <a:xfrm flipH="1" flipV="1">
              <a:off x="2563" y="2297"/>
              <a:ext cx="0" cy="136"/>
            </a:xfrm>
            <a:prstGeom prst="line">
              <a:avLst/>
            </a:prstGeom>
            <a:noFill/>
            <a:ln w="12700">
              <a:solidFill>
                <a:schemeClr val="tx1"/>
              </a:solidFill>
              <a:round/>
              <a:headEnd/>
              <a:tailEnd/>
            </a:ln>
            <a:effectLst/>
          </p:spPr>
          <p:txBody>
            <a:bodyPr/>
            <a:lstStyle/>
            <a:p>
              <a:endParaRPr lang="sl-SI"/>
            </a:p>
          </p:txBody>
        </p:sp>
        <p:sp>
          <p:nvSpPr>
            <p:cNvPr id="98362" name="Oval 58"/>
            <p:cNvSpPr>
              <a:spLocks noChangeArrowheads="1"/>
            </p:cNvSpPr>
            <p:nvPr/>
          </p:nvSpPr>
          <p:spPr bwMode="auto">
            <a:xfrm>
              <a:off x="2390" y="1596"/>
              <a:ext cx="34" cy="34"/>
            </a:xfrm>
            <a:prstGeom prst="ellipse">
              <a:avLst/>
            </a:prstGeom>
            <a:solidFill>
              <a:srgbClr val="000000"/>
            </a:solidFill>
            <a:ln w="12700">
              <a:solidFill>
                <a:schemeClr val="tx1"/>
              </a:solidFill>
              <a:round/>
              <a:headEnd/>
              <a:tailEnd/>
            </a:ln>
            <a:effectLst/>
          </p:spPr>
          <p:txBody>
            <a:bodyPr wrap="none" anchor="ctr"/>
            <a:lstStyle/>
            <a:p>
              <a:endParaRPr lang="sl-SI"/>
            </a:p>
          </p:txBody>
        </p:sp>
        <p:sp>
          <p:nvSpPr>
            <p:cNvPr id="98363" name="Oval 59"/>
            <p:cNvSpPr>
              <a:spLocks noChangeArrowheads="1"/>
            </p:cNvSpPr>
            <p:nvPr/>
          </p:nvSpPr>
          <p:spPr bwMode="auto">
            <a:xfrm>
              <a:off x="2544" y="2642"/>
              <a:ext cx="35" cy="34"/>
            </a:xfrm>
            <a:prstGeom prst="ellipse">
              <a:avLst/>
            </a:prstGeom>
            <a:solidFill>
              <a:srgbClr val="000000"/>
            </a:solidFill>
            <a:ln w="12700">
              <a:solidFill>
                <a:schemeClr val="tx1"/>
              </a:solidFill>
              <a:round/>
              <a:headEnd/>
              <a:tailEnd/>
            </a:ln>
            <a:effectLst/>
          </p:spPr>
          <p:txBody>
            <a:bodyPr wrap="none" anchor="ctr"/>
            <a:lstStyle/>
            <a:p>
              <a:endParaRPr lang="sl-SI"/>
            </a:p>
          </p:txBody>
        </p:sp>
        <p:sp>
          <p:nvSpPr>
            <p:cNvPr id="98364" name="Line 60"/>
            <p:cNvSpPr>
              <a:spLocks noChangeShapeType="1"/>
            </p:cNvSpPr>
            <p:nvPr/>
          </p:nvSpPr>
          <p:spPr bwMode="auto">
            <a:xfrm flipV="1">
              <a:off x="2563" y="2523"/>
              <a:ext cx="0" cy="227"/>
            </a:xfrm>
            <a:prstGeom prst="line">
              <a:avLst/>
            </a:prstGeom>
            <a:noFill/>
            <a:ln w="12700">
              <a:solidFill>
                <a:schemeClr val="tx1"/>
              </a:solidFill>
              <a:round/>
              <a:headEnd/>
              <a:tailEnd/>
            </a:ln>
            <a:effectLst/>
          </p:spPr>
          <p:txBody>
            <a:bodyPr/>
            <a:lstStyle/>
            <a:p>
              <a:endParaRPr lang="sl-SI"/>
            </a:p>
          </p:txBody>
        </p:sp>
        <p:sp>
          <p:nvSpPr>
            <p:cNvPr id="98365" name="Line 61"/>
            <p:cNvSpPr>
              <a:spLocks noChangeShapeType="1"/>
            </p:cNvSpPr>
            <p:nvPr/>
          </p:nvSpPr>
          <p:spPr bwMode="auto">
            <a:xfrm flipH="1" flipV="1">
              <a:off x="2362" y="1416"/>
              <a:ext cx="46" cy="91"/>
            </a:xfrm>
            <a:prstGeom prst="line">
              <a:avLst/>
            </a:prstGeom>
            <a:noFill/>
            <a:ln w="12700">
              <a:solidFill>
                <a:schemeClr val="tx1"/>
              </a:solidFill>
              <a:round/>
              <a:headEnd/>
              <a:tailEnd/>
            </a:ln>
            <a:effectLst/>
          </p:spPr>
          <p:txBody>
            <a:bodyPr/>
            <a:lstStyle/>
            <a:p>
              <a:endParaRPr lang="sl-SI"/>
            </a:p>
          </p:txBody>
        </p:sp>
        <p:sp>
          <p:nvSpPr>
            <p:cNvPr id="98366" name="Line 62"/>
            <p:cNvSpPr>
              <a:spLocks noChangeShapeType="1"/>
            </p:cNvSpPr>
            <p:nvPr/>
          </p:nvSpPr>
          <p:spPr bwMode="auto">
            <a:xfrm flipV="1">
              <a:off x="2408" y="1227"/>
              <a:ext cx="0" cy="181"/>
            </a:xfrm>
            <a:prstGeom prst="line">
              <a:avLst/>
            </a:prstGeom>
            <a:noFill/>
            <a:ln w="12700">
              <a:solidFill>
                <a:schemeClr val="tx1"/>
              </a:solidFill>
              <a:round/>
              <a:headEnd/>
              <a:tailEnd/>
            </a:ln>
            <a:effectLst/>
          </p:spPr>
          <p:txBody>
            <a:bodyPr/>
            <a:lstStyle/>
            <a:p>
              <a:endParaRPr lang="sl-SI"/>
            </a:p>
          </p:txBody>
        </p:sp>
        <p:sp>
          <p:nvSpPr>
            <p:cNvPr id="98367" name="Oval 63"/>
            <p:cNvSpPr>
              <a:spLocks noChangeArrowheads="1"/>
            </p:cNvSpPr>
            <p:nvPr/>
          </p:nvSpPr>
          <p:spPr bwMode="auto">
            <a:xfrm>
              <a:off x="2336" y="1091"/>
              <a:ext cx="136" cy="136"/>
            </a:xfrm>
            <a:prstGeom prst="ellipse">
              <a:avLst/>
            </a:prstGeom>
            <a:noFill/>
            <a:ln w="12700">
              <a:solidFill>
                <a:schemeClr val="tx1"/>
              </a:solidFill>
              <a:round/>
              <a:headEnd/>
              <a:tailEnd/>
            </a:ln>
            <a:effectLst/>
          </p:spPr>
          <p:txBody>
            <a:bodyPr wrap="none" anchor="ctr"/>
            <a:lstStyle/>
            <a:p>
              <a:endParaRPr lang="sl-SI"/>
            </a:p>
          </p:txBody>
        </p:sp>
        <p:sp>
          <p:nvSpPr>
            <p:cNvPr id="98368" name="Oval 64"/>
            <p:cNvSpPr>
              <a:spLocks noChangeArrowheads="1"/>
            </p:cNvSpPr>
            <p:nvPr/>
          </p:nvSpPr>
          <p:spPr bwMode="auto">
            <a:xfrm>
              <a:off x="2336" y="1008"/>
              <a:ext cx="136" cy="136"/>
            </a:xfrm>
            <a:prstGeom prst="ellipse">
              <a:avLst/>
            </a:prstGeom>
            <a:noFill/>
            <a:ln w="12700">
              <a:solidFill>
                <a:schemeClr val="tx1"/>
              </a:solidFill>
              <a:round/>
              <a:headEnd/>
              <a:tailEnd/>
            </a:ln>
            <a:effectLst/>
          </p:spPr>
          <p:txBody>
            <a:bodyPr wrap="none" anchor="ctr"/>
            <a:lstStyle/>
            <a:p>
              <a:endParaRPr lang="sl-SI"/>
            </a:p>
          </p:txBody>
        </p:sp>
        <p:sp>
          <p:nvSpPr>
            <p:cNvPr id="98369" name="Line 65"/>
            <p:cNvSpPr>
              <a:spLocks noChangeShapeType="1"/>
            </p:cNvSpPr>
            <p:nvPr/>
          </p:nvSpPr>
          <p:spPr bwMode="auto">
            <a:xfrm flipV="1">
              <a:off x="2404" y="911"/>
              <a:ext cx="0" cy="91"/>
            </a:xfrm>
            <a:prstGeom prst="line">
              <a:avLst/>
            </a:prstGeom>
            <a:noFill/>
            <a:ln w="12700">
              <a:solidFill>
                <a:schemeClr val="tx1"/>
              </a:solidFill>
              <a:round/>
              <a:headEnd/>
              <a:tailEnd/>
            </a:ln>
            <a:effectLst/>
          </p:spPr>
          <p:txBody>
            <a:bodyPr/>
            <a:lstStyle/>
            <a:p>
              <a:endParaRPr lang="sl-SI"/>
            </a:p>
          </p:txBody>
        </p:sp>
        <p:sp>
          <p:nvSpPr>
            <p:cNvPr id="98370" name="Line 66"/>
            <p:cNvSpPr>
              <a:spLocks noChangeShapeType="1"/>
            </p:cNvSpPr>
            <p:nvPr/>
          </p:nvSpPr>
          <p:spPr bwMode="auto">
            <a:xfrm flipH="1" flipV="1">
              <a:off x="2408" y="1509"/>
              <a:ext cx="2" cy="107"/>
            </a:xfrm>
            <a:prstGeom prst="line">
              <a:avLst/>
            </a:prstGeom>
            <a:noFill/>
            <a:ln w="12700">
              <a:solidFill>
                <a:schemeClr val="tx1"/>
              </a:solidFill>
              <a:round/>
              <a:headEnd/>
              <a:tailEnd/>
            </a:ln>
            <a:effectLst/>
          </p:spPr>
          <p:txBody>
            <a:bodyPr/>
            <a:lstStyle/>
            <a:p>
              <a:endParaRPr lang="sl-SI"/>
            </a:p>
          </p:txBody>
        </p:sp>
        <p:sp>
          <p:nvSpPr>
            <p:cNvPr id="98371" name="Line 67"/>
            <p:cNvSpPr>
              <a:spLocks noChangeShapeType="1"/>
            </p:cNvSpPr>
            <p:nvPr/>
          </p:nvSpPr>
          <p:spPr bwMode="auto">
            <a:xfrm>
              <a:off x="3037" y="1616"/>
              <a:ext cx="0" cy="272"/>
            </a:xfrm>
            <a:prstGeom prst="line">
              <a:avLst/>
            </a:prstGeom>
            <a:noFill/>
            <a:ln w="12700">
              <a:solidFill>
                <a:schemeClr val="tx1"/>
              </a:solidFill>
              <a:round/>
              <a:headEnd/>
              <a:tailEnd type="triangle" w="med" len="med"/>
            </a:ln>
            <a:effectLst/>
          </p:spPr>
          <p:txBody>
            <a:bodyPr/>
            <a:lstStyle/>
            <a:p>
              <a:endParaRPr lang="sl-SI"/>
            </a:p>
          </p:txBody>
        </p:sp>
        <p:sp>
          <p:nvSpPr>
            <p:cNvPr id="98372" name="Oval 68"/>
            <p:cNvSpPr>
              <a:spLocks noChangeArrowheads="1"/>
            </p:cNvSpPr>
            <p:nvPr/>
          </p:nvSpPr>
          <p:spPr bwMode="auto">
            <a:xfrm>
              <a:off x="3019" y="1597"/>
              <a:ext cx="34" cy="34"/>
            </a:xfrm>
            <a:prstGeom prst="ellipse">
              <a:avLst/>
            </a:prstGeom>
            <a:solidFill>
              <a:srgbClr val="000000"/>
            </a:solidFill>
            <a:ln w="12700">
              <a:solidFill>
                <a:schemeClr val="tx1"/>
              </a:solidFill>
              <a:round/>
              <a:headEnd/>
              <a:tailEnd/>
            </a:ln>
            <a:effectLst/>
          </p:spPr>
          <p:txBody>
            <a:bodyPr wrap="none" anchor="ctr"/>
            <a:lstStyle/>
            <a:p>
              <a:endParaRPr lang="sl-SI"/>
            </a:p>
          </p:txBody>
        </p:sp>
        <p:sp>
          <p:nvSpPr>
            <p:cNvPr id="98373" name="Rectangle 69"/>
            <p:cNvSpPr>
              <a:spLocks noChangeArrowheads="1"/>
            </p:cNvSpPr>
            <p:nvPr/>
          </p:nvSpPr>
          <p:spPr bwMode="auto">
            <a:xfrm>
              <a:off x="3015" y="1661"/>
              <a:ext cx="45" cy="136"/>
            </a:xfrm>
            <a:prstGeom prst="rect">
              <a:avLst/>
            </a:prstGeom>
            <a:noFill/>
            <a:ln w="12700">
              <a:solidFill>
                <a:schemeClr val="tx1"/>
              </a:solidFill>
              <a:miter lim="800000"/>
              <a:headEnd/>
              <a:tailEnd/>
            </a:ln>
            <a:effectLst/>
          </p:spPr>
          <p:txBody>
            <a:bodyPr wrap="none" anchor="ctr"/>
            <a:lstStyle/>
            <a:p>
              <a:endParaRPr lang="sl-SI"/>
            </a:p>
          </p:txBody>
        </p:sp>
        <p:sp>
          <p:nvSpPr>
            <p:cNvPr id="98374" name="Line 70"/>
            <p:cNvSpPr>
              <a:spLocks noChangeShapeType="1"/>
            </p:cNvSpPr>
            <p:nvPr/>
          </p:nvSpPr>
          <p:spPr bwMode="auto">
            <a:xfrm>
              <a:off x="3173" y="1616"/>
              <a:ext cx="0" cy="272"/>
            </a:xfrm>
            <a:prstGeom prst="line">
              <a:avLst/>
            </a:prstGeom>
            <a:noFill/>
            <a:ln w="12700">
              <a:solidFill>
                <a:schemeClr val="tx1"/>
              </a:solidFill>
              <a:round/>
              <a:headEnd/>
              <a:tailEnd type="triangle" w="med" len="med"/>
            </a:ln>
            <a:effectLst/>
          </p:spPr>
          <p:txBody>
            <a:bodyPr/>
            <a:lstStyle/>
            <a:p>
              <a:endParaRPr lang="sl-SI"/>
            </a:p>
          </p:txBody>
        </p:sp>
        <p:sp>
          <p:nvSpPr>
            <p:cNvPr id="98375" name="Oval 71"/>
            <p:cNvSpPr>
              <a:spLocks noChangeArrowheads="1"/>
            </p:cNvSpPr>
            <p:nvPr/>
          </p:nvSpPr>
          <p:spPr bwMode="auto">
            <a:xfrm>
              <a:off x="3155" y="1597"/>
              <a:ext cx="34" cy="34"/>
            </a:xfrm>
            <a:prstGeom prst="ellipse">
              <a:avLst/>
            </a:prstGeom>
            <a:solidFill>
              <a:srgbClr val="000000"/>
            </a:solidFill>
            <a:ln w="12700">
              <a:solidFill>
                <a:schemeClr val="tx1"/>
              </a:solidFill>
              <a:round/>
              <a:headEnd/>
              <a:tailEnd/>
            </a:ln>
            <a:effectLst/>
          </p:spPr>
          <p:txBody>
            <a:bodyPr wrap="none" anchor="ctr"/>
            <a:lstStyle/>
            <a:p>
              <a:endParaRPr lang="sl-SI"/>
            </a:p>
          </p:txBody>
        </p:sp>
        <p:sp>
          <p:nvSpPr>
            <p:cNvPr id="98376" name="Rectangle 72"/>
            <p:cNvSpPr>
              <a:spLocks noChangeArrowheads="1"/>
            </p:cNvSpPr>
            <p:nvPr/>
          </p:nvSpPr>
          <p:spPr bwMode="auto">
            <a:xfrm>
              <a:off x="3151" y="1661"/>
              <a:ext cx="45" cy="136"/>
            </a:xfrm>
            <a:prstGeom prst="rect">
              <a:avLst/>
            </a:prstGeom>
            <a:noFill/>
            <a:ln w="12700">
              <a:solidFill>
                <a:schemeClr val="tx1"/>
              </a:solidFill>
              <a:miter lim="800000"/>
              <a:headEnd/>
              <a:tailEnd/>
            </a:ln>
            <a:effectLst/>
          </p:spPr>
          <p:txBody>
            <a:bodyPr wrap="none" anchor="ctr"/>
            <a:lstStyle/>
            <a:p>
              <a:endParaRPr lang="sl-SI"/>
            </a:p>
          </p:txBody>
        </p:sp>
        <p:sp>
          <p:nvSpPr>
            <p:cNvPr id="98377" name="Line 73"/>
            <p:cNvSpPr>
              <a:spLocks noChangeShapeType="1"/>
            </p:cNvSpPr>
            <p:nvPr/>
          </p:nvSpPr>
          <p:spPr bwMode="auto">
            <a:xfrm>
              <a:off x="3309" y="1616"/>
              <a:ext cx="0" cy="272"/>
            </a:xfrm>
            <a:prstGeom prst="line">
              <a:avLst/>
            </a:prstGeom>
            <a:noFill/>
            <a:ln w="12700">
              <a:solidFill>
                <a:schemeClr val="tx1"/>
              </a:solidFill>
              <a:round/>
              <a:headEnd/>
              <a:tailEnd type="triangle" w="med" len="med"/>
            </a:ln>
            <a:effectLst/>
          </p:spPr>
          <p:txBody>
            <a:bodyPr/>
            <a:lstStyle/>
            <a:p>
              <a:endParaRPr lang="sl-SI"/>
            </a:p>
          </p:txBody>
        </p:sp>
        <p:sp>
          <p:nvSpPr>
            <p:cNvPr id="98378" name="Oval 74"/>
            <p:cNvSpPr>
              <a:spLocks noChangeArrowheads="1"/>
            </p:cNvSpPr>
            <p:nvPr/>
          </p:nvSpPr>
          <p:spPr bwMode="auto">
            <a:xfrm>
              <a:off x="3291" y="1599"/>
              <a:ext cx="34" cy="34"/>
            </a:xfrm>
            <a:prstGeom prst="ellipse">
              <a:avLst/>
            </a:prstGeom>
            <a:solidFill>
              <a:srgbClr val="000000"/>
            </a:solidFill>
            <a:ln w="12700">
              <a:solidFill>
                <a:schemeClr val="tx1"/>
              </a:solidFill>
              <a:round/>
              <a:headEnd/>
              <a:tailEnd/>
            </a:ln>
            <a:effectLst/>
          </p:spPr>
          <p:txBody>
            <a:bodyPr wrap="none" anchor="ctr"/>
            <a:lstStyle/>
            <a:p>
              <a:endParaRPr lang="sl-SI"/>
            </a:p>
          </p:txBody>
        </p:sp>
        <p:sp>
          <p:nvSpPr>
            <p:cNvPr id="98379" name="Rectangle 75"/>
            <p:cNvSpPr>
              <a:spLocks noChangeArrowheads="1"/>
            </p:cNvSpPr>
            <p:nvPr/>
          </p:nvSpPr>
          <p:spPr bwMode="auto">
            <a:xfrm>
              <a:off x="3287" y="1661"/>
              <a:ext cx="45" cy="136"/>
            </a:xfrm>
            <a:prstGeom prst="rect">
              <a:avLst/>
            </a:prstGeom>
            <a:noFill/>
            <a:ln w="12700">
              <a:solidFill>
                <a:schemeClr val="tx1"/>
              </a:solidFill>
              <a:miter lim="800000"/>
              <a:headEnd/>
              <a:tailEnd/>
            </a:ln>
            <a:effectLst/>
          </p:spPr>
          <p:txBody>
            <a:bodyPr wrap="none" anchor="ctr"/>
            <a:lstStyle/>
            <a:p>
              <a:endParaRPr lang="sl-SI"/>
            </a:p>
          </p:txBody>
        </p:sp>
        <p:sp>
          <p:nvSpPr>
            <p:cNvPr id="98380" name="Line 76"/>
            <p:cNvSpPr>
              <a:spLocks noChangeShapeType="1"/>
            </p:cNvSpPr>
            <p:nvPr/>
          </p:nvSpPr>
          <p:spPr bwMode="auto">
            <a:xfrm flipH="1" flipV="1">
              <a:off x="2839" y="2070"/>
              <a:ext cx="45" cy="91"/>
            </a:xfrm>
            <a:prstGeom prst="line">
              <a:avLst/>
            </a:prstGeom>
            <a:noFill/>
            <a:ln w="12700">
              <a:solidFill>
                <a:schemeClr val="tx1"/>
              </a:solidFill>
              <a:round/>
              <a:headEnd/>
              <a:tailEnd/>
            </a:ln>
            <a:effectLst/>
          </p:spPr>
          <p:txBody>
            <a:bodyPr/>
            <a:lstStyle/>
            <a:p>
              <a:endParaRPr lang="sl-SI"/>
            </a:p>
          </p:txBody>
        </p:sp>
        <p:sp>
          <p:nvSpPr>
            <p:cNvPr id="98381" name="Line 77"/>
            <p:cNvSpPr>
              <a:spLocks noChangeShapeType="1"/>
            </p:cNvSpPr>
            <p:nvPr/>
          </p:nvSpPr>
          <p:spPr bwMode="auto">
            <a:xfrm flipH="1" flipV="1">
              <a:off x="2884" y="1608"/>
              <a:ext cx="1" cy="462"/>
            </a:xfrm>
            <a:prstGeom prst="line">
              <a:avLst/>
            </a:prstGeom>
            <a:noFill/>
            <a:ln w="12700">
              <a:solidFill>
                <a:schemeClr val="tx1"/>
              </a:solidFill>
              <a:round/>
              <a:headEnd/>
              <a:tailEnd/>
            </a:ln>
            <a:effectLst/>
          </p:spPr>
          <p:txBody>
            <a:bodyPr/>
            <a:lstStyle/>
            <a:p>
              <a:endParaRPr lang="sl-SI"/>
            </a:p>
          </p:txBody>
        </p:sp>
        <p:sp>
          <p:nvSpPr>
            <p:cNvPr id="98382" name="Oval 78"/>
            <p:cNvSpPr>
              <a:spLocks noChangeArrowheads="1"/>
            </p:cNvSpPr>
            <p:nvPr/>
          </p:nvSpPr>
          <p:spPr bwMode="auto">
            <a:xfrm>
              <a:off x="2867" y="1598"/>
              <a:ext cx="33" cy="34"/>
            </a:xfrm>
            <a:prstGeom prst="ellipse">
              <a:avLst/>
            </a:prstGeom>
            <a:solidFill>
              <a:srgbClr val="000000"/>
            </a:solidFill>
            <a:ln w="12700">
              <a:solidFill>
                <a:schemeClr val="tx1"/>
              </a:solidFill>
              <a:round/>
              <a:headEnd/>
              <a:tailEnd/>
            </a:ln>
            <a:effectLst/>
          </p:spPr>
          <p:txBody>
            <a:bodyPr wrap="none" anchor="ctr"/>
            <a:lstStyle/>
            <a:p>
              <a:endParaRPr lang="sl-SI"/>
            </a:p>
          </p:txBody>
        </p:sp>
        <p:sp>
          <p:nvSpPr>
            <p:cNvPr id="98383" name="Oval 79"/>
            <p:cNvSpPr>
              <a:spLocks noChangeArrowheads="1"/>
            </p:cNvSpPr>
            <p:nvPr/>
          </p:nvSpPr>
          <p:spPr bwMode="auto">
            <a:xfrm>
              <a:off x="2861" y="2642"/>
              <a:ext cx="34" cy="34"/>
            </a:xfrm>
            <a:prstGeom prst="ellipse">
              <a:avLst/>
            </a:prstGeom>
            <a:solidFill>
              <a:srgbClr val="000000"/>
            </a:solidFill>
            <a:ln w="12700">
              <a:solidFill>
                <a:schemeClr val="tx1"/>
              </a:solidFill>
              <a:round/>
              <a:headEnd/>
              <a:tailEnd/>
            </a:ln>
            <a:effectLst/>
          </p:spPr>
          <p:txBody>
            <a:bodyPr wrap="none" anchor="ctr"/>
            <a:lstStyle/>
            <a:p>
              <a:endParaRPr lang="sl-SI"/>
            </a:p>
          </p:txBody>
        </p:sp>
        <p:sp>
          <p:nvSpPr>
            <p:cNvPr id="98384" name="Line 80"/>
            <p:cNvSpPr>
              <a:spLocks noChangeShapeType="1"/>
            </p:cNvSpPr>
            <p:nvPr/>
          </p:nvSpPr>
          <p:spPr bwMode="auto">
            <a:xfrm flipV="1">
              <a:off x="2880" y="2161"/>
              <a:ext cx="0" cy="1270"/>
            </a:xfrm>
            <a:prstGeom prst="line">
              <a:avLst/>
            </a:prstGeom>
            <a:noFill/>
            <a:ln w="12700">
              <a:solidFill>
                <a:schemeClr val="tx1"/>
              </a:solidFill>
              <a:round/>
              <a:headEnd/>
              <a:tailEnd/>
            </a:ln>
            <a:effectLst/>
          </p:spPr>
          <p:txBody>
            <a:bodyPr/>
            <a:lstStyle/>
            <a:p>
              <a:endParaRPr lang="sl-SI"/>
            </a:p>
          </p:txBody>
        </p:sp>
        <p:sp>
          <p:nvSpPr>
            <p:cNvPr id="98385" name="Text Box 81"/>
            <p:cNvSpPr txBox="1">
              <a:spLocks noChangeArrowheads="1"/>
            </p:cNvSpPr>
            <p:nvPr/>
          </p:nvSpPr>
          <p:spPr bwMode="auto">
            <a:xfrm>
              <a:off x="930" y="872"/>
              <a:ext cx="395" cy="154"/>
            </a:xfrm>
            <a:prstGeom prst="rect">
              <a:avLst/>
            </a:prstGeom>
            <a:noFill/>
            <a:ln w="12700">
              <a:noFill/>
              <a:miter lim="800000"/>
              <a:headEnd/>
              <a:tailEnd/>
            </a:ln>
            <a:effectLst/>
          </p:spPr>
          <p:txBody>
            <a:bodyPr wrap="none">
              <a:spAutoFit/>
            </a:bodyPr>
            <a:lstStyle/>
            <a:p>
              <a:pPr algn="ctr"/>
              <a:r>
                <a:rPr lang="en-GB" sz="1000"/>
                <a:t>Mains 1</a:t>
              </a:r>
            </a:p>
          </p:txBody>
        </p:sp>
        <p:sp>
          <p:nvSpPr>
            <p:cNvPr id="98386" name="Text Box 82"/>
            <p:cNvSpPr txBox="1">
              <a:spLocks noChangeArrowheads="1"/>
            </p:cNvSpPr>
            <p:nvPr/>
          </p:nvSpPr>
          <p:spPr bwMode="auto">
            <a:xfrm>
              <a:off x="1973" y="891"/>
              <a:ext cx="418" cy="154"/>
            </a:xfrm>
            <a:prstGeom prst="rect">
              <a:avLst/>
            </a:prstGeom>
            <a:noFill/>
            <a:ln w="12700">
              <a:noFill/>
              <a:miter lim="800000"/>
              <a:headEnd/>
              <a:tailEnd/>
            </a:ln>
            <a:effectLst/>
          </p:spPr>
          <p:txBody>
            <a:bodyPr wrap="none">
              <a:spAutoFit/>
            </a:bodyPr>
            <a:lstStyle/>
            <a:p>
              <a:pPr algn="ctr"/>
              <a:r>
                <a:rPr lang="en-GB" sz="1000"/>
                <a:t>Mains  2</a:t>
              </a:r>
            </a:p>
          </p:txBody>
        </p:sp>
        <p:sp>
          <p:nvSpPr>
            <p:cNvPr id="98387" name="Rectangle 83"/>
            <p:cNvSpPr>
              <a:spLocks noChangeArrowheads="1"/>
            </p:cNvSpPr>
            <p:nvPr/>
          </p:nvSpPr>
          <p:spPr bwMode="auto">
            <a:xfrm>
              <a:off x="1935" y="2796"/>
              <a:ext cx="164" cy="182"/>
            </a:xfrm>
            <a:prstGeom prst="rect">
              <a:avLst/>
            </a:prstGeom>
            <a:solidFill>
              <a:srgbClr val="CCE7FF"/>
            </a:solidFill>
            <a:ln w="12700">
              <a:solidFill>
                <a:schemeClr val="tx1"/>
              </a:solidFill>
              <a:miter lim="800000"/>
              <a:headEnd/>
              <a:tailEnd/>
            </a:ln>
            <a:effectLst/>
          </p:spPr>
          <p:txBody>
            <a:bodyPr lIns="90000" tIns="46800" rIns="90000" bIns="46800" anchor="ctr">
              <a:spAutoFit/>
            </a:bodyPr>
            <a:lstStyle/>
            <a:p>
              <a:endParaRPr lang="sl-SI"/>
            </a:p>
          </p:txBody>
        </p:sp>
        <p:sp>
          <p:nvSpPr>
            <p:cNvPr id="98388" name="Line 84"/>
            <p:cNvSpPr>
              <a:spLocks noChangeShapeType="1"/>
            </p:cNvSpPr>
            <p:nvPr/>
          </p:nvSpPr>
          <p:spPr bwMode="auto">
            <a:xfrm>
              <a:off x="1973" y="2751"/>
              <a:ext cx="0" cy="91"/>
            </a:xfrm>
            <a:prstGeom prst="line">
              <a:avLst/>
            </a:prstGeom>
            <a:noFill/>
            <a:ln w="12700">
              <a:solidFill>
                <a:schemeClr val="tx1"/>
              </a:solidFill>
              <a:round/>
              <a:headEnd/>
              <a:tailEnd/>
            </a:ln>
            <a:effectLst/>
          </p:spPr>
          <p:txBody>
            <a:bodyPr wrap="none" lIns="90000" tIns="46800" rIns="90000" bIns="46800" anchor="ctr">
              <a:spAutoFit/>
            </a:bodyPr>
            <a:lstStyle/>
            <a:p>
              <a:endParaRPr lang="sl-SI"/>
            </a:p>
          </p:txBody>
        </p:sp>
        <p:sp>
          <p:nvSpPr>
            <p:cNvPr id="98389" name="Line 85"/>
            <p:cNvSpPr>
              <a:spLocks noChangeShapeType="1"/>
            </p:cNvSpPr>
            <p:nvPr/>
          </p:nvSpPr>
          <p:spPr bwMode="auto">
            <a:xfrm>
              <a:off x="2019" y="2932"/>
              <a:ext cx="0" cy="136"/>
            </a:xfrm>
            <a:prstGeom prst="line">
              <a:avLst/>
            </a:prstGeom>
            <a:noFill/>
            <a:ln w="12700">
              <a:solidFill>
                <a:schemeClr val="tx1"/>
              </a:solidFill>
              <a:round/>
              <a:headEnd/>
              <a:tailEnd/>
            </a:ln>
            <a:effectLst/>
          </p:spPr>
          <p:txBody>
            <a:bodyPr lIns="90000" tIns="46800" rIns="90000" bIns="46800" anchor="ctr">
              <a:spAutoFit/>
            </a:bodyPr>
            <a:lstStyle/>
            <a:p>
              <a:endParaRPr lang="sl-SI"/>
            </a:p>
          </p:txBody>
        </p:sp>
        <p:sp>
          <p:nvSpPr>
            <p:cNvPr id="98390" name="Line 86"/>
            <p:cNvSpPr>
              <a:spLocks noChangeShapeType="1"/>
            </p:cNvSpPr>
            <p:nvPr/>
          </p:nvSpPr>
          <p:spPr bwMode="auto">
            <a:xfrm>
              <a:off x="2064" y="2751"/>
              <a:ext cx="0" cy="91"/>
            </a:xfrm>
            <a:prstGeom prst="line">
              <a:avLst/>
            </a:prstGeom>
            <a:noFill/>
            <a:ln w="12700">
              <a:solidFill>
                <a:schemeClr val="tx1"/>
              </a:solidFill>
              <a:round/>
              <a:headEnd/>
              <a:tailEnd/>
            </a:ln>
            <a:effectLst/>
          </p:spPr>
          <p:txBody>
            <a:bodyPr wrap="none" lIns="90000" tIns="46800" rIns="90000" bIns="46800" anchor="ctr">
              <a:spAutoFit/>
            </a:bodyPr>
            <a:lstStyle/>
            <a:p>
              <a:endParaRPr lang="sl-SI"/>
            </a:p>
          </p:txBody>
        </p:sp>
        <p:sp>
          <p:nvSpPr>
            <p:cNvPr id="98391" name="Line 87"/>
            <p:cNvSpPr>
              <a:spLocks noChangeShapeType="1"/>
            </p:cNvSpPr>
            <p:nvPr/>
          </p:nvSpPr>
          <p:spPr bwMode="auto">
            <a:xfrm flipH="1" flipV="1">
              <a:off x="1973" y="2842"/>
              <a:ext cx="46" cy="90"/>
            </a:xfrm>
            <a:prstGeom prst="line">
              <a:avLst/>
            </a:prstGeom>
            <a:noFill/>
            <a:ln w="38100">
              <a:solidFill>
                <a:schemeClr val="tx1"/>
              </a:solidFill>
              <a:round/>
              <a:headEnd/>
              <a:tailEnd/>
            </a:ln>
            <a:effectLst/>
          </p:spPr>
          <p:txBody>
            <a:bodyPr/>
            <a:lstStyle/>
            <a:p>
              <a:endParaRPr lang="sl-SI"/>
            </a:p>
          </p:txBody>
        </p:sp>
        <p:sp>
          <p:nvSpPr>
            <p:cNvPr id="98392" name="Oval 88"/>
            <p:cNvSpPr>
              <a:spLocks noChangeArrowheads="1"/>
            </p:cNvSpPr>
            <p:nvPr/>
          </p:nvSpPr>
          <p:spPr bwMode="auto">
            <a:xfrm>
              <a:off x="2003" y="3049"/>
              <a:ext cx="33" cy="34"/>
            </a:xfrm>
            <a:prstGeom prst="ellipse">
              <a:avLst/>
            </a:prstGeom>
            <a:solidFill>
              <a:srgbClr val="000000"/>
            </a:solidFill>
            <a:ln w="12700">
              <a:solidFill>
                <a:schemeClr val="tx1"/>
              </a:solidFill>
              <a:round/>
              <a:headEnd/>
              <a:tailEnd/>
            </a:ln>
            <a:effectLst/>
          </p:spPr>
          <p:txBody>
            <a:bodyPr wrap="none" anchor="ctr"/>
            <a:lstStyle/>
            <a:p>
              <a:endParaRPr lang="sl-SI"/>
            </a:p>
          </p:txBody>
        </p:sp>
        <p:sp>
          <p:nvSpPr>
            <p:cNvPr id="98393" name="Line 89"/>
            <p:cNvSpPr>
              <a:spLocks noChangeShapeType="1"/>
            </p:cNvSpPr>
            <p:nvPr/>
          </p:nvSpPr>
          <p:spPr bwMode="auto">
            <a:xfrm>
              <a:off x="2064" y="2750"/>
              <a:ext cx="499" cy="0"/>
            </a:xfrm>
            <a:prstGeom prst="line">
              <a:avLst/>
            </a:prstGeom>
            <a:noFill/>
            <a:ln w="12700">
              <a:solidFill>
                <a:schemeClr val="tx1"/>
              </a:solidFill>
              <a:round/>
              <a:headEnd/>
              <a:tailEnd/>
            </a:ln>
            <a:effectLst/>
          </p:spPr>
          <p:txBody>
            <a:bodyPr/>
            <a:lstStyle/>
            <a:p>
              <a:endParaRPr lang="sl-SI"/>
            </a:p>
          </p:txBody>
        </p:sp>
        <p:sp>
          <p:nvSpPr>
            <p:cNvPr id="98394" name="Line 90"/>
            <p:cNvSpPr>
              <a:spLocks noChangeShapeType="1"/>
            </p:cNvSpPr>
            <p:nvPr/>
          </p:nvSpPr>
          <p:spPr bwMode="auto">
            <a:xfrm>
              <a:off x="1429" y="2750"/>
              <a:ext cx="544" cy="0"/>
            </a:xfrm>
            <a:prstGeom prst="line">
              <a:avLst/>
            </a:prstGeom>
            <a:noFill/>
            <a:ln w="12700">
              <a:solidFill>
                <a:schemeClr val="tx1"/>
              </a:solidFill>
              <a:round/>
              <a:headEnd/>
              <a:tailEnd/>
            </a:ln>
            <a:effectLst/>
          </p:spPr>
          <p:txBody>
            <a:bodyPr/>
            <a:lstStyle/>
            <a:p>
              <a:endParaRPr lang="sl-SI"/>
            </a:p>
          </p:txBody>
        </p:sp>
        <p:sp>
          <p:nvSpPr>
            <p:cNvPr id="98395" name="Line 91"/>
            <p:cNvSpPr>
              <a:spLocks noChangeShapeType="1"/>
            </p:cNvSpPr>
            <p:nvPr/>
          </p:nvSpPr>
          <p:spPr bwMode="auto">
            <a:xfrm>
              <a:off x="2116" y="3748"/>
              <a:ext cx="0" cy="272"/>
            </a:xfrm>
            <a:prstGeom prst="line">
              <a:avLst/>
            </a:prstGeom>
            <a:noFill/>
            <a:ln w="12700">
              <a:solidFill>
                <a:schemeClr val="tx1"/>
              </a:solidFill>
              <a:round/>
              <a:headEnd/>
              <a:tailEnd type="triangle" w="med" len="med"/>
            </a:ln>
            <a:effectLst/>
          </p:spPr>
          <p:txBody>
            <a:bodyPr/>
            <a:lstStyle/>
            <a:p>
              <a:endParaRPr lang="sl-SI"/>
            </a:p>
          </p:txBody>
        </p:sp>
        <p:sp>
          <p:nvSpPr>
            <p:cNvPr id="98396" name="Oval 92"/>
            <p:cNvSpPr>
              <a:spLocks noChangeArrowheads="1"/>
            </p:cNvSpPr>
            <p:nvPr/>
          </p:nvSpPr>
          <p:spPr bwMode="auto">
            <a:xfrm>
              <a:off x="2099" y="3729"/>
              <a:ext cx="33" cy="34"/>
            </a:xfrm>
            <a:prstGeom prst="ellipse">
              <a:avLst/>
            </a:prstGeom>
            <a:solidFill>
              <a:srgbClr val="000000"/>
            </a:solidFill>
            <a:ln w="12700">
              <a:solidFill>
                <a:schemeClr val="tx1"/>
              </a:solidFill>
              <a:round/>
              <a:headEnd/>
              <a:tailEnd/>
            </a:ln>
            <a:effectLst/>
          </p:spPr>
          <p:txBody>
            <a:bodyPr wrap="none" anchor="ctr"/>
            <a:lstStyle/>
            <a:p>
              <a:endParaRPr lang="sl-SI"/>
            </a:p>
          </p:txBody>
        </p:sp>
        <p:sp>
          <p:nvSpPr>
            <p:cNvPr id="98397" name="Rectangle 93"/>
            <p:cNvSpPr>
              <a:spLocks noChangeArrowheads="1"/>
            </p:cNvSpPr>
            <p:nvPr/>
          </p:nvSpPr>
          <p:spPr bwMode="auto">
            <a:xfrm>
              <a:off x="2093" y="3793"/>
              <a:ext cx="46" cy="136"/>
            </a:xfrm>
            <a:prstGeom prst="rect">
              <a:avLst/>
            </a:prstGeom>
            <a:noFill/>
            <a:ln w="12700">
              <a:solidFill>
                <a:schemeClr val="tx1"/>
              </a:solidFill>
              <a:miter lim="800000"/>
              <a:headEnd/>
              <a:tailEnd/>
            </a:ln>
            <a:effectLst/>
          </p:spPr>
          <p:txBody>
            <a:bodyPr wrap="none" anchor="ctr"/>
            <a:lstStyle/>
            <a:p>
              <a:endParaRPr lang="sl-SI"/>
            </a:p>
          </p:txBody>
        </p:sp>
        <p:sp>
          <p:nvSpPr>
            <p:cNvPr id="98398" name="Line 94"/>
            <p:cNvSpPr>
              <a:spLocks noChangeShapeType="1"/>
            </p:cNvSpPr>
            <p:nvPr/>
          </p:nvSpPr>
          <p:spPr bwMode="auto">
            <a:xfrm>
              <a:off x="2252" y="3748"/>
              <a:ext cx="0" cy="272"/>
            </a:xfrm>
            <a:prstGeom prst="line">
              <a:avLst/>
            </a:prstGeom>
            <a:noFill/>
            <a:ln w="12700">
              <a:solidFill>
                <a:schemeClr val="tx1"/>
              </a:solidFill>
              <a:round/>
              <a:headEnd/>
              <a:tailEnd type="triangle" w="med" len="med"/>
            </a:ln>
            <a:effectLst/>
          </p:spPr>
          <p:txBody>
            <a:bodyPr/>
            <a:lstStyle/>
            <a:p>
              <a:endParaRPr lang="sl-SI"/>
            </a:p>
          </p:txBody>
        </p:sp>
        <p:sp>
          <p:nvSpPr>
            <p:cNvPr id="98399" name="Oval 95"/>
            <p:cNvSpPr>
              <a:spLocks noChangeArrowheads="1"/>
            </p:cNvSpPr>
            <p:nvPr/>
          </p:nvSpPr>
          <p:spPr bwMode="auto">
            <a:xfrm>
              <a:off x="2235" y="3729"/>
              <a:ext cx="33" cy="34"/>
            </a:xfrm>
            <a:prstGeom prst="ellipse">
              <a:avLst/>
            </a:prstGeom>
            <a:solidFill>
              <a:srgbClr val="000000"/>
            </a:solidFill>
            <a:ln w="12700">
              <a:solidFill>
                <a:schemeClr val="tx1"/>
              </a:solidFill>
              <a:round/>
              <a:headEnd/>
              <a:tailEnd/>
            </a:ln>
            <a:effectLst/>
          </p:spPr>
          <p:txBody>
            <a:bodyPr wrap="none" anchor="ctr"/>
            <a:lstStyle/>
            <a:p>
              <a:endParaRPr lang="sl-SI"/>
            </a:p>
          </p:txBody>
        </p:sp>
        <p:sp>
          <p:nvSpPr>
            <p:cNvPr id="98400" name="Rectangle 96"/>
            <p:cNvSpPr>
              <a:spLocks noChangeArrowheads="1"/>
            </p:cNvSpPr>
            <p:nvPr/>
          </p:nvSpPr>
          <p:spPr bwMode="auto">
            <a:xfrm>
              <a:off x="2229" y="3793"/>
              <a:ext cx="46" cy="136"/>
            </a:xfrm>
            <a:prstGeom prst="rect">
              <a:avLst/>
            </a:prstGeom>
            <a:noFill/>
            <a:ln w="12700">
              <a:solidFill>
                <a:schemeClr val="tx1"/>
              </a:solidFill>
              <a:miter lim="800000"/>
              <a:headEnd/>
              <a:tailEnd/>
            </a:ln>
            <a:effectLst/>
          </p:spPr>
          <p:txBody>
            <a:bodyPr wrap="none" anchor="ctr"/>
            <a:lstStyle/>
            <a:p>
              <a:endParaRPr lang="sl-SI"/>
            </a:p>
          </p:txBody>
        </p:sp>
        <p:sp>
          <p:nvSpPr>
            <p:cNvPr id="98401" name="Line 97"/>
            <p:cNvSpPr>
              <a:spLocks noChangeShapeType="1"/>
            </p:cNvSpPr>
            <p:nvPr/>
          </p:nvSpPr>
          <p:spPr bwMode="auto">
            <a:xfrm>
              <a:off x="2388" y="3748"/>
              <a:ext cx="0" cy="272"/>
            </a:xfrm>
            <a:prstGeom prst="line">
              <a:avLst/>
            </a:prstGeom>
            <a:noFill/>
            <a:ln w="12700">
              <a:solidFill>
                <a:schemeClr val="tx1"/>
              </a:solidFill>
              <a:round/>
              <a:headEnd/>
              <a:tailEnd type="triangle" w="med" len="med"/>
            </a:ln>
            <a:effectLst/>
          </p:spPr>
          <p:txBody>
            <a:bodyPr/>
            <a:lstStyle/>
            <a:p>
              <a:endParaRPr lang="sl-SI"/>
            </a:p>
          </p:txBody>
        </p:sp>
        <p:sp>
          <p:nvSpPr>
            <p:cNvPr id="98402" name="Oval 98"/>
            <p:cNvSpPr>
              <a:spLocks noChangeArrowheads="1"/>
            </p:cNvSpPr>
            <p:nvPr/>
          </p:nvSpPr>
          <p:spPr bwMode="auto">
            <a:xfrm>
              <a:off x="2371" y="3729"/>
              <a:ext cx="33" cy="34"/>
            </a:xfrm>
            <a:prstGeom prst="ellipse">
              <a:avLst/>
            </a:prstGeom>
            <a:solidFill>
              <a:srgbClr val="000000"/>
            </a:solidFill>
            <a:ln w="12700">
              <a:solidFill>
                <a:schemeClr val="tx1"/>
              </a:solidFill>
              <a:round/>
              <a:headEnd/>
              <a:tailEnd/>
            </a:ln>
            <a:effectLst/>
          </p:spPr>
          <p:txBody>
            <a:bodyPr wrap="none" anchor="ctr"/>
            <a:lstStyle/>
            <a:p>
              <a:endParaRPr lang="sl-SI"/>
            </a:p>
          </p:txBody>
        </p:sp>
        <p:sp>
          <p:nvSpPr>
            <p:cNvPr id="98403" name="Rectangle 99"/>
            <p:cNvSpPr>
              <a:spLocks noChangeArrowheads="1"/>
            </p:cNvSpPr>
            <p:nvPr/>
          </p:nvSpPr>
          <p:spPr bwMode="auto">
            <a:xfrm>
              <a:off x="2365" y="3793"/>
              <a:ext cx="46" cy="136"/>
            </a:xfrm>
            <a:prstGeom prst="rect">
              <a:avLst/>
            </a:prstGeom>
            <a:noFill/>
            <a:ln w="12700">
              <a:solidFill>
                <a:schemeClr val="tx1"/>
              </a:solidFill>
              <a:miter lim="800000"/>
              <a:headEnd/>
              <a:tailEnd/>
            </a:ln>
            <a:effectLst/>
          </p:spPr>
          <p:txBody>
            <a:bodyPr wrap="none" anchor="ctr"/>
            <a:lstStyle/>
            <a:p>
              <a:endParaRPr lang="sl-SI"/>
            </a:p>
          </p:txBody>
        </p:sp>
        <p:sp>
          <p:nvSpPr>
            <p:cNvPr id="98404" name="Line 100"/>
            <p:cNvSpPr>
              <a:spLocks noChangeShapeType="1"/>
            </p:cNvSpPr>
            <p:nvPr/>
          </p:nvSpPr>
          <p:spPr bwMode="auto">
            <a:xfrm>
              <a:off x="1567" y="3748"/>
              <a:ext cx="905" cy="0"/>
            </a:xfrm>
            <a:prstGeom prst="line">
              <a:avLst/>
            </a:prstGeom>
            <a:noFill/>
            <a:ln w="12700">
              <a:solidFill>
                <a:schemeClr val="tx1"/>
              </a:solidFill>
              <a:round/>
              <a:headEnd/>
              <a:tailEnd/>
            </a:ln>
            <a:effectLst/>
          </p:spPr>
          <p:txBody>
            <a:bodyPr/>
            <a:lstStyle/>
            <a:p>
              <a:endParaRPr lang="sl-SI"/>
            </a:p>
          </p:txBody>
        </p:sp>
        <p:sp>
          <p:nvSpPr>
            <p:cNvPr id="98405" name="Line 101"/>
            <p:cNvSpPr>
              <a:spLocks noChangeShapeType="1"/>
            </p:cNvSpPr>
            <p:nvPr/>
          </p:nvSpPr>
          <p:spPr bwMode="auto">
            <a:xfrm>
              <a:off x="1663" y="3748"/>
              <a:ext cx="0" cy="272"/>
            </a:xfrm>
            <a:prstGeom prst="line">
              <a:avLst/>
            </a:prstGeom>
            <a:noFill/>
            <a:ln w="12700">
              <a:solidFill>
                <a:schemeClr val="tx1"/>
              </a:solidFill>
              <a:round/>
              <a:headEnd/>
              <a:tailEnd type="triangle" w="med" len="med"/>
            </a:ln>
            <a:effectLst/>
          </p:spPr>
          <p:txBody>
            <a:bodyPr/>
            <a:lstStyle/>
            <a:p>
              <a:endParaRPr lang="sl-SI"/>
            </a:p>
          </p:txBody>
        </p:sp>
        <p:sp>
          <p:nvSpPr>
            <p:cNvPr id="98406" name="Oval 102"/>
            <p:cNvSpPr>
              <a:spLocks noChangeArrowheads="1"/>
            </p:cNvSpPr>
            <p:nvPr/>
          </p:nvSpPr>
          <p:spPr bwMode="auto">
            <a:xfrm>
              <a:off x="1645" y="3729"/>
              <a:ext cx="34" cy="34"/>
            </a:xfrm>
            <a:prstGeom prst="ellipse">
              <a:avLst/>
            </a:prstGeom>
            <a:solidFill>
              <a:srgbClr val="000000"/>
            </a:solidFill>
            <a:ln w="12700">
              <a:solidFill>
                <a:schemeClr val="tx1"/>
              </a:solidFill>
              <a:round/>
              <a:headEnd/>
              <a:tailEnd/>
            </a:ln>
            <a:effectLst/>
          </p:spPr>
          <p:txBody>
            <a:bodyPr wrap="none" anchor="ctr"/>
            <a:lstStyle/>
            <a:p>
              <a:endParaRPr lang="sl-SI"/>
            </a:p>
          </p:txBody>
        </p:sp>
        <p:sp>
          <p:nvSpPr>
            <p:cNvPr id="98407" name="Rectangle 103"/>
            <p:cNvSpPr>
              <a:spLocks noChangeArrowheads="1"/>
            </p:cNvSpPr>
            <p:nvPr/>
          </p:nvSpPr>
          <p:spPr bwMode="auto">
            <a:xfrm>
              <a:off x="1640" y="3793"/>
              <a:ext cx="47" cy="136"/>
            </a:xfrm>
            <a:prstGeom prst="rect">
              <a:avLst/>
            </a:prstGeom>
            <a:noFill/>
            <a:ln w="12700">
              <a:solidFill>
                <a:schemeClr val="tx1"/>
              </a:solidFill>
              <a:miter lim="800000"/>
              <a:headEnd/>
              <a:tailEnd/>
            </a:ln>
            <a:effectLst/>
          </p:spPr>
          <p:txBody>
            <a:bodyPr wrap="none" anchor="ctr"/>
            <a:lstStyle/>
            <a:p>
              <a:endParaRPr lang="sl-SI"/>
            </a:p>
          </p:txBody>
        </p:sp>
        <p:sp>
          <p:nvSpPr>
            <p:cNvPr id="98408" name="Line 104"/>
            <p:cNvSpPr>
              <a:spLocks noChangeShapeType="1"/>
            </p:cNvSpPr>
            <p:nvPr/>
          </p:nvSpPr>
          <p:spPr bwMode="auto">
            <a:xfrm>
              <a:off x="1799" y="3748"/>
              <a:ext cx="0" cy="272"/>
            </a:xfrm>
            <a:prstGeom prst="line">
              <a:avLst/>
            </a:prstGeom>
            <a:noFill/>
            <a:ln w="12700">
              <a:solidFill>
                <a:schemeClr val="tx1"/>
              </a:solidFill>
              <a:round/>
              <a:headEnd/>
              <a:tailEnd type="triangle" w="med" len="med"/>
            </a:ln>
            <a:effectLst/>
          </p:spPr>
          <p:txBody>
            <a:bodyPr/>
            <a:lstStyle/>
            <a:p>
              <a:endParaRPr lang="sl-SI"/>
            </a:p>
          </p:txBody>
        </p:sp>
        <p:sp>
          <p:nvSpPr>
            <p:cNvPr id="98409" name="Oval 105"/>
            <p:cNvSpPr>
              <a:spLocks noChangeArrowheads="1"/>
            </p:cNvSpPr>
            <p:nvPr/>
          </p:nvSpPr>
          <p:spPr bwMode="auto">
            <a:xfrm>
              <a:off x="1781" y="3729"/>
              <a:ext cx="34" cy="34"/>
            </a:xfrm>
            <a:prstGeom prst="ellipse">
              <a:avLst/>
            </a:prstGeom>
            <a:solidFill>
              <a:srgbClr val="000000"/>
            </a:solidFill>
            <a:ln w="12700">
              <a:solidFill>
                <a:schemeClr val="tx1"/>
              </a:solidFill>
              <a:round/>
              <a:headEnd/>
              <a:tailEnd/>
            </a:ln>
            <a:effectLst/>
          </p:spPr>
          <p:txBody>
            <a:bodyPr wrap="none" anchor="ctr"/>
            <a:lstStyle/>
            <a:p>
              <a:endParaRPr lang="sl-SI"/>
            </a:p>
          </p:txBody>
        </p:sp>
        <p:sp>
          <p:nvSpPr>
            <p:cNvPr id="98410" name="Rectangle 106"/>
            <p:cNvSpPr>
              <a:spLocks noChangeArrowheads="1"/>
            </p:cNvSpPr>
            <p:nvPr/>
          </p:nvSpPr>
          <p:spPr bwMode="auto">
            <a:xfrm>
              <a:off x="1776" y="3793"/>
              <a:ext cx="47" cy="136"/>
            </a:xfrm>
            <a:prstGeom prst="rect">
              <a:avLst/>
            </a:prstGeom>
            <a:noFill/>
            <a:ln w="12700">
              <a:solidFill>
                <a:schemeClr val="tx1"/>
              </a:solidFill>
              <a:miter lim="800000"/>
              <a:headEnd/>
              <a:tailEnd/>
            </a:ln>
            <a:effectLst/>
          </p:spPr>
          <p:txBody>
            <a:bodyPr wrap="none" anchor="ctr"/>
            <a:lstStyle/>
            <a:p>
              <a:endParaRPr lang="sl-SI"/>
            </a:p>
          </p:txBody>
        </p:sp>
        <p:sp>
          <p:nvSpPr>
            <p:cNvPr id="98411" name="Line 107"/>
            <p:cNvSpPr>
              <a:spLocks noChangeShapeType="1"/>
            </p:cNvSpPr>
            <p:nvPr/>
          </p:nvSpPr>
          <p:spPr bwMode="auto">
            <a:xfrm>
              <a:off x="1935" y="3748"/>
              <a:ext cx="0" cy="272"/>
            </a:xfrm>
            <a:prstGeom prst="line">
              <a:avLst/>
            </a:prstGeom>
            <a:noFill/>
            <a:ln w="12700">
              <a:solidFill>
                <a:schemeClr val="tx1"/>
              </a:solidFill>
              <a:round/>
              <a:headEnd/>
              <a:tailEnd type="triangle" w="med" len="med"/>
            </a:ln>
            <a:effectLst/>
          </p:spPr>
          <p:txBody>
            <a:bodyPr/>
            <a:lstStyle/>
            <a:p>
              <a:endParaRPr lang="sl-SI"/>
            </a:p>
          </p:txBody>
        </p:sp>
        <p:sp>
          <p:nvSpPr>
            <p:cNvPr id="98412" name="Oval 108"/>
            <p:cNvSpPr>
              <a:spLocks noChangeArrowheads="1"/>
            </p:cNvSpPr>
            <p:nvPr/>
          </p:nvSpPr>
          <p:spPr bwMode="auto">
            <a:xfrm>
              <a:off x="1917" y="3729"/>
              <a:ext cx="34" cy="34"/>
            </a:xfrm>
            <a:prstGeom prst="ellipse">
              <a:avLst/>
            </a:prstGeom>
            <a:solidFill>
              <a:srgbClr val="000000"/>
            </a:solidFill>
            <a:ln w="12700">
              <a:solidFill>
                <a:schemeClr val="tx1"/>
              </a:solidFill>
              <a:round/>
              <a:headEnd/>
              <a:tailEnd/>
            </a:ln>
            <a:effectLst/>
          </p:spPr>
          <p:txBody>
            <a:bodyPr wrap="none" anchor="ctr"/>
            <a:lstStyle/>
            <a:p>
              <a:endParaRPr lang="sl-SI"/>
            </a:p>
          </p:txBody>
        </p:sp>
        <p:sp>
          <p:nvSpPr>
            <p:cNvPr id="98413" name="Rectangle 109"/>
            <p:cNvSpPr>
              <a:spLocks noChangeArrowheads="1"/>
            </p:cNvSpPr>
            <p:nvPr/>
          </p:nvSpPr>
          <p:spPr bwMode="auto">
            <a:xfrm>
              <a:off x="1912" y="3793"/>
              <a:ext cx="47" cy="136"/>
            </a:xfrm>
            <a:prstGeom prst="rect">
              <a:avLst/>
            </a:prstGeom>
            <a:noFill/>
            <a:ln w="12700">
              <a:solidFill>
                <a:schemeClr val="tx1"/>
              </a:solidFill>
              <a:miter lim="800000"/>
              <a:headEnd/>
              <a:tailEnd/>
            </a:ln>
            <a:effectLst/>
          </p:spPr>
          <p:txBody>
            <a:bodyPr wrap="none" anchor="ctr"/>
            <a:lstStyle/>
            <a:p>
              <a:endParaRPr lang="sl-SI"/>
            </a:p>
          </p:txBody>
        </p:sp>
        <p:sp>
          <p:nvSpPr>
            <p:cNvPr id="98414" name="Rectangle 110"/>
            <p:cNvSpPr>
              <a:spLocks noChangeArrowheads="1"/>
            </p:cNvSpPr>
            <p:nvPr/>
          </p:nvSpPr>
          <p:spPr bwMode="auto">
            <a:xfrm>
              <a:off x="1935" y="3476"/>
              <a:ext cx="164" cy="182"/>
            </a:xfrm>
            <a:prstGeom prst="rect">
              <a:avLst/>
            </a:prstGeom>
            <a:solidFill>
              <a:srgbClr val="CCE7FF"/>
            </a:solidFill>
            <a:ln w="12700">
              <a:solidFill>
                <a:schemeClr val="tx1"/>
              </a:solidFill>
              <a:miter lim="800000"/>
              <a:headEnd/>
              <a:tailEnd/>
            </a:ln>
            <a:effectLst/>
          </p:spPr>
          <p:txBody>
            <a:bodyPr lIns="90000" tIns="46800" rIns="90000" bIns="46800" anchor="ctr">
              <a:spAutoFit/>
            </a:bodyPr>
            <a:lstStyle/>
            <a:p>
              <a:endParaRPr lang="sl-SI"/>
            </a:p>
          </p:txBody>
        </p:sp>
        <p:sp>
          <p:nvSpPr>
            <p:cNvPr id="98415" name="Line 111"/>
            <p:cNvSpPr>
              <a:spLocks noChangeShapeType="1"/>
            </p:cNvSpPr>
            <p:nvPr/>
          </p:nvSpPr>
          <p:spPr bwMode="auto">
            <a:xfrm>
              <a:off x="1973" y="3431"/>
              <a:ext cx="0" cy="91"/>
            </a:xfrm>
            <a:prstGeom prst="line">
              <a:avLst/>
            </a:prstGeom>
            <a:noFill/>
            <a:ln w="12700">
              <a:solidFill>
                <a:schemeClr val="tx1"/>
              </a:solidFill>
              <a:round/>
              <a:headEnd/>
              <a:tailEnd/>
            </a:ln>
            <a:effectLst/>
          </p:spPr>
          <p:txBody>
            <a:bodyPr wrap="none" lIns="90000" tIns="46800" rIns="90000" bIns="46800" anchor="ctr">
              <a:spAutoFit/>
            </a:bodyPr>
            <a:lstStyle/>
            <a:p>
              <a:endParaRPr lang="sl-SI"/>
            </a:p>
          </p:txBody>
        </p:sp>
        <p:sp>
          <p:nvSpPr>
            <p:cNvPr id="98416" name="Line 112"/>
            <p:cNvSpPr>
              <a:spLocks noChangeShapeType="1"/>
            </p:cNvSpPr>
            <p:nvPr/>
          </p:nvSpPr>
          <p:spPr bwMode="auto">
            <a:xfrm>
              <a:off x="2019" y="3612"/>
              <a:ext cx="0" cy="136"/>
            </a:xfrm>
            <a:prstGeom prst="line">
              <a:avLst/>
            </a:prstGeom>
            <a:noFill/>
            <a:ln w="12700">
              <a:solidFill>
                <a:schemeClr val="tx1"/>
              </a:solidFill>
              <a:round/>
              <a:headEnd/>
              <a:tailEnd/>
            </a:ln>
            <a:effectLst/>
          </p:spPr>
          <p:txBody>
            <a:bodyPr lIns="90000" tIns="46800" rIns="90000" bIns="46800" anchor="ctr">
              <a:spAutoFit/>
            </a:bodyPr>
            <a:lstStyle/>
            <a:p>
              <a:endParaRPr lang="sl-SI"/>
            </a:p>
          </p:txBody>
        </p:sp>
        <p:sp>
          <p:nvSpPr>
            <p:cNvPr id="98417" name="Line 113"/>
            <p:cNvSpPr>
              <a:spLocks noChangeShapeType="1"/>
            </p:cNvSpPr>
            <p:nvPr/>
          </p:nvSpPr>
          <p:spPr bwMode="auto">
            <a:xfrm>
              <a:off x="2064" y="3431"/>
              <a:ext cx="0" cy="91"/>
            </a:xfrm>
            <a:prstGeom prst="line">
              <a:avLst/>
            </a:prstGeom>
            <a:noFill/>
            <a:ln w="12700">
              <a:solidFill>
                <a:schemeClr val="tx1"/>
              </a:solidFill>
              <a:round/>
              <a:headEnd/>
              <a:tailEnd/>
            </a:ln>
            <a:effectLst/>
          </p:spPr>
          <p:txBody>
            <a:bodyPr wrap="none" lIns="90000" tIns="46800" rIns="90000" bIns="46800" anchor="ctr">
              <a:spAutoFit/>
            </a:bodyPr>
            <a:lstStyle/>
            <a:p>
              <a:endParaRPr lang="sl-SI"/>
            </a:p>
          </p:txBody>
        </p:sp>
        <p:sp>
          <p:nvSpPr>
            <p:cNvPr id="98418" name="Line 114"/>
            <p:cNvSpPr>
              <a:spLocks noChangeShapeType="1"/>
            </p:cNvSpPr>
            <p:nvPr/>
          </p:nvSpPr>
          <p:spPr bwMode="auto">
            <a:xfrm flipH="1" flipV="1">
              <a:off x="1973" y="3522"/>
              <a:ext cx="46" cy="90"/>
            </a:xfrm>
            <a:prstGeom prst="line">
              <a:avLst/>
            </a:prstGeom>
            <a:noFill/>
            <a:ln w="38100">
              <a:solidFill>
                <a:schemeClr val="tx1"/>
              </a:solidFill>
              <a:round/>
              <a:headEnd/>
              <a:tailEnd/>
            </a:ln>
            <a:effectLst/>
          </p:spPr>
          <p:txBody>
            <a:bodyPr/>
            <a:lstStyle/>
            <a:p>
              <a:endParaRPr lang="sl-SI"/>
            </a:p>
          </p:txBody>
        </p:sp>
        <p:sp>
          <p:nvSpPr>
            <p:cNvPr id="98419" name="Oval 115"/>
            <p:cNvSpPr>
              <a:spLocks noChangeArrowheads="1"/>
            </p:cNvSpPr>
            <p:nvPr/>
          </p:nvSpPr>
          <p:spPr bwMode="auto">
            <a:xfrm>
              <a:off x="2003" y="3729"/>
              <a:ext cx="33" cy="34"/>
            </a:xfrm>
            <a:prstGeom prst="ellipse">
              <a:avLst/>
            </a:prstGeom>
            <a:solidFill>
              <a:srgbClr val="000000"/>
            </a:solidFill>
            <a:ln w="12700">
              <a:solidFill>
                <a:schemeClr val="tx1"/>
              </a:solidFill>
              <a:round/>
              <a:headEnd/>
              <a:tailEnd/>
            </a:ln>
            <a:effectLst/>
          </p:spPr>
          <p:txBody>
            <a:bodyPr wrap="none" anchor="ctr"/>
            <a:lstStyle/>
            <a:p>
              <a:endParaRPr lang="sl-SI"/>
            </a:p>
          </p:txBody>
        </p:sp>
        <p:sp>
          <p:nvSpPr>
            <p:cNvPr id="98420" name="Line 116"/>
            <p:cNvSpPr>
              <a:spLocks noChangeShapeType="1"/>
            </p:cNvSpPr>
            <p:nvPr/>
          </p:nvSpPr>
          <p:spPr bwMode="auto">
            <a:xfrm>
              <a:off x="2064" y="3430"/>
              <a:ext cx="816" cy="1"/>
            </a:xfrm>
            <a:prstGeom prst="line">
              <a:avLst/>
            </a:prstGeom>
            <a:noFill/>
            <a:ln w="12700">
              <a:solidFill>
                <a:schemeClr val="tx1"/>
              </a:solidFill>
              <a:round/>
              <a:headEnd/>
              <a:tailEnd/>
            </a:ln>
            <a:effectLst/>
          </p:spPr>
          <p:txBody>
            <a:bodyPr/>
            <a:lstStyle/>
            <a:p>
              <a:endParaRPr lang="sl-SI"/>
            </a:p>
          </p:txBody>
        </p:sp>
        <p:sp>
          <p:nvSpPr>
            <p:cNvPr id="98421" name="Line 117"/>
            <p:cNvSpPr>
              <a:spLocks noChangeShapeType="1"/>
            </p:cNvSpPr>
            <p:nvPr/>
          </p:nvSpPr>
          <p:spPr bwMode="auto">
            <a:xfrm flipV="1">
              <a:off x="1111" y="3430"/>
              <a:ext cx="862" cy="1"/>
            </a:xfrm>
            <a:prstGeom prst="line">
              <a:avLst/>
            </a:prstGeom>
            <a:noFill/>
            <a:ln w="12700">
              <a:solidFill>
                <a:schemeClr val="tx1"/>
              </a:solidFill>
              <a:round/>
              <a:headEnd/>
              <a:tailEnd/>
            </a:ln>
            <a:effectLst/>
          </p:spPr>
          <p:txBody>
            <a:bodyPr/>
            <a:lstStyle/>
            <a:p>
              <a:endParaRPr lang="sl-SI"/>
            </a:p>
          </p:txBody>
        </p:sp>
        <p:sp>
          <p:nvSpPr>
            <p:cNvPr id="98422" name="Text Box 118"/>
            <p:cNvSpPr txBox="1">
              <a:spLocks noChangeArrowheads="1"/>
            </p:cNvSpPr>
            <p:nvPr/>
          </p:nvSpPr>
          <p:spPr bwMode="auto">
            <a:xfrm>
              <a:off x="2111" y="3495"/>
              <a:ext cx="270" cy="154"/>
            </a:xfrm>
            <a:prstGeom prst="rect">
              <a:avLst/>
            </a:prstGeom>
            <a:noFill/>
            <a:ln w="12700">
              <a:noFill/>
              <a:miter lim="800000"/>
              <a:headEnd/>
              <a:tailEnd/>
            </a:ln>
            <a:effectLst/>
          </p:spPr>
          <p:txBody>
            <a:bodyPr wrap="none">
              <a:spAutoFit/>
            </a:bodyPr>
            <a:lstStyle/>
            <a:p>
              <a:pPr algn="ctr"/>
              <a:r>
                <a:rPr lang="en-GB" sz="1000"/>
                <a:t>STS</a:t>
              </a:r>
            </a:p>
          </p:txBody>
        </p:sp>
        <p:sp>
          <p:nvSpPr>
            <p:cNvPr id="98423" name="Text Box 119"/>
            <p:cNvSpPr txBox="1">
              <a:spLocks noChangeArrowheads="1"/>
            </p:cNvSpPr>
            <p:nvPr/>
          </p:nvSpPr>
          <p:spPr bwMode="auto">
            <a:xfrm>
              <a:off x="1235" y="3776"/>
              <a:ext cx="357" cy="154"/>
            </a:xfrm>
            <a:prstGeom prst="rect">
              <a:avLst/>
            </a:prstGeom>
            <a:noFill/>
            <a:ln w="12700">
              <a:noFill/>
              <a:miter lim="800000"/>
              <a:headEnd/>
              <a:tailEnd/>
            </a:ln>
            <a:effectLst/>
          </p:spPr>
          <p:txBody>
            <a:bodyPr wrap="none">
              <a:spAutoFit/>
            </a:bodyPr>
            <a:lstStyle/>
            <a:p>
              <a:pPr algn="ctr"/>
              <a:r>
                <a:rPr lang="en-GB" sz="1000"/>
                <a:t>Load 2</a:t>
              </a:r>
            </a:p>
          </p:txBody>
        </p:sp>
        <p:grpSp>
          <p:nvGrpSpPr>
            <p:cNvPr id="3" name="Group 122"/>
            <p:cNvGrpSpPr>
              <a:grpSpLocks/>
            </p:cNvGrpSpPr>
            <p:nvPr/>
          </p:nvGrpSpPr>
          <p:grpSpPr bwMode="auto">
            <a:xfrm>
              <a:off x="1247" y="1071"/>
              <a:ext cx="228" cy="562"/>
              <a:chOff x="1110" y="967"/>
              <a:chExt cx="227" cy="562"/>
            </a:xfrm>
          </p:grpSpPr>
          <p:sp>
            <p:nvSpPr>
              <p:cNvPr id="98427" name="Text Box 123"/>
              <p:cNvSpPr txBox="1">
                <a:spLocks noChangeArrowheads="1"/>
              </p:cNvSpPr>
              <p:nvPr/>
            </p:nvSpPr>
            <p:spPr bwMode="auto">
              <a:xfrm>
                <a:off x="1124" y="1087"/>
                <a:ext cx="191" cy="173"/>
              </a:xfrm>
              <a:prstGeom prst="rect">
                <a:avLst/>
              </a:prstGeom>
              <a:noFill/>
              <a:ln w="12700">
                <a:noFill/>
                <a:miter lim="800000"/>
                <a:headEnd/>
                <a:tailEnd/>
              </a:ln>
              <a:effectLst/>
            </p:spPr>
            <p:txBody>
              <a:bodyPr wrap="none">
                <a:spAutoFit/>
              </a:bodyPr>
              <a:lstStyle/>
              <a:p>
                <a:r>
                  <a:rPr lang="en-GB" sz="1200"/>
                  <a:t>G</a:t>
                </a:r>
              </a:p>
            </p:txBody>
          </p:sp>
          <p:sp>
            <p:nvSpPr>
              <p:cNvPr id="98428" name="Line 124"/>
              <p:cNvSpPr>
                <a:spLocks noChangeShapeType="1"/>
              </p:cNvSpPr>
              <p:nvPr/>
            </p:nvSpPr>
            <p:spPr bwMode="auto">
              <a:xfrm rot="10800000" flipV="1">
                <a:off x="1216" y="1238"/>
                <a:ext cx="1" cy="91"/>
              </a:xfrm>
              <a:prstGeom prst="line">
                <a:avLst/>
              </a:prstGeom>
              <a:noFill/>
              <a:ln w="12700">
                <a:solidFill>
                  <a:schemeClr val="tx1"/>
                </a:solidFill>
                <a:round/>
                <a:headEnd/>
                <a:tailEnd/>
              </a:ln>
              <a:effectLst/>
            </p:spPr>
            <p:txBody>
              <a:bodyPr/>
              <a:lstStyle/>
              <a:p>
                <a:endParaRPr lang="sl-SI"/>
              </a:p>
            </p:txBody>
          </p:sp>
          <p:sp>
            <p:nvSpPr>
              <p:cNvPr id="98429" name="Line 125"/>
              <p:cNvSpPr>
                <a:spLocks noChangeShapeType="1"/>
              </p:cNvSpPr>
              <p:nvPr/>
            </p:nvSpPr>
            <p:spPr bwMode="auto">
              <a:xfrm rot="10800000" flipH="1" flipV="1">
                <a:off x="1217" y="1329"/>
                <a:ext cx="45" cy="91"/>
              </a:xfrm>
              <a:prstGeom prst="line">
                <a:avLst/>
              </a:prstGeom>
              <a:noFill/>
              <a:ln w="12700">
                <a:solidFill>
                  <a:schemeClr val="tx1"/>
                </a:solidFill>
                <a:round/>
                <a:headEnd/>
                <a:tailEnd/>
              </a:ln>
              <a:effectLst/>
            </p:spPr>
            <p:txBody>
              <a:bodyPr/>
              <a:lstStyle/>
              <a:p>
                <a:endParaRPr lang="sl-SI"/>
              </a:p>
            </p:txBody>
          </p:sp>
          <p:sp>
            <p:nvSpPr>
              <p:cNvPr id="98430" name="Line 126"/>
              <p:cNvSpPr>
                <a:spLocks noChangeShapeType="1"/>
              </p:cNvSpPr>
              <p:nvPr/>
            </p:nvSpPr>
            <p:spPr bwMode="auto">
              <a:xfrm rot="10800000" flipV="1">
                <a:off x="1218" y="1420"/>
                <a:ext cx="0" cy="91"/>
              </a:xfrm>
              <a:prstGeom prst="line">
                <a:avLst/>
              </a:prstGeom>
              <a:noFill/>
              <a:ln w="12700">
                <a:solidFill>
                  <a:schemeClr val="tx1"/>
                </a:solidFill>
                <a:round/>
                <a:headEnd/>
                <a:tailEnd/>
              </a:ln>
              <a:effectLst/>
            </p:spPr>
            <p:txBody>
              <a:bodyPr/>
              <a:lstStyle/>
              <a:p>
                <a:endParaRPr lang="sl-SI"/>
              </a:p>
            </p:txBody>
          </p:sp>
          <p:sp>
            <p:nvSpPr>
              <p:cNvPr id="98431" name="Oval 127"/>
              <p:cNvSpPr>
                <a:spLocks noChangeArrowheads="1"/>
              </p:cNvSpPr>
              <p:nvPr/>
            </p:nvSpPr>
            <p:spPr bwMode="auto">
              <a:xfrm rot="10800000">
                <a:off x="1203" y="1495"/>
                <a:ext cx="34" cy="34"/>
              </a:xfrm>
              <a:prstGeom prst="ellipse">
                <a:avLst/>
              </a:prstGeom>
              <a:solidFill>
                <a:srgbClr val="000000"/>
              </a:solidFill>
              <a:ln w="12700">
                <a:solidFill>
                  <a:schemeClr val="tx1"/>
                </a:solidFill>
                <a:round/>
                <a:headEnd/>
                <a:tailEnd/>
              </a:ln>
              <a:effectLst/>
            </p:spPr>
            <p:txBody>
              <a:bodyPr wrap="none" anchor="ctr"/>
              <a:lstStyle/>
              <a:p>
                <a:endParaRPr lang="sl-SI"/>
              </a:p>
            </p:txBody>
          </p:sp>
          <p:sp>
            <p:nvSpPr>
              <p:cNvPr id="98432" name="Oval 128"/>
              <p:cNvSpPr>
                <a:spLocks noChangeArrowheads="1"/>
              </p:cNvSpPr>
              <p:nvPr/>
            </p:nvSpPr>
            <p:spPr bwMode="auto">
              <a:xfrm rot="10800000">
                <a:off x="1153" y="1104"/>
                <a:ext cx="136" cy="136"/>
              </a:xfrm>
              <a:prstGeom prst="ellipse">
                <a:avLst/>
              </a:prstGeom>
              <a:noFill/>
              <a:ln w="12700">
                <a:solidFill>
                  <a:schemeClr val="tx1"/>
                </a:solidFill>
                <a:round/>
                <a:headEnd/>
                <a:tailEnd/>
              </a:ln>
              <a:effectLst/>
            </p:spPr>
            <p:txBody>
              <a:bodyPr wrap="none" anchor="ctr"/>
              <a:lstStyle/>
              <a:p>
                <a:endParaRPr lang="sl-SI"/>
              </a:p>
            </p:txBody>
          </p:sp>
          <p:sp>
            <p:nvSpPr>
              <p:cNvPr id="98433" name="Line 129"/>
              <p:cNvSpPr>
                <a:spLocks noChangeShapeType="1"/>
              </p:cNvSpPr>
              <p:nvPr/>
            </p:nvSpPr>
            <p:spPr bwMode="auto">
              <a:xfrm rot="10800000">
                <a:off x="1234" y="1058"/>
                <a:ext cx="0" cy="45"/>
              </a:xfrm>
              <a:prstGeom prst="line">
                <a:avLst/>
              </a:prstGeom>
              <a:noFill/>
              <a:ln w="12700">
                <a:solidFill>
                  <a:schemeClr val="tx1"/>
                </a:solidFill>
                <a:round/>
                <a:headEnd/>
                <a:tailEnd/>
              </a:ln>
              <a:effectLst/>
            </p:spPr>
            <p:txBody>
              <a:bodyPr/>
              <a:lstStyle/>
              <a:p>
                <a:endParaRPr lang="sl-SI"/>
              </a:p>
            </p:txBody>
          </p:sp>
          <p:sp>
            <p:nvSpPr>
              <p:cNvPr id="98434" name="Line 130"/>
              <p:cNvSpPr>
                <a:spLocks noChangeShapeType="1"/>
              </p:cNvSpPr>
              <p:nvPr/>
            </p:nvSpPr>
            <p:spPr bwMode="auto">
              <a:xfrm rot="10800000">
                <a:off x="1209" y="1058"/>
                <a:ext cx="0" cy="45"/>
              </a:xfrm>
              <a:prstGeom prst="line">
                <a:avLst/>
              </a:prstGeom>
              <a:noFill/>
              <a:ln w="12700">
                <a:solidFill>
                  <a:schemeClr val="tx1"/>
                </a:solidFill>
                <a:round/>
                <a:headEnd/>
                <a:tailEnd/>
              </a:ln>
              <a:effectLst/>
            </p:spPr>
            <p:txBody>
              <a:bodyPr/>
              <a:lstStyle/>
              <a:p>
                <a:endParaRPr lang="sl-SI"/>
              </a:p>
            </p:txBody>
          </p:sp>
          <p:sp>
            <p:nvSpPr>
              <p:cNvPr id="98435" name="AutoShape 131"/>
              <p:cNvSpPr>
                <a:spLocks noChangeArrowheads="1"/>
              </p:cNvSpPr>
              <p:nvPr/>
            </p:nvSpPr>
            <p:spPr bwMode="auto">
              <a:xfrm rot="10800000" flipV="1">
                <a:off x="1110" y="967"/>
                <a:ext cx="227" cy="91"/>
              </a:xfrm>
              <a:prstGeom prst="flowChartManualOperation">
                <a:avLst/>
              </a:prstGeom>
              <a:noFill/>
              <a:ln w="12700">
                <a:solidFill>
                  <a:schemeClr val="tx1"/>
                </a:solidFill>
                <a:miter lim="800000"/>
                <a:headEnd/>
                <a:tailEnd/>
              </a:ln>
              <a:effectLst/>
            </p:spPr>
            <p:txBody>
              <a:bodyPr wrap="none" anchor="ctr"/>
              <a:lstStyle/>
              <a:p>
                <a:endParaRPr lang="sl-SI"/>
              </a:p>
            </p:txBody>
          </p:sp>
        </p:grpSp>
        <p:grpSp>
          <p:nvGrpSpPr>
            <p:cNvPr id="4" name="Group 132"/>
            <p:cNvGrpSpPr>
              <a:grpSpLocks/>
            </p:cNvGrpSpPr>
            <p:nvPr/>
          </p:nvGrpSpPr>
          <p:grpSpPr bwMode="auto">
            <a:xfrm>
              <a:off x="2699" y="1071"/>
              <a:ext cx="226" cy="562"/>
              <a:chOff x="1110" y="967"/>
              <a:chExt cx="227" cy="562"/>
            </a:xfrm>
          </p:grpSpPr>
          <p:sp>
            <p:nvSpPr>
              <p:cNvPr id="98437" name="Text Box 133"/>
              <p:cNvSpPr txBox="1">
                <a:spLocks noChangeArrowheads="1"/>
              </p:cNvSpPr>
              <p:nvPr/>
            </p:nvSpPr>
            <p:spPr bwMode="auto">
              <a:xfrm>
                <a:off x="1124" y="1087"/>
                <a:ext cx="191" cy="173"/>
              </a:xfrm>
              <a:prstGeom prst="rect">
                <a:avLst/>
              </a:prstGeom>
              <a:noFill/>
              <a:ln w="12700">
                <a:noFill/>
                <a:miter lim="800000"/>
                <a:headEnd/>
                <a:tailEnd/>
              </a:ln>
              <a:effectLst/>
            </p:spPr>
            <p:txBody>
              <a:bodyPr wrap="none">
                <a:spAutoFit/>
              </a:bodyPr>
              <a:lstStyle/>
              <a:p>
                <a:r>
                  <a:rPr lang="en-GB" sz="1200"/>
                  <a:t>G</a:t>
                </a:r>
              </a:p>
            </p:txBody>
          </p:sp>
          <p:sp>
            <p:nvSpPr>
              <p:cNvPr id="98438" name="Line 134"/>
              <p:cNvSpPr>
                <a:spLocks noChangeShapeType="1"/>
              </p:cNvSpPr>
              <p:nvPr/>
            </p:nvSpPr>
            <p:spPr bwMode="auto">
              <a:xfrm rot="10800000" flipV="1">
                <a:off x="1216" y="1238"/>
                <a:ext cx="1" cy="91"/>
              </a:xfrm>
              <a:prstGeom prst="line">
                <a:avLst/>
              </a:prstGeom>
              <a:noFill/>
              <a:ln w="12700">
                <a:solidFill>
                  <a:schemeClr val="tx1"/>
                </a:solidFill>
                <a:round/>
                <a:headEnd/>
                <a:tailEnd/>
              </a:ln>
              <a:effectLst/>
            </p:spPr>
            <p:txBody>
              <a:bodyPr/>
              <a:lstStyle/>
              <a:p>
                <a:endParaRPr lang="sl-SI"/>
              </a:p>
            </p:txBody>
          </p:sp>
          <p:sp>
            <p:nvSpPr>
              <p:cNvPr id="98439" name="Line 135"/>
              <p:cNvSpPr>
                <a:spLocks noChangeShapeType="1"/>
              </p:cNvSpPr>
              <p:nvPr/>
            </p:nvSpPr>
            <p:spPr bwMode="auto">
              <a:xfrm rot="10800000" flipH="1" flipV="1">
                <a:off x="1217" y="1329"/>
                <a:ext cx="45" cy="91"/>
              </a:xfrm>
              <a:prstGeom prst="line">
                <a:avLst/>
              </a:prstGeom>
              <a:noFill/>
              <a:ln w="12700">
                <a:solidFill>
                  <a:schemeClr val="tx1"/>
                </a:solidFill>
                <a:round/>
                <a:headEnd/>
                <a:tailEnd/>
              </a:ln>
              <a:effectLst/>
            </p:spPr>
            <p:txBody>
              <a:bodyPr/>
              <a:lstStyle/>
              <a:p>
                <a:endParaRPr lang="sl-SI"/>
              </a:p>
            </p:txBody>
          </p:sp>
          <p:sp>
            <p:nvSpPr>
              <p:cNvPr id="98440" name="Line 136"/>
              <p:cNvSpPr>
                <a:spLocks noChangeShapeType="1"/>
              </p:cNvSpPr>
              <p:nvPr/>
            </p:nvSpPr>
            <p:spPr bwMode="auto">
              <a:xfrm rot="10800000" flipV="1">
                <a:off x="1218" y="1420"/>
                <a:ext cx="0" cy="91"/>
              </a:xfrm>
              <a:prstGeom prst="line">
                <a:avLst/>
              </a:prstGeom>
              <a:noFill/>
              <a:ln w="12700">
                <a:solidFill>
                  <a:schemeClr val="tx1"/>
                </a:solidFill>
                <a:round/>
                <a:headEnd/>
                <a:tailEnd/>
              </a:ln>
              <a:effectLst/>
            </p:spPr>
            <p:txBody>
              <a:bodyPr/>
              <a:lstStyle/>
              <a:p>
                <a:endParaRPr lang="sl-SI"/>
              </a:p>
            </p:txBody>
          </p:sp>
          <p:sp>
            <p:nvSpPr>
              <p:cNvPr id="98441" name="Oval 137"/>
              <p:cNvSpPr>
                <a:spLocks noChangeArrowheads="1"/>
              </p:cNvSpPr>
              <p:nvPr/>
            </p:nvSpPr>
            <p:spPr bwMode="auto">
              <a:xfrm rot="10800000">
                <a:off x="1203" y="1495"/>
                <a:ext cx="34" cy="34"/>
              </a:xfrm>
              <a:prstGeom prst="ellipse">
                <a:avLst/>
              </a:prstGeom>
              <a:solidFill>
                <a:srgbClr val="000000"/>
              </a:solidFill>
              <a:ln w="12700">
                <a:solidFill>
                  <a:schemeClr val="tx1"/>
                </a:solidFill>
                <a:round/>
                <a:headEnd/>
                <a:tailEnd/>
              </a:ln>
              <a:effectLst/>
            </p:spPr>
            <p:txBody>
              <a:bodyPr wrap="none" anchor="ctr"/>
              <a:lstStyle/>
              <a:p>
                <a:endParaRPr lang="sl-SI"/>
              </a:p>
            </p:txBody>
          </p:sp>
          <p:sp>
            <p:nvSpPr>
              <p:cNvPr id="98442" name="Oval 138"/>
              <p:cNvSpPr>
                <a:spLocks noChangeArrowheads="1"/>
              </p:cNvSpPr>
              <p:nvPr/>
            </p:nvSpPr>
            <p:spPr bwMode="auto">
              <a:xfrm rot="10800000">
                <a:off x="1153" y="1104"/>
                <a:ext cx="136" cy="136"/>
              </a:xfrm>
              <a:prstGeom prst="ellipse">
                <a:avLst/>
              </a:prstGeom>
              <a:noFill/>
              <a:ln w="12700">
                <a:solidFill>
                  <a:schemeClr val="tx1"/>
                </a:solidFill>
                <a:round/>
                <a:headEnd/>
                <a:tailEnd/>
              </a:ln>
              <a:effectLst/>
            </p:spPr>
            <p:txBody>
              <a:bodyPr wrap="none" anchor="ctr"/>
              <a:lstStyle/>
              <a:p>
                <a:endParaRPr lang="sl-SI"/>
              </a:p>
            </p:txBody>
          </p:sp>
          <p:sp>
            <p:nvSpPr>
              <p:cNvPr id="98443" name="Line 139"/>
              <p:cNvSpPr>
                <a:spLocks noChangeShapeType="1"/>
              </p:cNvSpPr>
              <p:nvPr/>
            </p:nvSpPr>
            <p:spPr bwMode="auto">
              <a:xfrm rot="10800000">
                <a:off x="1234" y="1058"/>
                <a:ext cx="0" cy="45"/>
              </a:xfrm>
              <a:prstGeom prst="line">
                <a:avLst/>
              </a:prstGeom>
              <a:noFill/>
              <a:ln w="12700">
                <a:solidFill>
                  <a:schemeClr val="tx1"/>
                </a:solidFill>
                <a:round/>
                <a:headEnd/>
                <a:tailEnd/>
              </a:ln>
              <a:effectLst/>
            </p:spPr>
            <p:txBody>
              <a:bodyPr/>
              <a:lstStyle/>
              <a:p>
                <a:endParaRPr lang="sl-SI"/>
              </a:p>
            </p:txBody>
          </p:sp>
          <p:sp>
            <p:nvSpPr>
              <p:cNvPr id="98444" name="Line 140"/>
              <p:cNvSpPr>
                <a:spLocks noChangeShapeType="1"/>
              </p:cNvSpPr>
              <p:nvPr/>
            </p:nvSpPr>
            <p:spPr bwMode="auto">
              <a:xfrm rot="10800000">
                <a:off x="1209" y="1058"/>
                <a:ext cx="0" cy="45"/>
              </a:xfrm>
              <a:prstGeom prst="line">
                <a:avLst/>
              </a:prstGeom>
              <a:noFill/>
              <a:ln w="12700">
                <a:solidFill>
                  <a:schemeClr val="tx1"/>
                </a:solidFill>
                <a:round/>
                <a:headEnd/>
                <a:tailEnd/>
              </a:ln>
              <a:effectLst/>
            </p:spPr>
            <p:txBody>
              <a:bodyPr/>
              <a:lstStyle/>
              <a:p>
                <a:endParaRPr lang="sl-SI"/>
              </a:p>
            </p:txBody>
          </p:sp>
          <p:sp>
            <p:nvSpPr>
              <p:cNvPr id="98445" name="AutoShape 141"/>
              <p:cNvSpPr>
                <a:spLocks noChangeArrowheads="1"/>
              </p:cNvSpPr>
              <p:nvPr/>
            </p:nvSpPr>
            <p:spPr bwMode="auto">
              <a:xfrm rot="10800000" flipV="1">
                <a:off x="1110" y="967"/>
                <a:ext cx="227" cy="91"/>
              </a:xfrm>
              <a:prstGeom prst="flowChartManualOperation">
                <a:avLst/>
              </a:prstGeom>
              <a:noFill/>
              <a:ln w="12700">
                <a:solidFill>
                  <a:schemeClr val="tx1"/>
                </a:solidFill>
                <a:miter lim="800000"/>
                <a:headEnd/>
                <a:tailEnd/>
              </a:ln>
              <a:effectLst/>
            </p:spPr>
            <p:txBody>
              <a:bodyPr wrap="none" anchor="ctr"/>
              <a:lstStyle/>
              <a:p>
                <a:endParaRPr lang="sl-SI"/>
              </a:p>
            </p:txBody>
          </p:sp>
        </p:grpSp>
        <p:sp>
          <p:nvSpPr>
            <p:cNvPr id="98446" name="Text Box 142"/>
            <p:cNvSpPr txBox="1">
              <a:spLocks noChangeArrowheads="1"/>
            </p:cNvSpPr>
            <p:nvPr/>
          </p:nvSpPr>
          <p:spPr bwMode="auto">
            <a:xfrm>
              <a:off x="1519" y="1344"/>
              <a:ext cx="806" cy="250"/>
            </a:xfrm>
            <a:prstGeom prst="rect">
              <a:avLst/>
            </a:prstGeom>
            <a:noFill/>
            <a:ln w="12700">
              <a:noFill/>
              <a:miter lim="800000"/>
              <a:headEnd/>
              <a:tailEnd/>
            </a:ln>
            <a:effectLst/>
          </p:spPr>
          <p:txBody>
            <a:bodyPr wrap="none">
              <a:spAutoFit/>
            </a:bodyPr>
            <a:lstStyle/>
            <a:p>
              <a:pPr algn="ctr"/>
              <a:r>
                <a:rPr lang="en-GB" sz="1000"/>
                <a:t>Unprotected mains/</a:t>
              </a:r>
            </a:p>
            <a:p>
              <a:pPr algn="ctr"/>
              <a:r>
                <a:rPr lang="en-GB" sz="1000"/>
                <a:t>Short break bus</a:t>
              </a:r>
            </a:p>
          </p:txBody>
        </p:sp>
        <p:sp>
          <p:nvSpPr>
            <p:cNvPr id="98447" name="Line 143"/>
            <p:cNvSpPr>
              <a:spLocks noChangeShapeType="1"/>
            </p:cNvSpPr>
            <p:nvPr/>
          </p:nvSpPr>
          <p:spPr bwMode="auto">
            <a:xfrm flipV="1">
              <a:off x="1065" y="1866"/>
              <a:ext cx="0" cy="67"/>
            </a:xfrm>
            <a:prstGeom prst="line">
              <a:avLst/>
            </a:prstGeom>
            <a:noFill/>
            <a:ln w="12700">
              <a:solidFill>
                <a:schemeClr val="tx1"/>
              </a:solidFill>
              <a:round/>
              <a:headEnd/>
              <a:tailEnd/>
            </a:ln>
            <a:effectLst/>
          </p:spPr>
          <p:txBody>
            <a:bodyPr/>
            <a:lstStyle/>
            <a:p>
              <a:endParaRPr lang="sl-SI"/>
            </a:p>
          </p:txBody>
        </p:sp>
        <p:sp>
          <p:nvSpPr>
            <p:cNvPr id="98448" name="Line 144"/>
            <p:cNvSpPr>
              <a:spLocks noChangeShapeType="1"/>
            </p:cNvSpPr>
            <p:nvPr/>
          </p:nvSpPr>
          <p:spPr bwMode="auto">
            <a:xfrm flipH="1" flipV="1">
              <a:off x="1020" y="1775"/>
              <a:ext cx="44" cy="91"/>
            </a:xfrm>
            <a:prstGeom prst="line">
              <a:avLst/>
            </a:prstGeom>
            <a:noFill/>
            <a:ln w="12700">
              <a:solidFill>
                <a:schemeClr val="tx1"/>
              </a:solidFill>
              <a:round/>
              <a:headEnd/>
              <a:tailEnd/>
            </a:ln>
            <a:effectLst/>
          </p:spPr>
          <p:txBody>
            <a:bodyPr/>
            <a:lstStyle/>
            <a:p>
              <a:endParaRPr lang="sl-SI"/>
            </a:p>
          </p:txBody>
        </p:sp>
        <p:sp>
          <p:nvSpPr>
            <p:cNvPr id="98449" name="Line 145"/>
            <p:cNvSpPr>
              <a:spLocks noChangeShapeType="1"/>
            </p:cNvSpPr>
            <p:nvPr/>
          </p:nvSpPr>
          <p:spPr bwMode="auto">
            <a:xfrm flipH="1" flipV="1">
              <a:off x="1061" y="1609"/>
              <a:ext cx="3" cy="166"/>
            </a:xfrm>
            <a:prstGeom prst="line">
              <a:avLst/>
            </a:prstGeom>
            <a:noFill/>
            <a:ln w="12700">
              <a:solidFill>
                <a:schemeClr val="tx1"/>
              </a:solidFill>
              <a:round/>
              <a:headEnd/>
              <a:tailEnd type="oval" w="med" len="med"/>
            </a:ln>
            <a:effectLst/>
          </p:spPr>
          <p:txBody>
            <a:bodyPr/>
            <a:lstStyle/>
            <a:p>
              <a:endParaRPr lang="sl-SI"/>
            </a:p>
          </p:txBody>
        </p:sp>
        <p:sp>
          <p:nvSpPr>
            <p:cNvPr id="98450" name="Rectangle 146"/>
            <p:cNvSpPr>
              <a:spLocks noChangeArrowheads="1"/>
            </p:cNvSpPr>
            <p:nvPr/>
          </p:nvSpPr>
          <p:spPr bwMode="auto">
            <a:xfrm rot="19980000">
              <a:off x="1024" y="1782"/>
              <a:ext cx="45" cy="91"/>
            </a:xfrm>
            <a:prstGeom prst="rect">
              <a:avLst/>
            </a:prstGeom>
            <a:noFill/>
            <a:ln w="9525">
              <a:solidFill>
                <a:schemeClr val="tx1"/>
              </a:solidFill>
              <a:miter lim="800000"/>
              <a:headEnd/>
              <a:tailEnd/>
            </a:ln>
            <a:effectLst/>
          </p:spPr>
          <p:txBody>
            <a:bodyPr wrap="none" anchor="ctr"/>
            <a:lstStyle/>
            <a:p>
              <a:endParaRPr lang="sl-SI"/>
            </a:p>
          </p:txBody>
        </p:sp>
        <p:grpSp>
          <p:nvGrpSpPr>
            <p:cNvPr id="5" name="Group 147"/>
            <p:cNvGrpSpPr>
              <a:grpSpLocks/>
            </p:cNvGrpSpPr>
            <p:nvPr/>
          </p:nvGrpSpPr>
          <p:grpSpPr bwMode="auto">
            <a:xfrm>
              <a:off x="1114" y="1609"/>
              <a:ext cx="49" cy="324"/>
              <a:chOff x="933" y="1518"/>
              <a:chExt cx="49" cy="324"/>
            </a:xfrm>
          </p:grpSpPr>
          <p:sp>
            <p:nvSpPr>
              <p:cNvPr id="98452" name="Line 148"/>
              <p:cNvSpPr>
                <a:spLocks noChangeShapeType="1"/>
              </p:cNvSpPr>
              <p:nvPr/>
            </p:nvSpPr>
            <p:spPr bwMode="auto">
              <a:xfrm flipV="1">
                <a:off x="978" y="1775"/>
                <a:ext cx="0" cy="67"/>
              </a:xfrm>
              <a:prstGeom prst="line">
                <a:avLst/>
              </a:prstGeom>
              <a:noFill/>
              <a:ln w="12700">
                <a:solidFill>
                  <a:schemeClr val="tx1"/>
                </a:solidFill>
                <a:round/>
                <a:headEnd/>
                <a:tailEnd/>
              </a:ln>
              <a:effectLst/>
            </p:spPr>
            <p:txBody>
              <a:bodyPr/>
              <a:lstStyle/>
              <a:p>
                <a:endParaRPr lang="sl-SI"/>
              </a:p>
            </p:txBody>
          </p:sp>
          <p:sp>
            <p:nvSpPr>
              <p:cNvPr id="98453" name="Line 149"/>
              <p:cNvSpPr>
                <a:spLocks noChangeShapeType="1"/>
              </p:cNvSpPr>
              <p:nvPr/>
            </p:nvSpPr>
            <p:spPr bwMode="auto">
              <a:xfrm flipH="1" flipV="1">
                <a:off x="933" y="1684"/>
                <a:ext cx="44" cy="91"/>
              </a:xfrm>
              <a:prstGeom prst="line">
                <a:avLst/>
              </a:prstGeom>
              <a:noFill/>
              <a:ln w="12700">
                <a:solidFill>
                  <a:schemeClr val="tx1"/>
                </a:solidFill>
                <a:round/>
                <a:headEnd/>
                <a:tailEnd/>
              </a:ln>
              <a:effectLst/>
            </p:spPr>
            <p:txBody>
              <a:bodyPr/>
              <a:lstStyle/>
              <a:p>
                <a:endParaRPr lang="sl-SI"/>
              </a:p>
            </p:txBody>
          </p:sp>
          <p:sp>
            <p:nvSpPr>
              <p:cNvPr id="98454" name="Line 150"/>
              <p:cNvSpPr>
                <a:spLocks noChangeShapeType="1"/>
              </p:cNvSpPr>
              <p:nvPr/>
            </p:nvSpPr>
            <p:spPr bwMode="auto">
              <a:xfrm flipH="1" flipV="1">
                <a:off x="974" y="1518"/>
                <a:ext cx="3" cy="166"/>
              </a:xfrm>
              <a:prstGeom prst="line">
                <a:avLst/>
              </a:prstGeom>
              <a:noFill/>
              <a:ln w="12700">
                <a:solidFill>
                  <a:schemeClr val="tx1"/>
                </a:solidFill>
                <a:round/>
                <a:headEnd/>
                <a:tailEnd type="oval" w="med" len="med"/>
              </a:ln>
              <a:effectLst/>
            </p:spPr>
            <p:txBody>
              <a:bodyPr/>
              <a:lstStyle/>
              <a:p>
                <a:endParaRPr lang="sl-SI"/>
              </a:p>
            </p:txBody>
          </p:sp>
          <p:sp>
            <p:nvSpPr>
              <p:cNvPr id="98455" name="Rectangle 151"/>
              <p:cNvSpPr>
                <a:spLocks noChangeArrowheads="1"/>
              </p:cNvSpPr>
              <p:nvPr/>
            </p:nvSpPr>
            <p:spPr bwMode="auto">
              <a:xfrm rot="19980000">
                <a:off x="937" y="1691"/>
                <a:ext cx="45" cy="91"/>
              </a:xfrm>
              <a:prstGeom prst="rect">
                <a:avLst/>
              </a:prstGeom>
              <a:noFill/>
              <a:ln w="9525">
                <a:solidFill>
                  <a:schemeClr val="tx1"/>
                </a:solidFill>
                <a:miter lim="800000"/>
                <a:headEnd/>
                <a:tailEnd/>
              </a:ln>
              <a:effectLst/>
            </p:spPr>
            <p:txBody>
              <a:bodyPr wrap="none" anchor="ctr"/>
              <a:lstStyle/>
              <a:p>
                <a:endParaRPr lang="sl-SI"/>
              </a:p>
            </p:txBody>
          </p:sp>
        </p:grpSp>
        <p:grpSp>
          <p:nvGrpSpPr>
            <p:cNvPr id="6" name="Group 152"/>
            <p:cNvGrpSpPr>
              <a:grpSpLocks/>
            </p:cNvGrpSpPr>
            <p:nvPr/>
          </p:nvGrpSpPr>
          <p:grpSpPr bwMode="auto">
            <a:xfrm>
              <a:off x="2472" y="1616"/>
              <a:ext cx="49" cy="324"/>
              <a:chOff x="933" y="1518"/>
              <a:chExt cx="49" cy="324"/>
            </a:xfrm>
          </p:grpSpPr>
          <p:sp>
            <p:nvSpPr>
              <p:cNvPr id="98457" name="Line 153"/>
              <p:cNvSpPr>
                <a:spLocks noChangeShapeType="1"/>
              </p:cNvSpPr>
              <p:nvPr/>
            </p:nvSpPr>
            <p:spPr bwMode="auto">
              <a:xfrm flipV="1">
                <a:off x="978" y="1775"/>
                <a:ext cx="0" cy="67"/>
              </a:xfrm>
              <a:prstGeom prst="line">
                <a:avLst/>
              </a:prstGeom>
              <a:noFill/>
              <a:ln w="12700">
                <a:solidFill>
                  <a:schemeClr val="tx1"/>
                </a:solidFill>
                <a:round/>
                <a:headEnd/>
                <a:tailEnd/>
              </a:ln>
              <a:effectLst/>
            </p:spPr>
            <p:txBody>
              <a:bodyPr/>
              <a:lstStyle/>
              <a:p>
                <a:endParaRPr lang="sl-SI"/>
              </a:p>
            </p:txBody>
          </p:sp>
          <p:sp>
            <p:nvSpPr>
              <p:cNvPr id="98458" name="Line 154"/>
              <p:cNvSpPr>
                <a:spLocks noChangeShapeType="1"/>
              </p:cNvSpPr>
              <p:nvPr/>
            </p:nvSpPr>
            <p:spPr bwMode="auto">
              <a:xfrm flipH="1" flipV="1">
                <a:off x="933" y="1684"/>
                <a:ext cx="44" cy="91"/>
              </a:xfrm>
              <a:prstGeom prst="line">
                <a:avLst/>
              </a:prstGeom>
              <a:noFill/>
              <a:ln w="12700">
                <a:solidFill>
                  <a:schemeClr val="tx1"/>
                </a:solidFill>
                <a:round/>
                <a:headEnd/>
                <a:tailEnd/>
              </a:ln>
              <a:effectLst/>
            </p:spPr>
            <p:txBody>
              <a:bodyPr/>
              <a:lstStyle/>
              <a:p>
                <a:endParaRPr lang="sl-SI"/>
              </a:p>
            </p:txBody>
          </p:sp>
          <p:sp>
            <p:nvSpPr>
              <p:cNvPr id="98459" name="Line 155"/>
              <p:cNvSpPr>
                <a:spLocks noChangeShapeType="1"/>
              </p:cNvSpPr>
              <p:nvPr/>
            </p:nvSpPr>
            <p:spPr bwMode="auto">
              <a:xfrm flipH="1" flipV="1">
                <a:off x="974" y="1518"/>
                <a:ext cx="3" cy="166"/>
              </a:xfrm>
              <a:prstGeom prst="line">
                <a:avLst/>
              </a:prstGeom>
              <a:noFill/>
              <a:ln w="12700">
                <a:solidFill>
                  <a:schemeClr val="tx1"/>
                </a:solidFill>
                <a:round/>
                <a:headEnd/>
                <a:tailEnd type="oval" w="med" len="med"/>
              </a:ln>
              <a:effectLst/>
            </p:spPr>
            <p:txBody>
              <a:bodyPr/>
              <a:lstStyle/>
              <a:p>
                <a:endParaRPr lang="sl-SI"/>
              </a:p>
            </p:txBody>
          </p:sp>
          <p:sp>
            <p:nvSpPr>
              <p:cNvPr id="98460" name="Rectangle 156"/>
              <p:cNvSpPr>
                <a:spLocks noChangeArrowheads="1"/>
              </p:cNvSpPr>
              <p:nvPr/>
            </p:nvSpPr>
            <p:spPr bwMode="auto">
              <a:xfrm rot="19980000">
                <a:off x="937" y="1691"/>
                <a:ext cx="45" cy="91"/>
              </a:xfrm>
              <a:prstGeom prst="rect">
                <a:avLst/>
              </a:prstGeom>
              <a:noFill/>
              <a:ln w="9525">
                <a:solidFill>
                  <a:schemeClr val="tx1"/>
                </a:solidFill>
                <a:miter lim="800000"/>
                <a:headEnd/>
                <a:tailEnd/>
              </a:ln>
              <a:effectLst/>
            </p:spPr>
            <p:txBody>
              <a:bodyPr wrap="none" anchor="ctr"/>
              <a:lstStyle/>
              <a:p>
                <a:endParaRPr lang="sl-SI"/>
              </a:p>
            </p:txBody>
          </p:sp>
        </p:grpSp>
        <p:grpSp>
          <p:nvGrpSpPr>
            <p:cNvPr id="7" name="Group 157"/>
            <p:cNvGrpSpPr>
              <a:grpSpLocks/>
            </p:cNvGrpSpPr>
            <p:nvPr/>
          </p:nvGrpSpPr>
          <p:grpSpPr bwMode="auto">
            <a:xfrm>
              <a:off x="2566" y="1616"/>
              <a:ext cx="49" cy="324"/>
              <a:chOff x="933" y="1518"/>
              <a:chExt cx="49" cy="324"/>
            </a:xfrm>
          </p:grpSpPr>
          <p:sp>
            <p:nvSpPr>
              <p:cNvPr id="98462" name="Line 158"/>
              <p:cNvSpPr>
                <a:spLocks noChangeShapeType="1"/>
              </p:cNvSpPr>
              <p:nvPr/>
            </p:nvSpPr>
            <p:spPr bwMode="auto">
              <a:xfrm flipV="1">
                <a:off x="978" y="1775"/>
                <a:ext cx="0" cy="67"/>
              </a:xfrm>
              <a:prstGeom prst="line">
                <a:avLst/>
              </a:prstGeom>
              <a:noFill/>
              <a:ln w="12700">
                <a:solidFill>
                  <a:schemeClr val="tx1"/>
                </a:solidFill>
                <a:round/>
                <a:headEnd/>
                <a:tailEnd/>
              </a:ln>
              <a:effectLst/>
            </p:spPr>
            <p:txBody>
              <a:bodyPr/>
              <a:lstStyle/>
              <a:p>
                <a:endParaRPr lang="sl-SI"/>
              </a:p>
            </p:txBody>
          </p:sp>
          <p:sp>
            <p:nvSpPr>
              <p:cNvPr id="98463" name="Line 159"/>
              <p:cNvSpPr>
                <a:spLocks noChangeShapeType="1"/>
              </p:cNvSpPr>
              <p:nvPr/>
            </p:nvSpPr>
            <p:spPr bwMode="auto">
              <a:xfrm flipH="1" flipV="1">
                <a:off x="933" y="1684"/>
                <a:ext cx="44" cy="91"/>
              </a:xfrm>
              <a:prstGeom prst="line">
                <a:avLst/>
              </a:prstGeom>
              <a:noFill/>
              <a:ln w="12700">
                <a:solidFill>
                  <a:schemeClr val="tx1"/>
                </a:solidFill>
                <a:round/>
                <a:headEnd/>
                <a:tailEnd/>
              </a:ln>
              <a:effectLst/>
            </p:spPr>
            <p:txBody>
              <a:bodyPr/>
              <a:lstStyle/>
              <a:p>
                <a:endParaRPr lang="sl-SI"/>
              </a:p>
            </p:txBody>
          </p:sp>
          <p:sp>
            <p:nvSpPr>
              <p:cNvPr id="98464" name="Line 160"/>
              <p:cNvSpPr>
                <a:spLocks noChangeShapeType="1"/>
              </p:cNvSpPr>
              <p:nvPr/>
            </p:nvSpPr>
            <p:spPr bwMode="auto">
              <a:xfrm flipH="1" flipV="1">
                <a:off x="974" y="1518"/>
                <a:ext cx="3" cy="166"/>
              </a:xfrm>
              <a:prstGeom prst="line">
                <a:avLst/>
              </a:prstGeom>
              <a:noFill/>
              <a:ln w="12700">
                <a:solidFill>
                  <a:schemeClr val="tx1"/>
                </a:solidFill>
                <a:round/>
                <a:headEnd/>
                <a:tailEnd type="oval" w="med" len="med"/>
              </a:ln>
              <a:effectLst/>
            </p:spPr>
            <p:txBody>
              <a:bodyPr/>
              <a:lstStyle/>
              <a:p>
                <a:endParaRPr lang="sl-SI"/>
              </a:p>
            </p:txBody>
          </p:sp>
          <p:sp>
            <p:nvSpPr>
              <p:cNvPr id="98465" name="Rectangle 161"/>
              <p:cNvSpPr>
                <a:spLocks noChangeArrowheads="1"/>
              </p:cNvSpPr>
              <p:nvPr/>
            </p:nvSpPr>
            <p:spPr bwMode="auto">
              <a:xfrm rot="19980000">
                <a:off x="937" y="1691"/>
                <a:ext cx="45" cy="91"/>
              </a:xfrm>
              <a:prstGeom prst="rect">
                <a:avLst/>
              </a:prstGeom>
              <a:noFill/>
              <a:ln w="9525">
                <a:solidFill>
                  <a:schemeClr val="tx1"/>
                </a:solidFill>
                <a:miter lim="800000"/>
                <a:headEnd/>
                <a:tailEnd/>
              </a:ln>
              <a:effectLst/>
            </p:spPr>
            <p:txBody>
              <a:bodyPr wrap="none" anchor="ctr"/>
              <a:lstStyle/>
              <a:p>
                <a:endParaRPr lang="sl-SI"/>
              </a:p>
            </p:txBody>
          </p:sp>
        </p:grpSp>
        <p:grpSp>
          <p:nvGrpSpPr>
            <p:cNvPr id="8" name="Group 162"/>
            <p:cNvGrpSpPr>
              <a:grpSpLocks/>
            </p:cNvGrpSpPr>
            <p:nvPr/>
          </p:nvGrpSpPr>
          <p:grpSpPr bwMode="auto">
            <a:xfrm>
              <a:off x="2271" y="2237"/>
              <a:ext cx="110" cy="241"/>
              <a:chOff x="729" y="2115"/>
              <a:chExt cx="110" cy="241"/>
            </a:xfrm>
          </p:grpSpPr>
          <p:sp>
            <p:nvSpPr>
              <p:cNvPr id="98467" name="Line 163"/>
              <p:cNvSpPr>
                <a:spLocks noChangeShapeType="1"/>
              </p:cNvSpPr>
              <p:nvPr/>
            </p:nvSpPr>
            <p:spPr bwMode="auto">
              <a:xfrm flipH="1">
                <a:off x="793" y="2115"/>
                <a:ext cx="46" cy="0"/>
              </a:xfrm>
              <a:prstGeom prst="line">
                <a:avLst/>
              </a:prstGeom>
              <a:noFill/>
              <a:ln w="12700">
                <a:solidFill>
                  <a:schemeClr val="tx1"/>
                </a:solidFill>
                <a:round/>
                <a:headEnd/>
                <a:tailEnd/>
              </a:ln>
              <a:effectLst/>
            </p:spPr>
            <p:txBody>
              <a:bodyPr/>
              <a:lstStyle/>
              <a:p>
                <a:endParaRPr lang="sl-SI"/>
              </a:p>
            </p:txBody>
          </p:sp>
          <p:sp>
            <p:nvSpPr>
              <p:cNvPr id="98468" name="Line 164"/>
              <p:cNvSpPr>
                <a:spLocks noChangeShapeType="1"/>
              </p:cNvSpPr>
              <p:nvPr/>
            </p:nvSpPr>
            <p:spPr bwMode="auto">
              <a:xfrm>
                <a:off x="793" y="2115"/>
                <a:ext cx="0" cy="45"/>
              </a:xfrm>
              <a:prstGeom prst="line">
                <a:avLst/>
              </a:prstGeom>
              <a:noFill/>
              <a:ln w="12700">
                <a:solidFill>
                  <a:schemeClr val="tx1"/>
                </a:solidFill>
                <a:round/>
                <a:headEnd/>
                <a:tailEnd/>
              </a:ln>
              <a:effectLst/>
            </p:spPr>
            <p:txBody>
              <a:bodyPr/>
              <a:lstStyle/>
              <a:p>
                <a:endParaRPr lang="sl-SI"/>
              </a:p>
            </p:txBody>
          </p:sp>
          <p:sp>
            <p:nvSpPr>
              <p:cNvPr id="98469" name="Line 165"/>
              <p:cNvSpPr>
                <a:spLocks noChangeShapeType="1"/>
              </p:cNvSpPr>
              <p:nvPr/>
            </p:nvSpPr>
            <p:spPr bwMode="auto">
              <a:xfrm>
                <a:off x="747" y="2331"/>
                <a:ext cx="90" cy="0"/>
              </a:xfrm>
              <a:prstGeom prst="line">
                <a:avLst/>
              </a:prstGeom>
              <a:noFill/>
              <a:ln w="12700">
                <a:solidFill>
                  <a:schemeClr val="tx1"/>
                </a:solidFill>
                <a:round/>
                <a:headEnd/>
                <a:tailEnd/>
              </a:ln>
              <a:effectLst/>
            </p:spPr>
            <p:txBody>
              <a:bodyPr/>
              <a:lstStyle/>
              <a:p>
                <a:endParaRPr lang="sl-SI"/>
              </a:p>
            </p:txBody>
          </p:sp>
          <p:sp>
            <p:nvSpPr>
              <p:cNvPr id="98470" name="Line 166"/>
              <p:cNvSpPr>
                <a:spLocks noChangeShapeType="1"/>
              </p:cNvSpPr>
              <p:nvPr/>
            </p:nvSpPr>
            <p:spPr bwMode="auto">
              <a:xfrm>
                <a:off x="773" y="2356"/>
                <a:ext cx="44" cy="0"/>
              </a:xfrm>
              <a:prstGeom prst="line">
                <a:avLst/>
              </a:prstGeom>
              <a:noFill/>
              <a:ln w="12700">
                <a:solidFill>
                  <a:schemeClr val="tx1"/>
                </a:solidFill>
                <a:round/>
                <a:headEnd/>
                <a:tailEnd/>
              </a:ln>
              <a:effectLst/>
            </p:spPr>
            <p:txBody>
              <a:bodyPr/>
              <a:lstStyle/>
              <a:p>
                <a:endParaRPr lang="sl-SI"/>
              </a:p>
            </p:txBody>
          </p:sp>
          <p:sp>
            <p:nvSpPr>
              <p:cNvPr id="98471" name="Line 167"/>
              <p:cNvSpPr>
                <a:spLocks noChangeShapeType="1"/>
              </p:cNvSpPr>
              <p:nvPr/>
            </p:nvSpPr>
            <p:spPr bwMode="auto">
              <a:xfrm flipV="1">
                <a:off x="793" y="2286"/>
                <a:ext cx="0" cy="45"/>
              </a:xfrm>
              <a:prstGeom prst="line">
                <a:avLst/>
              </a:prstGeom>
              <a:noFill/>
              <a:ln w="9525">
                <a:solidFill>
                  <a:schemeClr val="tx1"/>
                </a:solidFill>
                <a:round/>
                <a:headEnd/>
                <a:tailEnd/>
              </a:ln>
              <a:effectLst/>
            </p:spPr>
            <p:txBody>
              <a:bodyPr/>
              <a:lstStyle/>
              <a:p>
                <a:endParaRPr lang="sl-SI"/>
              </a:p>
            </p:txBody>
          </p:sp>
          <p:sp>
            <p:nvSpPr>
              <p:cNvPr id="98472" name="Line 168"/>
              <p:cNvSpPr>
                <a:spLocks noChangeShapeType="1"/>
              </p:cNvSpPr>
              <p:nvPr/>
            </p:nvSpPr>
            <p:spPr bwMode="auto">
              <a:xfrm flipH="1" flipV="1">
                <a:off x="729" y="2160"/>
                <a:ext cx="58" cy="119"/>
              </a:xfrm>
              <a:prstGeom prst="line">
                <a:avLst/>
              </a:prstGeom>
              <a:noFill/>
              <a:ln w="12700">
                <a:solidFill>
                  <a:schemeClr val="tx1"/>
                </a:solidFill>
                <a:round/>
                <a:headEnd/>
                <a:tailEnd/>
              </a:ln>
              <a:effectLst/>
            </p:spPr>
            <p:txBody>
              <a:bodyPr/>
              <a:lstStyle/>
              <a:p>
                <a:endParaRPr lang="sl-SI"/>
              </a:p>
            </p:txBody>
          </p:sp>
          <p:sp>
            <p:nvSpPr>
              <p:cNvPr id="98473" name="Rectangle 169"/>
              <p:cNvSpPr>
                <a:spLocks noChangeArrowheads="1"/>
              </p:cNvSpPr>
              <p:nvPr/>
            </p:nvSpPr>
            <p:spPr bwMode="auto">
              <a:xfrm rot="19980000">
                <a:off x="747" y="2195"/>
                <a:ext cx="46" cy="91"/>
              </a:xfrm>
              <a:prstGeom prst="rect">
                <a:avLst/>
              </a:prstGeom>
              <a:noFill/>
              <a:ln w="9525">
                <a:solidFill>
                  <a:schemeClr val="tx1"/>
                </a:solidFill>
                <a:miter lim="800000"/>
                <a:headEnd/>
                <a:tailEnd/>
              </a:ln>
              <a:effectLst/>
            </p:spPr>
            <p:txBody>
              <a:bodyPr wrap="none" anchor="ctr"/>
              <a:lstStyle/>
              <a:p>
                <a:endParaRPr lang="sl-SI"/>
              </a:p>
            </p:txBody>
          </p:sp>
        </p:grpSp>
        <p:grpSp>
          <p:nvGrpSpPr>
            <p:cNvPr id="9" name="Group 170"/>
            <p:cNvGrpSpPr>
              <a:grpSpLocks/>
            </p:cNvGrpSpPr>
            <p:nvPr/>
          </p:nvGrpSpPr>
          <p:grpSpPr bwMode="auto">
            <a:xfrm>
              <a:off x="814" y="2237"/>
              <a:ext cx="110" cy="241"/>
              <a:chOff x="729" y="2115"/>
              <a:chExt cx="110" cy="241"/>
            </a:xfrm>
          </p:grpSpPr>
          <p:sp>
            <p:nvSpPr>
              <p:cNvPr id="98475" name="Line 171"/>
              <p:cNvSpPr>
                <a:spLocks noChangeShapeType="1"/>
              </p:cNvSpPr>
              <p:nvPr/>
            </p:nvSpPr>
            <p:spPr bwMode="auto">
              <a:xfrm flipH="1">
                <a:off x="793" y="2115"/>
                <a:ext cx="46" cy="0"/>
              </a:xfrm>
              <a:prstGeom prst="line">
                <a:avLst/>
              </a:prstGeom>
              <a:noFill/>
              <a:ln w="12700">
                <a:solidFill>
                  <a:schemeClr val="tx1"/>
                </a:solidFill>
                <a:round/>
                <a:headEnd/>
                <a:tailEnd/>
              </a:ln>
              <a:effectLst/>
            </p:spPr>
            <p:txBody>
              <a:bodyPr/>
              <a:lstStyle/>
              <a:p>
                <a:endParaRPr lang="sl-SI"/>
              </a:p>
            </p:txBody>
          </p:sp>
          <p:sp>
            <p:nvSpPr>
              <p:cNvPr id="98476" name="Line 172"/>
              <p:cNvSpPr>
                <a:spLocks noChangeShapeType="1"/>
              </p:cNvSpPr>
              <p:nvPr/>
            </p:nvSpPr>
            <p:spPr bwMode="auto">
              <a:xfrm>
                <a:off x="793" y="2115"/>
                <a:ext cx="0" cy="45"/>
              </a:xfrm>
              <a:prstGeom prst="line">
                <a:avLst/>
              </a:prstGeom>
              <a:noFill/>
              <a:ln w="12700">
                <a:solidFill>
                  <a:schemeClr val="tx1"/>
                </a:solidFill>
                <a:round/>
                <a:headEnd/>
                <a:tailEnd/>
              </a:ln>
              <a:effectLst/>
            </p:spPr>
            <p:txBody>
              <a:bodyPr/>
              <a:lstStyle/>
              <a:p>
                <a:endParaRPr lang="sl-SI"/>
              </a:p>
            </p:txBody>
          </p:sp>
          <p:sp>
            <p:nvSpPr>
              <p:cNvPr id="98477" name="Line 173"/>
              <p:cNvSpPr>
                <a:spLocks noChangeShapeType="1"/>
              </p:cNvSpPr>
              <p:nvPr/>
            </p:nvSpPr>
            <p:spPr bwMode="auto">
              <a:xfrm>
                <a:off x="747" y="2331"/>
                <a:ext cx="90" cy="0"/>
              </a:xfrm>
              <a:prstGeom prst="line">
                <a:avLst/>
              </a:prstGeom>
              <a:noFill/>
              <a:ln w="12700">
                <a:solidFill>
                  <a:schemeClr val="tx1"/>
                </a:solidFill>
                <a:round/>
                <a:headEnd/>
                <a:tailEnd/>
              </a:ln>
              <a:effectLst/>
            </p:spPr>
            <p:txBody>
              <a:bodyPr/>
              <a:lstStyle/>
              <a:p>
                <a:endParaRPr lang="sl-SI"/>
              </a:p>
            </p:txBody>
          </p:sp>
          <p:sp>
            <p:nvSpPr>
              <p:cNvPr id="98478" name="Line 174"/>
              <p:cNvSpPr>
                <a:spLocks noChangeShapeType="1"/>
              </p:cNvSpPr>
              <p:nvPr/>
            </p:nvSpPr>
            <p:spPr bwMode="auto">
              <a:xfrm>
                <a:off x="773" y="2356"/>
                <a:ext cx="44" cy="0"/>
              </a:xfrm>
              <a:prstGeom prst="line">
                <a:avLst/>
              </a:prstGeom>
              <a:noFill/>
              <a:ln w="12700">
                <a:solidFill>
                  <a:schemeClr val="tx1"/>
                </a:solidFill>
                <a:round/>
                <a:headEnd/>
                <a:tailEnd/>
              </a:ln>
              <a:effectLst/>
            </p:spPr>
            <p:txBody>
              <a:bodyPr/>
              <a:lstStyle/>
              <a:p>
                <a:endParaRPr lang="sl-SI"/>
              </a:p>
            </p:txBody>
          </p:sp>
          <p:sp>
            <p:nvSpPr>
              <p:cNvPr id="98479" name="Line 175"/>
              <p:cNvSpPr>
                <a:spLocks noChangeShapeType="1"/>
              </p:cNvSpPr>
              <p:nvPr/>
            </p:nvSpPr>
            <p:spPr bwMode="auto">
              <a:xfrm flipV="1">
                <a:off x="793" y="2286"/>
                <a:ext cx="0" cy="45"/>
              </a:xfrm>
              <a:prstGeom prst="line">
                <a:avLst/>
              </a:prstGeom>
              <a:noFill/>
              <a:ln w="9525">
                <a:solidFill>
                  <a:schemeClr val="tx1"/>
                </a:solidFill>
                <a:round/>
                <a:headEnd/>
                <a:tailEnd/>
              </a:ln>
              <a:effectLst/>
            </p:spPr>
            <p:txBody>
              <a:bodyPr/>
              <a:lstStyle/>
              <a:p>
                <a:endParaRPr lang="sl-SI"/>
              </a:p>
            </p:txBody>
          </p:sp>
          <p:sp>
            <p:nvSpPr>
              <p:cNvPr id="98480" name="Line 176"/>
              <p:cNvSpPr>
                <a:spLocks noChangeShapeType="1"/>
              </p:cNvSpPr>
              <p:nvPr/>
            </p:nvSpPr>
            <p:spPr bwMode="auto">
              <a:xfrm flipH="1" flipV="1">
                <a:off x="729" y="2160"/>
                <a:ext cx="58" cy="119"/>
              </a:xfrm>
              <a:prstGeom prst="line">
                <a:avLst/>
              </a:prstGeom>
              <a:noFill/>
              <a:ln w="12700">
                <a:solidFill>
                  <a:schemeClr val="tx1"/>
                </a:solidFill>
                <a:round/>
                <a:headEnd/>
                <a:tailEnd/>
              </a:ln>
              <a:effectLst/>
            </p:spPr>
            <p:txBody>
              <a:bodyPr/>
              <a:lstStyle/>
              <a:p>
                <a:endParaRPr lang="sl-SI"/>
              </a:p>
            </p:txBody>
          </p:sp>
          <p:sp>
            <p:nvSpPr>
              <p:cNvPr id="98481" name="Rectangle 177"/>
              <p:cNvSpPr>
                <a:spLocks noChangeArrowheads="1"/>
              </p:cNvSpPr>
              <p:nvPr/>
            </p:nvSpPr>
            <p:spPr bwMode="auto">
              <a:xfrm rot="19980000">
                <a:off x="747" y="2195"/>
                <a:ext cx="46" cy="91"/>
              </a:xfrm>
              <a:prstGeom prst="rect">
                <a:avLst/>
              </a:prstGeom>
              <a:noFill/>
              <a:ln w="9525">
                <a:solidFill>
                  <a:schemeClr val="tx1"/>
                </a:solidFill>
                <a:miter lim="800000"/>
                <a:headEnd/>
                <a:tailEnd/>
              </a:ln>
              <a:effectLst/>
            </p:spPr>
            <p:txBody>
              <a:bodyPr wrap="none" anchor="ctr"/>
              <a:lstStyle/>
              <a:p>
                <a:endParaRPr lang="sl-SI"/>
              </a:p>
            </p:txBody>
          </p:sp>
        </p:grpSp>
      </p:grpSp>
      <p:sp>
        <p:nvSpPr>
          <p:cNvPr id="179" name="Naslov 178"/>
          <p:cNvSpPr>
            <a:spLocks noGrp="1"/>
          </p:cNvSpPr>
          <p:nvPr>
            <p:ph type="title"/>
          </p:nvPr>
        </p:nvSpPr>
        <p:spPr/>
        <p:txBody>
          <a:bodyPr/>
          <a:lstStyle/>
          <a:p>
            <a:r>
              <a:rPr lang="sl-SI" dirty="0" smtClean="0"/>
              <a:t>Oskrba z el. energijo – razred IV</a:t>
            </a:r>
            <a:endParaRPr lang="sl-SI" dirty="0"/>
          </a:p>
        </p:txBody>
      </p:sp>
    </p:spTree>
  </p:cSld>
  <p:clrMapOvr>
    <a:masterClrMapping/>
  </p:clrMapOvr>
  <p:transition spd="med"/>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574" name="Rectangle 222"/>
          <p:cNvSpPr>
            <a:spLocks noChangeArrowheads="1"/>
          </p:cNvSpPr>
          <p:nvPr/>
        </p:nvSpPr>
        <p:spPr bwMode="auto">
          <a:xfrm>
            <a:off x="6948488" y="1557338"/>
            <a:ext cx="2195512" cy="4465637"/>
          </a:xfrm>
          <a:prstGeom prst="rect">
            <a:avLst/>
          </a:prstGeom>
          <a:noFill/>
          <a:ln w="12700">
            <a:noFill/>
            <a:miter lim="800000"/>
            <a:headEnd/>
            <a:tailEnd/>
          </a:ln>
          <a:effectLst/>
        </p:spPr>
        <p:txBody>
          <a:bodyPr lIns="0" tIns="0" rIns="0" bIns="0">
            <a:spAutoFit/>
          </a:bodyPr>
          <a:lstStyle/>
          <a:p>
            <a:pPr marL="261938" indent="-261938">
              <a:spcBef>
                <a:spcPct val="25000"/>
              </a:spcBef>
              <a:buClr>
                <a:srgbClr val="003579"/>
              </a:buClr>
              <a:buFont typeface="Wingdings" pitchFamily="2" charset="2"/>
              <a:buChar char="n"/>
            </a:pPr>
            <a:r>
              <a:rPr lang="en-US"/>
              <a:t>total installed ups power (1+1/n)*100% of actual load</a:t>
            </a:r>
          </a:p>
          <a:p>
            <a:pPr marL="261938" indent="-261938">
              <a:spcBef>
                <a:spcPct val="25000"/>
              </a:spcBef>
              <a:buClr>
                <a:srgbClr val="003579"/>
              </a:buClr>
              <a:buFont typeface="Wingdings" pitchFamily="2" charset="2"/>
              <a:buChar char="n"/>
            </a:pPr>
            <a:r>
              <a:rPr lang="en-US"/>
              <a:t>protects against loss of one UPS</a:t>
            </a:r>
          </a:p>
          <a:p>
            <a:pPr marL="261938" indent="-261938">
              <a:lnSpc>
                <a:spcPct val="90000"/>
              </a:lnSpc>
              <a:spcBef>
                <a:spcPct val="25000"/>
              </a:spcBef>
              <a:buClr>
                <a:srgbClr val="003579"/>
              </a:buClr>
              <a:buFont typeface="Wingdings" pitchFamily="2" charset="2"/>
              <a:buChar char="n"/>
            </a:pPr>
            <a:r>
              <a:rPr lang="en-US"/>
              <a:t>shorted load has no effect on the other loads</a:t>
            </a:r>
          </a:p>
          <a:p>
            <a:pPr marL="261938" indent="-261938">
              <a:lnSpc>
                <a:spcPct val="90000"/>
              </a:lnSpc>
              <a:spcBef>
                <a:spcPct val="25000"/>
              </a:spcBef>
              <a:buClr>
                <a:srgbClr val="003579"/>
              </a:buClr>
              <a:buFont typeface="Wingdings" pitchFamily="2" charset="2"/>
              <a:buChar char="n"/>
            </a:pPr>
            <a:r>
              <a:rPr lang="en-US"/>
              <a:t>no limitation in power</a:t>
            </a:r>
          </a:p>
          <a:p>
            <a:pPr marL="261938" indent="-261938">
              <a:lnSpc>
                <a:spcPct val="90000"/>
              </a:lnSpc>
              <a:spcBef>
                <a:spcPct val="25000"/>
              </a:spcBef>
              <a:buClr>
                <a:srgbClr val="003579"/>
              </a:buClr>
              <a:buFont typeface="Wingdings" pitchFamily="2" charset="2"/>
              <a:buChar char="n"/>
            </a:pPr>
            <a:r>
              <a:rPr lang="en-US"/>
              <a:t>redundancy down to the load</a:t>
            </a:r>
          </a:p>
          <a:p>
            <a:pPr marL="261938" indent="-261938">
              <a:lnSpc>
                <a:spcPct val="90000"/>
              </a:lnSpc>
              <a:spcBef>
                <a:spcPct val="25000"/>
              </a:spcBef>
              <a:buClr>
                <a:srgbClr val="003579"/>
              </a:buClr>
              <a:buFont typeface="Wingdings" pitchFamily="2" charset="2"/>
              <a:buChar char="n"/>
            </a:pPr>
            <a:r>
              <a:rPr lang="en-US"/>
              <a:t>very high availability of UPS power</a:t>
            </a:r>
          </a:p>
        </p:txBody>
      </p:sp>
      <p:grpSp>
        <p:nvGrpSpPr>
          <p:cNvPr id="2" name="Group 275"/>
          <p:cNvGrpSpPr>
            <a:grpSpLocks/>
          </p:cNvGrpSpPr>
          <p:nvPr/>
        </p:nvGrpSpPr>
        <p:grpSpPr bwMode="auto">
          <a:xfrm>
            <a:off x="544513" y="1370013"/>
            <a:ext cx="6337300" cy="4967287"/>
            <a:chOff x="295" y="890"/>
            <a:chExt cx="3992" cy="3129"/>
          </a:xfrm>
        </p:grpSpPr>
        <p:sp>
          <p:nvSpPr>
            <p:cNvPr id="100354" name="Rectangle 2"/>
            <p:cNvSpPr>
              <a:spLocks noChangeArrowheads="1"/>
            </p:cNvSpPr>
            <p:nvPr/>
          </p:nvSpPr>
          <p:spPr bwMode="auto">
            <a:xfrm>
              <a:off x="295" y="890"/>
              <a:ext cx="3992" cy="1315"/>
            </a:xfrm>
            <a:prstGeom prst="rect">
              <a:avLst/>
            </a:prstGeom>
            <a:solidFill>
              <a:srgbClr val="FFB299"/>
            </a:solidFill>
            <a:ln w="9525" algn="ctr">
              <a:noFill/>
              <a:miter lim="800000"/>
              <a:headEnd/>
              <a:tailEnd/>
            </a:ln>
            <a:effectLst/>
          </p:spPr>
          <p:txBody>
            <a:bodyPr/>
            <a:lstStyle/>
            <a:p>
              <a:endParaRPr lang="en-GB"/>
            </a:p>
          </p:txBody>
        </p:sp>
        <p:grpSp>
          <p:nvGrpSpPr>
            <p:cNvPr id="3" name="Group 3"/>
            <p:cNvGrpSpPr>
              <a:grpSpLocks/>
            </p:cNvGrpSpPr>
            <p:nvPr/>
          </p:nvGrpSpPr>
          <p:grpSpPr bwMode="auto">
            <a:xfrm>
              <a:off x="340" y="908"/>
              <a:ext cx="3902" cy="1115"/>
              <a:chOff x="793" y="954"/>
              <a:chExt cx="3901" cy="1115"/>
            </a:xfrm>
          </p:grpSpPr>
          <p:grpSp>
            <p:nvGrpSpPr>
              <p:cNvPr id="4" name="Group 4"/>
              <p:cNvGrpSpPr>
                <a:grpSpLocks/>
              </p:cNvGrpSpPr>
              <p:nvPr/>
            </p:nvGrpSpPr>
            <p:grpSpPr bwMode="auto">
              <a:xfrm>
                <a:off x="793" y="954"/>
                <a:ext cx="3901" cy="1115"/>
                <a:chOff x="793" y="954"/>
                <a:chExt cx="3901" cy="1115"/>
              </a:xfrm>
            </p:grpSpPr>
            <p:sp>
              <p:nvSpPr>
                <p:cNvPr id="100357" name="Text Box 5"/>
                <p:cNvSpPr txBox="1">
                  <a:spLocks noChangeArrowheads="1"/>
                </p:cNvSpPr>
                <p:nvPr/>
              </p:nvSpPr>
              <p:spPr bwMode="auto">
                <a:xfrm>
                  <a:off x="1533" y="1237"/>
                  <a:ext cx="191" cy="173"/>
                </a:xfrm>
                <a:prstGeom prst="rect">
                  <a:avLst/>
                </a:prstGeom>
                <a:noFill/>
                <a:ln w="12700">
                  <a:noFill/>
                  <a:miter lim="800000"/>
                  <a:headEnd/>
                  <a:tailEnd/>
                </a:ln>
                <a:effectLst/>
              </p:spPr>
              <p:txBody>
                <a:bodyPr wrap="none">
                  <a:spAutoFit/>
                </a:bodyPr>
                <a:lstStyle/>
                <a:p>
                  <a:r>
                    <a:rPr lang="en-GB" sz="1200"/>
                    <a:t>G</a:t>
                  </a:r>
                </a:p>
              </p:txBody>
            </p:sp>
            <p:sp>
              <p:nvSpPr>
                <p:cNvPr id="100358" name="Text Box 6"/>
                <p:cNvSpPr txBox="1">
                  <a:spLocks noChangeArrowheads="1"/>
                </p:cNvSpPr>
                <p:nvPr/>
              </p:nvSpPr>
              <p:spPr bwMode="auto">
                <a:xfrm>
                  <a:off x="1805" y="1240"/>
                  <a:ext cx="191" cy="173"/>
                </a:xfrm>
                <a:prstGeom prst="rect">
                  <a:avLst/>
                </a:prstGeom>
                <a:noFill/>
                <a:ln w="12700">
                  <a:noFill/>
                  <a:miter lim="800000"/>
                  <a:headEnd/>
                  <a:tailEnd/>
                </a:ln>
                <a:effectLst/>
              </p:spPr>
              <p:txBody>
                <a:bodyPr wrap="none">
                  <a:spAutoFit/>
                </a:bodyPr>
                <a:lstStyle/>
                <a:p>
                  <a:r>
                    <a:rPr lang="en-GB" sz="1200"/>
                    <a:t>G</a:t>
                  </a:r>
                </a:p>
              </p:txBody>
            </p:sp>
            <p:grpSp>
              <p:nvGrpSpPr>
                <p:cNvPr id="5" name="Group 7"/>
                <p:cNvGrpSpPr>
                  <a:grpSpLocks/>
                </p:cNvGrpSpPr>
                <p:nvPr/>
              </p:nvGrpSpPr>
              <p:grpSpPr bwMode="auto">
                <a:xfrm>
                  <a:off x="793" y="954"/>
                  <a:ext cx="3901" cy="1115"/>
                  <a:chOff x="793" y="954"/>
                  <a:chExt cx="3901" cy="1115"/>
                </a:xfrm>
              </p:grpSpPr>
              <p:sp>
                <p:nvSpPr>
                  <p:cNvPr id="100360" name="Line 8"/>
                  <p:cNvSpPr>
                    <a:spLocks noChangeShapeType="1"/>
                  </p:cNvSpPr>
                  <p:nvPr/>
                </p:nvSpPr>
                <p:spPr bwMode="auto">
                  <a:xfrm>
                    <a:off x="4135" y="1660"/>
                    <a:ext cx="0" cy="227"/>
                  </a:xfrm>
                  <a:prstGeom prst="line">
                    <a:avLst/>
                  </a:prstGeom>
                  <a:noFill/>
                  <a:ln w="12700">
                    <a:solidFill>
                      <a:srgbClr val="3366FF"/>
                    </a:solidFill>
                    <a:round/>
                    <a:headEnd/>
                    <a:tailEnd/>
                  </a:ln>
                  <a:effectLst/>
                </p:spPr>
                <p:txBody>
                  <a:bodyPr/>
                  <a:lstStyle/>
                  <a:p>
                    <a:endParaRPr lang="sl-SI"/>
                  </a:p>
                </p:txBody>
              </p:sp>
              <p:sp>
                <p:nvSpPr>
                  <p:cNvPr id="100361" name="Line 9"/>
                  <p:cNvSpPr>
                    <a:spLocks noChangeShapeType="1"/>
                  </p:cNvSpPr>
                  <p:nvPr/>
                </p:nvSpPr>
                <p:spPr bwMode="auto">
                  <a:xfrm flipV="1">
                    <a:off x="4134" y="1978"/>
                    <a:ext cx="0" cy="90"/>
                  </a:xfrm>
                  <a:prstGeom prst="line">
                    <a:avLst/>
                  </a:prstGeom>
                  <a:noFill/>
                  <a:ln w="12700">
                    <a:solidFill>
                      <a:srgbClr val="3366FF"/>
                    </a:solidFill>
                    <a:round/>
                    <a:headEnd/>
                    <a:tailEnd/>
                  </a:ln>
                  <a:effectLst/>
                </p:spPr>
                <p:txBody>
                  <a:bodyPr/>
                  <a:lstStyle/>
                  <a:p>
                    <a:endParaRPr lang="sl-SI"/>
                  </a:p>
                </p:txBody>
              </p:sp>
              <p:sp>
                <p:nvSpPr>
                  <p:cNvPr id="100362" name="Line 10"/>
                  <p:cNvSpPr>
                    <a:spLocks noChangeShapeType="1"/>
                  </p:cNvSpPr>
                  <p:nvPr/>
                </p:nvSpPr>
                <p:spPr bwMode="auto">
                  <a:xfrm flipV="1">
                    <a:off x="1095" y="1979"/>
                    <a:ext cx="0" cy="90"/>
                  </a:xfrm>
                  <a:prstGeom prst="line">
                    <a:avLst/>
                  </a:prstGeom>
                  <a:noFill/>
                  <a:ln w="12700">
                    <a:solidFill>
                      <a:schemeClr val="tx1"/>
                    </a:solidFill>
                    <a:round/>
                    <a:headEnd/>
                    <a:tailEnd/>
                  </a:ln>
                  <a:effectLst/>
                </p:spPr>
                <p:txBody>
                  <a:bodyPr/>
                  <a:lstStyle/>
                  <a:p>
                    <a:endParaRPr lang="sl-SI"/>
                  </a:p>
                </p:txBody>
              </p:sp>
              <p:sp>
                <p:nvSpPr>
                  <p:cNvPr id="100363" name="Line 11"/>
                  <p:cNvSpPr>
                    <a:spLocks noChangeShapeType="1"/>
                  </p:cNvSpPr>
                  <p:nvPr/>
                </p:nvSpPr>
                <p:spPr bwMode="auto">
                  <a:xfrm flipH="1" flipV="1">
                    <a:off x="1050" y="1888"/>
                    <a:ext cx="45" cy="91"/>
                  </a:xfrm>
                  <a:prstGeom prst="line">
                    <a:avLst/>
                  </a:prstGeom>
                  <a:noFill/>
                  <a:ln w="12700">
                    <a:solidFill>
                      <a:schemeClr val="tx1"/>
                    </a:solidFill>
                    <a:round/>
                    <a:headEnd/>
                    <a:tailEnd/>
                  </a:ln>
                  <a:effectLst/>
                </p:spPr>
                <p:txBody>
                  <a:bodyPr/>
                  <a:lstStyle/>
                  <a:p>
                    <a:endParaRPr lang="sl-SI"/>
                  </a:p>
                </p:txBody>
              </p:sp>
              <p:sp>
                <p:nvSpPr>
                  <p:cNvPr id="100364" name="Line 12"/>
                  <p:cNvSpPr>
                    <a:spLocks noChangeShapeType="1"/>
                  </p:cNvSpPr>
                  <p:nvPr/>
                </p:nvSpPr>
                <p:spPr bwMode="auto">
                  <a:xfrm flipH="1" flipV="1">
                    <a:off x="1047" y="1464"/>
                    <a:ext cx="45" cy="91"/>
                  </a:xfrm>
                  <a:prstGeom prst="line">
                    <a:avLst/>
                  </a:prstGeom>
                  <a:noFill/>
                  <a:ln w="12700">
                    <a:solidFill>
                      <a:schemeClr val="tx1"/>
                    </a:solidFill>
                    <a:round/>
                    <a:headEnd/>
                    <a:tailEnd/>
                  </a:ln>
                  <a:effectLst/>
                </p:spPr>
                <p:txBody>
                  <a:bodyPr/>
                  <a:lstStyle/>
                  <a:p>
                    <a:endParaRPr lang="sl-SI"/>
                  </a:p>
                </p:txBody>
              </p:sp>
              <p:sp>
                <p:nvSpPr>
                  <p:cNvPr id="100365" name="Line 13"/>
                  <p:cNvSpPr>
                    <a:spLocks noChangeShapeType="1"/>
                  </p:cNvSpPr>
                  <p:nvPr/>
                </p:nvSpPr>
                <p:spPr bwMode="auto">
                  <a:xfrm flipV="1">
                    <a:off x="1092" y="1272"/>
                    <a:ext cx="1" cy="181"/>
                  </a:xfrm>
                  <a:prstGeom prst="line">
                    <a:avLst/>
                  </a:prstGeom>
                  <a:noFill/>
                  <a:ln w="12700">
                    <a:solidFill>
                      <a:schemeClr val="tx1"/>
                    </a:solidFill>
                    <a:round/>
                    <a:headEnd/>
                    <a:tailEnd/>
                  </a:ln>
                  <a:effectLst/>
                </p:spPr>
                <p:txBody>
                  <a:bodyPr/>
                  <a:lstStyle/>
                  <a:p>
                    <a:endParaRPr lang="sl-SI"/>
                  </a:p>
                </p:txBody>
              </p:sp>
              <p:sp>
                <p:nvSpPr>
                  <p:cNvPr id="100366" name="Oval 14"/>
                  <p:cNvSpPr>
                    <a:spLocks noChangeArrowheads="1"/>
                  </p:cNvSpPr>
                  <p:nvPr/>
                </p:nvSpPr>
                <p:spPr bwMode="auto">
                  <a:xfrm>
                    <a:off x="1024" y="1136"/>
                    <a:ext cx="136" cy="136"/>
                  </a:xfrm>
                  <a:prstGeom prst="ellipse">
                    <a:avLst/>
                  </a:prstGeom>
                  <a:noFill/>
                  <a:ln w="12700">
                    <a:solidFill>
                      <a:schemeClr val="tx1"/>
                    </a:solidFill>
                    <a:round/>
                    <a:headEnd/>
                    <a:tailEnd/>
                  </a:ln>
                  <a:effectLst/>
                </p:spPr>
                <p:txBody>
                  <a:bodyPr wrap="none" anchor="ctr"/>
                  <a:lstStyle/>
                  <a:p>
                    <a:endParaRPr lang="sl-SI"/>
                  </a:p>
                </p:txBody>
              </p:sp>
              <p:sp>
                <p:nvSpPr>
                  <p:cNvPr id="100367" name="Oval 15"/>
                  <p:cNvSpPr>
                    <a:spLocks noChangeArrowheads="1"/>
                  </p:cNvSpPr>
                  <p:nvPr/>
                </p:nvSpPr>
                <p:spPr bwMode="auto">
                  <a:xfrm>
                    <a:off x="1024" y="1053"/>
                    <a:ext cx="136" cy="136"/>
                  </a:xfrm>
                  <a:prstGeom prst="ellipse">
                    <a:avLst/>
                  </a:prstGeom>
                  <a:noFill/>
                  <a:ln w="12700">
                    <a:solidFill>
                      <a:schemeClr val="tx1"/>
                    </a:solidFill>
                    <a:round/>
                    <a:headEnd/>
                    <a:tailEnd/>
                  </a:ln>
                  <a:effectLst/>
                </p:spPr>
                <p:txBody>
                  <a:bodyPr wrap="none" anchor="ctr"/>
                  <a:lstStyle/>
                  <a:p>
                    <a:endParaRPr lang="sl-SI"/>
                  </a:p>
                </p:txBody>
              </p:sp>
              <p:sp>
                <p:nvSpPr>
                  <p:cNvPr id="100368" name="Line 16"/>
                  <p:cNvSpPr>
                    <a:spLocks noChangeShapeType="1"/>
                  </p:cNvSpPr>
                  <p:nvPr/>
                </p:nvSpPr>
                <p:spPr bwMode="auto">
                  <a:xfrm flipV="1">
                    <a:off x="1092" y="954"/>
                    <a:ext cx="1" cy="91"/>
                  </a:xfrm>
                  <a:prstGeom prst="line">
                    <a:avLst/>
                  </a:prstGeom>
                  <a:noFill/>
                  <a:ln w="12700">
                    <a:solidFill>
                      <a:schemeClr val="tx1"/>
                    </a:solidFill>
                    <a:round/>
                    <a:headEnd/>
                    <a:tailEnd/>
                  </a:ln>
                  <a:effectLst/>
                </p:spPr>
                <p:txBody>
                  <a:bodyPr/>
                  <a:lstStyle/>
                  <a:p>
                    <a:endParaRPr lang="sl-SI"/>
                  </a:p>
                </p:txBody>
              </p:sp>
              <p:sp>
                <p:nvSpPr>
                  <p:cNvPr id="100369" name="Line 17"/>
                  <p:cNvSpPr>
                    <a:spLocks noChangeShapeType="1"/>
                  </p:cNvSpPr>
                  <p:nvPr/>
                </p:nvSpPr>
                <p:spPr bwMode="auto">
                  <a:xfrm flipH="1" flipV="1">
                    <a:off x="1094" y="1554"/>
                    <a:ext cx="2" cy="107"/>
                  </a:xfrm>
                  <a:prstGeom prst="line">
                    <a:avLst/>
                  </a:prstGeom>
                  <a:noFill/>
                  <a:ln w="12700">
                    <a:solidFill>
                      <a:schemeClr val="tx1"/>
                    </a:solidFill>
                    <a:round/>
                    <a:headEnd/>
                    <a:tailEnd/>
                  </a:ln>
                  <a:effectLst/>
                </p:spPr>
                <p:txBody>
                  <a:bodyPr/>
                  <a:lstStyle/>
                  <a:p>
                    <a:endParaRPr lang="sl-SI"/>
                  </a:p>
                </p:txBody>
              </p:sp>
              <p:sp>
                <p:nvSpPr>
                  <p:cNvPr id="100370" name="Line 18"/>
                  <p:cNvSpPr>
                    <a:spLocks noChangeShapeType="1"/>
                  </p:cNvSpPr>
                  <p:nvPr/>
                </p:nvSpPr>
                <p:spPr bwMode="auto">
                  <a:xfrm>
                    <a:off x="793" y="1661"/>
                    <a:ext cx="3901" cy="0"/>
                  </a:xfrm>
                  <a:prstGeom prst="line">
                    <a:avLst/>
                  </a:prstGeom>
                  <a:noFill/>
                  <a:ln w="12700">
                    <a:solidFill>
                      <a:schemeClr val="tx1"/>
                    </a:solidFill>
                    <a:round/>
                    <a:headEnd/>
                    <a:tailEnd/>
                  </a:ln>
                  <a:effectLst/>
                </p:spPr>
                <p:txBody>
                  <a:bodyPr/>
                  <a:lstStyle/>
                  <a:p>
                    <a:endParaRPr lang="sl-SI"/>
                  </a:p>
                </p:txBody>
              </p:sp>
              <p:sp>
                <p:nvSpPr>
                  <p:cNvPr id="100371" name="Line 19"/>
                  <p:cNvSpPr>
                    <a:spLocks noChangeShapeType="1"/>
                  </p:cNvSpPr>
                  <p:nvPr/>
                </p:nvSpPr>
                <p:spPr bwMode="auto">
                  <a:xfrm>
                    <a:off x="1096" y="1661"/>
                    <a:ext cx="0" cy="227"/>
                  </a:xfrm>
                  <a:prstGeom prst="line">
                    <a:avLst/>
                  </a:prstGeom>
                  <a:noFill/>
                  <a:ln w="12700">
                    <a:solidFill>
                      <a:schemeClr val="tx1"/>
                    </a:solidFill>
                    <a:round/>
                    <a:headEnd/>
                    <a:tailEnd/>
                  </a:ln>
                  <a:effectLst/>
                </p:spPr>
                <p:txBody>
                  <a:bodyPr/>
                  <a:lstStyle/>
                  <a:p>
                    <a:endParaRPr lang="sl-SI"/>
                  </a:p>
                </p:txBody>
              </p:sp>
              <p:sp>
                <p:nvSpPr>
                  <p:cNvPr id="100372" name="Line 20"/>
                  <p:cNvSpPr>
                    <a:spLocks noChangeShapeType="1"/>
                  </p:cNvSpPr>
                  <p:nvPr/>
                </p:nvSpPr>
                <p:spPr bwMode="auto">
                  <a:xfrm flipV="1">
                    <a:off x="2183" y="1978"/>
                    <a:ext cx="0" cy="90"/>
                  </a:xfrm>
                  <a:prstGeom prst="line">
                    <a:avLst/>
                  </a:prstGeom>
                  <a:noFill/>
                  <a:ln w="12700">
                    <a:solidFill>
                      <a:schemeClr val="tx1"/>
                    </a:solidFill>
                    <a:round/>
                    <a:headEnd/>
                    <a:tailEnd/>
                  </a:ln>
                  <a:effectLst/>
                </p:spPr>
                <p:txBody>
                  <a:bodyPr/>
                  <a:lstStyle/>
                  <a:p>
                    <a:endParaRPr lang="sl-SI"/>
                  </a:p>
                </p:txBody>
              </p:sp>
              <p:sp>
                <p:nvSpPr>
                  <p:cNvPr id="100373" name="Line 21"/>
                  <p:cNvSpPr>
                    <a:spLocks noChangeShapeType="1"/>
                  </p:cNvSpPr>
                  <p:nvPr/>
                </p:nvSpPr>
                <p:spPr bwMode="auto">
                  <a:xfrm flipH="1" flipV="1">
                    <a:off x="2138" y="1887"/>
                    <a:ext cx="45" cy="91"/>
                  </a:xfrm>
                  <a:prstGeom prst="line">
                    <a:avLst/>
                  </a:prstGeom>
                  <a:noFill/>
                  <a:ln w="12700">
                    <a:solidFill>
                      <a:schemeClr val="tx1"/>
                    </a:solidFill>
                    <a:round/>
                    <a:headEnd/>
                    <a:tailEnd/>
                  </a:ln>
                  <a:effectLst/>
                </p:spPr>
                <p:txBody>
                  <a:bodyPr/>
                  <a:lstStyle/>
                  <a:p>
                    <a:endParaRPr lang="sl-SI"/>
                  </a:p>
                </p:txBody>
              </p:sp>
              <p:sp>
                <p:nvSpPr>
                  <p:cNvPr id="100374" name="Oval 22"/>
                  <p:cNvSpPr>
                    <a:spLocks noChangeArrowheads="1"/>
                  </p:cNvSpPr>
                  <p:nvPr/>
                </p:nvSpPr>
                <p:spPr bwMode="auto">
                  <a:xfrm>
                    <a:off x="2165" y="1640"/>
                    <a:ext cx="34" cy="34"/>
                  </a:xfrm>
                  <a:prstGeom prst="ellipse">
                    <a:avLst/>
                  </a:prstGeom>
                  <a:solidFill>
                    <a:srgbClr val="000000"/>
                  </a:solidFill>
                  <a:ln w="12700">
                    <a:solidFill>
                      <a:schemeClr val="tx1"/>
                    </a:solidFill>
                    <a:round/>
                    <a:headEnd/>
                    <a:tailEnd/>
                  </a:ln>
                  <a:effectLst/>
                </p:spPr>
                <p:txBody>
                  <a:bodyPr wrap="none" anchor="ctr"/>
                  <a:lstStyle/>
                  <a:p>
                    <a:endParaRPr lang="sl-SI"/>
                  </a:p>
                </p:txBody>
              </p:sp>
              <p:sp>
                <p:nvSpPr>
                  <p:cNvPr id="100375" name="Line 23"/>
                  <p:cNvSpPr>
                    <a:spLocks noChangeShapeType="1"/>
                  </p:cNvSpPr>
                  <p:nvPr/>
                </p:nvSpPr>
                <p:spPr bwMode="auto">
                  <a:xfrm>
                    <a:off x="2184" y="1660"/>
                    <a:ext cx="0" cy="227"/>
                  </a:xfrm>
                  <a:prstGeom prst="line">
                    <a:avLst/>
                  </a:prstGeom>
                  <a:noFill/>
                  <a:ln w="12700">
                    <a:solidFill>
                      <a:schemeClr val="tx1"/>
                    </a:solidFill>
                    <a:round/>
                    <a:headEnd/>
                    <a:tailEnd/>
                  </a:ln>
                  <a:effectLst/>
                </p:spPr>
                <p:txBody>
                  <a:bodyPr/>
                  <a:lstStyle/>
                  <a:p>
                    <a:endParaRPr lang="sl-SI"/>
                  </a:p>
                </p:txBody>
              </p:sp>
              <p:sp>
                <p:nvSpPr>
                  <p:cNvPr id="100376" name="Line 24"/>
                  <p:cNvSpPr>
                    <a:spLocks noChangeShapeType="1"/>
                  </p:cNvSpPr>
                  <p:nvPr/>
                </p:nvSpPr>
                <p:spPr bwMode="auto">
                  <a:xfrm flipV="1">
                    <a:off x="3245" y="1978"/>
                    <a:ext cx="0" cy="90"/>
                  </a:xfrm>
                  <a:prstGeom prst="line">
                    <a:avLst/>
                  </a:prstGeom>
                  <a:noFill/>
                  <a:ln w="12700">
                    <a:solidFill>
                      <a:schemeClr val="tx1"/>
                    </a:solidFill>
                    <a:round/>
                    <a:headEnd/>
                    <a:tailEnd/>
                  </a:ln>
                  <a:effectLst/>
                </p:spPr>
                <p:txBody>
                  <a:bodyPr/>
                  <a:lstStyle/>
                  <a:p>
                    <a:endParaRPr lang="sl-SI"/>
                  </a:p>
                </p:txBody>
              </p:sp>
              <p:sp>
                <p:nvSpPr>
                  <p:cNvPr id="100377" name="Line 25"/>
                  <p:cNvSpPr>
                    <a:spLocks noChangeShapeType="1"/>
                  </p:cNvSpPr>
                  <p:nvPr/>
                </p:nvSpPr>
                <p:spPr bwMode="auto">
                  <a:xfrm flipH="1" flipV="1">
                    <a:off x="3200" y="1887"/>
                    <a:ext cx="45" cy="91"/>
                  </a:xfrm>
                  <a:prstGeom prst="line">
                    <a:avLst/>
                  </a:prstGeom>
                  <a:noFill/>
                  <a:ln w="12700">
                    <a:solidFill>
                      <a:schemeClr val="tx1"/>
                    </a:solidFill>
                    <a:round/>
                    <a:headEnd/>
                    <a:tailEnd/>
                  </a:ln>
                  <a:effectLst/>
                </p:spPr>
                <p:txBody>
                  <a:bodyPr/>
                  <a:lstStyle/>
                  <a:p>
                    <a:endParaRPr lang="sl-SI"/>
                  </a:p>
                </p:txBody>
              </p:sp>
              <p:sp>
                <p:nvSpPr>
                  <p:cNvPr id="100378" name="Oval 26"/>
                  <p:cNvSpPr>
                    <a:spLocks noChangeArrowheads="1"/>
                  </p:cNvSpPr>
                  <p:nvPr/>
                </p:nvSpPr>
                <p:spPr bwMode="auto">
                  <a:xfrm>
                    <a:off x="3227" y="1640"/>
                    <a:ext cx="34" cy="34"/>
                  </a:xfrm>
                  <a:prstGeom prst="ellipse">
                    <a:avLst/>
                  </a:prstGeom>
                  <a:solidFill>
                    <a:srgbClr val="000000"/>
                  </a:solidFill>
                  <a:ln w="12700">
                    <a:solidFill>
                      <a:schemeClr val="tx1"/>
                    </a:solidFill>
                    <a:round/>
                    <a:headEnd/>
                    <a:tailEnd/>
                  </a:ln>
                  <a:effectLst/>
                </p:spPr>
                <p:txBody>
                  <a:bodyPr wrap="none" anchor="ctr"/>
                  <a:lstStyle/>
                  <a:p>
                    <a:endParaRPr lang="sl-SI"/>
                  </a:p>
                </p:txBody>
              </p:sp>
              <p:sp>
                <p:nvSpPr>
                  <p:cNvPr id="100379" name="Line 27"/>
                  <p:cNvSpPr>
                    <a:spLocks noChangeShapeType="1"/>
                  </p:cNvSpPr>
                  <p:nvPr/>
                </p:nvSpPr>
                <p:spPr bwMode="auto">
                  <a:xfrm>
                    <a:off x="3246" y="1660"/>
                    <a:ext cx="0" cy="227"/>
                  </a:xfrm>
                  <a:prstGeom prst="line">
                    <a:avLst/>
                  </a:prstGeom>
                  <a:noFill/>
                  <a:ln w="12700">
                    <a:solidFill>
                      <a:schemeClr val="tx1"/>
                    </a:solidFill>
                    <a:round/>
                    <a:headEnd/>
                    <a:tailEnd/>
                  </a:ln>
                  <a:effectLst/>
                </p:spPr>
                <p:txBody>
                  <a:bodyPr/>
                  <a:lstStyle/>
                  <a:p>
                    <a:endParaRPr lang="sl-SI"/>
                  </a:p>
                </p:txBody>
              </p:sp>
              <p:sp>
                <p:nvSpPr>
                  <p:cNvPr id="100380" name="Line 28"/>
                  <p:cNvSpPr>
                    <a:spLocks noChangeShapeType="1"/>
                  </p:cNvSpPr>
                  <p:nvPr/>
                </p:nvSpPr>
                <p:spPr bwMode="auto">
                  <a:xfrm flipH="1" flipV="1">
                    <a:off x="4089" y="1887"/>
                    <a:ext cx="45" cy="91"/>
                  </a:xfrm>
                  <a:prstGeom prst="line">
                    <a:avLst/>
                  </a:prstGeom>
                  <a:noFill/>
                  <a:ln w="12700">
                    <a:solidFill>
                      <a:srgbClr val="3366FF"/>
                    </a:solidFill>
                    <a:round/>
                    <a:headEnd/>
                    <a:tailEnd/>
                  </a:ln>
                  <a:effectLst/>
                </p:spPr>
                <p:txBody>
                  <a:bodyPr/>
                  <a:lstStyle/>
                  <a:p>
                    <a:endParaRPr lang="sl-SI"/>
                  </a:p>
                </p:txBody>
              </p:sp>
              <p:sp>
                <p:nvSpPr>
                  <p:cNvPr id="100381" name="Oval 29"/>
                  <p:cNvSpPr>
                    <a:spLocks noChangeArrowheads="1"/>
                  </p:cNvSpPr>
                  <p:nvPr/>
                </p:nvSpPr>
                <p:spPr bwMode="auto">
                  <a:xfrm>
                    <a:off x="4116" y="1640"/>
                    <a:ext cx="34" cy="34"/>
                  </a:xfrm>
                  <a:prstGeom prst="ellipse">
                    <a:avLst/>
                  </a:prstGeom>
                  <a:solidFill>
                    <a:srgbClr val="000000"/>
                  </a:solidFill>
                  <a:ln w="12700">
                    <a:solidFill>
                      <a:schemeClr val="tx1"/>
                    </a:solidFill>
                    <a:round/>
                    <a:headEnd/>
                    <a:tailEnd/>
                  </a:ln>
                  <a:effectLst/>
                </p:spPr>
                <p:txBody>
                  <a:bodyPr wrap="none" anchor="ctr"/>
                  <a:lstStyle/>
                  <a:p>
                    <a:endParaRPr lang="sl-SI"/>
                  </a:p>
                </p:txBody>
              </p:sp>
              <p:sp>
                <p:nvSpPr>
                  <p:cNvPr id="100382" name="Line 30"/>
                  <p:cNvSpPr>
                    <a:spLocks noChangeShapeType="1"/>
                  </p:cNvSpPr>
                  <p:nvPr/>
                </p:nvSpPr>
                <p:spPr bwMode="auto">
                  <a:xfrm rot="10800000" flipV="1">
                    <a:off x="1625" y="1388"/>
                    <a:ext cx="1" cy="91"/>
                  </a:xfrm>
                  <a:prstGeom prst="line">
                    <a:avLst/>
                  </a:prstGeom>
                  <a:noFill/>
                  <a:ln w="12700">
                    <a:solidFill>
                      <a:schemeClr val="tx1"/>
                    </a:solidFill>
                    <a:round/>
                    <a:headEnd/>
                    <a:tailEnd/>
                  </a:ln>
                  <a:effectLst/>
                </p:spPr>
                <p:txBody>
                  <a:bodyPr/>
                  <a:lstStyle/>
                  <a:p>
                    <a:endParaRPr lang="sl-SI"/>
                  </a:p>
                </p:txBody>
              </p:sp>
              <p:sp>
                <p:nvSpPr>
                  <p:cNvPr id="100383" name="Line 31"/>
                  <p:cNvSpPr>
                    <a:spLocks noChangeShapeType="1"/>
                  </p:cNvSpPr>
                  <p:nvPr/>
                </p:nvSpPr>
                <p:spPr bwMode="auto">
                  <a:xfrm rot="10800000" flipH="1" flipV="1">
                    <a:off x="1626" y="1479"/>
                    <a:ext cx="45" cy="91"/>
                  </a:xfrm>
                  <a:prstGeom prst="line">
                    <a:avLst/>
                  </a:prstGeom>
                  <a:noFill/>
                  <a:ln w="12700">
                    <a:solidFill>
                      <a:schemeClr val="tx1"/>
                    </a:solidFill>
                    <a:round/>
                    <a:headEnd/>
                    <a:tailEnd/>
                  </a:ln>
                  <a:effectLst/>
                </p:spPr>
                <p:txBody>
                  <a:bodyPr/>
                  <a:lstStyle/>
                  <a:p>
                    <a:endParaRPr lang="sl-SI"/>
                  </a:p>
                </p:txBody>
              </p:sp>
              <p:sp>
                <p:nvSpPr>
                  <p:cNvPr id="100384" name="Line 32"/>
                  <p:cNvSpPr>
                    <a:spLocks noChangeShapeType="1"/>
                  </p:cNvSpPr>
                  <p:nvPr/>
                </p:nvSpPr>
                <p:spPr bwMode="auto">
                  <a:xfrm rot="10800000" flipV="1">
                    <a:off x="1627" y="1570"/>
                    <a:ext cx="0" cy="91"/>
                  </a:xfrm>
                  <a:prstGeom prst="line">
                    <a:avLst/>
                  </a:prstGeom>
                  <a:noFill/>
                  <a:ln w="12700">
                    <a:solidFill>
                      <a:schemeClr val="tx1"/>
                    </a:solidFill>
                    <a:round/>
                    <a:headEnd/>
                    <a:tailEnd/>
                  </a:ln>
                  <a:effectLst/>
                </p:spPr>
                <p:txBody>
                  <a:bodyPr/>
                  <a:lstStyle/>
                  <a:p>
                    <a:endParaRPr lang="sl-SI"/>
                  </a:p>
                </p:txBody>
              </p:sp>
              <p:sp>
                <p:nvSpPr>
                  <p:cNvPr id="100385" name="Oval 33"/>
                  <p:cNvSpPr>
                    <a:spLocks noChangeArrowheads="1"/>
                  </p:cNvSpPr>
                  <p:nvPr/>
                </p:nvSpPr>
                <p:spPr bwMode="auto">
                  <a:xfrm rot="10800000">
                    <a:off x="1612" y="1645"/>
                    <a:ext cx="34" cy="34"/>
                  </a:xfrm>
                  <a:prstGeom prst="ellipse">
                    <a:avLst/>
                  </a:prstGeom>
                  <a:solidFill>
                    <a:srgbClr val="000000"/>
                  </a:solidFill>
                  <a:ln w="12700">
                    <a:solidFill>
                      <a:schemeClr val="tx1"/>
                    </a:solidFill>
                    <a:round/>
                    <a:headEnd/>
                    <a:tailEnd/>
                  </a:ln>
                  <a:effectLst/>
                </p:spPr>
                <p:txBody>
                  <a:bodyPr wrap="none" anchor="ctr"/>
                  <a:lstStyle/>
                  <a:p>
                    <a:endParaRPr lang="sl-SI"/>
                  </a:p>
                </p:txBody>
              </p:sp>
              <p:sp>
                <p:nvSpPr>
                  <p:cNvPr id="100386" name="Oval 34"/>
                  <p:cNvSpPr>
                    <a:spLocks noChangeArrowheads="1"/>
                  </p:cNvSpPr>
                  <p:nvPr/>
                </p:nvSpPr>
                <p:spPr bwMode="auto">
                  <a:xfrm rot="10800000">
                    <a:off x="1562" y="1254"/>
                    <a:ext cx="136" cy="136"/>
                  </a:xfrm>
                  <a:prstGeom prst="ellipse">
                    <a:avLst/>
                  </a:prstGeom>
                  <a:noFill/>
                  <a:ln w="12700">
                    <a:solidFill>
                      <a:schemeClr val="tx1"/>
                    </a:solidFill>
                    <a:round/>
                    <a:headEnd/>
                    <a:tailEnd/>
                  </a:ln>
                  <a:effectLst/>
                </p:spPr>
                <p:txBody>
                  <a:bodyPr wrap="none" anchor="ctr"/>
                  <a:lstStyle/>
                  <a:p>
                    <a:endParaRPr lang="sl-SI"/>
                  </a:p>
                </p:txBody>
              </p:sp>
              <p:sp>
                <p:nvSpPr>
                  <p:cNvPr id="100387" name="Line 35"/>
                  <p:cNvSpPr>
                    <a:spLocks noChangeShapeType="1"/>
                  </p:cNvSpPr>
                  <p:nvPr/>
                </p:nvSpPr>
                <p:spPr bwMode="auto">
                  <a:xfrm rot="10800000">
                    <a:off x="1643" y="1208"/>
                    <a:ext cx="0" cy="45"/>
                  </a:xfrm>
                  <a:prstGeom prst="line">
                    <a:avLst/>
                  </a:prstGeom>
                  <a:noFill/>
                  <a:ln w="12700">
                    <a:solidFill>
                      <a:schemeClr val="tx1"/>
                    </a:solidFill>
                    <a:round/>
                    <a:headEnd/>
                    <a:tailEnd/>
                  </a:ln>
                  <a:effectLst/>
                </p:spPr>
                <p:txBody>
                  <a:bodyPr/>
                  <a:lstStyle/>
                  <a:p>
                    <a:endParaRPr lang="sl-SI"/>
                  </a:p>
                </p:txBody>
              </p:sp>
              <p:sp>
                <p:nvSpPr>
                  <p:cNvPr id="100388" name="Line 36"/>
                  <p:cNvSpPr>
                    <a:spLocks noChangeShapeType="1"/>
                  </p:cNvSpPr>
                  <p:nvPr/>
                </p:nvSpPr>
                <p:spPr bwMode="auto">
                  <a:xfrm rot="10800000">
                    <a:off x="1618" y="1208"/>
                    <a:ext cx="0" cy="45"/>
                  </a:xfrm>
                  <a:prstGeom prst="line">
                    <a:avLst/>
                  </a:prstGeom>
                  <a:noFill/>
                  <a:ln w="12700">
                    <a:solidFill>
                      <a:schemeClr val="tx1"/>
                    </a:solidFill>
                    <a:round/>
                    <a:headEnd/>
                    <a:tailEnd/>
                  </a:ln>
                  <a:effectLst/>
                </p:spPr>
                <p:txBody>
                  <a:bodyPr/>
                  <a:lstStyle/>
                  <a:p>
                    <a:endParaRPr lang="sl-SI"/>
                  </a:p>
                </p:txBody>
              </p:sp>
              <p:sp>
                <p:nvSpPr>
                  <p:cNvPr id="100389" name="AutoShape 37"/>
                  <p:cNvSpPr>
                    <a:spLocks noChangeArrowheads="1"/>
                  </p:cNvSpPr>
                  <p:nvPr/>
                </p:nvSpPr>
                <p:spPr bwMode="auto">
                  <a:xfrm rot="10800000" flipV="1">
                    <a:off x="1519" y="1117"/>
                    <a:ext cx="227" cy="91"/>
                  </a:xfrm>
                  <a:prstGeom prst="flowChartManualOperation">
                    <a:avLst/>
                  </a:prstGeom>
                  <a:noFill/>
                  <a:ln w="12700">
                    <a:solidFill>
                      <a:schemeClr val="tx1"/>
                    </a:solidFill>
                    <a:miter lim="800000"/>
                    <a:headEnd/>
                    <a:tailEnd/>
                  </a:ln>
                  <a:effectLst/>
                </p:spPr>
                <p:txBody>
                  <a:bodyPr wrap="none" anchor="ctr"/>
                  <a:lstStyle/>
                  <a:p>
                    <a:pPr algn="ctr"/>
                    <a:r>
                      <a:rPr lang="en-US" sz="1000"/>
                      <a:t>n</a:t>
                    </a:r>
                  </a:p>
                </p:txBody>
              </p:sp>
              <p:sp>
                <p:nvSpPr>
                  <p:cNvPr id="100390" name="Line 38"/>
                  <p:cNvSpPr>
                    <a:spLocks noChangeShapeType="1"/>
                  </p:cNvSpPr>
                  <p:nvPr/>
                </p:nvSpPr>
                <p:spPr bwMode="auto">
                  <a:xfrm rot="10800000" flipV="1">
                    <a:off x="1897" y="1388"/>
                    <a:ext cx="1" cy="91"/>
                  </a:xfrm>
                  <a:prstGeom prst="line">
                    <a:avLst/>
                  </a:prstGeom>
                  <a:noFill/>
                  <a:ln w="12700">
                    <a:solidFill>
                      <a:schemeClr val="tx1"/>
                    </a:solidFill>
                    <a:round/>
                    <a:headEnd/>
                    <a:tailEnd/>
                  </a:ln>
                  <a:effectLst/>
                </p:spPr>
                <p:txBody>
                  <a:bodyPr/>
                  <a:lstStyle/>
                  <a:p>
                    <a:endParaRPr lang="sl-SI"/>
                  </a:p>
                </p:txBody>
              </p:sp>
              <p:sp>
                <p:nvSpPr>
                  <p:cNvPr id="100391" name="Line 39"/>
                  <p:cNvSpPr>
                    <a:spLocks noChangeShapeType="1"/>
                  </p:cNvSpPr>
                  <p:nvPr/>
                </p:nvSpPr>
                <p:spPr bwMode="auto">
                  <a:xfrm rot="10800000" flipH="1" flipV="1">
                    <a:off x="1898" y="1479"/>
                    <a:ext cx="45" cy="91"/>
                  </a:xfrm>
                  <a:prstGeom prst="line">
                    <a:avLst/>
                  </a:prstGeom>
                  <a:noFill/>
                  <a:ln w="12700">
                    <a:solidFill>
                      <a:schemeClr val="tx1"/>
                    </a:solidFill>
                    <a:round/>
                    <a:headEnd/>
                    <a:tailEnd/>
                  </a:ln>
                  <a:effectLst/>
                </p:spPr>
                <p:txBody>
                  <a:bodyPr/>
                  <a:lstStyle/>
                  <a:p>
                    <a:endParaRPr lang="sl-SI"/>
                  </a:p>
                </p:txBody>
              </p:sp>
              <p:sp>
                <p:nvSpPr>
                  <p:cNvPr id="100392" name="Line 40"/>
                  <p:cNvSpPr>
                    <a:spLocks noChangeShapeType="1"/>
                  </p:cNvSpPr>
                  <p:nvPr/>
                </p:nvSpPr>
                <p:spPr bwMode="auto">
                  <a:xfrm rot="10800000" flipV="1">
                    <a:off x="1899" y="1570"/>
                    <a:ext cx="0" cy="91"/>
                  </a:xfrm>
                  <a:prstGeom prst="line">
                    <a:avLst/>
                  </a:prstGeom>
                  <a:noFill/>
                  <a:ln w="12700">
                    <a:solidFill>
                      <a:schemeClr val="tx1"/>
                    </a:solidFill>
                    <a:round/>
                    <a:headEnd/>
                    <a:tailEnd/>
                  </a:ln>
                  <a:effectLst/>
                </p:spPr>
                <p:txBody>
                  <a:bodyPr/>
                  <a:lstStyle/>
                  <a:p>
                    <a:endParaRPr lang="sl-SI"/>
                  </a:p>
                </p:txBody>
              </p:sp>
              <p:sp>
                <p:nvSpPr>
                  <p:cNvPr id="100393" name="Oval 41"/>
                  <p:cNvSpPr>
                    <a:spLocks noChangeArrowheads="1"/>
                  </p:cNvSpPr>
                  <p:nvPr/>
                </p:nvSpPr>
                <p:spPr bwMode="auto">
                  <a:xfrm rot="10800000">
                    <a:off x="1884" y="1645"/>
                    <a:ext cx="34" cy="34"/>
                  </a:xfrm>
                  <a:prstGeom prst="ellipse">
                    <a:avLst/>
                  </a:prstGeom>
                  <a:solidFill>
                    <a:srgbClr val="000000"/>
                  </a:solidFill>
                  <a:ln w="12700">
                    <a:solidFill>
                      <a:schemeClr val="tx1"/>
                    </a:solidFill>
                    <a:round/>
                    <a:headEnd/>
                    <a:tailEnd/>
                  </a:ln>
                  <a:effectLst/>
                </p:spPr>
                <p:txBody>
                  <a:bodyPr wrap="none" anchor="ctr"/>
                  <a:lstStyle/>
                  <a:p>
                    <a:endParaRPr lang="sl-SI"/>
                  </a:p>
                </p:txBody>
              </p:sp>
              <p:sp>
                <p:nvSpPr>
                  <p:cNvPr id="100394" name="Oval 42"/>
                  <p:cNvSpPr>
                    <a:spLocks noChangeArrowheads="1"/>
                  </p:cNvSpPr>
                  <p:nvPr/>
                </p:nvSpPr>
                <p:spPr bwMode="auto">
                  <a:xfrm rot="10800000">
                    <a:off x="1834" y="1254"/>
                    <a:ext cx="136" cy="136"/>
                  </a:xfrm>
                  <a:prstGeom prst="ellipse">
                    <a:avLst/>
                  </a:prstGeom>
                  <a:noFill/>
                  <a:ln w="12700">
                    <a:solidFill>
                      <a:schemeClr val="tx1"/>
                    </a:solidFill>
                    <a:round/>
                    <a:headEnd/>
                    <a:tailEnd/>
                  </a:ln>
                  <a:effectLst/>
                </p:spPr>
                <p:txBody>
                  <a:bodyPr wrap="none" anchor="ctr"/>
                  <a:lstStyle/>
                  <a:p>
                    <a:endParaRPr lang="sl-SI"/>
                  </a:p>
                </p:txBody>
              </p:sp>
              <p:sp>
                <p:nvSpPr>
                  <p:cNvPr id="100395" name="Line 43"/>
                  <p:cNvSpPr>
                    <a:spLocks noChangeShapeType="1"/>
                  </p:cNvSpPr>
                  <p:nvPr/>
                </p:nvSpPr>
                <p:spPr bwMode="auto">
                  <a:xfrm rot="10800000">
                    <a:off x="1915" y="1208"/>
                    <a:ext cx="0" cy="45"/>
                  </a:xfrm>
                  <a:prstGeom prst="line">
                    <a:avLst/>
                  </a:prstGeom>
                  <a:noFill/>
                  <a:ln w="12700">
                    <a:solidFill>
                      <a:schemeClr val="tx1"/>
                    </a:solidFill>
                    <a:round/>
                    <a:headEnd/>
                    <a:tailEnd/>
                  </a:ln>
                  <a:effectLst/>
                </p:spPr>
                <p:txBody>
                  <a:bodyPr/>
                  <a:lstStyle/>
                  <a:p>
                    <a:endParaRPr lang="sl-SI"/>
                  </a:p>
                </p:txBody>
              </p:sp>
              <p:sp>
                <p:nvSpPr>
                  <p:cNvPr id="100396" name="Line 44"/>
                  <p:cNvSpPr>
                    <a:spLocks noChangeShapeType="1"/>
                  </p:cNvSpPr>
                  <p:nvPr/>
                </p:nvSpPr>
                <p:spPr bwMode="auto">
                  <a:xfrm rot="10800000">
                    <a:off x="1890" y="1208"/>
                    <a:ext cx="0" cy="45"/>
                  </a:xfrm>
                  <a:prstGeom prst="line">
                    <a:avLst/>
                  </a:prstGeom>
                  <a:noFill/>
                  <a:ln w="12700">
                    <a:solidFill>
                      <a:schemeClr val="tx1"/>
                    </a:solidFill>
                    <a:round/>
                    <a:headEnd/>
                    <a:tailEnd/>
                  </a:ln>
                  <a:effectLst/>
                </p:spPr>
                <p:txBody>
                  <a:bodyPr/>
                  <a:lstStyle/>
                  <a:p>
                    <a:endParaRPr lang="sl-SI"/>
                  </a:p>
                </p:txBody>
              </p:sp>
              <p:sp>
                <p:nvSpPr>
                  <p:cNvPr id="100397" name="AutoShape 45"/>
                  <p:cNvSpPr>
                    <a:spLocks noChangeArrowheads="1"/>
                  </p:cNvSpPr>
                  <p:nvPr/>
                </p:nvSpPr>
                <p:spPr bwMode="auto">
                  <a:xfrm rot="10800000" flipV="1">
                    <a:off x="1791" y="1117"/>
                    <a:ext cx="227" cy="91"/>
                  </a:xfrm>
                  <a:prstGeom prst="flowChartManualOperation">
                    <a:avLst/>
                  </a:prstGeom>
                  <a:noFill/>
                  <a:ln w="12700">
                    <a:solidFill>
                      <a:schemeClr val="tx1"/>
                    </a:solidFill>
                    <a:miter lim="800000"/>
                    <a:headEnd/>
                    <a:tailEnd/>
                  </a:ln>
                  <a:effectLst/>
                </p:spPr>
                <p:txBody>
                  <a:bodyPr wrap="none" anchor="ctr"/>
                  <a:lstStyle/>
                  <a:p>
                    <a:pPr algn="ctr"/>
                    <a:r>
                      <a:rPr lang="en-US" sz="1000"/>
                      <a:t>+1</a:t>
                    </a:r>
                  </a:p>
                </p:txBody>
              </p:sp>
            </p:grpSp>
          </p:grpSp>
          <p:sp>
            <p:nvSpPr>
              <p:cNvPr id="100398" name="Oval 46"/>
              <p:cNvSpPr>
                <a:spLocks noChangeArrowheads="1"/>
              </p:cNvSpPr>
              <p:nvPr/>
            </p:nvSpPr>
            <p:spPr bwMode="auto">
              <a:xfrm>
                <a:off x="1077" y="1646"/>
                <a:ext cx="34" cy="34"/>
              </a:xfrm>
              <a:prstGeom prst="ellipse">
                <a:avLst/>
              </a:prstGeom>
              <a:solidFill>
                <a:srgbClr val="000000"/>
              </a:solidFill>
              <a:ln w="12700">
                <a:solidFill>
                  <a:schemeClr val="tx1"/>
                </a:solidFill>
                <a:round/>
                <a:headEnd/>
                <a:tailEnd/>
              </a:ln>
              <a:effectLst/>
            </p:spPr>
            <p:txBody>
              <a:bodyPr wrap="none" anchor="ctr"/>
              <a:lstStyle/>
              <a:p>
                <a:endParaRPr lang="sl-SI"/>
              </a:p>
            </p:txBody>
          </p:sp>
        </p:grpSp>
        <p:grpSp>
          <p:nvGrpSpPr>
            <p:cNvPr id="6" name="Group 47"/>
            <p:cNvGrpSpPr>
              <a:grpSpLocks/>
            </p:cNvGrpSpPr>
            <p:nvPr/>
          </p:nvGrpSpPr>
          <p:grpSpPr bwMode="auto">
            <a:xfrm>
              <a:off x="340" y="908"/>
              <a:ext cx="3902" cy="1115"/>
              <a:chOff x="793" y="954"/>
              <a:chExt cx="3901" cy="1115"/>
            </a:xfrm>
          </p:grpSpPr>
          <p:sp>
            <p:nvSpPr>
              <p:cNvPr id="100400" name="Line 48"/>
              <p:cNvSpPr>
                <a:spLocks noChangeShapeType="1"/>
              </p:cNvSpPr>
              <p:nvPr/>
            </p:nvSpPr>
            <p:spPr bwMode="auto">
              <a:xfrm flipV="1">
                <a:off x="2653" y="1571"/>
                <a:ext cx="0" cy="241"/>
              </a:xfrm>
              <a:prstGeom prst="line">
                <a:avLst/>
              </a:prstGeom>
              <a:noFill/>
              <a:ln w="12700">
                <a:solidFill>
                  <a:schemeClr val="tx1"/>
                </a:solidFill>
                <a:prstDash val="dash"/>
                <a:round/>
                <a:headEnd/>
                <a:tailEnd/>
              </a:ln>
              <a:effectLst/>
            </p:spPr>
            <p:txBody>
              <a:bodyPr/>
              <a:lstStyle/>
              <a:p>
                <a:endParaRPr lang="sl-SI"/>
              </a:p>
            </p:txBody>
          </p:sp>
          <p:sp>
            <p:nvSpPr>
              <p:cNvPr id="100401" name="Line 49"/>
              <p:cNvSpPr>
                <a:spLocks noChangeShapeType="1"/>
              </p:cNvSpPr>
              <p:nvPr/>
            </p:nvSpPr>
            <p:spPr bwMode="auto">
              <a:xfrm flipH="1" flipV="1">
                <a:off x="2608" y="1480"/>
                <a:ext cx="45" cy="91"/>
              </a:xfrm>
              <a:prstGeom prst="line">
                <a:avLst/>
              </a:prstGeom>
              <a:noFill/>
              <a:ln w="12700">
                <a:solidFill>
                  <a:schemeClr val="tx1"/>
                </a:solidFill>
                <a:prstDash val="dash"/>
                <a:round/>
                <a:headEnd/>
                <a:tailEnd/>
              </a:ln>
              <a:effectLst/>
            </p:spPr>
            <p:txBody>
              <a:bodyPr/>
              <a:lstStyle/>
              <a:p>
                <a:endParaRPr lang="sl-SI"/>
              </a:p>
            </p:txBody>
          </p:sp>
          <p:sp>
            <p:nvSpPr>
              <p:cNvPr id="100402" name="Line 50"/>
              <p:cNvSpPr>
                <a:spLocks noChangeShapeType="1"/>
              </p:cNvSpPr>
              <p:nvPr/>
            </p:nvSpPr>
            <p:spPr bwMode="auto">
              <a:xfrm flipV="1">
                <a:off x="2653" y="1272"/>
                <a:ext cx="1" cy="181"/>
              </a:xfrm>
              <a:prstGeom prst="line">
                <a:avLst/>
              </a:prstGeom>
              <a:noFill/>
              <a:ln w="12700">
                <a:solidFill>
                  <a:schemeClr val="tx1"/>
                </a:solidFill>
                <a:prstDash val="dash"/>
                <a:round/>
                <a:headEnd/>
                <a:tailEnd/>
              </a:ln>
              <a:effectLst/>
            </p:spPr>
            <p:txBody>
              <a:bodyPr/>
              <a:lstStyle/>
              <a:p>
                <a:endParaRPr lang="sl-SI"/>
              </a:p>
            </p:txBody>
          </p:sp>
          <p:sp>
            <p:nvSpPr>
              <p:cNvPr id="100403" name="Oval 51"/>
              <p:cNvSpPr>
                <a:spLocks noChangeArrowheads="1"/>
              </p:cNvSpPr>
              <p:nvPr/>
            </p:nvSpPr>
            <p:spPr bwMode="auto">
              <a:xfrm>
                <a:off x="2585" y="1136"/>
                <a:ext cx="136" cy="136"/>
              </a:xfrm>
              <a:prstGeom prst="ellipse">
                <a:avLst/>
              </a:prstGeom>
              <a:noFill/>
              <a:ln w="12700">
                <a:solidFill>
                  <a:schemeClr val="tx1"/>
                </a:solidFill>
                <a:prstDash val="dash"/>
                <a:round/>
                <a:headEnd/>
                <a:tailEnd/>
              </a:ln>
              <a:effectLst/>
            </p:spPr>
            <p:txBody>
              <a:bodyPr wrap="none" anchor="ctr"/>
              <a:lstStyle/>
              <a:p>
                <a:endParaRPr lang="sl-SI"/>
              </a:p>
            </p:txBody>
          </p:sp>
          <p:sp>
            <p:nvSpPr>
              <p:cNvPr id="100404" name="Oval 52"/>
              <p:cNvSpPr>
                <a:spLocks noChangeArrowheads="1"/>
              </p:cNvSpPr>
              <p:nvPr/>
            </p:nvSpPr>
            <p:spPr bwMode="auto">
              <a:xfrm>
                <a:off x="2585" y="1053"/>
                <a:ext cx="136" cy="136"/>
              </a:xfrm>
              <a:prstGeom prst="ellipse">
                <a:avLst/>
              </a:prstGeom>
              <a:noFill/>
              <a:ln w="12700">
                <a:solidFill>
                  <a:schemeClr val="tx1"/>
                </a:solidFill>
                <a:prstDash val="dash"/>
                <a:round/>
                <a:headEnd/>
                <a:tailEnd/>
              </a:ln>
              <a:effectLst/>
            </p:spPr>
            <p:txBody>
              <a:bodyPr wrap="none" anchor="ctr"/>
              <a:lstStyle/>
              <a:p>
                <a:endParaRPr lang="sl-SI"/>
              </a:p>
            </p:txBody>
          </p:sp>
          <p:sp>
            <p:nvSpPr>
              <p:cNvPr id="100405" name="Line 53"/>
              <p:cNvSpPr>
                <a:spLocks noChangeShapeType="1"/>
              </p:cNvSpPr>
              <p:nvPr/>
            </p:nvSpPr>
            <p:spPr bwMode="auto">
              <a:xfrm flipV="1">
                <a:off x="2653" y="954"/>
                <a:ext cx="1" cy="91"/>
              </a:xfrm>
              <a:prstGeom prst="line">
                <a:avLst/>
              </a:prstGeom>
              <a:noFill/>
              <a:ln w="12700">
                <a:solidFill>
                  <a:schemeClr val="tx1"/>
                </a:solidFill>
                <a:prstDash val="dash"/>
                <a:round/>
                <a:headEnd/>
                <a:tailEnd/>
              </a:ln>
              <a:effectLst/>
            </p:spPr>
            <p:txBody>
              <a:bodyPr/>
              <a:lstStyle/>
              <a:p>
                <a:endParaRPr lang="sl-SI"/>
              </a:p>
            </p:txBody>
          </p:sp>
          <p:sp>
            <p:nvSpPr>
              <p:cNvPr id="100406" name="Line 54"/>
              <p:cNvSpPr>
                <a:spLocks noChangeShapeType="1"/>
              </p:cNvSpPr>
              <p:nvPr/>
            </p:nvSpPr>
            <p:spPr bwMode="auto">
              <a:xfrm>
                <a:off x="793" y="1797"/>
                <a:ext cx="3901" cy="0"/>
              </a:xfrm>
              <a:prstGeom prst="line">
                <a:avLst/>
              </a:prstGeom>
              <a:noFill/>
              <a:ln w="12700">
                <a:solidFill>
                  <a:schemeClr val="tx1"/>
                </a:solidFill>
                <a:prstDash val="dash"/>
                <a:round/>
                <a:headEnd/>
                <a:tailEnd/>
              </a:ln>
              <a:effectLst/>
            </p:spPr>
            <p:txBody>
              <a:bodyPr/>
              <a:lstStyle/>
              <a:p>
                <a:endParaRPr lang="sl-SI"/>
              </a:p>
            </p:txBody>
          </p:sp>
          <p:sp>
            <p:nvSpPr>
              <p:cNvPr id="100407" name="Line 55"/>
              <p:cNvSpPr>
                <a:spLocks noChangeShapeType="1"/>
              </p:cNvSpPr>
              <p:nvPr/>
            </p:nvSpPr>
            <p:spPr bwMode="auto">
              <a:xfrm flipV="1">
                <a:off x="1231" y="1979"/>
                <a:ext cx="0" cy="90"/>
              </a:xfrm>
              <a:prstGeom prst="line">
                <a:avLst/>
              </a:prstGeom>
              <a:noFill/>
              <a:ln w="12700">
                <a:solidFill>
                  <a:schemeClr val="tx1"/>
                </a:solidFill>
                <a:prstDash val="dash"/>
                <a:round/>
                <a:headEnd/>
                <a:tailEnd/>
              </a:ln>
              <a:effectLst/>
            </p:spPr>
            <p:txBody>
              <a:bodyPr/>
              <a:lstStyle/>
              <a:p>
                <a:endParaRPr lang="sl-SI"/>
              </a:p>
            </p:txBody>
          </p:sp>
          <p:sp>
            <p:nvSpPr>
              <p:cNvPr id="100408" name="Line 56"/>
              <p:cNvSpPr>
                <a:spLocks noChangeShapeType="1"/>
              </p:cNvSpPr>
              <p:nvPr/>
            </p:nvSpPr>
            <p:spPr bwMode="auto">
              <a:xfrm flipH="1" flipV="1">
                <a:off x="1186" y="1888"/>
                <a:ext cx="45" cy="91"/>
              </a:xfrm>
              <a:prstGeom prst="line">
                <a:avLst/>
              </a:prstGeom>
              <a:noFill/>
              <a:ln w="12700">
                <a:solidFill>
                  <a:schemeClr val="tx1"/>
                </a:solidFill>
                <a:prstDash val="dash"/>
                <a:round/>
                <a:headEnd/>
                <a:tailEnd/>
              </a:ln>
              <a:effectLst/>
            </p:spPr>
            <p:txBody>
              <a:bodyPr/>
              <a:lstStyle/>
              <a:p>
                <a:endParaRPr lang="sl-SI"/>
              </a:p>
            </p:txBody>
          </p:sp>
          <p:sp>
            <p:nvSpPr>
              <p:cNvPr id="100409" name="Line 57"/>
              <p:cNvSpPr>
                <a:spLocks noChangeShapeType="1"/>
              </p:cNvSpPr>
              <p:nvPr/>
            </p:nvSpPr>
            <p:spPr bwMode="auto">
              <a:xfrm flipV="1">
                <a:off x="1231" y="1797"/>
                <a:ext cx="0" cy="91"/>
              </a:xfrm>
              <a:prstGeom prst="line">
                <a:avLst/>
              </a:prstGeom>
              <a:noFill/>
              <a:ln w="12700">
                <a:solidFill>
                  <a:schemeClr val="tx1"/>
                </a:solidFill>
                <a:prstDash val="dash"/>
                <a:round/>
                <a:headEnd/>
                <a:tailEnd/>
              </a:ln>
              <a:effectLst/>
            </p:spPr>
            <p:txBody>
              <a:bodyPr/>
              <a:lstStyle/>
              <a:p>
                <a:endParaRPr lang="sl-SI"/>
              </a:p>
            </p:txBody>
          </p:sp>
          <p:sp>
            <p:nvSpPr>
              <p:cNvPr id="100410" name="Oval 58"/>
              <p:cNvSpPr>
                <a:spLocks noChangeArrowheads="1"/>
              </p:cNvSpPr>
              <p:nvPr/>
            </p:nvSpPr>
            <p:spPr bwMode="auto">
              <a:xfrm>
                <a:off x="1213" y="1779"/>
                <a:ext cx="34" cy="34"/>
              </a:xfrm>
              <a:prstGeom prst="ellipse">
                <a:avLst/>
              </a:prstGeom>
              <a:solidFill>
                <a:srgbClr val="000000"/>
              </a:solidFill>
              <a:ln w="12700">
                <a:solidFill>
                  <a:schemeClr val="tx1"/>
                </a:solidFill>
                <a:round/>
                <a:headEnd/>
                <a:tailEnd/>
              </a:ln>
              <a:effectLst/>
            </p:spPr>
            <p:txBody>
              <a:bodyPr wrap="none" anchor="ctr"/>
              <a:lstStyle/>
              <a:p>
                <a:endParaRPr lang="sl-SI"/>
              </a:p>
            </p:txBody>
          </p:sp>
          <p:sp>
            <p:nvSpPr>
              <p:cNvPr id="100411" name="Line 59"/>
              <p:cNvSpPr>
                <a:spLocks noChangeShapeType="1"/>
              </p:cNvSpPr>
              <p:nvPr/>
            </p:nvSpPr>
            <p:spPr bwMode="auto">
              <a:xfrm flipV="1">
                <a:off x="2319" y="1978"/>
                <a:ext cx="0" cy="90"/>
              </a:xfrm>
              <a:prstGeom prst="line">
                <a:avLst/>
              </a:prstGeom>
              <a:noFill/>
              <a:ln w="12700">
                <a:solidFill>
                  <a:schemeClr val="tx1"/>
                </a:solidFill>
                <a:prstDash val="dash"/>
                <a:round/>
                <a:headEnd/>
                <a:tailEnd/>
              </a:ln>
              <a:effectLst/>
            </p:spPr>
            <p:txBody>
              <a:bodyPr/>
              <a:lstStyle/>
              <a:p>
                <a:endParaRPr lang="sl-SI"/>
              </a:p>
            </p:txBody>
          </p:sp>
          <p:sp>
            <p:nvSpPr>
              <p:cNvPr id="100412" name="Line 60"/>
              <p:cNvSpPr>
                <a:spLocks noChangeShapeType="1"/>
              </p:cNvSpPr>
              <p:nvPr/>
            </p:nvSpPr>
            <p:spPr bwMode="auto">
              <a:xfrm flipH="1" flipV="1">
                <a:off x="2274" y="1887"/>
                <a:ext cx="45" cy="91"/>
              </a:xfrm>
              <a:prstGeom prst="line">
                <a:avLst/>
              </a:prstGeom>
              <a:noFill/>
              <a:ln w="12700">
                <a:solidFill>
                  <a:schemeClr val="tx1"/>
                </a:solidFill>
                <a:prstDash val="dash"/>
                <a:round/>
                <a:headEnd/>
                <a:tailEnd/>
              </a:ln>
              <a:effectLst/>
            </p:spPr>
            <p:txBody>
              <a:bodyPr/>
              <a:lstStyle/>
              <a:p>
                <a:endParaRPr lang="sl-SI"/>
              </a:p>
            </p:txBody>
          </p:sp>
          <p:sp>
            <p:nvSpPr>
              <p:cNvPr id="100413" name="Line 61"/>
              <p:cNvSpPr>
                <a:spLocks noChangeShapeType="1"/>
              </p:cNvSpPr>
              <p:nvPr/>
            </p:nvSpPr>
            <p:spPr bwMode="auto">
              <a:xfrm flipV="1">
                <a:off x="2319" y="1796"/>
                <a:ext cx="0" cy="91"/>
              </a:xfrm>
              <a:prstGeom prst="line">
                <a:avLst/>
              </a:prstGeom>
              <a:noFill/>
              <a:ln w="12700">
                <a:solidFill>
                  <a:schemeClr val="tx1"/>
                </a:solidFill>
                <a:prstDash val="dash"/>
                <a:round/>
                <a:headEnd/>
                <a:tailEnd/>
              </a:ln>
              <a:effectLst/>
            </p:spPr>
            <p:txBody>
              <a:bodyPr/>
              <a:lstStyle/>
              <a:p>
                <a:endParaRPr lang="sl-SI"/>
              </a:p>
            </p:txBody>
          </p:sp>
          <p:sp>
            <p:nvSpPr>
              <p:cNvPr id="100414" name="Line 62"/>
              <p:cNvSpPr>
                <a:spLocks noChangeShapeType="1"/>
              </p:cNvSpPr>
              <p:nvPr/>
            </p:nvSpPr>
            <p:spPr bwMode="auto">
              <a:xfrm flipV="1">
                <a:off x="3381" y="1978"/>
                <a:ext cx="0" cy="90"/>
              </a:xfrm>
              <a:prstGeom prst="line">
                <a:avLst/>
              </a:prstGeom>
              <a:noFill/>
              <a:ln w="12700">
                <a:solidFill>
                  <a:schemeClr val="tx1"/>
                </a:solidFill>
                <a:prstDash val="dash"/>
                <a:round/>
                <a:headEnd/>
                <a:tailEnd/>
              </a:ln>
              <a:effectLst/>
            </p:spPr>
            <p:txBody>
              <a:bodyPr/>
              <a:lstStyle/>
              <a:p>
                <a:endParaRPr lang="sl-SI"/>
              </a:p>
            </p:txBody>
          </p:sp>
          <p:sp>
            <p:nvSpPr>
              <p:cNvPr id="100415" name="Line 63"/>
              <p:cNvSpPr>
                <a:spLocks noChangeShapeType="1"/>
              </p:cNvSpPr>
              <p:nvPr/>
            </p:nvSpPr>
            <p:spPr bwMode="auto">
              <a:xfrm flipH="1" flipV="1">
                <a:off x="3336" y="1887"/>
                <a:ext cx="45" cy="91"/>
              </a:xfrm>
              <a:prstGeom prst="line">
                <a:avLst/>
              </a:prstGeom>
              <a:noFill/>
              <a:ln w="12700">
                <a:solidFill>
                  <a:schemeClr val="tx1"/>
                </a:solidFill>
                <a:prstDash val="dash"/>
                <a:round/>
                <a:headEnd/>
                <a:tailEnd/>
              </a:ln>
              <a:effectLst/>
            </p:spPr>
            <p:txBody>
              <a:bodyPr/>
              <a:lstStyle/>
              <a:p>
                <a:endParaRPr lang="sl-SI"/>
              </a:p>
            </p:txBody>
          </p:sp>
          <p:sp>
            <p:nvSpPr>
              <p:cNvPr id="100416" name="Line 64"/>
              <p:cNvSpPr>
                <a:spLocks noChangeShapeType="1"/>
              </p:cNvSpPr>
              <p:nvPr/>
            </p:nvSpPr>
            <p:spPr bwMode="auto">
              <a:xfrm flipV="1">
                <a:off x="3381" y="1796"/>
                <a:ext cx="0" cy="91"/>
              </a:xfrm>
              <a:prstGeom prst="line">
                <a:avLst/>
              </a:prstGeom>
              <a:noFill/>
              <a:ln w="12700">
                <a:solidFill>
                  <a:schemeClr val="tx1"/>
                </a:solidFill>
                <a:prstDash val="dash"/>
                <a:round/>
                <a:headEnd/>
                <a:tailEnd/>
              </a:ln>
              <a:effectLst/>
            </p:spPr>
            <p:txBody>
              <a:bodyPr/>
              <a:lstStyle/>
              <a:p>
                <a:endParaRPr lang="sl-SI"/>
              </a:p>
            </p:txBody>
          </p:sp>
        </p:grpSp>
        <p:sp>
          <p:nvSpPr>
            <p:cNvPr id="100417" name="Rectangle 65"/>
            <p:cNvSpPr>
              <a:spLocks noChangeArrowheads="1"/>
            </p:cNvSpPr>
            <p:nvPr/>
          </p:nvSpPr>
          <p:spPr bwMode="auto">
            <a:xfrm>
              <a:off x="295" y="2205"/>
              <a:ext cx="3992" cy="1814"/>
            </a:xfrm>
            <a:prstGeom prst="rect">
              <a:avLst/>
            </a:prstGeom>
            <a:solidFill>
              <a:srgbClr val="B2FFB2"/>
            </a:solidFill>
            <a:ln w="9525" algn="ctr">
              <a:noFill/>
              <a:miter lim="800000"/>
              <a:headEnd/>
              <a:tailEnd/>
            </a:ln>
            <a:effectLst/>
          </p:spPr>
          <p:txBody>
            <a:bodyPr/>
            <a:lstStyle/>
            <a:p>
              <a:endParaRPr lang="sl-SI"/>
            </a:p>
          </p:txBody>
        </p:sp>
        <p:sp>
          <p:nvSpPr>
            <p:cNvPr id="100419" name="Line 67"/>
            <p:cNvSpPr>
              <a:spLocks noChangeShapeType="1"/>
            </p:cNvSpPr>
            <p:nvPr/>
          </p:nvSpPr>
          <p:spPr bwMode="auto">
            <a:xfrm flipV="1">
              <a:off x="4039" y="1614"/>
              <a:ext cx="0" cy="545"/>
            </a:xfrm>
            <a:prstGeom prst="line">
              <a:avLst/>
            </a:prstGeom>
            <a:noFill/>
            <a:ln w="12700">
              <a:solidFill>
                <a:srgbClr val="3366FF"/>
              </a:solidFill>
              <a:round/>
              <a:headEnd/>
              <a:tailEnd/>
            </a:ln>
            <a:effectLst/>
          </p:spPr>
          <p:txBody>
            <a:bodyPr/>
            <a:lstStyle/>
            <a:p>
              <a:endParaRPr lang="sl-SI"/>
            </a:p>
          </p:txBody>
        </p:sp>
        <p:sp>
          <p:nvSpPr>
            <p:cNvPr id="100420" name="Line 68"/>
            <p:cNvSpPr>
              <a:spLocks noChangeShapeType="1"/>
            </p:cNvSpPr>
            <p:nvPr/>
          </p:nvSpPr>
          <p:spPr bwMode="auto">
            <a:xfrm flipV="1">
              <a:off x="3818" y="1932"/>
              <a:ext cx="0" cy="90"/>
            </a:xfrm>
            <a:prstGeom prst="line">
              <a:avLst/>
            </a:prstGeom>
            <a:noFill/>
            <a:ln w="12700">
              <a:solidFill>
                <a:srgbClr val="3366FF"/>
              </a:solidFill>
              <a:prstDash val="dash"/>
              <a:round/>
              <a:headEnd/>
              <a:tailEnd/>
            </a:ln>
            <a:effectLst/>
          </p:spPr>
          <p:txBody>
            <a:bodyPr/>
            <a:lstStyle/>
            <a:p>
              <a:endParaRPr lang="sl-SI"/>
            </a:p>
          </p:txBody>
        </p:sp>
        <p:sp>
          <p:nvSpPr>
            <p:cNvPr id="100421" name="Rectangle 69"/>
            <p:cNvSpPr>
              <a:spLocks noChangeArrowheads="1"/>
            </p:cNvSpPr>
            <p:nvPr/>
          </p:nvSpPr>
          <p:spPr bwMode="auto">
            <a:xfrm>
              <a:off x="522" y="2019"/>
              <a:ext cx="364" cy="363"/>
            </a:xfrm>
            <a:prstGeom prst="rect">
              <a:avLst/>
            </a:prstGeom>
            <a:solidFill>
              <a:srgbClr val="CCE7FF"/>
            </a:solidFill>
            <a:ln w="12700">
              <a:solidFill>
                <a:schemeClr val="tx1"/>
              </a:solidFill>
              <a:miter lim="800000"/>
              <a:headEnd/>
              <a:tailEnd/>
            </a:ln>
            <a:effectLst/>
          </p:spPr>
          <p:txBody>
            <a:bodyPr wrap="none" anchor="ctr"/>
            <a:lstStyle/>
            <a:p>
              <a:pPr algn="ctr"/>
              <a:r>
                <a:rPr lang="en-GB" sz="1600"/>
                <a:t>UPS</a:t>
              </a:r>
            </a:p>
            <a:p>
              <a:pPr algn="ctr"/>
              <a:r>
                <a:rPr lang="en-GB" sz="1600"/>
                <a:t>1</a:t>
              </a:r>
            </a:p>
          </p:txBody>
        </p:sp>
        <p:sp>
          <p:nvSpPr>
            <p:cNvPr id="100422" name="Line 70"/>
            <p:cNvSpPr>
              <a:spLocks noChangeShapeType="1"/>
            </p:cNvSpPr>
            <p:nvPr/>
          </p:nvSpPr>
          <p:spPr bwMode="auto">
            <a:xfrm flipV="1">
              <a:off x="340" y="2749"/>
              <a:ext cx="954" cy="0"/>
            </a:xfrm>
            <a:prstGeom prst="line">
              <a:avLst/>
            </a:prstGeom>
            <a:noFill/>
            <a:ln w="12700">
              <a:solidFill>
                <a:schemeClr val="tx1"/>
              </a:solidFill>
              <a:round/>
              <a:headEnd/>
              <a:tailEnd/>
            </a:ln>
            <a:effectLst/>
          </p:spPr>
          <p:txBody>
            <a:bodyPr/>
            <a:lstStyle/>
            <a:p>
              <a:endParaRPr lang="sl-SI"/>
            </a:p>
          </p:txBody>
        </p:sp>
        <p:sp>
          <p:nvSpPr>
            <p:cNvPr id="100423" name="Line 71"/>
            <p:cNvSpPr>
              <a:spLocks noChangeShapeType="1"/>
            </p:cNvSpPr>
            <p:nvPr/>
          </p:nvSpPr>
          <p:spPr bwMode="auto">
            <a:xfrm flipH="1" flipV="1">
              <a:off x="659" y="2522"/>
              <a:ext cx="45" cy="91"/>
            </a:xfrm>
            <a:prstGeom prst="line">
              <a:avLst/>
            </a:prstGeom>
            <a:noFill/>
            <a:ln w="12700">
              <a:solidFill>
                <a:schemeClr val="tx1"/>
              </a:solidFill>
              <a:round/>
              <a:headEnd/>
              <a:tailEnd/>
            </a:ln>
            <a:effectLst/>
          </p:spPr>
          <p:txBody>
            <a:bodyPr/>
            <a:lstStyle/>
            <a:p>
              <a:endParaRPr lang="sl-SI"/>
            </a:p>
          </p:txBody>
        </p:sp>
        <p:sp>
          <p:nvSpPr>
            <p:cNvPr id="100424" name="Line 72"/>
            <p:cNvSpPr>
              <a:spLocks noChangeShapeType="1"/>
            </p:cNvSpPr>
            <p:nvPr/>
          </p:nvSpPr>
          <p:spPr bwMode="auto">
            <a:xfrm flipH="1" flipV="1">
              <a:off x="704" y="2387"/>
              <a:ext cx="0" cy="136"/>
            </a:xfrm>
            <a:prstGeom prst="line">
              <a:avLst/>
            </a:prstGeom>
            <a:noFill/>
            <a:ln w="12700">
              <a:solidFill>
                <a:schemeClr val="tx1"/>
              </a:solidFill>
              <a:round/>
              <a:headEnd/>
              <a:tailEnd/>
            </a:ln>
            <a:effectLst/>
          </p:spPr>
          <p:txBody>
            <a:bodyPr/>
            <a:lstStyle/>
            <a:p>
              <a:endParaRPr lang="sl-SI"/>
            </a:p>
          </p:txBody>
        </p:sp>
        <p:sp>
          <p:nvSpPr>
            <p:cNvPr id="100425" name="Oval 73"/>
            <p:cNvSpPr>
              <a:spLocks noChangeArrowheads="1"/>
            </p:cNvSpPr>
            <p:nvPr/>
          </p:nvSpPr>
          <p:spPr bwMode="auto">
            <a:xfrm>
              <a:off x="687" y="2734"/>
              <a:ext cx="35" cy="34"/>
            </a:xfrm>
            <a:prstGeom prst="ellipse">
              <a:avLst/>
            </a:prstGeom>
            <a:solidFill>
              <a:srgbClr val="000000"/>
            </a:solidFill>
            <a:ln w="12700">
              <a:solidFill>
                <a:schemeClr val="tx1"/>
              </a:solidFill>
              <a:round/>
              <a:headEnd/>
              <a:tailEnd/>
            </a:ln>
            <a:effectLst/>
          </p:spPr>
          <p:txBody>
            <a:bodyPr wrap="none" anchor="ctr"/>
            <a:lstStyle/>
            <a:p>
              <a:endParaRPr lang="sl-SI"/>
            </a:p>
          </p:txBody>
        </p:sp>
        <p:sp>
          <p:nvSpPr>
            <p:cNvPr id="100426" name="Line 74"/>
            <p:cNvSpPr>
              <a:spLocks noChangeShapeType="1"/>
            </p:cNvSpPr>
            <p:nvPr/>
          </p:nvSpPr>
          <p:spPr bwMode="auto">
            <a:xfrm flipV="1">
              <a:off x="703" y="2612"/>
              <a:ext cx="0" cy="500"/>
            </a:xfrm>
            <a:prstGeom prst="line">
              <a:avLst/>
            </a:prstGeom>
            <a:noFill/>
            <a:ln w="12700">
              <a:solidFill>
                <a:schemeClr val="tx1"/>
              </a:solidFill>
              <a:round/>
              <a:headEnd/>
              <a:tailEnd/>
            </a:ln>
            <a:effectLst/>
          </p:spPr>
          <p:txBody>
            <a:bodyPr/>
            <a:lstStyle/>
            <a:p>
              <a:endParaRPr lang="sl-SI"/>
            </a:p>
          </p:txBody>
        </p:sp>
        <p:sp>
          <p:nvSpPr>
            <p:cNvPr id="100427" name="Line 75"/>
            <p:cNvSpPr>
              <a:spLocks noChangeShapeType="1"/>
            </p:cNvSpPr>
            <p:nvPr/>
          </p:nvSpPr>
          <p:spPr bwMode="auto">
            <a:xfrm flipH="1" flipV="1">
              <a:off x="930" y="2160"/>
              <a:ext cx="45" cy="91"/>
            </a:xfrm>
            <a:prstGeom prst="line">
              <a:avLst/>
            </a:prstGeom>
            <a:noFill/>
            <a:ln w="12700">
              <a:solidFill>
                <a:schemeClr val="tx1"/>
              </a:solidFill>
              <a:round/>
              <a:headEnd/>
              <a:tailEnd/>
            </a:ln>
            <a:effectLst/>
          </p:spPr>
          <p:txBody>
            <a:bodyPr/>
            <a:lstStyle/>
            <a:p>
              <a:endParaRPr lang="sl-SI"/>
            </a:p>
          </p:txBody>
        </p:sp>
        <p:sp>
          <p:nvSpPr>
            <p:cNvPr id="100428" name="Oval 76"/>
            <p:cNvSpPr>
              <a:spLocks noChangeArrowheads="1"/>
            </p:cNvSpPr>
            <p:nvPr/>
          </p:nvSpPr>
          <p:spPr bwMode="auto">
            <a:xfrm>
              <a:off x="958" y="1597"/>
              <a:ext cx="33" cy="34"/>
            </a:xfrm>
            <a:prstGeom prst="ellipse">
              <a:avLst/>
            </a:prstGeom>
            <a:solidFill>
              <a:srgbClr val="000000"/>
            </a:solidFill>
            <a:ln w="12700">
              <a:solidFill>
                <a:schemeClr val="tx1"/>
              </a:solidFill>
              <a:round/>
              <a:headEnd/>
              <a:tailEnd/>
            </a:ln>
            <a:effectLst/>
          </p:spPr>
          <p:txBody>
            <a:bodyPr wrap="none" anchor="ctr"/>
            <a:lstStyle/>
            <a:p>
              <a:endParaRPr lang="sl-SI"/>
            </a:p>
          </p:txBody>
        </p:sp>
        <p:sp>
          <p:nvSpPr>
            <p:cNvPr id="100429" name="Oval 77"/>
            <p:cNvSpPr>
              <a:spLocks noChangeArrowheads="1"/>
            </p:cNvSpPr>
            <p:nvPr/>
          </p:nvSpPr>
          <p:spPr bwMode="auto">
            <a:xfrm>
              <a:off x="958" y="2732"/>
              <a:ext cx="34" cy="34"/>
            </a:xfrm>
            <a:prstGeom prst="ellipse">
              <a:avLst/>
            </a:prstGeom>
            <a:solidFill>
              <a:srgbClr val="000000"/>
            </a:solidFill>
            <a:ln w="12700">
              <a:solidFill>
                <a:schemeClr val="tx1"/>
              </a:solidFill>
              <a:round/>
              <a:headEnd/>
              <a:tailEnd/>
            </a:ln>
            <a:effectLst/>
          </p:spPr>
          <p:txBody>
            <a:bodyPr wrap="none" anchor="ctr"/>
            <a:lstStyle/>
            <a:p>
              <a:endParaRPr lang="sl-SI"/>
            </a:p>
          </p:txBody>
        </p:sp>
        <p:sp>
          <p:nvSpPr>
            <p:cNvPr id="100430" name="Line 78"/>
            <p:cNvSpPr>
              <a:spLocks noChangeShapeType="1"/>
            </p:cNvSpPr>
            <p:nvPr/>
          </p:nvSpPr>
          <p:spPr bwMode="auto">
            <a:xfrm flipV="1">
              <a:off x="976" y="2250"/>
              <a:ext cx="0" cy="499"/>
            </a:xfrm>
            <a:prstGeom prst="line">
              <a:avLst/>
            </a:prstGeom>
            <a:noFill/>
            <a:ln w="12700">
              <a:solidFill>
                <a:schemeClr val="tx1"/>
              </a:solidFill>
              <a:round/>
              <a:headEnd/>
              <a:tailEnd/>
            </a:ln>
            <a:effectLst/>
          </p:spPr>
          <p:txBody>
            <a:bodyPr/>
            <a:lstStyle/>
            <a:p>
              <a:endParaRPr lang="sl-SI"/>
            </a:p>
          </p:txBody>
        </p:sp>
        <p:sp>
          <p:nvSpPr>
            <p:cNvPr id="100431" name="Text Box 79"/>
            <p:cNvSpPr txBox="1">
              <a:spLocks noChangeArrowheads="1"/>
            </p:cNvSpPr>
            <p:nvPr/>
          </p:nvSpPr>
          <p:spPr bwMode="auto">
            <a:xfrm>
              <a:off x="660" y="890"/>
              <a:ext cx="395" cy="154"/>
            </a:xfrm>
            <a:prstGeom prst="rect">
              <a:avLst/>
            </a:prstGeom>
            <a:noFill/>
            <a:ln w="12700">
              <a:noFill/>
              <a:miter lim="800000"/>
              <a:headEnd/>
              <a:tailEnd/>
            </a:ln>
            <a:effectLst/>
          </p:spPr>
          <p:txBody>
            <a:bodyPr wrap="none">
              <a:spAutoFit/>
            </a:bodyPr>
            <a:lstStyle/>
            <a:p>
              <a:pPr algn="ctr"/>
              <a:r>
                <a:rPr lang="en-GB" sz="1000"/>
                <a:t>Mains 1</a:t>
              </a:r>
            </a:p>
          </p:txBody>
        </p:sp>
        <p:sp>
          <p:nvSpPr>
            <p:cNvPr id="100432" name="Text Box 80"/>
            <p:cNvSpPr txBox="1">
              <a:spLocks noChangeArrowheads="1"/>
            </p:cNvSpPr>
            <p:nvPr/>
          </p:nvSpPr>
          <p:spPr bwMode="auto">
            <a:xfrm>
              <a:off x="2227" y="890"/>
              <a:ext cx="395" cy="154"/>
            </a:xfrm>
            <a:prstGeom prst="rect">
              <a:avLst/>
            </a:prstGeom>
            <a:noFill/>
            <a:ln w="12700">
              <a:noFill/>
              <a:miter lim="800000"/>
              <a:headEnd/>
              <a:tailEnd/>
            </a:ln>
            <a:effectLst/>
          </p:spPr>
          <p:txBody>
            <a:bodyPr wrap="none">
              <a:spAutoFit/>
            </a:bodyPr>
            <a:lstStyle/>
            <a:p>
              <a:pPr algn="ctr"/>
              <a:r>
                <a:rPr lang="en-GB" sz="1000"/>
                <a:t>Mains 2</a:t>
              </a:r>
            </a:p>
          </p:txBody>
        </p:sp>
        <p:sp>
          <p:nvSpPr>
            <p:cNvPr id="100433" name="Rectangle 81"/>
            <p:cNvSpPr>
              <a:spLocks noChangeArrowheads="1"/>
            </p:cNvSpPr>
            <p:nvPr/>
          </p:nvSpPr>
          <p:spPr bwMode="auto">
            <a:xfrm>
              <a:off x="664" y="3145"/>
              <a:ext cx="166" cy="182"/>
            </a:xfrm>
            <a:prstGeom prst="rect">
              <a:avLst/>
            </a:prstGeom>
            <a:solidFill>
              <a:srgbClr val="CCE7FF"/>
            </a:solidFill>
            <a:ln w="12700">
              <a:solidFill>
                <a:schemeClr val="tx1"/>
              </a:solidFill>
              <a:miter lim="800000"/>
              <a:headEnd/>
              <a:tailEnd/>
            </a:ln>
            <a:effectLst/>
          </p:spPr>
          <p:txBody>
            <a:bodyPr lIns="90000" tIns="46800" rIns="90000" bIns="46800" anchor="ctr">
              <a:spAutoFit/>
            </a:bodyPr>
            <a:lstStyle/>
            <a:p>
              <a:endParaRPr lang="sl-SI"/>
            </a:p>
          </p:txBody>
        </p:sp>
        <p:sp>
          <p:nvSpPr>
            <p:cNvPr id="100434" name="Line 82"/>
            <p:cNvSpPr>
              <a:spLocks noChangeShapeType="1"/>
            </p:cNvSpPr>
            <p:nvPr/>
          </p:nvSpPr>
          <p:spPr bwMode="auto">
            <a:xfrm>
              <a:off x="703" y="3100"/>
              <a:ext cx="0" cy="91"/>
            </a:xfrm>
            <a:prstGeom prst="line">
              <a:avLst/>
            </a:prstGeom>
            <a:noFill/>
            <a:ln w="12700">
              <a:solidFill>
                <a:schemeClr val="tx1"/>
              </a:solidFill>
              <a:round/>
              <a:headEnd/>
              <a:tailEnd/>
            </a:ln>
            <a:effectLst/>
          </p:spPr>
          <p:txBody>
            <a:bodyPr wrap="none" lIns="90000" tIns="46800" rIns="90000" bIns="46800" anchor="ctr">
              <a:spAutoFit/>
            </a:bodyPr>
            <a:lstStyle/>
            <a:p>
              <a:endParaRPr lang="sl-SI"/>
            </a:p>
          </p:txBody>
        </p:sp>
        <p:sp>
          <p:nvSpPr>
            <p:cNvPr id="100435" name="Line 83"/>
            <p:cNvSpPr>
              <a:spLocks noChangeShapeType="1"/>
            </p:cNvSpPr>
            <p:nvPr/>
          </p:nvSpPr>
          <p:spPr bwMode="auto">
            <a:xfrm>
              <a:off x="750" y="3281"/>
              <a:ext cx="0" cy="330"/>
            </a:xfrm>
            <a:prstGeom prst="line">
              <a:avLst/>
            </a:prstGeom>
            <a:noFill/>
            <a:ln w="12700">
              <a:solidFill>
                <a:schemeClr val="tx1"/>
              </a:solidFill>
              <a:round/>
              <a:headEnd/>
              <a:tailEnd/>
            </a:ln>
            <a:effectLst/>
          </p:spPr>
          <p:txBody>
            <a:bodyPr lIns="90000" tIns="46800" rIns="90000" bIns="46800" anchor="ctr">
              <a:spAutoFit/>
            </a:bodyPr>
            <a:lstStyle/>
            <a:p>
              <a:endParaRPr lang="sl-SI"/>
            </a:p>
          </p:txBody>
        </p:sp>
        <p:sp>
          <p:nvSpPr>
            <p:cNvPr id="100436" name="Line 84"/>
            <p:cNvSpPr>
              <a:spLocks noChangeShapeType="1"/>
            </p:cNvSpPr>
            <p:nvPr/>
          </p:nvSpPr>
          <p:spPr bwMode="auto">
            <a:xfrm>
              <a:off x="794" y="3100"/>
              <a:ext cx="0" cy="91"/>
            </a:xfrm>
            <a:prstGeom prst="line">
              <a:avLst/>
            </a:prstGeom>
            <a:noFill/>
            <a:ln w="12700">
              <a:solidFill>
                <a:schemeClr val="tx1"/>
              </a:solidFill>
              <a:round/>
              <a:headEnd/>
              <a:tailEnd/>
            </a:ln>
            <a:effectLst/>
          </p:spPr>
          <p:txBody>
            <a:bodyPr wrap="none" lIns="90000" tIns="46800" rIns="90000" bIns="46800" anchor="ctr">
              <a:spAutoFit/>
            </a:bodyPr>
            <a:lstStyle/>
            <a:p>
              <a:endParaRPr lang="sl-SI"/>
            </a:p>
          </p:txBody>
        </p:sp>
        <p:sp>
          <p:nvSpPr>
            <p:cNvPr id="100437" name="Line 85"/>
            <p:cNvSpPr>
              <a:spLocks noChangeShapeType="1"/>
            </p:cNvSpPr>
            <p:nvPr/>
          </p:nvSpPr>
          <p:spPr bwMode="auto">
            <a:xfrm flipH="1" flipV="1">
              <a:off x="703" y="3191"/>
              <a:ext cx="47" cy="90"/>
            </a:xfrm>
            <a:prstGeom prst="line">
              <a:avLst/>
            </a:prstGeom>
            <a:noFill/>
            <a:ln w="38100">
              <a:solidFill>
                <a:schemeClr val="tx1"/>
              </a:solidFill>
              <a:round/>
              <a:headEnd/>
              <a:tailEnd/>
            </a:ln>
            <a:effectLst/>
          </p:spPr>
          <p:txBody>
            <a:bodyPr/>
            <a:lstStyle/>
            <a:p>
              <a:endParaRPr lang="sl-SI"/>
            </a:p>
          </p:txBody>
        </p:sp>
        <p:sp>
          <p:nvSpPr>
            <p:cNvPr id="100438" name="Oval 86"/>
            <p:cNvSpPr>
              <a:spLocks noChangeArrowheads="1"/>
            </p:cNvSpPr>
            <p:nvPr/>
          </p:nvSpPr>
          <p:spPr bwMode="auto">
            <a:xfrm>
              <a:off x="732" y="3593"/>
              <a:ext cx="34" cy="34"/>
            </a:xfrm>
            <a:prstGeom prst="ellipse">
              <a:avLst/>
            </a:prstGeom>
            <a:solidFill>
              <a:srgbClr val="000000"/>
            </a:solidFill>
            <a:ln w="12700">
              <a:solidFill>
                <a:schemeClr val="tx1"/>
              </a:solidFill>
              <a:round/>
              <a:headEnd/>
              <a:tailEnd/>
            </a:ln>
            <a:effectLst/>
          </p:spPr>
          <p:txBody>
            <a:bodyPr wrap="none" anchor="ctr"/>
            <a:lstStyle/>
            <a:p>
              <a:endParaRPr lang="sl-SI"/>
            </a:p>
          </p:txBody>
        </p:sp>
        <p:sp>
          <p:nvSpPr>
            <p:cNvPr id="100439" name="Line 87"/>
            <p:cNvSpPr>
              <a:spLocks noChangeShapeType="1"/>
            </p:cNvSpPr>
            <p:nvPr/>
          </p:nvSpPr>
          <p:spPr bwMode="auto">
            <a:xfrm>
              <a:off x="340" y="3611"/>
              <a:ext cx="954" cy="0"/>
            </a:xfrm>
            <a:prstGeom prst="line">
              <a:avLst/>
            </a:prstGeom>
            <a:noFill/>
            <a:ln w="12700">
              <a:solidFill>
                <a:schemeClr val="tx1"/>
              </a:solidFill>
              <a:round/>
              <a:headEnd/>
              <a:tailEnd/>
            </a:ln>
            <a:effectLst/>
          </p:spPr>
          <p:txBody>
            <a:bodyPr/>
            <a:lstStyle/>
            <a:p>
              <a:endParaRPr lang="sl-SI"/>
            </a:p>
          </p:txBody>
        </p:sp>
        <p:sp>
          <p:nvSpPr>
            <p:cNvPr id="100440" name="Line 88"/>
            <p:cNvSpPr>
              <a:spLocks noChangeShapeType="1"/>
            </p:cNvSpPr>
            <p:nvPr/>
          </p:nvSpPr>
          <p:spPr bwMode="auto">
            <a:xfrm flipH="1" flipV="1">
              <a:off x="1066" y="2160"/>
              <a:ext cx="45" cy="91"/>
            </a:xfrm>
            <a:prstGeom prst="line">
              <a:avLst/>
            </a:prstGeom>
            <a:noFill/>
            <a:ln w="12700">
              <a:solidFill>
                <a:schemeClr val="tx1"/>
              </a:solidFill>
              <a:prstDash val="dash"/>
              <a:round/>
              <a:headEnd/>
              <a:tailEnd/>
            </a:ln>
            <a:effectLst/>
          </p:spPr>
          <p:txBody>
            <a:bodyPr/>
            <a:lstStyle/>
            <a:p>
              <a:endParaRPr lang="sl-SI"/>
            </a:p>
          </p:txBody>
        </p:sp>
        <p:sp>
          <p:nvSpPr>
            <p:cNvPr id="100441" name="Line 89"/>
            <p:cNvSpPr>
              <a:spLocks noChangeShapeType="1"/>
            </p:cNvSpPr>
            <p:nvPr/>
          </p:nvSpPr>
          <p:spPr bwMode="auto">
            <a:xfrm flipH="1" flipV="1">
              <a:off x="1112" y="1751"/>
              <a:ext cx="0" cy="409"/>
            </a:xfrm>
            <a:prstGeom prst="line">
              <a:avLst/>
            </a:prstGeom>
            <a:noFill/>
            <a:ln w="12700">
              <a:solidFill>
                <a:schemeClr val="tx1"/>
              </a:solidFill>
              <a:prstDash val="dash"/>
              <a:round/>
              <a:headEnd/>
              <a:tailEnd/>
            </a:ln>
            <a:effectLst/>
          </p:spPr>
          <p:txBody>
            <a:bodyPr/>
            <a:lstStyle/>
            <a:p>
              <a:endParaRPr lang="sl-SI"/>
            </a:p>
          </p:txBody>
        </p:sp>
        <p:sp>
          <p:nvSpPr>
            <p:cNvPr id="100442" name="Oval 90"/>
            <p:cNvSpPr>
              <a:spLocks noChangeArrowheads="1"/>
            </p:cNvSpPr>
            <p:nvPr/>
          </p:nvSpPr>
          <p:spPr bwMode="auto">
            <a:xfrm>
              <a:off x="1094" y="1732"/>
              <a:ext cx="33" cy="34"/>
            </a:xfrm>
            <a:prstGeom prst="ellipse">
              <a:avLst/>
            </a:prstGeom>
            <a:solidFill>
              <a:srgbClr val="000000"/>
            </a:solidFill>
            <a:ln w="12700">
              <a:solidFill>
                <a:schemeClr val="tx1"/>
              </a:solidFill>
              <a:round/>
              <a:headEnd/>
              <a:tailEnd/>
            </a:ln>
            <a:effectLst/>
          </p:spPr>
          <p:txBody>
            <a:bodyPr wrap="none" anchor="ctr"/>
            <a:lstStyle/>
            <a:p>
              <a:endParaRPr lang="sl-SI"/>
            </a:p>
          </p:txBody>
        </p:sp>
        <p:sp>
          <p:nvSpPr>
            <p:cNvPr id="100443" name="Oval 91"/>
            <p:cNvSpPr>
              <a:spLocks noChangeArrowheads="1"/>
            </p:cNvSpPr>
            <p:nvPr/>
          </p:nvSpPr>
          <p:spPr bwMode="auto">
            <a:xfrm>
              <a:off x="1094" y="2734"/>
              <a:ext cx="34" cy="34"/>
            </a:xfrm>
            <a:prstGeom prst="ellipse">
              <a:avLst/>
            </a:prstGeom>
            <a:solidFill>
              <a:srgbClr val="000000"/>
            </a:solidFill>
            <a:ln w="12700">
              <a:solidFill>
                <a:schemeClr val="tx1"/>
              </a:solidFill>
              <a:round/>
              <a:headEnd/>
              <a:tailEnd/>
            </a:ln>
            <a:effectLst/>
          </p:spPr>
          <p:txBody>
            <a:bodyPr wrap="none" anchor="ctr"/>
            <a:lstStyle/>
            <a:p>
              <a:endParaRPr lang="sl-SI"/>
            </a:p>
          </p:txBody>
        </p:sp>
        <p:sp>
          <p:nvSpPr>
            <p:cNvPr id="100444" name="Line 92"/>
            <p:cNvSpPr>
              <a:spLocks noChangeShapeType="1"/>
            </p:cNvSpPr>
            <p:nvPr/>
          </p:nvSpPr>
          <p:spPr bwMode="auto">
            <a:xfrm flipV="1">
              <a:off x="1112" y="2250"/>
              <a:ext cx="0" cy="499"/>
            </a:xfrm>
            <a:prstGeom prst="line">
              <a:avLst/>
            </a:prstGeom>
            <a:noFill/>
            <a:ln w="12700">
              <a:solidFill>
                <a:schemeClr val="tx1"/>
              </a:solidFill>
              <a:prstDash val="dash"/>
              <a:round/>
              <a:headEnd/>
              <a:tailEnd/>
            </a:ln>
            <a:effectLst/>
          </p:spPr>
          <p:txBody>
            <a:bodyPr/>
            <a:lstStyle/>
            <a:p>
              <a:endParaRPr lang="sl-SI"/>
            </a:p>
          </p:txBody>
        </p:sp>
        <p:sp>
          <p:nvSpPr>
            <p:cNvPr id="100445" name="Line 93"/>
            <p:cNvSpPr>
              <a:spLocks noChangeShapeType="1"/>
            </p:cNvSpPr>
            <p:nvPr/>
          </p:nvSpPr>
          <p:spPr bwMode="auto">
            <a:xfrm>
              <a:off x="340" y="2931"/>
              <a:ext cx="3856" cy="0"/>
            </a:xfrm>
            <a:prstGeom prst="line">
              <a:avLst/>
            </a:prstGeom>
            <a:noFill/>
            <a:ln w="12700">
              <a:solidFill>
                <a:srgbClr val="3366FF"/>
              </a:solidFill>
              <a:round/>
              <a:headEnd/>
              <a:tailEnd/>
            </a:ln>
            <a:effectLst/>
          </p:spPr>
          <p:txBody>
            <a:bodyPr/>
            <a:lstStyle/>
            <a:p>
              <a:endParaRPr lang="sl-SI"/>
            </a:p>
          </p:txBody>
        </p:sp>
        <p:sp>
          <p:nvSpPr>
            <p:cNvPr id="100446" name="Line 94"/>
            <p:cNvSpPr>
              <a:spLocks noChangeShapeType="1"/>
            </p:cNvSpPr>
            <p:nvPr/>
          </p:nvSpPr>
          <p:spPr bwMode="auto">
            <a:xfrm flipV="1">
              <a:off x="1294" y="2659"/>
              <a:ext cx="136" cy="90"/>
            </a:xfrm>
            <a:prstGeom prst="line">
              <a:avLst/>
            </a:prstGeom>
            <a:noFill/>
            <a:ln w="12700">
              <a:solidFill>
                <a:schemeClr val="tx1"/>
              </a:solidFill>
              <a:round/>
              <a:headEnd/>
              <a:tailEnd/>
            </a:ln>
            <a:effectLst/>
          </p:spPr>
          <p:txBody>
            <a:bodyPr/>
            <a:lstStyle/>
            <a:p>
              <a:endParaRPr lang="sl-SI"/>
            </a:p>
          </p:txBody>
        </p:sp>
        <p:sp>
          <p:nvSpPr>
            <p:cNvPr id="100447" name="Line 95"/>
            <p:cNvSpPr>
              <a:spLocks noChangeShapeType="1"/>
            </p:cNvSpPr>
            <p:nvPr/>
          </p:nvSpPr>
          <p:spPr bwMode="auto">
            <a:xfrm flipV="1">
              <a:off x="794" y="2931"/>
              <a:ext cx="0" cy="181"/>
            </a:xfrm>
            <a:prstGeom prst="line">
              <a:avLst/>
            </a:prstGeom>
            <a:noFill/>
            <a:ln w="12700">
              <a:solidFill>
                <a:srgbClr val="3366FF"/>
              </a:solidFill>
              <a:round/>
              <a:headEnd/>
              <a:tailEnd/>
            </a:ln>
            <a:effectLst/>
          </p:spPr>
          <p:txBody>
            <a:bodyPr/>
            <a:lstStyle/>
            <a:p>
              <a:endParaRPr lang="sl-SI"/>
            </a:p>
          </p:txBody>
        </p:sp>
        <p:sp>
          <p:nvSpPr>
            <p:cNvPr id="100448" name="Oval 96"/>
            <p:cNvSpPr>
              <a:spLocks noChangeArrowheads="1"/>
            </p:cNvSpPr>
            <p:nvPr/>
          </p:nvSpPr>
          <p:spPr bwMode="auto">
            <a:xfrm>
              <a:off x="776" y="2914"/>
              <a:ext cx="34" cy="34"/>
            </a:xfrm>
            <a:prstGeom prst="ellipse">
              <a:avLst/>
            </a:prstGeom>
            <a:solidFill>
              <a:srgbClr val="3366FF"/>
            </a:solidFill>
            <a:ln w="12700">
              <a:solidFill>
                <a:srgbClr val="3366FF"/>
              </a:solidFill>
              <a:round/>
              <a:headEnd/>
              <a:tailEnd/>
            </a:ln>
            <a:effectLst/>
          </p:spPr>
          <p:txBody>
            <a:bodyPr wrap="none" anchor="ctr"/>
            <a:lstStyle/>
            <a:p>
              <a:endParaRPr lang="sl-SI"/>
            </a:p>
          </p:txBody>
        </p:sp>
        <p:sp>
          <p:nvSpPr>
            <p:cNvPr id="100449" name="Oval 97"/>
            <p:cNvSpPr>
              <a:spLocks noChangeArrowheads="1"/>
            </p:cNvSpPr>
            <p:nvPr/>
          </p:nvSpPr>
          <p:spPr bwMode="auto">
            <a:xfrm>
              <a:off x="454" y="2733"/>
              <a:ext cx="34" cy="34"/>
            </a:xfrm>
            <a:prstGeom prst="ellipse">
              <a:avLst/>
            </a:prstGeom>
            <a:solidFill>
              <a:srgbClr val="000000"/>
            </a:solidFill>
            <a:ln w="12700">
              <a:solidFill>
                <a:schemeClr val="tx1"/>
              </a:solidFill>
              <a:round/>
              <a:headEnd/>
              <a:tailEnd/>
            </a:ln>
            <a:effectLst/>
          </p:spPr>
          <p:txBody>
            <a:bodyPr wrap="none" anchor="ctr"/>
            <a:lstStyle/>
            <a:p>
              <a:endParaRPr lang="sl-SI"/>
            </a:p>
          </p:txBody>
        </p:sp>
        <p:sp>
          <p:nvSpPr>
            <p:cNvPr id="100450" name="Rectangle 98"/>
            <p:cNvSpPr>
              <a:spLocks noChangeArrowheads="1"/>
            </p:cNvSpPr>
            <p:nvPr/>
          </p:nvSpPr>
          <p:spPr bwMode="auto">
            <a:xfrm>
              <a:off x="431" y="3150"/>
              <a:ext cx="165" cy="182"/>
            </a:xfrm>
            <a:prstGeom prst="rect">
              <a:avLst/>
            </a:prstGeom>
            <a:solidFill>
              <a:srgbClr val="CCE7FF"/>
            </a:solidFill>
            <a:ln w="12700">
              <a:solidFill>
                <a:schemeClr val="tx1"/>
              </a:solidFill>
              <a:miter lim="800000"/>
              <a:headEnd/>
              <a:tailEnd/>
            </a:ln>
            <a:effectLst/>
          </p:spPr>
          <p:txBody>
            <a:bodyPr lIns="90000" tIns="46800" rIns="90000" bIns="46800" anchor="ctr">
              <a:spAutoFit/>
            </a:bodyPr>
            <a:lstStyle/>
            <a:p>
              <a:endParaRPr lang="sl-SI"/>
            </a:p>
          </p:txBody>
        </p:sp>
        <p:sp>
          <p:nvSpPr>
            <p:cNvPr id="100451" name="Line 99"/>
            <p:cNvSpPr>
              <a:spLocks noChangeShapeType="1"/>
            </p:cNvSpPr>
            <p:nvPr/>
          </p:nvSpPr>
          <p:spPr bwMode="auto">
            <a:xfrm>
              <a:off x="516" y="3286"/>
              <a:ext cx="0" cy="136"/>
            </a:xfrm>
            <a:prstGeom prst="line">
              <a:avLst/>
            </a:prstGeom>
            <a:noFill/>
            <a:ln w="12700">
              <a:solidFill>
                <a:schemeClr val="tx1"/>
              </a:solidFill>
              <a:round/>
              <a:headEnd/>
              <a:tailEnd/>
            </a:ln>
            <a:effectLst/>
          </p:spPr>
          <p:txBody>
            <a:bodyPr lIns="90000" tIns="46800" rIns="90000" bIns="46800" anchor="ctr">
              <a:spAutoFit/>
            </a:bodyPr>
            <a:lstStyle/>
            <a:p>
              <a:endParaRPr lang="sl-SI"/>
            </a:p>
          </p:txBody>
        </p:sp>
        <p:sp>
          <p:nvSpPr>
            <p:cNvPr id="100452" name="Line 100"/>
            <p:cNvSpPr>
              <a:spLocks noChangeShapeType="1"/>
            </p:cNvSpPr>
            <p:nvPr/>
          </p:nvSpPr>
          <p:spPr bwMode="auto">
            <a:xfrm>
              <a:off x="562" y="3105"/>
              <a:ext cx="0" cy="91"/>
            </a:xfrm>
            <a:prstGeom prst="line">
              <a:avLst/>
            </a:prstGeom>
            <a:noFill/>
            <a:ln w="12700">
              <a:solidFill>
                <a:schemeClr val="tx1"/>
              </a:solidFill>
              <a:round/>
              <a:headEnd/>
              <a:tailEnd/>
            </a:ln>
            <a:effectLst/>
          </p:spPr>
          <p:txBody>
            <a:bodyPr wrap="none" lIns="90000" tIns="46800" rIns="90000" bIns="46800" anchor="ctr">
              <a:spAutoFit/>
            </a:bodyPr>
            <a:lstStyle/>
            <a:p>
              <a:endParaRPr lang="sl-SI"/>
            </a:p>
          </p:txBody>
        </p:sp>
        <p:sp>
          <p:nvSpPr>
            <p:cNvPr id="100453" name="Line 101"/>
            <p:cNvSpPr>
              <a:spLocks noChangeShapeType="1"/>
            </p:cNvSpPr>
            <p:nvPr/>
          </p:nvSpPr>
          <p:spPr bwMode="auto">
            <a:xfrm flipH="1" flipV="1">
              <a:off x="470" y="3196"/>
              <a:ext cx="46" cy="90"/>
            </a:xfrm>
            <a:prstGeom prst="line">
              <a:avLst/>
            </a:prstGeom>
            <a:noFill/>
            <a:ln w="38100">
              <a:solidFill>
                <a:schemeClr val="tx1"/>
              </a:solidFill>
              <a:round/>
              <a:headEnd/>
              <a:tailEnd/>
            </a:ln>
            <a:effectLst/>
          </p:spPr>
          <p:txBody>
            <a:bodyPr/>
            <a:lstStyle/>
            <a:p>
              <a:endParaRPr lang="sl-SI"/>
            </a:p>
          </p:txBody>
        </p:sp>
        <p:sp>
          <p:nvSpPr>
            <p:cNvPr id="100454" name="Oval 102"/>
            <p:cNvSpPr>
              <a:spLocks noChangeArrowheads="1"/>
            </p:cNvSpPr>
            <p:nvPr/>
          </p:nvSpPr>
          <p:spPr bwMode="auto">
            <a:xfrm>
              <a:off x="499" y="3413"/>
              <a:ext cx="35" cy="34"/>
            </a:xfrm>
            <a:prstGeom prst="ellipse">
              <a:avLst/>
            </a:prstGeom>
            <a:solidFill>
              <a:srgbClr val="000000"/>
            </a:solidFill>
            <a:ln w="12700">
              <a:solidFill>
                <a:schemeClr val="tx1"/>
              </a:solidFill>
              <a:round/>
              <a:headEnd/>
              <a:tailEnd/>
            </a:ln>
            <a:effectLst/>
          </p:spPr>
          <p:txBody>
            <a:bodyPr wrap="none" anchor="ctr"/>
            <a:lstStyle/>
            <a:p>
              <a:endParaRPr lang="sl-SI"/>
            </a:p>
          </p:txBody>
        </p:sp>
        <p:sp>
          <p:nvSpPr>
            <p:cNvPr id="100455" name="Line 103"/>
            <p:cNvSpPr>
              <a:spLocks noChangeShapeType="1"/>
            </p:cNvSpPr>
            <p:nvPr/>
          </p:nvSpPr>
          <p:spPr bwMode="auto">
            <a:xfrm flipV="1">
              <a:off x="562" y="2936"/>
              <a:ext cx="0" cy="181"/>
            </a:xfrm>
            <a:prstGeom prst="line">
              <a:avLst/>
            </a:prstGeom>
            <a:noFill/>
            <a:ln w="12700">
              <a:solidFill>
                <a:srgbClr val="3366FF"/>
              </a:solidFill>
              <a:round/>
              <a:headEnd/>
              <a:tailEnd/>
            </a:ln>
            <a:effectLst/>
          </p:spPr>
          <p:txBody>
            <a:bodyPr/>
            <a:lstStyle/>
            <a:p>
              <a:endParaRPr lang="sl-SI"/>
            </a:p>
          </p:txBody>
        </p:sp>
        <p:sp>
          <p:nvSpPr>
            <p:cNvPr id="100456" name="Oval 104"/>
            <p:cNvSpPr>
              <a:spLocks noChangeArrowheads="1"/>
            </p:cNvSpPr>
            <p:nvPr/>
          </p:nvSpPr>
          <p:spPr bwMode="auto">
            <a:xfrm>
              <a:off x="543" y="2915"/>
              <a:ext cx="35" cy="34"/>
            </a:xfrm>
            <a:prstGeom prst="ellipse">
              <a:avLst/>
            </a:prstGeom>
            <a:solidFill>
              <a:srgbClr val="3366FF"/>
            </a:solidFill>
            <a:ln w="12700">
              <a:solidFill>
                <a:srgbClr val="3366FF"/>
              </a:solidFill>
              <a:round/>
              <a:headEnd/>
              <a:tailEnd/>
            </a:ln>
            <a:effectLst/>
          </p:spPr>
          <p:txBody>
            <a:bodyPr wrap="none" anchor="ctr"/>
            <a:lstStyle/>
            <a:p>
              <a:endParaRPr lang="sl-SI"/>
            </a:p>
          </p:txBody>
        </p:sp>
        <p:sp>
          <p:nvSpPr>
            <p:cNvPr id="100457" name="Line 105"/>
            <p:cNvSpPr>
              <a:spLocks noChangeShapeType="1"/>
            </p:cNvSpPr>
            <p:nvPr/>
          </p:nvSpPr>
          <p:spPr bwMode="auto">
            <a:xfrm>
              <a:off x="471" y="3108"/>
              <a:ext cx="0" cy="91"/>
            </a:xfrm>
            <a:prstGeom prst="line">
              <a:avLst/>
            </a:prstGeom>
            <a:noFill/>
            <a:ln w="12700">
              <a:solidFill>
                <a:schemeClr val="tx1"/>
              </a:solidFill>
              <a:round/>
              <a:headEnd/>
              <a:tailEnd/>
            </a:ln>
            <a:effectLst/>
          </p:spPr>
          <p:txBody>
            <a:bodyPr wrap="none" lIns="90000" tIns="46800" rIns="90000" bIns="46800" anchor="ctr">
              <a:spAutoFit/>
            </a:bodyPr>
            <a:lstStyle/>
            <a:p>
              <a:endParaRPr lang="sl-SI"/>
            </a:p>
          </p:txBody>
        </p:sp>
        <p:sp>
          <p:nvSpPr>
            <p:cNvPr id="100458" name="Line 106"/>
            <p:cNvSpPr>
              <a:spLocks noChangeShapeType="1"/>
            </p:cNvSpPr>
            <p:nvPr/>
          </p:nvSpPr>
          <p:spPr bwMode="auto">
            <a:xfrm flipH="1" flipV="1">
              <a:off x="930" y="3185"/>
              <a:ext cx="45" cy="91"/>
            </a:xfrm>
            <a:prstGeom prst="line">
              <a:avLst/>
            </a:prstGeom>
            <a:noFill/>
            <a:ln w="12700">
              <a:solidFill>
                <a:schemeClr val="tx1"/>
              </a:solidFill>
              <a:round/>
              <a:headEnd/>
              <a:tailEnd/>
            </a:ln>
            <a:effectLst/>
          </p:spPr>
          <p:txBody>
            <a:bodyPr/>
            <a:lstStyle/>
            <a:p>
              <a:endParaRPr lang="sl-SI"/>
            </a:p>
          </p:txBody>
        </p:sp>
        <p:sp>
          <p:nvSpPr>
            <p:cNvPr id="100459" name="Line 107"/>
            <p:cNvSpPr>
              <a:spLocks noChangeShapeType="1"/>
            </p:cNvSpPr>
            <p:nvPr/>
          </p:nvSpPr>
          <p:spPr bwMode="auto">
            <a:xfrm flipH="1" flipV="1">
              <a:off x="976" y="2749"/>
              <a:ext cx="0" cy="436"/>
            </a:xfrm>
            <a:prstGeom prst="line">
              <a:avLst/>
            </a:prstGeom>
            <a:noFill/>
            <a:ln w="12700">
              <a:solidFill>
                <a:schemeClr val="tx1"/>
              </a:solidFill>
              <a:round/>
              <a:headEnd/>
              <a:tailEnd/>
            </a:ln>
            <a:effectLst/>
          </p:spPr>
          <p:txBody>
            <a:bodyPr/>
            <a:lstStyle/>
            <a:p>
              <a:endParaRPr lang="sl-SI"/>
            </a:p>
          </p:txBody>
        </p:sp>
        <p:sp>
          <p:nvSpPr>
            <p:cNvPr id="100460" name="Oval 108"/>
            <p:cNvSpPr>
              <a:spLocks noChangeArrowheads="1"/>
            </p:cNvSpPr>
            <p:nvPr/>
          </p:nvSpPr>
          <p:spPr bwMode="auto">
            <a:xfrm>
              <a:off x="960" y="3411"/>
              <a:ext cx="34" cy="34"/>
            </a:xfrm>
            <a:prstGeom prst="ellipse">
              <a:avLst/>
            </a:prstGeom>
            <a:solidFill>
              <a:srgbClr val="000000"/>
            </a:solidFill>
            <a:ln w="12700">
              <a:solidFill>
                <a:schemeClr val="tx1"/>
              </a:solidFill>
              <a:round/>
              <a:headEnd/>
              <a:tailEnd/>
            </a:ln>
            <a:effectLst/>
          </p:spPr>
          <p:txBody>
            <a:bodyPr wrap="none" anchor="ctr"/>
            <a:lstStyle/>
            <a:p>
              <a:endParaRPr lang="sl-SI"/>
            </a:p>
          </p:txBody>
        </p:sp>
        <p:sp>
          <p:nvSpPr>
            <p:cNvPr id="100461" name="Line 109"/>
            <p:cNvSpPr>
              <a:spLocks noChangeShapeType="1"/>
            </p:cNvSpPr>
            <p:nvPr/>
          </p:nvSpPr>
          <p:spPr bwMode="auto">
            <a:xfrm flipV="1">
              <a:off x="976" y="3275"/>
              <a:ext cx="0" cy="155"/>
            </a:xfrm>
            <a:prstGeom prst="line">
              <a:avLst/>
            </a:prstGeom>
            <a:noFill/>
            <a:ln w="12700">
              <a:solidFill>
                <a:schemeClr val="tx1"/>
              </a:solidFill>
              <a:round/>
              <a:headEnd/>
              <a:tailEnd/>
            </a:ln>
            <a:effectLst/>
          </p:spPr>
          <p:txBody>
            <a:bodyPr/>
            <a:lstStyle/>
            <a:p>
              <a:endParaRPr lang="sl-SI"/>
            </a:p>
          </p:txBody>
        </p:sp>
        <p:sp>
          <p:nvSpPr>
            <p:cNvPr id="100462" name="Line 110"/>
            <p:cNvSpPr>
              <a:spLocks noChangeShapeType="1"/>
            </p:cNvSpPr>
            <p:nvPr/>
          </p:nvSpPr>
          <p:spPr bwMode="auto">
            <a:xfrm flipH="1" flipV="1">
              <a:off x="1066" y="3185"/>
              <a:ext cx="45" cy="91"/>
            </a:xfrm>
            <a:prstGeom prst="line">
              <a:avLst/>
            </a:prstGeom>
            <a:noFill/>
            <a:ln w="12700">
              <a:solidFill>
                <a:schemeClr val="tx1"/>
              </a:solidFill>
              <a:round/>
              <a:headEnd/>
              <a:tailEnd/>
            </a:ln>
            <a:effectLst/>
          </p:spPr>
          <p:txBody>
            <a:bodyPr/>
            <a:lstStyle/>
            <a:p>
              <a:endParaRPr lang="sl-SI"/>
            </a:p>
          </p:txBody>
        </p:sp>
        <p:sp>
          <p:nvSpPr>
            <p:cNvPr id="100463" name="Line 111"/>
            <p:cNvSpPr>
              <a:spLocks noChangeShapeType="1"/>
            </p:cNvSpPr>
            <p:nvPr/>
          </p:nvSpPr>
          <p:spPr bwMode="auto">
            <a:xfrm flipH="1" flipV="1">
              <a:off x="1112" y="2749"/>
              <a:ext cx="0" cy="436"/>
            </a:xfrm>
            <a:prstGeom prst="line">
              <a:avLst/>
            </a:prstGeom>
            <a:noFill/>
            <a:ln w="12700">
              <a:solidFill>
                <a:schemeClr val="tx1"/>
              </a:solidFill>
              <a:round/>
              <a:headEnd/>
              <a:tailEnd/>
            </a:ln>
            <a:effectLst/>
          </p:spPr>
          <p:txBody>
            <a:bodyPr/>
            <a:lstStyle/>
            <a:p>
              <a:endParaRPr lang="sl-SI"/>
            </a:p>
          </p:txBody>
        </p:sp>
        <p:sp>
          <p:nvSpPr>
            <p:cNvPr id="100464" name="Oval 112"/>
            <p:cNvSpPr>
              <a:spLocks noChangeArrowheads="1"/>
            </p:cNvSpPr>
            <p:nvPr/>
          </p:nvSpPr>
          <p:spPr bwMode="auto">
            <a:xfrm>
              <a:off x="1094" y="3593"/>
              <a:ext cx="34" cy="34"/>
            </a:xfrm>
            <a:prstGeom prst="ellipse">
              <a:avLst/>
            </a:prstGeom>
            <a:solidFill>
              <a:srgbClr val="000000"/>
            </a:solidFill>
            <a:ln w="12700">
              <a:solidFill>
                <a:schemeClr val="tx1"/>
              </a:solidFill>
              <a:round/>
              <a:headEnd/>
              <a:tailEnd/>
            </a:ln>
            <a:effectLst/>
          </p:spPr>
          <p:txBody>
            <a:bodyPr wrap="none" anchor="ctr"/>
            <a:lstStyle/>
            <a:p>
              <a:endParaRPr lang="sl-SI"/>
            </a:p>
          </p:txBody>
        </p:sp>
        <p:sp>
          <p:nvSpPr>
            <p:cNvPr id="100465" name="Line 113"/>
            <p:cNvSpPr>
              <a:spLocks noChangeShapeType="1"/>
            </p:cNvSpPr>
            <p:nvPr/>
          </p:nvSpPr>
          <p:spPr bwMode="auto">
            <a:xfrm flipV="1">
              <a:off x="1112" y="3275"/>
              <a:ext cx="0" cy="336"/>
            </a:xfrm>
            <a:prstGeom prst="line">
              <a:avLst/>
            </a:prstGeom>
            <a:noFill/>
            <a:ln w="12700">
              <a:solidFill>
                <a:schemeClr val="tx1"/>
              </a:solidFill>
              <a:round/>
              <a:headEnd/>
              <a:tailEnd/>
            </a:ln>
            <a:effectLst/>
          </p:spPr>
          <p:txBody>
            <a:bodyPr/>
            <a:lstStyle/>
            <a:p>
              <a:endParaRPr lang="sl-SI"/>
            </a:p>
          </p:txBody>
        </p:sp>
        <p:sp>
          <p:nvSpPr>
            <p:cNvPr id="100466" name="Line 114"/>
            <p:cNvSpPr>
              <a:spLocks noChangeShapeType="1"/>
            </p:cNvSpPr>
            <p:nvPr/>
          </p:nvSpPr>
          <p:spPr bwMode="auto">
            <a:xfrm flipV="1">
              <a:off x="471" y="2749"/>
              <a:ext cx="0" cy="363"/>
            </a:xfrm>
            <a:prstGeom prst="line">
              <a:avLst/>
            </a:prstGeom>
            <a:noFill/>
            <a:ln w="12700">
              <a:solidFill>
                <a:schemeClr val="tx1"/>
              </a:solidFill>
              <a:round/>
              <a:headEnd/>
              <a:tailEnd/>
            </a:ln>
            <a:effectLst/>
          </p:spPr>
          <p:txBody>
            <a:bodyPr/>
            <a:lstStyle/>
            <a:p>
              <a:endParaRPr lang="sl-SI"/>
            </a:p>
          </p:txBody>
        </p:sp>
        <p:sp>
          <p:nvSpPr>
            <p:cNvPr id="100467" name="Line 115"/>
            <p:cNvSpPr>
              <a:spLocks noChangeShapeType="1"/>
            </p:cNvSpPr>
            <p:nvPr/>
          </p:nvSpPr>
          <p:spPr bwMode="auto">
            <a:xfrm flipV="1">
              <a:off x="976" y="1615"/>
              <a:ext cx="0" cy="545"/>
            </a:xfrm>
            <a:prstGeom prst="line">
              <a:avLst/>
            </a:prstGeom>
            <a:noFill/>
            <a:ln w="12700">
              <a:solidFill>
                <a:schemeClr val="tx1"/>
              </a:solidFill>
              <a:round/>
              <a:headEnd/>
              <a:tailEnd/>
            </a:ln>
            <a:effectLst/>
          </p:spPr>
          <p:txBody>
            <a:bodyPr/>
            <a:lstStyle/>
            <a:p>
              <a:endParaRPr lang="sl-SI"/>
            </a:p>
          </p:txBody>
        </p:sp>
        <p:sp>
          <p:nvSpPr>
            <p:cNvPr id="100468" name="Line 116"/>
            <p:cNvSpPr>
              <a:spLocks noChangeShapeType="1"/>
            </p:cNvSpPr>
            <p:nvPr/>
          </p:nvSpPr>
          <p:spPr bwMode="auto">
            <a:xfrm>
              <a:off x="340" y="3430"/>
              <a:ext cx="954" cy="0"/>
            </a:xfrm>
            <a:prstGeom prst="line">
              <a:avLst/>
            </a:prstGeom>
            <a:noFill/>
            <a:ln w="12700">
              <a:solidFill>
                <a:schemeClr val="tx1"/>
              </a:solidFill>
              <a:round/>
              <a:headEnd/>
              <a:tailEnd/>
            </a:ln>
            <a:effectLst/>
          </p:spPr>
          <p:txBody>
            <a:bodyPr/>
            <a:lstStyle/>
            <a:p>
              <a:endParaRPr lang="sl-SI"/>
            </a:p>
          </p:txBody>
        </p:sp>
        <p:sp>
          <p:nvSpPr>
            <p:cNvPr id="100469" name="Rectangle 117"/>
            <p:cNvSpPr>
              <a:spLocks noChangeArrowheads="1"/>
            </p:cNvSpPr>
            <p:nvPr/>
          </p:nvSpPr>
          <p:spPr bwMode="auto">
            <a:xfrm>
              <a:off x="1610" y="2018"/>
              <a:ext cx="364" cy="363"/>
            </a:xfrm>
            <a:prstGeom prst="rect">
              <a:avLst/>
            </a:prstGeom>
            <a:solidFill>
              <a:srgbClr val="CCE7FF"/>
            </a:solidFill>
            <a:ln w="12700">
              <a:solidFill>
                <a:schemeClr val="tx1"/>
              </a:solidFill>
              <a:miter lim="800000"/>
              <a:headEnd/>
              <a:tailEnd/>
            </a:ln>
            <a:effectLst/>
          </p:spPr>
          <p:txBody>
            <a:bodyPr wrap="none" anchor="ctr"/>
            <a:lstStyle/>
            <a:p>
              <a:pPr algn="ctr"/>
              <a:r>
                <a:rPr lang="en-GB" sz="1600"/>
                <a:t>UPS</a:t>
              </a:r>
            </a:p>
            <a:p>
              <a:pPr algn="ctr"/>
              <a:r>
                <a:rPr lang="en-GB" sz="1600"/>
                <a:t>2</a:t>
              </a:r>
            </a:p>
          </p:txBody>
        </p:sp>
        <p:sp>
          <p:nvSpPr>
            <p:cNvPr id="100470" name="Line 118"/>
            <p:cNvSpPr>
              <a:spLocks noChangeShapeType="1"/>
            </p:cNvSpPr>
            <p:nvPr/>
          </p:nvSpPr>
          <p:spPr bwMode="auto">
            <a:xfrm>
              <a:off x="1430" y="2749"/>
              <a:ext cx="952" cy="0"/>
            </a:xfrm>
            <a:prstGeom prst="line">
              <a:avLst/>
            </a:prstGeom>
            <a:noFill/>
            <a:ln w="12700">
              <a:solidFill>
                <a:schemeClr val="tx1"/>
              </a:solidFill>
              <a:round/>
              <a:headEnd/>
              <a:tailEnd/>
            </a:ln>
            <a:effectLst/>
          </p:spPr>
          <p:txBody>
            <a:bodyPr/>
            <a:lstStyle/>
            <a:p>
              <a:endParaRPr lang="sl-SI"/>
            </a:p>
          </p:txBody>
        </p:sp>
        <p:sp>
          <p:nvSpPr>
            <p:cNvPr id="100471" name="Line 119"/>
            <p:cNvSpPr>
              <a:spLocks noChangeShapeType="1"/>
            </p:cNvSpPr>
            <p:nvPr/>
          </p:nvSpPr>
          <p:spPr bwMode="auto">
            <a:xfrm flipH="1" flipV="1">
              <a:off x="1747" y="2521"/>
              <a:ext cx="45" cy="91"/>
            </a:xfrm>
            <a:prstGeom prst="line">
              <a:avLst/>
            </a:prstGeom>
            <a:noFill/>
            <a:ln w="12700">
              <a:solidFill>
                <a:schemeClr val="tx1"/>
              </a:solidFill>
              <a:round/>
              <a:headEnd/>
              <a:tailEnd/>
            </a:ln>
            <a:effectLst/>
          </p:spPr>
          <p:txBody>
            <a:bodyPr/>
            <a:lstStyle/>
            <a:p>
              <a:endParaRPr lang="sl-SI"/>
            </a:p>
          </p:txBody>
        </p:sp>
        <p:sp>
          <p:nvSpPr>
            <p:cNvPr id="100472" name="Line 120"/>
            <p:cNvSpPr>
              <a:spLocks noChangeShapeType="1"/>
            </p:cNvSpPr>
            <p:nvPr/>
          </p:nvSpPr>
          <p:spPr bwMode="auto">
            <a:xfrm flipH="1" flipV="1">
              <a:off x="1792" y="2386"/>
              <a:ext cx="0" cy="136"/>
            </a:xfrm>
            <a:prstGeom prst="line">
              <a:avLst/>
            </a:prstGeom>
            <a:noFill/>
            <a:ln w="12700">
              <a:solidFill>
                <a:schemeClr val="tx1"/>
              </a:solidFill>
              <a:round/>
              <a:headEnd/>
              <a:tailEnd/>
            </a:ln>
            <a:effectLst/>
          </p:spPr>
          <p:txBody>
            <a:bodyPr/>
            <a:lstStyle/>
            <a:p>
              <a:endParaRPr lang="sl-SI"/>
            </a:p>
          </p:txBody>
        </p:sp>
        <p:sp>
          <p:nvSpPr>
            <p:cNvPr id="100473" name="Oval 121"/>
            <p:cNvSpPr>
              <a:spLocks noChangeArrowheads="1"/>
            </p:cNvSpPr>
            <p:nvPr/>
          </p:nvSpPr>
          <p:spPr bwMode="auto">
            <a:xfrm>
              <a:off x="1775" y="2733"/>
              <a:ext cx="35" cy="34"/>
            </a:xfrm>
            <a:prstGeom prst="ellipse">
              <a:avLst/>
            </a:prstGeom>
            <a:solidFill>
              <a:srgbClr val="000000"/>
            </a:solidFill>
            <a:ln w="12700">
              <a:solidFill>
                <a:schemeClr val="tx1"/>
              </a:solidFill>
              <a:round/>
              <a:headEnd/>
              <a:tailEnd/>
            </a:ln>
            <a:effectLst/>
          </p:spPr>
          <p:txBody>
            <a:bodyPr wrap="none" anchor="ctr"/>
            <a:lstStyle/>
            <a:p>
              <a:endParaRPr lang="sl-SI"/>
            </a:p>
          </p:txBody>
        </p:sp>
        <p:sp>
          <p:nvSpPr>
            <p:cNvPr id="100474" name="Line 122"/>
            <p:cNvSpPr>
              <a:spLocks noChangeShapeType="1"/>
            </p:cNvSpPr>
            <p:nvPr/>
          </p:nvSpPr>
          <p:spPr bwMode="auto">
            <a:xfrm flipV="1">
              <a:off x="1791" y="2611"/>
              <a:ext cx="0" cy="500"/>
            </a:xfrm>
            <a:prstGeom prst="line">
              <a:avLst/>
            </a:prstGeom>
            <a:noFill/>
            <a:ln w="12700">
              <a:solidFill>
                <a:schemeClr val="tx1"/>
              </a:solidFill>
              <a:round/>
              <a:headEnd/>
              <a:tailEnd/>
            </a:ln>
            <a:effectLst/>
          </p:spPr>
          <p:txBody>
            <a:bodyPr/>
            <a:lstStyle/>
            <a:p>
              <a:endParaRPr lang="sl-SI"/>
            </a:p>
          </p:txBody>
        </p:sp>
        <p:sp>
          <p:nvSpPr>
            <p:cNvPr id="100475" name="Line 123"/>
            <p:cNvSpPr>
              <a:spLocks noChangeShapeType="1"/>
            </p:cNvSpPr>
            <p:nvPr/>
          </p:nvSpPr>
          <p:spPr bwMode="auto">
            <a:xfrm flipH="1" flipV="1">
              <a:off x="2018" y="2159"/>
              <a:ext cx="45" cy="91"/>
            </a:xfrm>
            <a:prstGeom prst="line">
              <a:avLst/>
            </a:prstGeom>
            <a:noFill/>
            <a:ln w="12700">
              <a:solidFill>
                <a:schemeClr val="tx1"/>
              </a:solidFill>
              <a:round/>
              <a:headEnd/>
              <a:tailEnd/>
            </a:ln>
            <a:effectLst/>
          </p:spPr>
          <p:txBody>
            <a:bodyPr/>
            <a:lstStyle/>
            <a:p>
              <a:endParaRPr lang="sl-SI"/>
            </a:p>
          </p:txBody>
        </p:sp>
        <p:sp>
          <p:nvSpPr>
            <p:cNvPr id="100476" name="Oval 124"/>
            <p:cNvSpPr>
              <a:spLocks noChangeArrowheads="1"/>
            </p:cNvSpPr>
            <p:nvPr/>
          </p:nvSpPr>
          <p:spPr bwMode="auto">
            <a:xfrm>
              <a:off x="2046" y="1596"/>
              <a:ext cx="33" cy="34"/>
            </a:xfrm>
            <a:prstGeom prst="ellipse">
              <a:avLst/>
            </a:prstGeom>
            <a:solidFill>
              <a:srgbClr val="000000"/>
            </a:solidFill>
            <a:ln w="12700">
              <a:solidFill>
                <a:schemeClr val="tx1"/>
              </a:solidFill>
              <a:round/>
              <a:headEnd/>
              <a:tailEnd/>
            </a:ln>
            <a:effectLst/>
          </p:spPr>
          <p:txBody>
            <a:bodyPr wrap="none" anchor="ctr"/>
            <a:lstStyle/>
            <a:p>
              <a:endParaRPr lang="sl-SI"/>
            </a:p>
          </p:txBody>
        </p:sp>
        <p:sp>
          <p:nvSpPr>
            <p:cNvPr id="100477" name="Oval 125"/>
            <p:cNvSpPr>
              <a:spLocks noChangeArrowheads="1"/>
            </p:cNvSpPr>
            <p:nvPr/>
          </p:nvSpPr>
          <p:spPr bwMode="auto">
            <a:xfrm>
              <a:off x="2046" y="2731"/>
              <a:ext cx="34" cy="34"/>
            </a:xfrm>
            <a:prstGeom prst="ellipse">
              <a:avLst/>
            </a:prstGeom>
            <a:solidFill>
              <a:srgbClr val="000000"/>
            </a:solidFill>
            <a:ln w="12700">
              <a:solidFill>
                <a:schemeClr val="tx1"/>
              </a:solidFill>
              <a:round/>
              <a:headEnd/>
              <a:tailEnd/>
            </a:ln>
            <a:effectLst/>
          </p:spPr>
          <p:txBody>
            <a:bodyPr wrap="none" anchor="ctr"/>
            <a:lstStyle/>
            <a:p>
              <a:endParaRPr lang="sl-SI"/>
            </a:p>
          </p:txBody>
        </p:sp>
        <p:sp>
          <p:nvSpPr>
            <p:cNvPr id="100478" name="Line 126"/>
            <p:cNvSpPr>
              <a:spLocks noChangeShapeType="1"/>
            </p:cNvSpPr>
            <p:nvPr/>
          </p:nvSpPr>
          <p:spPr bwMode="auto">
            <a:xfrm flipV="1">
              <a:off x="2064" y="2249"/>
              <a:ext cx="0" cy="499"/>
            </a:xfrm>
            <a:prstGeom prst="line">
              <a:avLst/>
            </a:prstGeom>
            <a:noFill/>
            <a:ln w="12700">
              <a:solidFill>
                <a:schemeClr val="tx1"/>
              </a:solidFill>
              <a:round/>
              <a:headEnd/>
              <a:tailEnd/>
            </a:ln>
            <a:effectLst/>
          </p:spPr>
          <p:txBody>
            <a:bodyPr/>
            <a:lstStyle/>
            <a:p>
              <a:endParaRPr lang="sl-SI"/>
            </a:p>
          </p:txBody>
        </p:sp>
        <p:sp>
          <p:nvSpPr>
            <p:cNvPr id="100479" name="Rectangle 127"/>
            <p:cNvSpPr>
              <a:spLocks noChangeArrowheads="1"/>
            </p:cNvSpPr>
            <p:nvPr/>
          </p:nvSpPr>
          <p:spPr bwMode="auto">
            <a:xfrm>
              <a:off x="1752" y="3144"/>
              <a:ext cx="166" cy="182"/>
            </a:xfrm>
            <a:prstGeom prst="rect">
              <a:avLst/>
            </a:prstGeom>
            <a:solidFill>
              <a:srgbClr val="CCE7FF"/>
            </a:solidFill>
            <a:ln w="12700">
              <a:solidFill>
                <a:schemeClr val="tx1"/>
              </a:solidFill>
              <a:miter lim="800000"/>
              <a:headEnd/>
              <a:tailEnd/>
            </a:ln>
            <a:effectLst/>
          </p:spPr>
          <p:txBody>
            <a:bodyPr lIns="90000" tIns="46800" rIns="90000" bIns="46800" anchor="ctr">
              <a:spAutoFit/>
            </a:bodyPr>
            <a:lstStyle/>
            <a:p>
              <a:endParaRPr lang="sl-SI"/>
            </a:p>
          </p:txBody>
        </p:sp>
        <p:sp>
          <p:nvSpPr>
            <p:cNvPr id="100480" name="Line 128"/>
            <p:cNvSpPr>
              <a:spLocks noChangeShapeType="1"/>
            </p:cNvSpPr>
            <p:nvPr/>
          </p:nvSpPr>
          <p:spPr bwMode="auto">
            <a:xfrm>
              <a:off x="1791" y="3099"/>
              <a:ext cx="0" cy="91"/>
            </a:xfrm>
            <a:prstGeom prst="line">
              <a:avLst/>
            </a:prstGeom>
            <a:noFill/>
            <a:ln w="12700">
              <a:solidFill>
                <a:schemeClr val="tx1"/>
              </a:solidFill>
              <a:round/>
              <a:headEnd/>
              <a:tailEnd/>
            </a:ln>
            <a:effectLst/>
          </p:spPr>
          <p:txBody>
            <a:bodyPr wrap="none" lIns="90000" tIns="46800" rIns="90000" bIns="46800" anchor="ctr">
              <a:spAutoFit/>
            </a:bodyPr>
            <a:lstStyle/>
            <a:p>
              <a:endParaRPr lang="sl-SI"/>
            </a:p>
          </p:txBody>
        </p:sp>
        <p:sp>
          <p:nvSpPr>
            <p:cNvPr id="100481" name="Line 129"/>
            <p:cNvSpPr>
              <a:spLocks noChangeShapeType="1"/>
            </p:cNvSpPr>
            <p:nvPr/>
          </p:nvSpPr>
          <p:spPr bwMode="auto">
            <a:xfrm>
              <a:off x="1838" y="3280"/>
              <a:ext cx="0" cy="330"/>
            </a:xfrm>
            <a:prstGeom prst="line">
              <a:avLst/>
            </a:prstGeom>
            <a:noFill/>
            <a:ln w="12700">
              <a:solidFill>
                <a:schemeClr val="tx1"/>
              </a:solidFill>
              <a:round/>
              <a:headEnd/>
              <a:tailEnd/>
            </a:ln>
            <a:effectLst/>
          </p:spPr>
          <p:txBody>
            <a:bodyPr lIns="90000" tIns="46800" rIns="90000" bIns="46800" anchor="ctr">
              <a:spAutoFit/>
            </a:bodyPr>
            <a:lstStyle/>
            <a:p>
              <a:endParaRPr lang="sl-SI"/>
            </a:p>
          </p:txBody>
        </p:sp>
        <p:sp>
          <p:nvSpPr>
            <p:cNvPr id="100482" name="Line 130"/>
            <p:cNvSpPr>
              <a:spLocks noChangeShapeType="1"/>
            </p:cNvSpPr>
            <p:nvPr/>
          </p:nvSpPr>
          <p:spPr bwMode="auto">
            <a:xfrm>
              <a:off x="1882" y="3099"/>
              <a:ext cx="0" cy="91"/>
            </a:xfrm>
            <a:prstGeom prst="line">
              <a:avLst/>
            </a:prstGeom>
            <a:noFill/>
            <a:ln w="12700">
              <a:solidFill>
                <a:schemeClr val="tx1"/>
              </a:solidFill>
              <a:round/>
              <a:headEnd/>
              <a:tailEnd/>
            </a:ln>
            <a:effectLst/>
          </p:spPr>
          <p:txBody>
            <a:bodyPr wrap="none" lIns="90000" tIns="46800" rIns="90000" bIns="46800" anchor="ctr">
              <a:spAutoFit/>
            </a:bodyPr>
            <a:lstStyle/>
            <a:p>
              <a:endParaRPr lang="sl-SI"/>
            </a:p>
          </p:txBody>
        </p:sp>
        <p:sp>
          <p:nvSpPr>
            <p:cNvPr id="100483" name="Line 131"/>
            <p:cNvSpPr>
              <a:spLocks noChangeShapeType="1"/>
            </p:cNvSpPr>
            <p:nvPr/>
          </p:nvSpPr>
          <p:spPr bwMode="auto">
            <a:xfrm flipH="1" flipV="1">
              <a:off x="1791" y="3190"/>
              <a:ext cx="47" cy="90"/>
            </a:xfrm>
            <a:prstGeom prst="line">
              <a:avLst/>
            </a:prstGeom>
            <a:noFill/>
            <a:ln w="38100">
              <a:solidFill>
                <a:schemeClr val="tx1"/>
              </a:solidFill>
              <a:round/>
              <a:headEnd/>
              <a:tailEnd/>
            </a:ln>
            <a:effectLst/>
          </p:spPr>
          <p:txBody>
            <a:bodyPr/>
            <a:lstStyle/>
            <a:p>
              <a:endParaRPr lang="sl-SI"/>
            </a:p>
          </p:txBody>
        </p:sp>
        <p:sp>
          <p:nvSpPr>
            <p:cNvPr id="100484" name="Oval 132"/>
            <p:cNvSpPr>
              <a:spLocks noChangeArrowheads="1"/>
            </p:cNvSpPr>
            <p:nvPr/>
          </p:nvSpPr>
          <p:spPr bwMode="auto">
            <a:xfrm>
              <a:off x="1820" y="3592"/>
              <a:ext cx="34" cy="34"/>
            </a:xfrm>
            <a:prstGeom prst="ellipse">
              <a:avLst/>
            </a:prstGeom>
            <a:solidFill>
              <a:srgbClr val="000000"/>
            </a:solidFill>
            <a:ln w="12700">
              <a:solidFill>
                <a:schemeClr val="tx1"/>
              </a:solidFill>
              <a:round/>
              <a:headEnd/>
              <a:tailEnd/>
            </a:ln>
            <a:effectLst/>
          </p:spPr>
          <p:txBody>
            <a:bodyPr wrap="none" anchor="ctr"/>
            <a:lstStyle/>
            <a:p>
              <a:endParaRPr lang="sl-SI"/>
            </a:p>
          </p:txBody>
        </p:sp>
        <p:sp>
          <p:nvSpPr>
            <p:cNvPr id="100485" name="Line 133"/>
            <p:cNvSpPr>
              <a:spLocks noChangeShapeType="1"/>
            </p:cNvSpPr>
            <p:nvPr/>
          </p:nvSpPr>
          <p:spPr bwMode="auto">
            <a:xfrm>
              <a:off x="1474" y="3610"/>
              <a:ext cx="908" cy="0"/>
            </a:xfrm>
            <a:prstGeom prst="line">
              <a:avLst/>
            </a:prstGeom>
            <a:noFill/>
            <a:ln w="12700">
              <a:solidFill>
                <a:schemeClr val="tx1"/>
              </a:solidFill>
              <a:round/>
              <a:headEnd/>
              <a:tailEnd/>
            </a:ln>
            <a:effectLst/>
          </p:spPr>
          <p:txBody>
            <a:bodyPr/>
            <a:lstStyle/>
            <a:p>
              <a:endParaRPr lang="sl-SI"/>
            </a:p>
          </p:txBody>
        </p:sp>
        <p:sp>
          <p:nvSpPr>
            <p:cNvPr id="100486" name="Line 134"/>
            <p:cNvSpPr>
              <a:spLocks noChangeShapeType="1"/>
            </p:cNvSpPr>
            <p:nvPr/>
          </p:nvSpPr>
          <p:spPr bwMode="auto">
            <a:xfrm flipH="1" flipV="1">
              <a:off x="2154" y="2159"/>
              <a:ext cx="45" cy="91"/>
            </a:xfrm>
            <a:prstGeom prst="line">
              <a:avLst/>
            </a:prstGeom>
            <a:noFill/>
            <a:ln w="12700">
              <a:solidFill>
                <a:schemeClr val="tx1"/>
              </a:solidFill>
              <a:prstDash val="dash"/>
              <a:round/>
              <a:headEnd/>
              <a:tailEnd/>
            </a:ln>
            <a:effectLst/>
          </p:spPr>
          <p:txBody>
            <a:bodyPr/>
            <a:lstStyle/>
            <a:p>
              <a:endParaRPr lang="sl-SI"/>
            </a:p>
          </p:txBody>
        </p:sp>
        <p:sp>
          <p:nvSpPr>
            <p:cNvPr id="100487" name="Line 135"/>
            <p:cNvSpPr>
              <a:spLocks noChangeShapeType="1"/>
            </p:cNvSpPr>
            <p:nvPr/>
          </p:nvSpPr>
          <p:spPr bwMode="auto">
            <a:xfrm flipH="1" flipV="1">
              <a:off x="2200" y="1750"/>
              <a:ext cx="0" cy="409"/>
            </a:xfrm>
            <a:prstGeom prst="line">
              <a:avLst/>
            </a:prstGeom>
            <a:noFill/>
            <a:ln w="12700">
              <a:solidFill>
                <a:schemeClr val="tx1"/>
              </a:solidFill>
              <a:prstDash val="dash"/>
              <a:round/>
              <a:headEnd/>
              <a:tailEnd/>
            </a:ln>
            <a:effectLst/>
          </p:spPr>
          <p:txBody>
            <a:bodyPr/>
            <a:lstStyle/>
            <a:p>
              <a:endParaRPr lang="sl-SI"/>
            </a:p>
          </p:txBody>
        </p:sp>
        <p:sp>
          <p:nvSpPr>
            <p:cNvPr id="100488" name="Oval 136"/>
            <p:cNvSpPr>
              <a:spLocks noChangeArrowheads="1"/>
            </p:cNvSpPr>
            <p:nvPr/>
          </p:nvSpPr>
          <p:spPr bwMode="auto">
            <a:xfrm>
              <a:off x="2182" y="2733"/>
              <a:ext cx="34" cy="34"/>
            </a:xfrm>
            <a:prstGeom prst="ellipse">
              <a:avLst/>
            </a:prstGeom>
            <a:solidFill>
              <a:srgbClr val="000000"/>
            </a:solidFill>
            <a:ln w="12700">
              <a:solidFill>
                <a:schemeClr val="tx1"/>
              </a:solidFill>
              <a:round/>
              <a:headEnd/>
              <a:tailEnd/>
            </a:ln>
            <a:effectLst/>
          </p:spPr>
          <p:txBody>
            <a:bodyPr wrap="none" anchor="ctr"/>
            <a:lstStyle/>
            <a:p>
              <a:endParaRPr lang="sl-SI"/>
            </a:p>
          </p:txBody>
        </p:sp>
        <p:sp>
          <p:nvSpPr>
            <p:cNvPr id="100489" name="Line 137"/>
            <p:cNvSpPr>
              <a:spLocks noChangeShapeType="1"/>
            </p:cNvSpPr>
            <p:nvPr/>
          </p:nvSpPr>
          <p:spPr bwMode="auto">
            <a:xfrm flipV="1">
              <a:off x="2200" y="2249"/>
              <a:ext cx="0" cy="499"/>
            </a:xfrm>
            <a:prstGeom prst="line">
              <a:avLst/>
            </a:prstGeom>
            <a:noFill/>
            <a:ln w="12700">
              <a:solidFill>
                <a:schemeClr val="tx1"/>
              </a:solidFill>
              <a:prstDash val="dash"/>
              <a:round/>
              <a:headEnd/>
              <a:tailEnd/>
            </a:ln>
            <a:effectLst/>
          </p:spPr>
          <p:txBody>
            <a:bodyPr/>
            <a:lstStyle/>
            <a:p>
              <a:endParaRPr lang="sl-SI"/>
            </a:p>
          </p:txBody>
        </p:sp>
        <p:sp>
          <p:nvSpPr>
            <p:cNvPr id="100490" name="Line 138"/>
            <p:cNvSpPr>
              <a:spLocks noChangeShapeType="1"/>
            </p:cNvSpPr>
            <p:nvPr/>
          </p:nvSpPr>
          <p:spPr bwMode="auto">
            <a:xfrm flipV="1">
              <a:off x="2382" y="2658"/>
              <a:ext cx="136" cy="90"/>
            </a:xfrm>
            <a:prstGeom prst="line">
              <a:avLst/>
            </a:prstGeom>
            <a:noFill/>
            <a:ln w="12700">
              <a:solidFill>
                <a:schemeClr val="tx1"/>
              </a:solidFill>
              <a:round/>
              <a:headEnd/>
              <a:tailEnd/>
            </a:ln>
            <a:effectLst/>
          </p:spPr>
          <p:txBody>
            <a:bodyPr/>
            <a:lstStyle/>
            <a:p>
              <a:endParaRPr lang="sl-SI"/>
            </a:p>
          </p:txBody>
        </p:sp>
        <p:sp>
          <p:nvSpPr>
            <p:cNvPr id="100491" name="Line 139"/>
            <p:cNvSpPr>
              <a:spLocks noChangeShapeType="1"/>
            </p:cNvSpPr>
            <p:nvPr/>
          </p:nvSpPr>
          <p:spPr bwMode="auto">
            <a:xfrm flipV="1">
              <a:off x="1882" y="2930"/>
              <a:ext cx="0" cy="181"/>
            </a:xfrm>
            <a:prstGeom prst="line">
              <a:avLst/>
            </a:prstGeom>
            <a:noFill/>
            <a:ln w="12700">
              <a:solidFill>
                <a:srgbClr val="3366FF"/>
              </a:solidFill>
              <a:round/>
              <a:headEnd/>
              <a:tailEnd/>
            </a:ln>
            <a:effectLst/>
          </p:spPr>
          <p:txBody>
            <a:bodyPr/>
            <a:lstStyle/>
            <a:p>
              <a:endParaRPr lang="sl-SI"/>
            </a:p>
          </p:txBody>
        </p:sp>
        <p:sp>
          <p:nvSpPr>
            <p:cNvPr id="100492" name="Oval 140"/>
            <p:cNvSpPr>
              <a:spLocks noChangeArrowheads="1"/>
            </p:cNvSpPr>
            <p:nvPr/>
          </p:nvSpPr>
          <p:spPr bwMode="auto">
            <a:xfrm>
              <a:off x="1864" y="2913"/>
              <a:ext cx="34" cy="34"/>
            </a:xfrm>
            <a:prstGeom prst="ellipse">
              <a:avLst/>
            </a:prstGeom>
            <a:solidFill>
              <a:srgbClr val="3366FF"/>
            </a:solidFill>
            <a:ln w="12700">
              <a:solidFill>
                <a:srgbClr val="3366FF"/>
              </a:solidFill>
              <a:round/>
              <a:headEnd/>
              <a:tailEnd/>
            </a:ln>
            <a:effectLst/>
          </p:spPr>
          <p:txBody>
            <a:bodyPr wrap="none" anchor="ctr"/>
            <a:lstStyle/>
            <a:p>
              <a:endParaRPr lang="sl-SI"/>
            </a:p>
          </p:txBody>
        </p:sp>
        <p:sp>
          <p:nvSpPr>
            <p:cNvPr id="100493" name="Oval 141"/>
            <p:cNvSpPr>
              <a:spLocks noChangeArrowheads="1"/>
            </p:cNvSpPr>
            <p:nvPr/>
          </p:nvSpPr>
          <p:spPr bwMode="auto">
            <a:xfrm>
              <a:off x="1542" y="2732"/>
              <a:ext cx="34" cy="34"/>
            </a:xfrm>
            <a:prstGeom prst="ellipse">
              <a:avLst/>
            </a:prstGeom>
            <a:solidFill>
              <a:srgbClr val="000000"/>
            </a:solidFill>
            <a:ln w="12700">
              <a:solidFill>
                <a:schemeClr val="tx1"/>
              </a:solidFill>
              <a:round/>
              <a:headEnd/>
              <a:tailEnd/>
            </a:ln>
            <a:effectLst/>
          </p:spPr>
          <p:txBody>
            <a:bodyPr wrap="none" anchor="ctr"/>
            <a:lstStyle/>
            <a:p>
              <a:endParaRPr lang="sl-SI"/>
            </a:p>
          </p:txBody>
        </p:sp>
        <p:sp>
          <p:nvSpPr>
            <p:cNvPr id="100494" name="Rectangle 142"/>
            <p:cNvSpPr>
              <a:spLocks noChangeArrowheads="1"/>
            </p:cNvSpPr>
            <p:nvPr/>
          </p:nvSpPr>
          <p:spPr bwMode="auto">
            <a:xfrm>
              <a:off x="1519" y="3149"/>
              <a:ext cx="165" cy="182"/>
            </a:xfrm>
            <a:prstGeom prst="rect">
              <a:avLst/>
            </a:prstGeom>
            <a:solidFill>
              <a:srgbClr val="CCE7FF"/>
            </a:solidFill>
            <a:ln w="12700">
              <a:solidFill>
                <a:schemeClr val="tx1"/>
              </a:solidFill>
              <a:miter lim="800000"/>
              <a:headEnd/>
              <a:tailEnd/>
            </a:ln>
            <a:effectLst/>
          </p:spPr>
          <p:txBody>
            <a:bodyPr lIns="90000" tIns="46800" rIns="90000" bIns="46800" anchor="ctr">
              <a:spAutoFit/>
            </a:bodyPr>
            <a:lstStyle/>
            <a:p>
              <a:endParaRPr lang="sl-SI"/>
            </a:p>
          </p:txBody>
        </p:sp>
        <p:sp>
          <p:nvSpPr>
            <p:cNvPr id="100495" name="Line 143"/>
            <p:cNvSpPr>
              <a:spLocks noChangeShapeType="1"/>
            </p:cNvSpPr>
            <p:nvPr/>
          </p:nvSpPr>
          <p:spPr bwMode="auto">
            <a:xfrm>
              <a:off x="1604" y="3285"/>
              <a:ext cx="0" cy="136"/>
            </a:xfrm>
            <a:prstGeom prst="line">
              <a:avLst/>
            </a:prstGeom>
            <a:noFill/>
            <a:ln w="12700">
              <a:solidFill>
                <a:schemeClr val="tx1"/>
              </a:solidFill>
              <a:round/>
              <a:headEnd/>
              <a:tailEnd/>
            </a:ln>
            <a:effectLst/>
          </p:spPr>
          <p:txBody>
            <a:bodyPr lIns="90000" tIns="46800" rIns="90000" bIns="46800" anchor="ctr">
              <a:spAutoFit/>
            </a:bodyPr>
            <a:lstStyle/>
            <a:p>
              <a:endParaRPr lang="sl-SI"/>
            </a:p>
          </p:txBody>
        </p:sp>
        <p:sp>
          <p:nvSpPr>
            <p:cNvPr id="100496" name="Line 144"/>
            <p:cNvSpPr>
              <a:spLocks noChangeShapeType="1"/>
            </p:cNvSpPr>
            <p:nvPr/>
          </p:nvSpPr>
          <p:spPr bwMode="auto">
            <a:xfrm>
              <a:off x="1650" y="3104"/>
              <a:ext cx="0" cy="91"/>
            </a:xfrm>
            <a:prstGeom prst="line">
              <a:avLst/>
            </a:prstGeom>
            <a:noFill/>
            <a:ln w="12700">
              <a:solidFill>
                <a:schemeClr val="tx1"/>
              </a:solidFill>
              <a:round/>
              <a:headEnd/>
              <a:tailEnd/>
            </a:ln>
            <a:effectLst/>
          </p:spPr>
          <p:txBody>
            <a:bodyPr wrap="none" lIns="90000" tIns="46800" rIns="90000" bIns="46800" anchor="ctr">
              <a:spAutoFit/>
            </a:bodyPr>
            <a:lstStyle/>
            <a:p>
              <a:endParaRPr lang="sl-SI"/>
            </a:p>
          </p:txBody>
        </p:sp>
        <p:sp>
          <p:nvSpPr>
            <p:cNvPr id="100497" name="Line 145"/>
            <p:cNvSpPr>
              <a:spLocks noChangeShapeType="1"/>
            </p:cNvSpPr>
            <p:nvPr/>
          </p:nvSpPr>
          <p:spPr bwMode="auto">
            <a:xfrm flipH="1" flipV="1">
              <a:off x="1558" y="3195"/>
              <a:ext cx="46" cy="90"/>
            </a:xfrm>
            <a:prstGeom prst="line">
              <a:avLst/>
            </a:prstGeom>
            <a:noFill/>
            <a:ln w="38100">
              <a:solidFill>
                <a:schemeClr val="tx1"/>
              </a:solidFill>
              <a:round/>
              <a:headEnd/>
              <a:tailEnd/>
            </a:ln>
            <a:effectLst/>
          </p:spPr>
          <p:txBody>
            <a:bodyPr/>
            <a:lstStyle/>
            <a:p>
              <a:endParaRPr lang="sl-SI"/>
            </a:p>
          </p:txBody>
        </p:sp>
        <p:sp>
          <p:nvSpPr>
            <p:cNvPr id="100498" name="Oval 146"/>
            <p:cNvSpPr>
              <a:spLocks noChangeArrowheads="1"/>
            </p:cNvSpPr>
            <p:nvPr/>
          </p:nvSpPr>
          <p:spPr bwMode="auto">
            <a:xfrm>
              <a:off x="1587" y="3412"/>
              <a:ext cx="35" cy="34"/>
            </a:xfrm>
            <a:prstGeom prst="ellipse">
              <a:avLst/>
            </a:prstGeom>
            <a:solidFill>
              <a:srgbClr val="000000"/>
            </a:solidFill>
            <a:ln w="12700">
              <a:solidFill>
                <a:schemeClr val="tx1"/>
              </a:solidFill>
              <a:round/>
              <a:headEnd/>
              <a:tailEnd/>
            </a:ln>
            <a:effectLst/>
          </p:spPr>
          <p:txBody>
            <a:bodyPr wrap="none" anchor="ctr"/>
            <a:lstStyle/>
            <a:p>
              <a:endParaRPr lang="sl-SI"/>
            </a:p>
          </p:txBody>
        </p:sp>
        <p:sp>
          <p:nvSpPr>
            <p:cNvPr id="100499" name="Line 147"/>
            <p:cNvSpPr>
              <a:spLocks noChangeShapeType="1"/>
            </p:cNvSpPr>
            <p:nvPr/>
          </p:nvSpPr>
          <p:spPr bwMode="auto">
            <a:xfrm flipV="1">
              <a:off x="1650" y="2935"/>
              <a:ext cx="0" cy="181"/>
            </a:xfrm>
            <a:prstGeom prst="line">
              <a:avLst/>
            </a:prstGeom>
            <a:noFill/>
            <a:ln w="12700">
              <a:solidFill>
                <a:srgbClr val="3366FF"/>
              </a:solidFill>
              <a:round/>
              <a:headEnd/>
              <a:tailEnd/>
            </a:ln>
            <a:effectLst/>
          </p:spPr>
          <p:txBody>
            <a:bodyPr/>
            <a:lstStyle/>
            <a:p>
              <a:endParaRPr lang="sl-SI"/>
            </a:p>
          </p:txBody>
        </p:sp>
        <p:sp>
          <p:nvSpPr>
            <p:cNvPr id="100500" name="Oval 148"/>
            <p:cNvSpPr>
              <a:spLocks noChangeArrowheads="1"/>
            </p:cNvSpPr>
            <p:nvPr/>
          </p:nvSpPr>
          <p:spPr bwMode="auto">
            <a:xfrm>
              <a:off x="1631" y="2914"/>
              <a:ext cx="35" cy="34"/>
            </a:xfrm>
            <a:prstGeom prst="ellipse">
              <a:avLst/>
            </a:prstGeom>
            <a:solidFill>
              <a:srgbClr val="3366FF"/>
            </a:solidFill>
            <a:ln w="12700">
              <a:solidFill>
                <a:srgbClr val="3366FF"/>
              </a:solidFill>
              <a:round/>
              <a:headEnd/>
              <a:tailEnd/>
            </a:ln>
            <a:effectLst/>
          </p:spPr>
          <p:txBody>
            <a:bodyPr wrap="none" anchor="ctr"/>
            <a:lstStyle/>
            <a:p>
              <a:endParaRPr lang="sl-SI"/>
            </a:p>
          </p:txBody>
        </p:sp>
        <p:sp>
          <p:nvSpPr>
            <p:cNvPr id="100501" name="Line 149"/>
            <p:cNvSpPr>
              <a:spLocks noChangeShapeType="1"/>
            </p:cNvSpPr>
            <p:nvPr/>
          </p:nvSpPr>
          <p:spPr bwMode="auto">
            <a:xfrm>
              <a:off x="1559" y="3107"/>
              <a:ext cx="0" cy="91"/>
            </a:xfrm>
            <a:prstGeom prst="line">
              <a:avLst/>
            </a:prstGeom>
            <a:noFill/>
            <a:ln w="12700">
              <a:solidFill>
                <a:schemeClr val="tx1"/>
              </a:solidFill>
              <a:round/>
              <a:headEnd/>
              <a:tailEnd/>
            </a:ln>
            <a:effectLst/>
          </p:spPr>
          <p:txBody>
            <a:bodyPr wrap="none" lIns="90000" tIns="46800" rIns="90000" bIns="46800" anchor="ctr">
              <a:spAutoFit/>
            </a:bodyPr>
            <a:lstStyle/>
            <a:p>
              <a:endParaRPr lang="sl-SI"/>
            </a:p>
          </p:txBody>
        </p:sp>
        <p:sp>
          <p:nvSpPr>
            <p:cNvPr id="100502" name="Line 150"/>
            <p:cNvSpPr>
              <a:spLocks noChangeShapeType="1"/>
            </p:cNvSpPr>
            <p:nvPr/>
          </p:nvSpPr>
          <p:spPr bwMode="auto">
            <a:xfrm flipH="1" flipV="1">
              <a:off x="2018" y="3184"/>
              <a:ext cx="45" cy="91"/>
            </a:xfrm>
            <a:prstGeom prst="line">
              <a:avLst/>
            </a:prstGeom>
            <a:noFill/>
            <a:ln w="12700">
              <a:solidFill>
                <a:schemeClr val="tx1"/>
              </a:solidFill>
              <a:round/>
              <a:headEnd/>
              <a:tailEnd/>
            </a:ln>
            <a:effectLst/>
          </p:spPr>
          <p:txBody>
            <a:bodyPr/>
            <a:lstStyle/>
            <a:p>
              <a:endParaRPr lang="sl-SI"/>
            </a:p>
          </p:txBody>
        </p:sp>
        <p:sp>
          <p:nvSpPr>
            <p:cNvPr id="100503" name="Line 151"/>
            <p:cNvSpPr>
              <a:spLocks noChangeShapeType="1"/>
            </p:cNvSpPr>
            <p:nvPr/>
          </p:nvSpPr>
          <p:spPr bwMode="auto">
            <a:xfrm flipH="1" flipV="1">
              <a:off x="2064" y="2748"/>
              <a:ext cx="0" cy="436"/>
            </a:xfrm>
            <a:prstGeom prst="line">
              <a:avLst/>
            </a:prstGeom>
            <a:noFill/>
            <a:ln w="12700">
              <a:solidFill>
                <a:schemeClr val="tx1"/>
              </a:solidFill>
              <a:round/>
              <a:headEnd/>
              <a:tailEnd/>
            </a:ln>
            <a:effectLst/>
          </p:spPr>
          <p:txBody>
            <a:bodyPr/>
            <a:lstStyle/>
            <a:p>
              <a:endParaRPr lang="sl-SI"/>
            </a:p>
          </p:txBody>
        </p:sp>
        <p:sp>
          <p:nvSpPr>
            <p:cNvPr id="100504" name="Oval 152"/>
            <p:cNvSpPr>
              <a:spLocks noChangeArrowheads="1"/>
            </p:cNvSpPr>
            <p:nvPr/>
          </p:nvSpPr>
          <p:spPr bwMode="auto">
            <a:xfrm>
              <a:off x="2048" y="3410"/>
              <a:ext cx="34" cy="34"/>
            </a:xfrm>
            <a:prstGeom prst="ellipse">
              <a:avLst/>
            </a:prstGeom>
            <a:solidFill>
              <a:srgbClr val="000000"/>
            </a:solidFill>
            <a:ln w="12700">
              <a:solidFill>
                <a:schemeClr val="tx1"/>
              </a:solidFill>
              <a:round/>
              <a:headEnd/>
              <a:tailEnd/>
            </a:ln>
            <a:effectLst/>
          </p:spPr>
          <p:txBody>
            <a:bodyPr wrap="none" anchor="ctr"/>
            <a:lstStyle/>
            <a:p>
              <a:endParaRPr lang="sl-SI"/>
            </a:p>
          </p:txBody>
        </p:sp>
        <p:sp>
          <p:nvSpPr>
            <p:cNvPr id="100505" name="Line 153"/>
            <p:cNvSpPr>
              <a:spLocks noChangeShapeType="1"/>
            </p:cNvSpPr>
            <p:nvPr/>
          </p:nvSpPr>
          <p:spPr bwMode="auto">
            <a:xfrm flipV="1">
              <a:off x="2064" y="3274"/>
              <a:ext cx="0" cy="155"/>
            </a:xfrm>
            <a:prstGeom prst="line">
              <a:avLst/>
            </a:prstGeom>
            <a:noFill/>
            <a:ln w="12700">
              <a:solidFill>
                <a:schemeClr val="tx1"/>
              </a:solidFill>
              <a:round/>
              <a:headEnd/>
              <a:tailEnd/>
            </a:ln>
            <a:effectLst/>
          </p:spPr>
          <p:txBody>
            <a:bodyPr/>
            <a:lstStyle/>
            <a:p>
              <a:endParaRPr lang="sl-SI"/>
            </a:p>
          </p:txBody>
        </p:sp>
        <p:sp>
          <p:nvSpPr>
            <p:cNvPr id="100506" name="Line 154"/>
            <p:cNvSpPr>
              <a:spLocks noChangeShapeType="1"/>
            </p:cNvSpPr>
            <p:nvPr/>
          </p:nvSpPr>
          <p:spPr bwMode="auto">
            <a:xfrm flipH="1" flipV="1">
              <a:off x="2154" y="3184"/>
              <a:ext cx="45" cy="91"/>
            </a:xfrm>
            <a:prstGeom prst="line">
              <a:avLst/>
            </a:prstGeom>
            <a:noFill/>
            <a:ln w="12700">
              <a:solidFill>
                <a:schemeClr val="tx1"/>
              </a:solidFill>
              <a:round/>
              <a:headEnd/>
              <a:tailEnd/>
            </a:ln>
            <a:effectLst/>
          </p:spPr>
          <p:txBody>
            <a:bodyPr/>
            <a:lstStyle/>
            <a:p>
              <a:endParaRPr lang="sl-SI"/>
            </a:p>
          </p:txBody>
        </p:sp>
        <p:sp>
          <p:nvSpPr>
            <p:cNvPr id="100507" name="Line 155"/>
            <p:cNvSpPr>
              <a:spLocks noChangeShapeType="1"/>
            </p:cNvSpPr>
            <p:nvPr/>
          </p:nvSpPr>
          <p:spPr bwMode="auto">
            <a:xfrm flipH="1" flipV="1">
              <a:off x="2200" y="2748"/>
              <a:ext cx="0" cy="436"/>
            </a:xfrm>
            <a:prstGeom prst="line">
              <a:avLst/>
            </a:prstGeom>
            <a:noFill/>
            <a:ln w="12700">
              <a:solidFill>
                <a:schemeClr val="tx1"/>
              </a:solidFill>
              <a:round/>
              <a:headEnd/>
              <a:tailEnd/>
            </a:ln>
            <a:effectLst/>
          </p:spPr>
          <p:txBody>
            <a:bodyPr/>
            <a:lstStyle/>
            <a:p>
              <a:endParaRPr lang="sl-SI"/>
            </a:p>
          </p:txBody>
        </p:sp>
        <p:sp>
          <p:nvSpPr>
            <p:cNvPr id="100508" name="Oval 156"/>
            <p:cNvSpPr>
              <a:spLocks noChangeArrowheads="1"/>
            </p:cNvSpPr>
            <p:nvPr/>
          </p:nvSpPr>
          <p:spPr bwMode="auto">
            <a:xfrm>
              <a:off x="2182" y="3592"/>
              <a:ext cx="34" cy="34"/>
            </a:xfrm>
            <a:prstGeom prst="ellipse">
              <a:avLst/>
            </a:prstGeom>
            <a:solidFill>
              <a:srgbClr val="000000"/>
            </a:solidFill>
            <a:ln w="12700">
              <a:solidFill>
                <a:schemeClr val="tx1"/>
              </a:solidFill>
              <a:round/>
              <a:headEnd/>
              <a:tailEnd/>
            </a:ln>
            <a:effectLst/>
          </p:spPr>
          <p:txBody>
            <a:bodyPr wrap="none" anchor="ctr"/>
            <a:lstStyle/>
            <a:p>
              <a:endParaRPr lang="sl-SI"/>
            </a:p>
          </p:txBody>
        </p:sp>
        <p:sp>
          <p:nvSpPr>
            <p:cNvPr id="100509" name="Line 157"/>
            <p:cNvSpPr>
              <a:spLocks noChangeShapeType="1"/>
            </p:cNvSpPr>
            <p:nvPr/>
          </p:nvSpPr>
          <p:spPr bwMode="auto">
            <a:xfrm flipV="1">
              <a:off x="2200" y="3274"/>
              <a:ext cx="0" cy="336"/>
            </a:xfrm>
            <a:prstGeom prst="line">
              <a:avLst/>
            </a:prstGeom>
            <a:noFill/>
            <a:ln w="12700">
              <a:solidFill>
                <a:schemeClr val="tx1"/>
              </a:solidFill>
              <a:round/>
              <a:headEnd/>
              <a:tailEnd/>
            </a:ln>
            <a:effectLst/>
          </p:spPr>
          <p:txBody>
            <a:bodyPr/>
            <a:lstStyle/>
            <a:p>
              <a:endParaRPr lang="sl-SI"/>
            </a:p>
          </p:txBody>
        </p:sp>
        <p:sp>
          <p:nvSpPr>
            <p:cNvPr id="100510" name="Line 158"/>
            <p:cNvSpPr>
              <a:spLocks noChangeShapeType="1"/>
            </p:cNvSpPr>
            <p:nvPr/>
          </p:nvSpPr>
          <p:spPr bwMode="auto">
            <a:xfrm flipV="1">
              <a:off x="1559" y="2748"/>
              <a:ext cx="0" cy="363"/>
            </a:xfrm>
            <a:prstGeom prst="line">
              <a:avLst/>
            </a:prstGeom>
            <a:noFill/>
            <a:ln w="12700">
              <a:solidFill>
                <a:schemeClr val="tx1"/>
              </a:solidFill>
              <a:round/>
              <a:headEnd/>
              <a:tailEnd/>
            </a:ln>
            <a:effectLst/>
          </p:spPr>
          <p:txBody>
            <a:bodyPr/>
            <a:lstStyle/>
            <a:p>
              <a:endParaRPr lang="sl-SI"/>
            </a:p>
          </p:txBody>
        </p:sp>
        <p:sp>
          <p:nvSpPr>
            <p:cNvPr id="100511" name="Line 159"/>
            <p:cNvSpPr>
              <a:spLocks noChangeShapeType="1"/>
            </p:cNvSpPr>
            <p:nvPr/>
          </p:nvSpPr>
          <p:spPr bwMode="auto">
            <a:xfrm flipV="1">
              <a:off x="2064" y="1614"/>
              <a:ext cx="0" cy="545"/>
            </a:xfrm>
            <a:prstGeom prst="line">
              <a:avLst/>
            </a:prstGeom>
            <a:noFill/>
            <a:ln w="12700">
              <a:solidFill>
                <a:schemeClr val="tx1"/>
              </a:solidFill>
              <a:round/>
              <a:headEnd/>
              <a:tailEnd/>
            </a:ln>
            <a:effectLst/>
          </p:spPr>
          <p:txBody>
            <a:bodyPr/>
            <a:lstStyle/>
            <a:p>
              <a:endParaRPr lang="sl-SI"/>
            </a:p>
          </p:txBody>
        </p:sp>
        <p:sp>
          <p:nvSpPr>
            <p:cNvPr id="100512" name="Line 160"/>
            <p:cNvSpPr>
              <a:spLocks noChangeShapeType="1"/>
            </p:cNvSpPr>
            <p:nvPr/>
          </p:nvSpPr>
          <p:spPr bwMode="auto">
            <a:xfrm>
              <a:off x="1474" y="3429"/>
              <a:ext cx="908" cy="0"/>
            </a:xfrm>
            <a:prstGeom prst="line">
              <a:avLst/>
            </a:prstGeom>
            <a:noFill/>
            <a:ln w="12700">
              <a:solidFill>
                <a:schemeClr val="tx1"/>
              </a:solidFill>
              <a:round/>
              <a:headEnd/>
              <a:tailEnd/>
            </a:ln>
            <a:effectLst/>
          </p:spPr>
          <p:txBody>
            <a:bodyPr/>
            <a:lstStyle/>
            <a:p>
              <a:endParaRPr lang="sl-SI"/>
            </a:p>
          </p:txBody>
        </p:sp>
        <p:sp>
          <p:nvSpPr>
            <p:cNvPr id="100513" name="Rectangle 161"/>
            <p:cNvSpPr>
              <a:spLocks noChangeArrowheads="1"/>
            </p:cNvSpPr>
            <p:nvPr/>
          </p:nvSpPr>
          <p:spPr bwMode="auto">
            <a:xfrm>
              <a:off x="2672" y="2018"/>
              <a:ext cx="363" cy="363"/>
            </a:xfrm>
            <a:prstGeom prst="rect">
              <a:avLst/>
            </a:prstGeom>
            <a:solidFill>
              <a:srgbClr val="CCE7FF"/>
            </a:solidFill>
            <a:ln w="12700">
              <a:solidFill>
                <a:schemeClr val="tx1"/>
              </a:solidFill>
              <a:miter lim="800000"/>
              <a:headEnd/>
              <a:tailEnd/>
            </a:ln>
            <a:effectLst/>
          </p:spPr>
          <p:txBody>
            <a:bodyPr wrap="none" anchor="ctr"/>
            <a:lstStyle/>
            <a:p>
              <a:pPr algn="ctr"/>
              <a:r>
                <a:rPr lang="en-GB" sz="1600"/>
                <a:t>UPS</a:t>
              </a:r>
            </a:p>
            <a:p>
              <a:pPr algn="ctr"/>
              <a:r>
                <a:rPr lang="en-GB" sz="1600"/>
                <a:t>n</a:t>
              </a:r>
            </a:p>
          </p:txBody>
        </p:sp>
        <p:sp>
          <p:nvSpPr>
            <p:cNvPr id="100514" name="Line 162"/>
            <p:cNvSpPr>
              <a:spLocks noChangeShapeType="1"/>
            </p:cNvSpPr>
            <p:nvPr/>
          </p:nvSpPr>
          <p:spPr bwMode="auto">
            <a:xfrm>
              <a:off x="2536" y="2749"/>
              <a:ext cx="934" cy="0"/>
            </a:xfrm>
            <a:prstGeom prst="line">
              <a:avLst/>
            </a:prstGeom>
            <a:noFill/>
            <a:ln w="12700">
              <a:solidFill>
                <a:schemeClr val="tx1"/>
              </a:solidFill>
              <a:round/>
              <a:headEnd/>
              <a:tailEnd/>
            </a:ln>
            <a:effectLst/>
          </p:spPr>
          <p:txBody>
            <a:bodyPr/>
            <a:lstStyle/>
            <a:p>
              <a:endParaRPr lang="sl-SI"/>
            </a:p>
          </p:txBody>
        </p:sp>
        <p:sp>
          <p:nvSpPr>
            <p:cNvPr id="100515" name="Line 163"/>
            <p:cNvSpPr>
              <a:spLocks noChangeShapeType="1"/>
            </p:cNvSpPr>
            <p:nvPr/>
          </p:nvSpPr>
          <p:spPr bwMode="auto">
            <a:xfrm flipH="1" flipV="1">
              <a:off x="2810" y="2521"/>
              <a:ext cx="44" cy="91"/>
            </a:xfrm>
            <a:prstGeom prst="line">
              <a:avLst/>
            </a:prstGeom>
            <a:noFill/>
            <a:ln w="12700">
              <a:solidFill>
                <a:schemeClr val="tx1"/>
              </a:solidFill>
              <a:round/>
              <a:headEnd/>
              <a:tailEnd/>
            </a:ln>
            <a:effectLst/>
          </p:spPr>
          <p:txBody>
            <a:bodyPr/>
            <a:lstStyle/>
            <a:p>
              <a:endParaRPr lang="sl-SI"/>
            </a:p>
          </p:txBody>
        </p:sp>
        <p:sp>
          <p:nvSpPr>
            <p:cNvPr id="100516" name="Line 164"/>
            <p:cNvSpPr>
              <a:spLocks noChangeShapeType="1"/>
            </p:cNvSpPr>
            <p:nvPr/>
          </p:nvSpPr>
          <p:spPr bwMode="auto">
            <a:xfrm flipH="1" flipV="1">
              <a:off x="2854" y="2386"/>
              <a:ext cx="0" cy="136"/>
            </a:xfrm>
            <a:prstGeom prst="line">
              <a:avLst/>
            </a:prstGeom>
            <a:noFill/>
            <a:ln w="12700">
              <a:solidFill>
                <a:schemeClr val="tx1"/>
              </a:solidFill>
              <a:round/>
              <a:headEnd/>
              <a:tailEnd/>
            </a:ln>
            <a:effectLst/>
          </p:spPr>
          <p:txBody>
            <a:bodyPr/>
            <a:lstStyle/>
            <a:p>
              <a:endParaRPr lang="sl-SI"/>
            </a:p>
          </p:txBody>
        </p:sp>
        <p:sp>
          <p:nvSpPr>
            <p:cNvPr id="100517" name="Oval 165"/>
            <p:cNvSpPr>
              <a:spLocks noChangeArrowheads="1"/>
            </p:cNvSpPr>
            <p:nvPr/>
          </p:nvSpPr>
          <p:spPr bwMode="auto">
            <a:xfrm>
              <a:off x="2838" y="2733"/>
              <a:ext cx="33" cy="34"/>
            </a:xfrm>
            <a:prstGeom prst="ellipse">
              <a:avLst/>
            </a:prstGeom>
            <a:solidFill>
              <a:srgbClr val="000000"/>
            </a:solidFill>
            <a:ln w="12700">
              <a:solidFill>
                <a:schemeClr val="tx1"/>
              </a:solidFill>
              <a:round/>
              <a:headEnd/>
              <a:tailEnd/>
            </a:ln>
            <a:effectLst/>
          </p:spPr>
          <p:txBody>
            <a:bodyPr wrap="none" anchor="ctr"/>
            <a:lstStyle/>
            <a:p>
              <a:endParaRPr lang="sl-SI"/>
            </a:p>
          </p:txBody>
        </p:sp>
        <p:sp>
          <p:nvSpPr>
            <p:cNvPr id="100518" name="Line 166"/>
            <p:cNvSpPr>
              <a:spLocks noChangeShapeType="1"/>
            </p:cNvSpPr>
            <p:nvPr/>
          </p:nvSpPr>
          <p:spPr bwMode="auto">
            <a:xfrm flipV="1">
              <a:off x="2854" y="2611"/>
              <a:ext cx="0" cy="500"/>
            </a:xfrm>
            <a:prstGeom prst="line">
              <a:avLst/>
            </a:prstGeom>
            <a:noFill/>
            <a:ln w="12700">
              <a:solidFill>
                <a:schemeClr val="tx1"/>
              </a:solidFill>
              <a:round/>
              <a:headEnd/>
              <a:tailEnd/>
            </a:ln>
            <a:effectLst/>
          </p:spPr>
          <p:txBody>
            <a:bodyPr/>
            <a:lstStyle/>
            <a:p>
              <a:endParaRPr lang="sl-SI"/>
            </a:p>
          </p:txBody>
        </p:sp>
        <p:sp>
          <p:nvSpPr>
            <p:cNvPr id="100519" name="Line 167"/>
            <p:cNvSpPr>
              <a:spLocks noChangeShapeType="1"/>
            </p:cNvSpPr>
            <p:nvPr/>
          </p:nvSpPr>
          <p:spPr bwMode="auto">
            <a:xfrm flipH="1" flipV="1">
              <a:off x="3080" y="2159"/>
              <a:ext cx="46" cy="91"/>
            </a:xfrm>
            <a:prstGeom prst="line">
              <a:avLst/>
            </a:prstGeom>
            <a:noFill/>
            <a:ln w="12700">
              <a:solidFill>
                <a:schemeClr val="tx1"/>
              </a:solidFill>
              <a:round/>
              <a:headEnd/>
              <a:tailEnd/>
            </a:ln>
            <a:effectLst/>
          </p:spPr>
          <p:txBody>
            <a:bodyPr/>
            <a:lstStyle/>
            <a:p>
              <a:endParaRPr lang="sl-SI"/>
            </a:p>
          </p:txBody>
        </p:sp>
        <p:sp>
          <p:nvSpPr>
            <p:cNvPr id="100520" name="Oval 168"/>
            <p:cNvSpPr>
              <a:spLocks noChangeArrowheads="1"/>
            </p:cNvSpPr>
            <p:nvPr/>
          </p:nvSpPr>
          <p:spPr bwMode="auto">
            <a:xfrm>
              <a:off x="3107" y="1596"/>
              <a:ext cx="35" cy="34"/>
            </a:xfrm>
            <a:prstGeom prst="ellipse">
              <a:avLst/>
            </a:prstGeom>
            <a:solidFill>
              <a:srgbClr val="000000"/>
            </a:solidFill>
            <a:ln w="12700">
              <a:solidFill>
                <a:schemeClr val="tx1"/>
              </a:solidFill>
              <a:round/>
              <a:headEnd/>
              <a:tailEnd/>
            </a:ln>
            <a:effectLst/>
          </p:spPr>
          <p:txBody>
            <a:bodyPr wrap="none" anchor="ctr"/>
            <a:lstStyle/>
            <a:p>
              <a:endParaRPr lang="sl-SI"/>
            </a:p>
          </p:txBody>
        </p:sp>
        <p:sp>
          <p:nvSpPr>
            <p:cNvPr id="100521" name="Oval 169"/>
            <p:cNvSpPr>
              <a:spLocks noChangeArrowheads="1"/>
            </p:cNvSpPr>
            <p:nvPr/>
          </p:nvSpPr>
          <p:spPr bwMode="auto">
            <a:xfrm>
              <a:off x="3108" y="2731"/>
              <a:ext cx="34" cy="34"/>
            </a:xfrm>
            <a:prstGeom prst="ellipse">
              <a:avLst/>
            </a:prstGeom>
            <a:solidFill>
              <a:srgbClr val="000000"/>
            </a:solidFill>
            <a:ln w="12700">
              <a:solidFill>
                <a:schemeClr val="tx1"/>
              </a:solidFill>
              <a:round/>
              <a:headEnd/>
              <a:tailEnd/>
            </a:ln>
            <a:effectLst/>
          </p:spPr>
          <p:txBody>
            <a:bodyPr wrap="none" anchor="ctr"/>
            <a:lstStyle/>
            <a:p>
              <a:endParaRPr lang="sl-SI"/>
            </a:p>
          </p:txBody>
        </p:sp>
        <p:sp>
          <p:nvSpPr>
            <p:cNvPr id="100522" name="Line 170"/>
            <p:cNvSpPr>
              <a:spLocks noChangeShapeType="1"/>
            </p:cNvSpPr>
            <p:nvPr/>
          </p:nvSpPr>
          <p:spPr bwMode="auto">
            <a:xfrm flipV="1">
              <a:off x="3126" y="2249"/>
              <a:ext cx="0" cy="499"/>
            </a:xfrm>
            <a:prstGeom prst="line">
              <a:avLst/>
            </a:prstGeom>
            <a:noFill/>
            <a:ln w="12700">
              <a:solidFill>
                <a:schemeClr val="tx1"/>
              </a:solidFill>
              <a:round/>
              <a:headEnd/>
              <a:tailEnd/>
            </a:ln>
            <a:effectLst/>
          </p:spPr>
          <p:txBody>
            <a:bodyPr/>
            <a:lstStyle/>
            <a:p>
              <a:endParaRPr lang="sl-SI"/>
            </a:p>
          </p:txBody>
        </p:sp>
        <p:sp>
          <p:nvSpPr>
            <p:cNvPr id="100523" name="Rectangle 171"/>
            <p:cNvSpPr>
              <a:spLocks noChangeArrowheads="1"/>
            </p:cNvSpPr>
            <p:nvPr/>
          </p:nvSpPr>
          <p:spPr bwMode="auto">
            <a:xfrm>
              <a:off x="2814" y="3144"/>
              <a:ext cx="165" cy="182"/>
            </a:xfrm>
            <a:prstGeom prst="rect">
              <a:avLst/>
            </a:prstGeom>
            <a:solidFill>
              <a:srgbClr val="CCE7FF"/>
            </a:solidFill>
            <a:ln w="12700">
              <a:solidFill>
                <a:schemeClr val="tx1"/>
              </a:solidFill>
              <a:miter lim="800000"/>
              <a:headEnd/>
              <a:tailEnd/>
            </a:ln>
            <a:effectLst/>
          </p:spPr>
          <p:txBody>
            <a:bodyPr lIns="90000" tIns="46800" rIns="90000" bIns="46800" anchor="ctr">
              <a:spAutoFit/>
            </a:bodyPr>
            <a:lstStyle/>
            <a:p>
              <a:endParaRPr lang="sl-SI"/>
            </a:p>
          </p:txBody>
        </p:sp>
        <p:sp>
          <p:nvSpPr>
            <p:cNvPr id="100524" name="Line 172"/>
            <p:cNvSpPr>
              <a:spLocks noChangeShapeType="1"/>
            </p:cNvSpPr>
            <p:nvPr/>
          </p:nvSpPr>
          <p:spPr bwMode="auto">
            <a:xfrm>
              <a:off x="2854" y="3099"/>
              <a:ext cx="0" cy="91"/>
            </a:xfrm>
            <a:prstGeom prst="line">
              <a:avLst/>
            </a:prstGeom>
            <a:noFill/>
            <a:ln w="12700">
              <a:solidFill>
                <a:schemeClr val="tx1"/>
              </a:solidFill>
              <a:round/>
              <a:headEnd/>
              <a:tailEnd/>
            </a:ln>
            <a:effectLst/>
          </p:spPr>
          <p:txBody>
            <a:bodyPr wrap="none" lIns="90000" tIns="46800" rIns="90000" bIns="46800" anchor="ctr">
              <a:spAutoFit/>
            </a:bodyPr>
            <a:lstStyle/>
            <a:p>
              <a:endParaRPr lang="sl-SI"/>
            </a:p>
          </p:txBody>
        </p:sp>
        <p:sp>
          <p:nvSpPr>
            <p:cNvPr id="100525" name="Line 173"/>
            <p:cNvSpPr>
              <a:spLocks noChangeShapeType="1"/>
            </p:cNvSpPr>
            <p:nvPr/>
          </p:nvSpPr>
          <p:spPr bwMode="auto">
            <a:xfrm>
              <a:off x="2899" y="3280"/>
              <a:ext cx="0" cy="330"/>
            </a:xfrm>
            <a:prstGeom prst="line">
              <a:avLst/>
            </a:prstGeom>
            <a:noFill/>
            <a:ln w="12700">
              <a:solidFill>
                <a:schemeClr val="tx1"/>
              </a:solidFill>
              <a:round/>
              <a:headEnd/>
              <a:tailEnd/>
            </a:ln>
            <a:effectLst/>
          </p:spPr>
          <p:txBody>
            <a:bodyPr lIns="90000" tIns="46800" rIns="90000" bIns="46800" anchor="ctr">
              <a:spAutoFit/>
            </a:bodyPr>
            <a:lstStyle/>
            <a:p>
              <a:endParaRPr lang="sl-SI"/>
            </a:p>
          </p:txBody>
        </p:sp>
        <p:sp>
          <p:nvSpPr>
            <p:cNvPr id="100526" name="Line 174"/>
            <p:cNvSpPr>
              <a:spLocks noChangeShapeType="1"/>
            </p:cNvSpPr>
            <p:nvPr/>
          </p:nvSpPr>
          <p:spPr bwMode="auto">
            <a:xfrm>
              <a:off x="2944" y="3099"/>
              <a:ext cx="0" cy="91"/>
            </a:xfrm>
            <a:prstGeom prst="line">
              <a:avLst/>
            </a:prstGeom>
            <a:noFill/>
            <a:ln w="12700">
              <a:solidFill>
                <a:schemeClr val="tx1"/>
              </a:solidFill>
              <a:round/>
              <a:headEnd/>
              <a:tailEnd/>
            </a:ln>
            <a:effectLst/>
          </p:spPr>
          <p:txBody>
            <a:bodyPr wrap="none" lIns="90000" tIns="46800" rIns="90000" bIns="46800" anchor="ctr">
              <a:spAutoFit/>
            </a:bodyPr>
            <a:lstStyle/>
            <a:p>
              <a:endParaRPr lang="sl-SI"/>
            </a:p>
          </p:txBody>
        </p:sp>
        <p:sp>
          <p:nvSpPr>
            <p:cNvPr id="100527" name="Line 175"/>
            <p:cNvSpPr>
              <a:spLocks noChangeShapeType="1"/>
            </p:cNvSpPr>
            <p:nvPr/>
          </p:nvSpPr>
          <p:spPr bwMode="auto">
            <a:xfrm flipH="1" flipV="1">
              <a:off x="2854" y="3190"/>
              <a:ext cx="45" cy="90"/>
            </a:xfrm>
            <a:prstGeom prst="line">
              <a:avLst/>
            </a:prstGeom>
            <a:noFill/>
            <a:ln w="38100">
              <a:solidFill>
                <a:schemeClr val="tx1"/>
              </a:solidFill>
              <a:round/>
              <a:headEnd/>
              <a:tailEnd/>
            </a:ln>
            <a:effectLst/>
          </p:spPr>
          <p:txBody>
            <a:bodyPr/>
            <a:lstStyle/>
            <a:p>
              <a:endParaRPr lang="sl-SI"/>
            </a:p>
          </p:txBody>
        </p:sp>
        <p:sp>
          <p:nvSpPr>
            <p:cNvPr id="100528" name="Oval 176"/>
            <p:cNvSpPr>
              <a:spLocks noChangeArrowheads="1"/>
            </p:cNvSpPr>
            <p:nvPr/>
          </p:nvSpPr>
          <p:spPr bwMode="auto">
            <a:xfrm>
              <a:off x="2882" y="3592"/>
              <a:ext cx="34" cy="34"/>
            </a:xfrm>
            <a:prstGeom prst="ellipse">
              <a:avLst/>
            </a:prstGeom>
            <a:solidFill>
              <a:srgbClr val="000000"/>
            </a:solidFill>
            <a:ln w="12700">
              <a:solidFill>
                <a:schemeClr val="tx1"/>
              </a:solidFill>
              <a:round/>
              <a:headEnd/>
              <a:tailEnd/>
            </a:ln>
            <a:effectLst/>
          </p:spPr>
          <p:txBody>
            <a:bodyPr wrap="none" anchor="ctr"/>
            <a:lstStyle/>
            <a:p>
              <a:endParaRPr lang="sl-SI"/>
            </a:p>
          </p:txBody>
        </p:sp>
        <p:sp>
          <p:nvSpPr>
            <p:cNvPr id="100529" name="Line 177"/>
            <p:cNvSpPr>
              <a:spLocks noChangeShapeType="1"/>
            </p:cNvSpPr>
            <p:nvPr/>
          </p:nvSpPr>
          <p:spPr bwMode="auto">
            <a:xfrm>
              <a:off x="2536" y="3610"/>
              <a:ext cx="907" cy="0"/>
            </a:xfrm>
            <a:prstGeom prst="line">
              <a:avLst/>
            </a:prstGeom>
            <a:noFill/>
            <a:ln w="12700">
              <a:solidFill>
                <a:schemeClr val="tx1"/>
              </a:solidFill>
              <a:round/>
              <a:headEnd/>
              <a:tailEnd/>
            </a:ln>
            <a:effectLst/>
          </p:spPr>
          <p:txBody>
            <a:bodyPr/>
            <a:lstStyle/>
            <a:p>
              <a:endParaRPr lang="sl-SI"/>
            </a:p>
          </p:txBody>
        </p:sp>
        <p:sp>
          <p:nvSpPr>
            <p:cNvPr id="100530" name="Line 178"/>
            <p:cNvSpPr>
              <a:spLocks noChangeShapeType="1"/>
            </p:cNvSpPr>
            <p:nvPr/>
          </p:nvSpPr>
          <p:spPr bwMode="auto">
            <a:xfrm flipH="1" flipV="1">
              <a:off x="3216" y="2159"/>
              <a:ext cx="46" cy="91"/>
            </a:xfrm>
            <a:prstGeom prst="line">
              <a:avLst/>
            </a:prstGeom>
            <a:noFill/>
            <a:ln w="12700">
              <a:solidFill>
                <a:schemeClr val="tx1"/>
              </a:solidFill>
              <a:prstDash val="dash"/>
              <a:round/>
              <a:headEnd/>
              <a:tailEnd/>
            </a:ln>
            <a:effectLst/>
          </p:spPr>
          <p:txBody>
            <a:bodyPr/>
            <a:lstStyle/>
            <a:p>
              <a:endParaRPr lang="sl-SI"/>
            </a:p>
          </p:txBody>
        </p:sp>
        <p:sp>
          <p:nvSpPr>
            <p:cNvPr id="100531" name="Line 179"/>
            <p:cNvSpPr>
              <a:spLocks noChangeShapeType="1"/>
            </p:cNvSpPr>
            <p:nvPr/>
          </p:nvSpPr>
          <p:spPr bwMode="auto">
            <a:xfrm flipH="1" flipV="1">
              <a:off x="3262" y="1750"/>
              <a:ext cx="0" cy="409"/>
            </a:xfrm>
            <a:prstGeom prst="line">
              <a:avLst/>
            </a:prstGeom>
            <a:noFill/>
            <a:ln w="12700">
              <a:solidFill>
                <a:schemeClr val="tx1"/>
              </a:solidFill>
              <a:prstDash val="dash"/>
              <a:round/>
              <a:headEnd/>
              <a:tailEnd/>
            </a:ln>
            <a:effectLst/>
          </p:spPr>
          <p:txBody>
            <a:bodyPr/>
            <a:lstStyle/>
            <a:p>
              <a:endParaRPr lang="sl-SI"/>
            </a:p>
          </p:txBody>
        </p:sp>
        <p:sp>
          <p:nvSpPr>
            <p:cNvPr id="100532" name="Oval 180"/>
            <p:cNvSpPr>
              <a:spLocks noChangeArrowheads="1"/>
            </p:cNvSpPr>
            <p:nvPr/>
          </p:nvSpPr>
          <p:spPr bwMode="auto">
            <a:xfrm>
              <a:off x="3246" y="1731"/>
              <a:ext cx="34" cy="34"/>
            </a:xfrm>
            <a:prstGeom prst="ellipse">
              <a:avLst/>
            </a:prstGeom>
            <a:solidFill>
              <a:srgbClr val="000000"/>
            </a:solidFill>
            <a:ln w="12700">
              <a:solidFill>
                <a:schemeClr val="tx1"/>
              </a:solidFill>
              <a:round/>
              <a:headEnd/>
              <a:tailEnd/>
            </a:ln>
            <a:effectLst/>
          </p:spPr>
          <p:txBody>
            <a:bodyPr wrap="none" anchor="ctr"/>
            <a:lstStyle/>
            <a:p>
              <a:endParaRPr lang="sl-SI"/>
            </a:p>
          </p:txBody>
        </p:sp>
        <p:sp>
          <p:nvSpPr>
            <p:cNvPr id="100533" name="Oval 181"/>
            <p:cNvSpPr>
              <a:spLocks noChangeArrowheads="1"/>
            </p:cNvSpPr>
            <p:nvPr/>
          </p:nvSpPr>
          <p:spPr bwMode="auto">
            <a:xfrm>
              <a:off x="3244" y="2733"/>
              <a:ext cx="34" cy="34"/>
            </a:xfrm>
            <a:prstGeom prst="ellipse">
              <a:avLst/>
            </a:prstGeom>
            <a:solidFill>
              <a:srgbClr val="000000"/>
            </a:solidFill>
            <a:ln w="12700">
              <a:solidFill>
                <a:schemeClr val="tx1"/>
              </a:solidFill>
              <a:round/>
              <a:headEnd/>
              <a:tailEnd/>
            </a:ln>
            <a:effectLst/>
          </p:spPr>
          <p:txBody>
            <a:bodyPr wrap="none" anchor="ctr"/>
            <a:lstStyle/>
            <a:p>
              <a:endParaRPr lang="sl-SI"/>
            </a:p>
          </p:txBody>
        </p:sp>
        <p:sp>
          <p:nvSpPr>
            <p:cNvPr id="100534" name="Line 182"/>
            <p:cNvSpPr>
              <a:spLocks noChangeShapeType="1"/>
            </p:cNvSpPr>
            <p:nvPr/>
          </p:nvSpPr>
          <p:spPr bwMode="auto">
            <a:xfrm flipV="1">
              <a:off x="3262" y="2249"/>
              <a:ext cx="0" cy="499"/>
            </a:xfrm>
            <a:prstGeom prst="line">
              <a:avLst/>
            </a:prstGeom>
            <a:noFill/>
            <a:ln w="12700">
              <a:solidFill>
                <a:schemeClr val="tx1"/>
              </a:solidFill>
              <a:prstDash val="dash"/>
              <a:round/>
              <a:headEnd/>
              <a:tailEnd/>
            </a:ln>
            <a:effectLst/>
          </p:spPr>
          <p:txBody>
            <a:bodyPr/>
            <a:lstStyle/>
            <a:p>
              <a:endParaRPr lang="sl-SI"/>
            </a:p>
          </p:txBody>
        </p:sp>
        <p:sp>
          <p:nvSpPr>
            <p:cNvPr id="100535" name="Line 183"/>
            <p:cNvSpPr>
              <a:spLocks noChangeShapeType="1"/>
            </p:cNvSpPr>
            <p:nvPr/>
          </p:nvSpPr>
          <p:spPr bwMode="auto">
            <a:xfrm flipV="1">
              <a:off x="2944" y="2930"/>
              <a:ext cx="0" cy="181"/>
            </a:xfrm>
            <a:prstGeom prst="line">
              <a:avLst/>
            </a:prstGeom>
            <a:noFill/>
            <a:ln w="12700">
              <a:solidFill>
                <a:srgbClr val="3366FF"/>
              </a:solidFill>
              <a:round/>
              <a:headEnd/>
              <a:tailEnd/>
            </a:ln>
            <a:effectLst/>
          </p:spPr>
          <p:txBody>
            <a:bodyPr/>
            <a:lstStyle/>
            <a:p>
              <a:endParaRPr lang="sl-SI"/>
            </a:p>
          </p:txBody>
        </p:sp>
        <p:sp>
          <p:nvSpPr>
            <p:cNvPr id="100536" name="Oval 184"/>
            <p:cNvSpPr>
              <a:spLocks noChangeArrowheads="1"/>
            </p:cNvSpPr>
            <p:nvPr/>
          </p:nvSpPr>
          <p:spPr bwMode="auto">
            <a:xfrm>
              <a:off x="2926" y="2913"/>
              <a:ext cx="34" cy="34"/>
            </a:xfrm>
            <a:prstGeom prst="ellipse">
              <a:avLst/>
            </a:prstGeom>
            <a:solidFill>
              <a:srgbClr val="3366FF"/>
            </a:solidFill>
            <a:ln w="12700">
              <a:solidFill>
                <a:srgbClr val="3366FF"/>
              </a:solidFill>
              <a:round/>
              <a:headEnd/>
              <a:tailEnd/>
            </a:ln>
            <a:effectLst/>
          </p:spPr>
          <p:txBody>
            <a:bodyPr wrap="none" anchor="ctr"/>
            <a:lstStyle/>
            <a:p>
              <a:endParaRPr lang="sl-SI"/>
            </a:p>
          </p:txBody>
        </p:sp>
        <p:sp>
          <p:nvSpPr>
            <p:cNvPr id="100537" name="Oval 185"/>
            <p:cNvSpPr>
              <a:spLocks noChangeArrowheads="1"/>
            </p:cNvSpPr>
            <p:nvPr/>
          </p:nvSpPr>
          <p:spPr bwMode="auto">
            <a:xfrm>
              <a:off x="2604" y="2732"/>
              <a:ext cx="34" cy="34"/>
            </a:xfrm>
            <a:prstGeom prst="ellipse">
              <a:avLst/>
            </a:prstGeom>
            <a:solidFill>
              <a:srgbClr val="000000"/>
            </a:solidFill>
            <a:ln w="12700">
              <a:solidFill>
                <a:schemeClr val="tx1"/>
              </a:solidFill>
              <a:round/>
              <a:headEnd/>
              <a:tailEnd/>
            </a:ln>
            <a:effectLst/>
          </p:spPr>
          <p:txBody>
            <a:bodyPr wrap="none" anchor="ctr"/>
            <a:lstStyle/>
            <a:p>
              <a:endParaRPr lang="sl-SI"/>
            </a:p>
          </p:txBody>
        </p:sp>
        <p:sp>
          <p:nvSpPr>
            <p:cNvPr id="100538" name="Rectangle 186"/>
            <p:cNvSpPr>
              <a:spLocks noChangeArrowheads="1"/>
            </p:cNvSpPr>
            <p:nvPr/>
          </p:nvSpPr>
          <p:spPr bwMode="auto">
            <a:xfrm>
              <a:off x="2582" y="3149"/>
              <a:ext cx="164" cy="182"/>
            </a:xfrm>
            <a:prstGeom prst="rect">
              <a:avLst/>
            </a:prstGeom>
            <a:solidFill>
              <a:srgbClr val="CCE7FF"/>
            </a:solidFill>
            <a:ln w="12700">
              <a:solidFill>
                <a:schemeClr val="tx1"/>
              </a:solidFill>
              <a:miter lim="800000"/>
              <a:headEnd/>
              <a:tailEnd/>
            </a:ln>
            <a:effectLst/>
          </p:spPr>
          <p:txBody>
            <a:bodyPr lIns="90000" tIns="46800" rIns="90000" bIns="46800" anchor="ctr">
              <a:spAutoFit/>
            </a:bodyPr>
            <a:lstStyle/>
            <a:p>
              <a:endParaRPr lang="sl-SI"/>
            </a:p>
          </p:txBody>
        </p:sp>
        <p:sp>
          <p:nvSpPr>
            <p:cNvPr id="100539" name="Line 187"/>
            <p:cNvSpPr>
              <a:spLocks noChangeShapeType="1"/>
            </p:cNvSpPr>
            <p:nvPr/>
          </p:nvSpPr>
          <p:spPr bwMode="auto">
            <a:xfrm>
              <a:off x="2666" y="3285"/>
              <a:ext cx="0" cy="136"/>
            </a:xfrm>
            <a:prstGeom prst="line">
              <a:avLst/>
            </a:prstGeom>
            <a:noFill/>
            <a:ln w="12700">
              <a:solidFill>
                <a:schemeClr val="tx1"/>
              </a:solidFill>
              <a:round/>
              <a:headEnd/>
              <a:tailEnd/>
            </a:ln>
            <a:effectLst/>
          </p:spPr>
          <p:txBody>
            <a:bodyPr lIns="90000" tIns="46800" rIns="90000" bIns="46800" anchor="ctr">
              <a:spAutoFit/>
            </a:bodyPr>
            <a:lstStyle/>
            <a:p>
              <a:endParaRPr lang="sl-SI"/>
            </a:p>
          </p:txBody>
        </p:sp>
        <p:sp>
          <p:nvSpPr>
            <p:cNvPr id="100540" name="Line 188"/>
            <p:cNvSpPr>
              <a:spLocks noChangeShapeType="1"/>
            </p:cNvSpPr>
            <p:nvPr/>
          </p:nvSpPr>
          <p:spPr bwMode="auto">
            <a:xfrm>
              <a:off x="2711" y="3104"/>
              <a:ext cx="0" cy="91"/>
            </a:xfrm>
            <a:prstGeom prst="line">
              <a:avLst/>
            </a:prstGeom>
            <a:noFill/>
            <a:ln w="12700">
              <a:solidFill>
                <a:schemeClr val="tx1"/>
              </a:solidFill>
              <a:round/>
              <a:headEnd/>
              <a:tailEnd/>
            </a:ln>
            <a:effectLst/>
          </p:spPr>
          <p:txBody>
            <a:bodyPr wrap="none" lIns="90000" tIns="46800" rIns="90000" bIns="46800" anchor="ctr">
              <a:spAutoFit/>
            </a:bodyPr>
            <a:lstStyle/>
            <a:p>
              <a:endParaRPr lang="sl-SI"/>
            </a:p>
          </p:txBody>
        </p:sp>
        <p:sp>
          <p:nvSpPr>
            <p:cNvPr id="100541" name="Line 189"/>
            <p:cNvSpPr>
              <a:spLocks noChangeShapeType="1"/>
            </p:cNvSpPr>
            <p:nvPr/>
          </p:nvSpPr>
          <p:spPr bwMode="auto">
            <a:xfrm flipH="1" flipV="1">
              <a:off x="2620" y="3195"/>
              <a:ext cx="46" cy="90"/>
            </a:xfrm>
            <a:prstGeom prst="line">
              <a:avLst/>
            </a:prstGeom>
            <a:noFill/>
            <a:ln w="38100">
              <a:solidFill>
                <a:schemeClr val="tx1"/>
              </a:solidFill>
              <a:round/>
              <a:headEnd/>
              <a:tailEnd/>
            </a:ln>
            <a:effectLst/>
          </p:spPr>
          <p:txBody>
            <a:bodyPr/>
            <a:lstStyle/>
            <a:p>
              <a:endParaRPr lang="sl-SI"/>
            </a:p>
          </p:txBody>
        </p:sp>
        <p:sp>
          <p:nvSpPr>
            <p:cNvPr id="100542" name="Oval 190"/>
            <p:cNvSpPr>
              <a:spLocks noChangeArrowheads="1"/>
            </p:cNvSpPr>
            <p:nvPr/>
          </p:nvSpPr>
          <p:spPr bwMode="auto">
            <a:xfrm>
              <a:off x="2650" y="3412"/>
              <a:ext cx="33" cy="34"/>
            </a:xfrm>
            <a:prstGeom prst="ellipse">
              <a:avLst/>
            </a:prstGeom>
            <a:solidFill>
              <a:srgbClr val="000000"/>
            </a:solidFill>
            <a:ln w="12700">
              <a:solidFill>
                <a:schemeClr val="tx1"/>
              </a:solidFill>
              <a:round/>
              <a:headEnd/>
              <a:tailEnd/>
            </a:ln>
            <a:effectLst/>
          </p:spPr>
          <p:txBody>
            <a:bodyPr wrap="none" anchor="ctr"/>
            <a:lstStyle/>
            <a:p>
              <a:endParaRPr lang="sl-SI"/>
            </a:p>
          </p:txBody>
        </p:sp>
        <p:sp>
          <p:nvSpPr>
            <p:cNvPr id="100543" name="Line 191"/>
            <p:cNvSpPr>
              <a:spLocks noChangeShapeType="1"/>
            </p:cNvSpPr>
            <p:nvPr/>
          </p:nvSpPr>
          <p:spPr bwMode="auto">
            <a:xfrm flipV="1">
              <a:off x="2711" y="2935"/>
              <a:ext cx="0" cy="181"/>
            </a:xfrm>
            <a:prstGeom prst="line">
              <a:avLst/>
            </a:prstGeom>
            <a:noFill/>
            <a:ln w="12700">
              <a:solidFill>
                <a:srgbClr val="3366FF"/>
              </a:solidFill>
              <a:round/>
              <a:headEnd/>
              <a:tailEnd/>
            </a:ln>
            <a:effectLst/>
          </p:spPr>
          <p:txBody>
            <a:bodyPr/>
            <a:lstStyle/>
            <a:p>
              <a:endParaRPr lang="sl-SI"/>
            </a:p>
          </p:txBody>
        </p:sp>
        <p:sp>
          <p:nvSpPr>
            <p:cNvPr id="100544" name="Oval 192"/>
            <p:cNvSpPr>
              <a:spLocks noChangeArrowheads="1"/>
            </p:cNvSpPr>
            <p:nvPr/>
          </p:nvSpPr>
          <p:spPr bwMode="auto">
            <a:xfrm>
              <a:off x="2694" y="2914"/>
              <a:ext cx="33" cy="34"/>
            </a:xfrm>
            <a:prstGeom prst="ellipse">
              <a:avLst/>
            </a:prstGeom>
            <a:solidFill>
              <a:srgbClr val="3366FF"/>
            </a:solidFill>
            <a:ln w="12700">
              <a:solidFill>
                <a:srgbClr val="3366FF"/>
              </a:solidFill>
              <a:round/>
              <a:headEnd/>
              <a:tailEnd/>
            </a:ln>
            <a:effectLst/>
          </p:spPr>
          <p:txBody>
            <a:bodyPr wrap="none" anchor="ctr"/>
            <a:lstStyle/>
            <a:p>
              <a:endParaRPr lang="sl-SI"/>
            </a:p>
          </p:txBody>
        </p:sp>
        <p:sp>
          <p:nvSpPr>
            <p:cNvPr id="100545" name="Line 193"/>
            <p:cNvSpPr>
              <a:spLocks noChangeShapeType="1"/>
            </p:cNvSpPr>
            <p:nvPr/>
          </p:nvSpPr>
          <p:spPr bwMode="auto">
            <a:xfrm>
              <a:off x="2622" y="3107"/>
              <a:ext cx="0" cy="91"/>
            </a:xfrm>
            <a:prstGeom prst="line">
              <a:avLst/>
            </a:prstGeom>
            <a:noFill/>
            <a:ln w="12700">
              <a:solidFill>
                <a:schemeClr val="tx1"/>
              </a:solidFill>
              <a:round/>
              <a:headEnd/>
              <a:tailEnd/>
            </a:ln>
            <a:effectLst/>
          </p:spPr>
          <p:txBody>
            <a:bodyPr wrap="none" lIns="90000" tIns="46800" rIns="90000" bIns="46800" anchor="ctr">
              <a:spAutoFit/>
            </a:bodyPr>
            <a:lstStyle/>
            <a:p>
              <a:endParaRPr lang="sl-SI"/>
            </a:p>
          </p:txBody>
        </p:sp>
        <p:sp>
          <p:nvSpPr>
            <p:cNvPr id="100546" name="Line 194"/>
            <p:cNvSpPr>
              <a:spLocks noChangeShapeType="1"/>
            </p:cNvSpPr>
            <p:nvPr/>
          </p:nvSpPr>
          <p:spPr bwMode="auto">
            <a:xfrm flipH="1" flipV="1">
              <a:off x="3080" y="3184"/>
              <a:ext cx="46" cy="91"/>
            </a:xfrm>
            <a:prstGeom prst="line">
              <a:avLst/>
            </a:prstGeom>
            <a:noFill/>
            <a:ln w="12700">
              <a:solidFill>
                <a:schemeClr val="tx1"/>
              </a:solidFill>
              <a:round/>
              <a:headEnd/>
              <a:tailEnd/>
            </a:ln>
            <a:effectLst/>
          </p:spPr>
          <p:txBody>
            <a:bodyPr/>
            <a:lstStyle/>
            <a:p>
              <a:endParaRPr lang="sl-SI"/>
            </a:p>
          </p:txBody>
        </p:sp>
        <p:sp>
          <p:nvSpPr>
            <p:cNvPr id="100547" name="Line 195"/>
            <p:cNvSpPr>
              <a:spLocks noChangeShapeType="1"/>
            </p:cNvSpPr>
            <p:nvPr/>
          </p:nvSpPr>
          <p:spPr bwMode="auto">
            <a:xfrm flipH="1" flipV="1">
              <a:off x="3126" y="2748"/>
              <a:ext cx="0" cy="436"/>
            </a:xfrm>
            <a:prstGeom prst="line">
              <a:avLst/>
            </a:prstGeom>
            <a:noFill/>
            <a:ln w="12700">
              <a:solidFill>
                <a:schemeClr val="tx1"/>
              </a:solidFill>
              <a:round/>
              <a:headEnd/>
              <a:tailEnd/>
            </a:ln>
            <a:effectLst/>
          </p:spPr>
          <p:txBody>
            <a:bodyPr/>
            <a:lstStyle/>
            <a:p>
              <a:endParaRPr lang="sl-SI"/>
            </a:p>
          </p:txBody>
        </p:sp>
        <p:sp>
          <p:nvSpPr>
            <p:cNvPr id="100548" name="Oval 196"/>
            <p:cNvSpPr>
              <a:spLocks noChangeArrowheads="1"/>
            </p:cNvSpPr>
            <p:nvPr/>
          </p:nvSpPr>
          <p:spPr bwMode="auto">
            <a:xfrm>
              <a:off x="3110" y="3410"/>
              <a:ext cx="34" cy="34"/>
            </a:xfrm>
            <a:prstGeom prst="ellipse">
              <a:avLst/>
            </a:prstGeom>
            <a:solidFill>
              <a:srgbClr val="000000"/>
            </a:solidFill>
            <a:ln w="12700">
              <a:solidFill>
                <a:schemeClr val="tx1"/>
              </a:solidFill>
              <a:round/>
              <a:headEnd/>
              <a:tailEnd/>
            </a:ln>
            <a:effectLst/>
          </p:spPr>
          <p:txBody>
            <a:bodyPr wrap="none" anchor="ctr"/>
            <a:lstStyle/>
            <a:p>
              <a:endParaRPr lang="sl-SI"/>
            </a:p>
          </p:txBody>
        </p:sp>
        <p:sp>
          <p:nvSpPr>
            <p:cNvPr id="100549" name="Line 197"/>
            <p:cNvSpPr>
              <a:spLocks noChangeShapeType="1"/>
            </p:cNvSpPr>
            <p:nvPr/>
          </p:nvSpPr>
          <p:spPr bwMode="auto">
            <a:xfrm flipV="1">
              <a:off x="3126" y="3274"/>
              <a:ext cx="0" cy="155"/>
            </a:xfrm>
            <a:prstGeom prst="line">
              <a:avLst/>
            </a:prstGeom>
            <a:noFill/>
            <a:ln w="12700">
              <a:solidFill>
                <a:schemeClr val="tx1"/>
              </a:solidFill>
              <a:round/>
              <a:headEnd/>
              <a:tailEnd/>
            </a:ln>
            <a:effectLst/>
          </p:spPr>
          <p:txBody>
            <a:bodyPr/>
            <a:lstStyle/>
            <a:p>
              <a:endParaRPr lang="sl-SI"/>
            </a:p>
          </p:txBody>
        </p:sp>
        <p:sp>
          <p:nvSpPr>
            <p:cNvPr id="100550" name="Line 198"/>
            <p:cNvSpPr>
              <a:spLocks noChangeShapeType="1"/>
            </p:cNvSpPr>
            <p:nvPr/>
          </p:nvSpPr>
          <p:spPr bwMode="auto">
            <a:xfrm flipH="1" flipV="1">
              <a:off x="3216" y="3184"/>
              <a:ext cx="46" cy="91"/>
            </a:xfrm>
            <a:prstGeom prst="line">
              <a:avLst/>
            </a:prstGeom>
            <a:noFill/>
            <a:ln w="12700">
              <a:solidFill>
                <a:schemeClr val="tx1"/>
              </a:solidFill>
              <a:round/>
              <a:headEnd/>
              <a:tailEnd/>
            </a:ln>
            <a:effectLst/>
          </p:spPr>
          <p:txBody>
            <a:bodyPr/>
            <a:lstStyle/>
            <a:p>
              <a:endParaRPr lang="sl-SI"/>
            </a:p>
          </p:txBody>
        </p:sp>
        <p:sp>
          <p:nvSpPr>
            <p:cNvPr id="100551" name="Line 199"/>
            <p:cNvSpPr>
              <a:spLocks noChangeShapeType="1"/>
            </p:cNvSpPr>
            <p:nvPr/>
          </p:nvSpPr>
          <p:spPr bwMode="auto">
            <a:xfrm flipH="1" flipV="1">
              <a:off x="3262" y="2748"/>
              <a:ext cx="0" cy="436"/>
            </a:xfrm>
            <a:prstGeom prst="line">
              <a:avLst/>
            </a:prstGeom>
            <a:noFill/>
            <a:ln w="12700">
              <a:solidFill>
                <a:schemeClr val="tx1"/>
              </a:solidFill>
              <a:round/>
              <a:headEnd/>
              <a:tailEnd/>
            </a:ln>
            <a:effectLst/>
          </p:spPr>
          <p:txBody>
            <a:bodyPr/>
            <a:lstStyle/>
            <a:p>
              <a:endParaRPr lang="sl-SI"/>
            </a:p>
          </p:txBody>
        </p:sp>
        <p:sp>
          <p:nvSpPr>
            <p:cNvPr id="100552" name="Oval 200"/>
            <p:cNvSpPr>
              <a:spLocks noChangeArrowheads="1"/>
            </p:cNvSpPr>
            <p:nvPr/>
          </p:nvSpPr>
          <p:spPr bwMode="auto">
            <a:xfrm>
              <a:off x="3244" y="3592"/>
              <a:ext cx="34" cy="34"/>
            </a:xfrm>
            <a:prstGeom prst="ellipse">
              <a:avLst/>
            </a:prstGeom>
            <a:solidFill>
              <a:srgbClr val="000000"/>
            </a:solidFill>
            <a:ln w="12700">
              <a:solidFill>
                <a:schemeClr val="tx1"/>
              </a:solidFill>
              <a:round/>
              <a:headEnd/>
              <a:tailEnd/>
            </a:ln>
            <a:effectLst/>
          </p:spPr>
          <p:txBody>
            <a:bodyPr wrap="none" anchor="ctr"/>
            <a:lstStyle/>
            <a:p>
              <a:endParaRPr lang="sl-SI"/>
            </a:p>
          </p:txBody>
        </p:sp>
        <p:sp>
          <p:nvSpPr>
            <p:cNvPr id="100553" name="Line 201"/>
            <p:cNvSpPr>
              <a:spLocks noChangeShapeType="1"/>
            </p:cNvSpPr>
            <p:nvPr/>
          </p:nvSpPr>
          <p:spPr bwMode="auto">
            <a:xfrm flipV="1">
              <a:off x="3262" y="3274"/>
              <a:ext cx="0" cy="336"/>
            </a:xfrm>
            <a:prstGeom prst="line">
              <a:avLst/>
            </a:prstGeom>
            <a:noFill/>
            <a:ln w="12700">
              <a:solidFill>
                <a:schemeClr val="tx1"/>
              </a:solidFill>
              <a:round/>
              <a:headEnd/>
              <a:tailEnd/>
            </a:ln>
            <a:effectLst/>
          </p:spPr>
          <p:txBody>
            <a:bodyPr/>
            <a:lstStyle/>
            <a:p>
              <a:endParaRPr lang="sl-SI"/>
            </a:p>
          </p:txBody>
        </p:sp>
        <p:sp>
          <p:nvSpPr>
            <p:cNvPr id="100554" name="Line 202"/>
            <p:cNvSpPr>
              <a:spLocks noChangeShapeType="1"/>
            </p:cNvSpPr>
            <p:nvPr/>
          </p:nvSpPr>
          <p:spPr bwMode="auto">
            <a:xfrm flipV="1">
              <a:off x="2622" y="2748"/>
              <a:ext cx="0" cy="363"/>
            </a:xfrm>
            <a:prstGeom prst="line">
              <a:avLst/>
            </a:prstGeom>
            <a:noFill/>
            <a:ln w="12700">
              <a:solidFill>
                <a:schemeClr val="tx1"/>
              </a:solidFill>
              <a:round/>
              <a:headEnd/>
              <a:tailEnd/>
            </a:ln>
            <a:effectLst/>
          </p:spPr>
          <p:txBody>
            <a:bodyPr/>
            <a:lstStyle/>
            <a:p>
              <a:endParaRPr lang="sl-SI"/>
            </a:p>
          </p:txBody>
        </p:sp>
        <p:sp>
          <p:nvSpPr>
            <p:cNvPr id="100555" name="Line 203"/>
            <p:cNvSpPr>
              <a:spLocks noChangeShapeType="1"/>
            </p:cNvSpPr>
            <p:nvPr/>
          </p:nvSpPr>
          <p:spPr bwMode="auto">
            <a:xfrm flipV="1">
              <a:off x="3126" y="1614"/>
              <a:ext cx="0" cy="545"/>
            </a:xfrm>
            <a:prstGeom prst="line">
              <a:avLst/>
            </a:prstGeom>
            <a:noFill/>
            <a:ln w="12700">
              <a:solidFill>
                <a:schemeClr val="tx1"/>
              </a:solidFill>
              <a:round/>
              <a:headEnd/>
              <a:tailEnd/>
            </a:ln>
            <a:effectLst/>
          </p:spPr>
          <p:txBody>
            <a:bodyPr/>
            <a:lstStyle/>
            <a:p>
              <a:endParaRPr lang="sl-SI"/>
            </a:p>
          </p:txBody>
        </p:sp>
        <p:sp>
          <p:nvSpPr>
            <p:cNvPr id="100556" name="Line 204"/>
            <p:cNvSpPr>
              <a:spLocks noChangeShapeType="1"/>
            </p:cNvSpPr>
            <p:nvPr/>
          </p:nvSpPr>
          <p:spPr bwMode="auto">
            <a:xfrm>
              <a:off x="2536" y="3429"/>
              <a:ext cx="907" cy="0"/>
            </a:xfrm>
            <a:prstGeom prst="line">
              <a:avLst/>
            </a:prstGeom>
            <a:noFill/>
            <a:ln w="12700">
              <a:solidFill>
                <a:schemeClr val="tx1"/>
              </a:solidFill>
              <a:round/>
              <a:headEnd/>
              <a:tailEnd/>
            </a:ln>
            <a:effectLst/>
          </p:spPr>
          <p:txBody>
            <a:bodyPr/>
            <a:lstStyle/>
            <a:p>
              <a:endParaRPr lang="sl-SI"/>
            </a:p>
          </p:txBody>
        </p:sp>
        <p:sp>
          <p:nvSpPr>
            <p:cNvPr id="100557" name="Rectangle 205"/>
            <p:cNvSpPr>
              <a:spLocks noChangeArrowheads="1"/>
            </p:cNvSpPr>
            <p:nvPr/>
          </p:nvSpPr>
          <p:spPr bwMode="auto">
            <a:xfrm>
              <a:off x="3562" y="2018"/>
              <a:ext cx="362" cy="363"/>
            </a:xfrm>
            <a:prstGeom prst="rect">
              <a:avLst/>
            </a:prstGeom>
            <a:solidFill>
              <a:srgbClr val="CCE7FF"/>
            </a:solidFill>
            <a:ln w="12700">
              <a:solidFill>
                <a:srgbClr val="3366FF"/>
              </a:solidFill>
              <a:miter lim="800000"/>
              <a:headEnd/>
              <a:tailEnd/>
            </a:ln>
            <a:effectLst/>
          </p:spPr>
          <p:txBody>
            <a:bodyPr wrap="none" anchor="ctr"/>
            <a:lstStyle/>
            <a:p>
              <a:pPr algn="ctr"/>
              <a:r>
                <a:rPr lang="en-GB" sz="1600"/>
                <a:t>UPS</a:t>
              </a:r>
            </a:p>
            <a:p>
              <a:pPr algn="ctr"/>
              <a:r>
                <a:rPr lang="en-GB" sz="1600"/>
                <a:t>n+1</a:t>
              </a:r>
            </a:p>
          </p:txBody>
        </p:sp>
        <p:sp>
          <p:nvSpPr>
            <p:cNvPr id="100558" name="Line 206"/>
            <p:cNvSpPr>
              <a:spLocks noChangeShapeType="1"/>
            </p:cNvSpPr>
            <p:nvPr/>
          </p:nvSpPr>
          <p:spPr bwMode="auto">
            <a:xfrm flipH="1" flipV="1">
              <a:off x="3698" y="2521"/>
              <a:ext cx="45" cy="91"/>
            </a:xfrm>
            <a:prstGeom prst="line">
              <a:avLst/>
            </a:prstGeom>
            <a:noFill/>
            <a:ln w="12700">
              <a:solidFill>
                <a:srgbClr val="3366FF"/>
              </a:solidFill>
              <a:round/>
              <a:headEnd/>
              <a:tailEnd/>
            </a:ln>
            <a:effectLst/>
          </p:spPr>
          <p:txBody>
            <a:bodyPr/>
            <a:lstStyle/>
            <a:p>
              <a:endParaRPr lang="sl-SI"/>
            </a:p>
          </p:txBody>
        </p:sp>
        <p:sp>
          <p:nvSpPr>
            <p:cNvPr id="100559" name="Line 207"/>
            <p:cNvSpPr>
              <a:spLocks noChangeShapeType="1"/>
            </p:cNvSpPr>
            <p:nvPr/>
          </p:nvSpPr>
          <p:spPr bwMode="auto">
            <a:xfrm flipH="1" flipV="1">
              <a:off x="3743" y="2386"/>
              <a:ext cx="0" cy="136"/>
            </a:xfrm>
            <a:prstGeom prst="line">
              <a:avLst/>
            </a:prstGeom>
            <a:noFill/>
            <a:ln w="12700">
              <a:solidFill>
                <a:srgbClr val="3366FF"/>
              </a:solidFill>
              <a:round/>
              <a:headEnd/>
              <a:tailEnd/>
            </a:ln>
            <a:effectLst/>
          </p:spPr>
          <p:txBody>
            <a:bodyPr/>
            <a:lstStyle/>
            <a:p>
              <a:endParaRPr lang="sl-SI"/>
            </a:p>
          </p:txBody>
        </p:sp>
        <p:sp>
          <p:nvSpPr>
            <p:cNvPr id="100560" name="Oval 208"/>
            <p:cNvSpPr>
              <a:spLocks noChangeArrowheads="1"/>
            </p:cNvSpPr>
            <p:nvPr/>
          </p:nvSpPr>
          <p:spPr bwMode="auto">
            <a:xfrm>
              <a:off x="3724" y="2914"/>
              <a:ext cx="34" cy="34"/>
            </a:xfrm>
            <a:prstGeom prst="ellipse">
              <a:avLst/>
            </a:prstGeom>
            <a:solidFill>
              <a:srgbClr val="3366FF"/>
            </a:solidFill>
            <a:ln w="12700" algn="ctr">
              <a:solidFill>
                <a:srgbClr val="3366FF"/>
              </a:solidFill>
              <a:round/>
              <a:headEnd/>
              <a:tailEnd/>
            </a:ln>
            <a:effectLst/>
          </p:spPr>
          <p:txBody>
            <a:bodyPr wrap="none" anchor="ctr"/>
            <a:lstStyle/>
            <a:p>
              <a:endParaRPr lang="sl-SI"/>
            </a:p>
          </p:txBody>
        </p:sp>
        <p:sp>
          <p:nvSpPr>
            <p:cNvPr id="100561" name="Line 209"/>
            <p:cNvSpPr>
              <a:spLocks noChangeShapeType="1"/>
            </p:cNvSpPr>
            <p:nvPr/>
          </p:nvSpPr>
          <p:spPr bwMode="auto">
            <a:xfrm flipH="1" flipV="1">
              <a:off x="3994" y="2159"/>
              <a:ext cx="45" cy="91"/>
            </a:xfrm>
            <a:prstGeom prst="line">
              <a:avLst/>
            </a:prstGeom>
            <a:noFill/>
            <a:ln w="12700">
              <a:solidFill>
                <a:srgbClr val="3366FF"/>
              </a:solidFill>
              <a:round/>
              <a:headEnd/>
              <a:tailEnd/>
            </a:ln>
            <a:effectLst/>
          </p:spPr>
          <p:txBody>
            <a:bodyPr/>
            <a:lstStyle/>
            <a:p>
              <a:endParaRPr lang="sl-SI"/>
            </a:p>
          </p:txBody>
        </p:sp>
        <p:sp>
          <p:nvSpPr>
            <p:cNvPr id="100562" name="Oval 210"/>
            <p:cNvSpPr>
              <a:spLocks noChangeArrowheads="1"/>
            </p:cNvSpPr>
            <p:nvPr/>
          </p:nvSpPr>
          <p:spPr bwMode="auto">
            <a:xfrm>
              <a:off x="4022" y="1596"/>
              <a:ext cx="33" cy="34"/>
            </a:xfrm>
            <a:prstGeom prst="ellipse">
              <a:avLst/>
            </a:prstGeom>
            <a:solidFill>
              <a:srgbClr val="000000"/>
            </a:solidFill>
            <a:ln w="12700">
              <a:solidFill>
                <a:schemeClr val="tx1"/>
              </a:solidFill>
              <a:round/>
              <a:headEnd/>
              <a:tailEnd/>
            </a:ln>
            <a:effectLst/>
          </p:spPr>
          <p:txBody>
            <a:bodyPr wrap="none" anchor="ctr"/>
            <a:lstStyle/>
            <a:p>
              <a:endParaRPr lang="sl-SI"/>
            </a:p>
          </p:txBody>
        </p:sp>
        <p:sp>
          <p:nvSpPr>
            <p:cNvPr id="100563" name="Oval 211"/>
            <p:cNvSpPr>
              <a:spLocks noChangeArrowheads="1"/>
            </p:cNvSpPr>
            <p:nvPr/>
          </p:nvSpPr>
          <p:spPr bwMode="auto">
            <a:xfrm>
              <a:off x="4022" y="2915"/>
              <a:ext cx="33" cy="34"/>
            </a:xfrm>
            <a:prstGeom prst="ellipse">
              <a:avLst/>
            </a:prstGeom>
            <a:solidFill>
              <a:srgbClr val="3366FF"/>
            </a:solidFill>
            <a:ln w="12700">
              <a:solidFill>
                <a:srgbClr val="3366FF"/>
              </a:solidFill>
              <a:round/>
              <a:headEnd/>
              <a:tailEnd/>
            </a:ln>
            <a:effectLst/>
          </p:spPr>
          <p:txBody>
            <a:bodyPr wrap="none" anchor="ctr"/>
            <a:lstStyle/>
            <a:p>
              <a:endParaRPr lang="sl-SI"/>
            </a:p>
          </p:txBody>
        </p:sp>
        <p:sp>
          <p:nvSpPr>
            <p:cNvPr id="100564" name="Line 212"/>
            <p:cNvSpPr>
              <a:spLocks noChangeShapeType="1"/>
            </p:cNvSpPr>
            <p:nvPr/>
          </p:nvSpPr>
          <p:spPr bwMode="auto">
            <a:xfrm flipH="1" flipV="1">
              <a:off x="4039" y="2250"/>
              <a:ext cx="0" cy="681"/>
            </a:xfrm>
            <a:prstGeom prst="line">
              <a:avLst/>
            </a:prstGeom>
            <a:noFill/>
            <a:ln w="12700">
              <a:solidFill>
                <a:srgbClr val="3366FF"/>
              </a:solidFill>
              <a:round/>
              <a:headEnd/>
              <a:tailEnd/>
            </a:ln>
            <a:effectLst/>
          </p:spPr>
          <p:txBody>
            <a:bodyPr/>
            <a:lstStyle/>
            <a:p>
              <a:endParaRPr lang="sl-SI"/>
            </a:p>
          </p:txBody>
        </p:sp>
        <p:sp>
          <p:nvSpPr>
            <p:cNvPr id="100565" name="Line 213"/>
            <p:cNvSpPr>
              <a:spLocks noChangeShapeType="1"/>
            </p:cNvSpPr>
            <p:nvPr/>
          </p:nvSpPr>
          <p:spPr bwMode="auto">
            <a:xfrm flipH="1" flipV="1">
              <a:off x="3772" y="1841"/>
              <a:ext cx="46" cy="91"/>
            </a:xfrm>
            <a:prstGeom prst="line">
              <a:avLst/>
            </a:prstGeom>
            <a:noFill/>
            <a:ln w="12700">
              <a:solidFill>
                <a:srgbClr val="3366FF"/>
              </a:solidFill>
              <a:prstDash val="dash"/>
              <a:round/>
              <a:headEnd/>
              <a:tailEnd/>
            </a:ln>
            <a:effectLst/>
          </p:spPr>
          <p:txBody>
            <a:bodyPr/>
            <a:lstStyle/>
            <a:p>
              <a:endParaRPr lang="sl-SI"/>
            </a:p>
          </p:txBody>
        </p:sp>
        <p:sp>
          <p:nvSpPr>
            <p:cNvPr id="100566" name="Line 214"/>
            <p:cNvSpPr>
              <a:spLocks noChangeShapeType="1"/>
            </p:cNvSpPr>
            <p:nvPr/>
          </p:nvSpPr>
          <p:spPr bwMode="auto">
            <a:xfrm flipV="1">
              <a:off x="3818" y="1750"/>
              <a:ext cx="0" cy="91"/>
            </a:xfrm>
            <a:prstGeom prst="line">
              <a:avLst/>
            </a:prstGeom>
            <a:noFill/>
            <a:ln w="12700">
              <a:solidFill>
                <a:srgbClr val="3366FF"/>
              </a:solidFill>
              <a:prstDash val="dash"/>
              <a:round/>
              <a:headEnd/>
              <a:tailEnd/>
            </a:ln>
            <a:effectLst/>
          </p:spPr>
          <p:txBody>
            <a:bodyPr/>
            <a:lstStyle/>
            <a:p>
              <a:endParaRPr lang="sl-SI"/>
            </a:p>
          </p:txBody>
        </p:sp>
        <p:sp>
          <p:nvSpPr>
            <p:cNvPr id="100567" name="Line 215"/>
            <p:cNvSpPr>
              <a:spLocks noChangeShapeType="1"/>
            </p:cNvSpPr>
            <p:nvPr/>
          </p:nvSpPr>
          <p:spPr bwMode="auto">
            <a:xfrm flipH="1" flipV="1">
              <a:off x="4148" y="2159"/>
              <a:ext cx="46" cy="91"/>
            </a:xfrm>
            <a:prstGeom prst="line">
              <a:avLst/>
            </a:prstGeom>
            <a:noFill/>
            <a:ln w="12700">
              <a:solidFill>
                <a:srgbClr val="3366FF"/>
              </a:solidFill>
              <a:prstDash val="dash"/>
              <a:round/>
              <a:headEnd/>
              <a:tailEnd/>
            </a:ln>
            <a:effectLst/>
          </p:spPr>
          <p:txBody>
            <a:bodyPr/>
            <a:lstStyle/>
            <a:p>
              <a:endParaRPr lang="sl-SI"/>
            </a:p>
          </p:txBody>
        </p:sp>
        <p:sp>
          <p:nvSpPr>
            <p:cNvPr id="100568" name="Line 216"/>
            <p:cNvSpPr>
              <a:spLocks noChangeShapeType="1"/>
            </p:cNvSpPr>
            <p:nvPr/>
          </p:nvSpPr>
          <p:spPr bwMode="auto">
            <a:xfrm flipH="1" flipV="1">
              <a:off x="4194" y="1750"/>
              <a:ext cx="0" cy="409"/>
            </a:xfrm>
            <a:prstGeom prst="line">
              <a:avLst/>
            </a:prstGeom>
            <a:noFill/>
            <a:ln w="12700">
              <a:solidFill>
                <a:srgbClr val="3366FF"/>
              </a:solidFill>
              <a:prstDash val="dash"/>
              <a:round/>
              <a:headEnd/>
              <a:tailEnd/>
            </a:ln>
            <a:effectLst/>
          </p:spPr>
          <p:txBody>
            <a:bodyPr/>
            <a:lstStyle/>
            <a:p>
              <a:endParaRPr lang="sl-SI"/>
            </a:p>
          </p:txBody>
        </p:sp>
        <p:sp>
          <p:nvSpPr>
            <p:cNvPr id="100569" name="Oval 217"/>
            <p:cNvSpPr>
              <a:spLocks noChangeArrowheads="1"/>
            </p:cNvSpPr>
            <p:nvPr/>
          </p:nvSpPr>
          <p:spPr bwMode="auto">
            <a:xfrm>
              <a:off x="4178" y="1733"/>
              <a:ext cx="33" cy="34"/>
            </a:xfrm>
            <a:prstGeom prst="ellipse">
              <a:avLst/>
            </a:prstGeom>
            <a:solidFill>
              <a:srgbClr val="000000"/>
            </a:solidFill>
            <a:ln w="12700">
              <a:solidFill>
                <a:schemeClr val="tx1"/>
              </a:solidFill>
              <a:round/>
              <a:headEnd/>
              <a:tailEnd/>
            </a:ln>
            <a:effectLst/>
          </p:spPr>
          <p:txBody>
            <a:bodyPr wrap="none" anchor="ctr"/>
            <a:lstStyle/>
            <a:p>
              <a:endParaRPr lang="sl-SI"/>
            </a:p>
          </p:txBody>
        </p:sp>
        <p:sp>
          <p:nvSpPr>
            <p:cNvPr id="100570" name="Line 218"/>
            <p:cNvSpPr>
              <a:spLocks noChangeShapeType="1"/>
            </p:cNvSpPr>
            <p:nvPr/>
          </p:nvSpPr>
          <p:spPr bwMode="auto">
            <a:xfrm flipV="1">
              <a:off x="4194" y="2249"/>
              <a:ext cx="0" cy="682"/>
            </a:xfrm>
            <a:prstGeom prst="line">
              <a:avLst/>
            </a:prstGeom>
            <a:noFill/>
            <a:ln w="12700">
              <a:solidFill>
                <a:srgbClr val="3366FF"/>
              </a:solidFill>
              <a:prstDash val="dash"/>
              <a:round/>
              <a:headEnd/>
              <a:tailEnd/>
            </a:ln>
            <a:effectLst/>
          </p:spPr>
          <p:txBody>
            <a:bodyPr/>
            <a:lstStyle/>
            <a:p>
              <a:endParaRPr lang="sl-SI"/>
            </a:p>
          </p:txBody>
        </p:sp>
        <p:sp>
          <p:nvSpPr>
            <p:cNvPr id="100571" name="Line 219"/>
            <p:cNvSpPr>
              <a:spLocks noChangeShapeType="1"/>
            </p:cNvSpPr>
            <p:nvPr/>
          </p:nvSpPr>
          <p:spPr bwMode="auto">
            <a:xfrm>
              <a:off x="3742" y="2613"/>
              <a:ext cx="0" cy="318"/>
            </a:xfrm>
            <a:prstGeom prst="line">
              <a:avLst/>
            </a:prstGeom>
            <a:noFill/>
            <a:ln w="12700">
              <a:solidFill>
                <a:srgbClr val="3366FF"/>
              </a:solidFill>
              <a:round/>
              <a:headEnd/>
              <a:tailEnd/>
            </a:ln>
            <a:effectLst/>
          </p:spPr>
          <p:txBody>
            <a:bodyPr/>
            <a:lstStyle/>
            <a:p>
              <a:endParaRPr lang="sl-SI"/>
            </a:p>
          </p:txBody>
        </p:sp>
        <p:sp>
          <p:nvSpPr>
            <p:cNvPr id="100572" name="Text Box 220"/>
            <p:cNvSpPr txBox="1">
              <a:spLocks noChangeArrowheads="1"/>
            </p:cNvSpPr>
            <p:nvPr/>
          </p:nvSpPr>
          <p:spPr bwMode="auto">
            <a:xfrm>
              <a:off x="3464" y="3339"/>
              <a:ext cx="443" cy="154"/>
            </a:xfrm>
            <a:prstGeom prst="rect">
              <a:avLst/>
            </a:prstGeom>
            <a:noFill/>
            <a:ln w="12700">
              <a:noFill/>
              <a:miter lim="800000"/>
              <a:headEnd/>
              <a:tailEnd/>
            </a:ln>
            <a:effectLst/>
          </p:spPr>
          <p:txBody>
            <a:bodyPr wrap="none">
              <a:spAutoFit/>
            </a:bodyPr>
            <a:lstStyle/>
            <a:p>
              <a:pPr algn="ctr"/>
              <a:r>
                <a:rPr lang="en-GB" sz="1000"/>
                <a:t>Busbar A</a:t>
              </a:r>
            </a:p>
          </p:txBody>
        </p:sp>
        <p:sp>
          <p:nvSpPr>
            <p:cNvPr id="100573" name="Text Box 221"/>
            <p:cNvSpPr txBox="1">
              <a:spLocks noChangeArrowheads="1"/>
            </p:cNvSpPr>
            <p:nvPr/>
          </p:nvSpPr>
          <p:spPr bwMode="auto">
            <a:xfrm>
              <a:off x="3464" y="3520"/>
              <a:ext cx="443" cy="154"/>
            </a:xfrm>
            <a:prstGeom prst="rect">
              <a:avLst/>
            </a:prstGeom>
            <a:noFill/>
            <a:ln w="12700">
              <a:noFill/>
              <a:miter lim="800000"/>
              <a:headEnd/>
              <a:tailEnd/>
            </a:ln>
            <a:effectLst/>
          </p:spPr>
          <p:txBody>
            <a:bodyPr wrap="none">
              <a:spAutoFit/>
            </a:bodyPr>
            <a:lstStyle/>
            <a:p>
              <a:pPr algn="ctr"/>
              <a:r>
                <a:rPr lang="en-GB" sz="1000"/>
                <a:t>Busbar B</a:t>
              </a:r>
            </a:p>
          </p:txBody>
        </p:sp>
        <p:grpSp>
          <p:nvGrpSpPr>
            <p:cNvPr id="7" name="Group 223"/>
            <p:cNvGrpSpPr>
              <a:grpSpLocks/>
            </p:cNvGrpSpPr>
            <p:nvPr/>
          </p:nvGrpSpPr>
          <p:grpSpPr bwMode="auto">
            <a:xfrm>
              <a:off x="411" y="2296"/>
              <a:ext cx="110" cy="241"/>
              <a:chOff x="729" y="2115"/>
              <a:chExt cx="110" cy="241"/>
            </a:xfrm>
          </p:grpSpPr>
          <p:sp>
            <p:nvSpPr>
              <p:cNvPr id="100576" name="Line 224"/>
              <p:cNvSpPr>
                <a:spLocks noChangeShapeType="1"/>
              </p:cNvSpPr>
              <p:nvPr/>
            </p:nvSpPr>
            <p:spPr bwMode="auto">
              <a:xfrm flipH="1">
                <a:off x="793" y="2115"/>
                <a:ext cx="46" cy="0"/>
              </a:xfrm>
              <a:prstGeom prst="line">
                <a:avLst/>
              </a:prstGeom>
              <a:noFill/>
              <a:ln w="12700">
                <a:solidFill>
                  <a:schemeClr val="tx1"/>
                </a:solidFill>
                <a:round/>
                <a:headEnd/>
                <a:tailEnd/>
              </a:ln>
              <a:effectLst/>
            </p:spPr>
            <p:txBody>
              <a:bodyPr/>
              <a:lstStyle/>
              <a:p>
                <a:endParaRPr lang="sl-SI"/>
              </a:p>
            </p:txBody>
          </p:sp>
          <p:sp>
            <p:nvSpPr>
              <p:cNvPr id="100577" name="Line 225"/>
              <p:cNvSpPr>
                <a:spLocks noChangeShapeType="1"/>
              </p:cNvSpPr>
              <p:nvPr/>
            </p:nvSpPr>
            <p:spPr bwMode="auto">
              <a:xfrm>
                <a:off x="793" y="2115"/>
                <a:ext cx="0" cy="45"/>
              </a:xfrm>
              <a:prstGeom prst="line">
                <a:avLst/>
              </a:prstGeom>
              <a:noFill/>
              <a:ln w="12700">
                <a:solidFill>
                  <a:schemeClr val="tx1"/>
                </a:solidFill>
                <a:round/>
                <a:headEnd/>
                <a:tailEnd/>
              </a:ln>
              <a:effectLst/>
            </p:spPr>
            <p:txBody>
              <a:bodyPr/>
              <a:lstStyle/>
              <a:p>
                <a:endParaRPr lang="sl-SI"/>
              </a:p>
            </p:txBody>
          </p:sp>
          <p:sp>
            <p:nvSpPr>
              <p:cNvPr id="100578" name="Line 226"/>
              <p:cNvSpPr>
                <a:spLocks noChangeShapeType="1"/>
              </p:cNvSpPr>
              <p:nvPr/>
            </p:nvSpPr>
            <p:spPr bwMode="auto">
              <a:xfrm>
                <a:off x="747" y="2331"/>
                <a:ext cx="90" cy="0"/>
              </a:xfrm>
              <a:prstGeom prst="line">
                <a:avLst/>
              </a:prstGeom>
              <a:noFill/>
              <a:ln w="12700">
                <a:solidFill>
                  <a:schemeClr val="tx1"/>
                </a:solidFill>
                <a:round/>
                <a:headEnd/>
                <a:tailEnd/>
              </a:ln>
              <a:effectLst/>
            </p:spPr>
            <p:txBody>
              <a:bodyPr/>
              <a:lstStyle/>
              <a:p>
                <a:endParaRPr lang="sl-SI"/>
              </a:p>
            </p:txBody>
          </p:sp>
          <p:sp>
            <p:nvSpPr>
              <p:cNvPr id="100579" name="Line 227"/>
              <p:cNvSpPr>
                <a:spLocks noChangeShapeType="1"/>
              </p:cNvSpPr>
              <p:nvPr/>
            </p:nvSpPr>
            <p:spPr bwMode="auto">
              <a:xfrm>
                <a:off x="773" y="2356"/>
                <a:ext cx="44" cy="0"/>
              </a:xfrm>
              <a:prstGeom prst="line">
                <a:avLst/>
              </a:prstGeom>
              <a:noFill/>
              <a:ln w="12700">
                <a:solidFill>
                  <a:schemeClr val="tx1"/>
                </a:solidFill>
                <a:round/>
                <a:headEnd/>
                <a:tailEnd/>
              </a:ln>
              <a:effectLst/>
            </p:spPr>
            <p:txBody>
              <a:bodyPr/>
              <a:lstStyle/>
              <a:p>
                <a:endParaRPr lang="sl-SI"/>
              </a:p>
            </p:txBody>
          </p:sp>
          <p:sp>
            <p:nvSpPr>
              <p:cNvPr id="100580" name="Line 228"/>
              <p:cNvSpPr>
                <a:spLocks noChangeShapeType="1"/>
              </p:cNvSpPr>
              <p:nvPr/>
            </p:nvSpPr>
            <p:spPr bwMode="auto">
              <a:xfrm flipV="1">
                <a:off x="793" y="2286"/>
                <a:ext cx="0" cy="45"/>
              </a:xfrm>
              <a:prstGeom prst="line">
                <a:avLst/>
              </a:prstGeom>
              <a:noFill/>
              <a:ln w="9525">
                <a:solidFill>
                  <a:schemeClr val="tx1"/>
                </a:solidFill>
                <a:round/>
                <a:headEnd/>
                <a:tailEnd/>
              </a:ln>
              <a:effectLst/>
            </p:spPr>
            <p:txBody>
              <a:bodyPr/>
              <a:lstStyle/>
              <a:p>
                <a:endParaRPr lang="sl-SI"/>
              </a:p>
            </p:txBody>
          </p:sp>
          <p:sp>
            <p:nvSpPr>
              <p:cNvPr id="100581" name="Line 229"/>
              <p:cNvSpPr>
                <a:spLocks noChangeShapeType="1"/>
              </p:cNvSpPr>
              <p:nvPr/>
            </p:nvSpPr>
            <p:spPr bwMode="auto">
              <a:xfrm flipH="1" flipV="1">
                <a:off x="729" y="2160"/>
                <a:ext cx="58" cy="119"/>
              </a:xfrm>
              <a:prstGeom prst="line">
                <a:avLst/>
              </a:prstGeom>
              <a:noFill/>
              <a:ln w="12700">
                <a:solidFill>
                  <a:schemeClr val="tx1"/>
                </a:solidFill>
                <a:round/>
                <a:headEnd/>
                <a:tailEnd/>
              </a:ln>
              <a:effectLst/>
            </p:spPr>
            <p:txBody>
              <a:bodyPr/>
              <a:lstStyle/>
              <a:p>
                <a:endParaRPr lang="sl-SI"/>
              </a:p>
            </p:txBody>
          </p:sp>
          <p:sp>
            <p:nvSpPr>
              <p:cNvPr id="100582" name="Rectangle 230"/>
              <p:cNvSpPr>
                <a:spLocks noChangeArrowheads="1"/>
              </p:cNvSpPr>
              <p:nvPr/>
            </p:nvSpPr>
            <p:spPr bwMode="auto">
              <a:xfrm rot="19980000">
                <a:off x="747" y="2195"/>
                <a:ext cx="46" cy="91"/>
              </a:xfrm>
              <a:prstGeom prst="rect">
                <a:avLst/>
              </a:prstGeom>
              <a:noFill/>
              <a:ln w="9525">
                <a:solidFill>
                  <a:schemeClr val="tx1"/>
                </a:solidFill>
                <a:miter lim="800000"/>
                <a:headEnd/>
                <a:tailEnd/>
              </a:ln>
              <a:effectLst/>
            </p:spPr>
            <p:txBody>
              <a:bodyPr wrap="none" anchor="ctr"/>
              <a:lstStyle/>
              <a:p>
                <a:endParaRPr lang="sl-SI"/>
              </a:p>
            </p:txBody>
          </p:sp>
        </p:grpSp>
        <p:grpSp>
          <p:nvGrpSpPr>
            <p:cNvPr id="8" name="Group 231"/>
            <p:cNvGrpSpPr>
              <a:grpSpLocks/>
            </p:cNvGrpSpPr>
            <p:nvPr/>
          </p:nvGrpSpPr>
          <p:grpSpPr bwMode="auto">
            <a:xfrm>
              <a:off x="1500" y="2296"/>
              <a:ext cx="110" cy="241"/>
              <a:chOff x="729" y="2115"/>
              <a:chExt cx="110" cy="241"/>
            </a:xfrm>
          </p:grpSpPr>
          <p:sp>
            <p:nvSpPr>
              <p:cNvPr id="100584" name="Line 232"/>
              <p:cNvSpPr>
                <a:spLocks noChangeShapeType="1"/>
              </p:cNvSpPr>
              <p:nvPr/>
            </p:nvSpPr>
            <p:spPr bwMode="auto">
              <a:xfrm flipH="1">
                <a:off x="793" y="2115"/>
                <a:ext cx="46" cy="0"/>
              </a:xfrm>
              <a:prstGeom prst="line">
                <a:avLst/>
              </a:prstGeom>
              <a:noFill/>
              <a:ln w="12700">
                <a:solidFill>
                  <a:schemeClr val="tx1"/>
                </a:solidFill>
                <a:round/>
                <a:headEnd/>
                <a:tailEnd/>
              </a:ln>
              <a:effectLst/>
            </p:spPr>
            <p:txBody>
              <a:bodyPr/>
              <a:lstStyle/>
              <a:p>
                <a:endParaRPr lang="sl-SI"/>
              </a:p>
            </p:txBody>
          </p:sp>
          <p:sp>
            <p:nvSpPr>
              <p:cNvPr id="100585" name="Line 233"/>
              <p:cNvSpPr>
                <a:spLocks noChangeShapeType="1"/>
              </p:cNvSpPr>
              <p:nvPr/>
            </p:nvSpPr>
            <p:spPr bwMode="auto">
              <a:xfrm>
                <a:off x="793" y="2115"/>
                <a:ext cx="0" cy="45"/>
              </a:xfrm>
              <a:prstGeom prst="line">
                <a:avLst/>
              </a:prstGeom>
              <a:noFill/>
              <a:ln w="12700">
                <a:solidFill>
                  <a:schemeClr val="tx1"/>
                </a:solidFill>
                <a:round/>
                <a:headEnd/>
                <a:tailEnd/>
              </a:ln>
              <a:effectLst/>
            </p:spPr>
            <p:txBody>
              <a:bodyPr/>
              <a:lstStyle/>
              <a:p>
                <a:endParaRPr lang="sl-SI"/>
              </a:p>
            </p:txBody>
          </p:sp>
          <p:sp>
            <p:nvSpPr>
              <p:cNvPr id="100586" name="Line 234"/>
              <p:cNvSpPr>
                <a:spLocks noChangeShapeType="1"/>
              </p:cNvSpPr>
              <p:nvPr/>
            </p:nvSpPr>
            <p:spPr bwMode="auto">
              <a:xfrm>
                <a:off x="747" y="2331"/>
                <a:ext cx="90" cy="0"/>
              </a:xfrm>
              <a:prstGeom prst="line">
                <a:avLst/>
              </a:prstGeom>
              <a:noFill/>
              <a:ln w="12700">
                <a:solidFill>
                  <a:schemeClr val="tx1"/>
                </a:solidFill>
                <a:round/>
                <a:headEnd/>
                <a:tailEnd/>
              </a:ln>
              <a:effectLst/>
            </p:spPr>
            <p:txBody>
              <a:bodyPr/>
              <a:lstStyle/>
              <a:p>
                <a:endParaRPr lang="sl-SI"/>
              </a:p>
            </p:txBody>
          </p:sp>
          <p:sp>
            <p:nvSpPr>
              <p:cNvPr id="100587" name="Line 235"/>
              <p:cNvSpPr>
                <a:spLocks noChangeShapeType="1"/>
              </p:cNvSpPr>
              <p:nvPr/>
            </p:nvSpPr>
            <p:spPr bwMode="auto">
              <a:xfrm>
                <a:off x="773" y="2356"/>
                <a:ext cx="44" cy="0"/>
              </a:xfrm>
              <a:prstGeom prst="line">
                <a:avLst/>
              </a:prstGeom>
              <a:noFill/>
              <a:ln w="12700">
                <a:solidFill>
                  <a:schemeClr val="tx1"/>
                </a:solidFill>
                <a:round/>
                <a:headEnd/>
                <a:tailEnd/>
              </a:ln>
              <a:effectLst/>
            </p:spPr>
            <p:txBody>
              <a:bodyPr/>
              <a:lstStyle/>
              <a:p>
                <a:endParaRPr lang="sl-SI"/>
              </a:p>
            </p:txBody>
          </p:sp>
          <p:sp>
            <p:nvSpPr>
              <p:cNvPr id="100588" name="Line 236"/>
              <p:cNvSpPr>
                <a:spLocks noChangeShapeType="1"/>
              </p:cNvSpPr>
              <p:nvPr/>
            </p:nvSpPr>
            <p:spPr bwMode="auto">
              <a:xfrm flipV="1">
                <a:off x="793" y="2286"/>
                <a:ext cx="0" cy="45"/>
              </a:xfrm>
              <a:prstGeom prst="line">
                <a:avLst/>
              </a:prstGeom>
              <a:noFill/>
              <a:ln w="9525">
                <a:solidFill>
                  <a:schemeClr val="tx1"/>
                </a:solidFill>
                <a:round/>
                <a:headEnd/>
                <a:tailEnd/>
              </a:ln>
              <a:effectLst/>
            </p:spPr>
            <p:txBody>
              <a:bodyPr/>
              <a:lstStyle/>
              <a:p>
                <a:endParaRPr lang="sl-SI"/>
              </a:p>
            </p:txBody>
          </p:sp>
          <p:sp>
            <p:nvSpPr>
              <p:cNvPr id="100589" name="Line 237"/>
              <p:cNvSpPr>
                <a:spLocks noChangeShapeType="1"/>
              </p:cNvSpPr>
              <p:nvPr/>
            </p:nvSpPr>
            <p:spPr bwMode="auto">
              <a:xfrm flipH="1" flipV="1">
                <a:off x="729" y="2160"/>
                <a:ext cx="58" cy="119"/>
              </a:xfrm>
              <a:prstGeom prst="line">
                <a:avLst/>
              </a:prstGeom>
              <a:noFill/>
              <a:ln w="12700">
                <a:solidFill>
                  <a:schemeClr val="tx1"/>
                </a:solidFill>
                <a:round/>
                <a:headEnd/>
                <a:tailEnd/>
              </a:ln>
              <a:effectLst/>
            </p:spPr>
            <p:txBody>
              <a:bodyPr/>
              <a:lstStyle/>
              <a:p>
                <a:endParaRPr lang="sl-SI"/>
              </a:p>
            </p:txBody>
          </p:sp>
          <p:sp>
            <p:nvSpPr>
              <p:cNvPr id="100590" name="Rectangle 238"/>
              <p:cNvSpPr>
                <a:spLocks noChangeArrowheads="1"/>
              </p:cNvSpPr>
              <p:nvPr/>
            </p:nvSpPr>
            <p:spPr bwMode="auto">
              <a:xfrm rot="19980000">
                <a:off x="747" y="2195"/>
                <a:ext cx="46" cy="91"/>
              </a:xfrm>
              <a:prstGeom prst="rect">
                <a:avLst/>
              </a:prstGeom>
              <a:noFill/>
              <a:ln w="9525">
                <a:solidFill>
                  <a:schemeClr val="tx1"/>
                </a:solidFill>
                <a:miter lim="800000"/>
                <a:headEnd/>
                <a:tailEnd/>
              </a:ln>
              <a:effectLst/>
            </p:spPr>
            <p:txBody>
              <a:bodyPr wrap="none" anchor="ctr"/>
              <a:lstStyle/>
              <a:p>
                <a:endParaRPr lang="sl-SI"/>
              </a:p>
            </p:txBody>
          </p:sp>
        </p:grpSp>
        <p:grpSp>
          <p:nvGrpSpPr>
            <p:cNvPr id="9" name="Group 239"/>
            <p:cNvGrpSpPr>
              <a:grpSpLocks/>
            </p:cNvGrpSpPr>
            <p:nvPr/>
          </p:nvGrpSpPr>
          <p:grpSpPr bwMode="auto">
            <a:xfrm>
              <a:off x="2562" y="2296"/>
              <a:ext cx="110" cy="241"/>
              <a:chOff x="729" y="2115"/>
              <a:chExt cx="110" cy="241"/>
            </a:xfrm>
          </p:grpSpPr>
          <p:sp>
            <p:nvSpPr>
              <p:cNvPr id="100592" name="Line 240"/>
              <p:cNvSpPr>
                <a:spLocks noChangeShapeType="1"/>
              </p:cNvSpPr>
              <p:nvPr/>
            </p:nvSpPr>
            <p:spPr bwMode="auto">
              <a:xfrm flipH="1">
                <a:off x="793" y="2115"/>
                <a:ext cx="46" cy="0"/>
              </a:xfrm>
              <a:prstGeom prst="line">
                <a:avLst/>
              </a:prstGeom>
              <a:noFill/>
              <a:ln w="12700">
                <a:solidFill>
                  <a:schemeClr val="tx1"/>
                </a:solidFill>
                <a:round/>
                <a:headEnd/>
                <a:tailEnd/>
              </a:ln>
              <a:effectLst/>
            </p:spPr>
            <p:txBody>
              <a:bodyPr/>
              <a:lstStyle/>
              <a:p>
                <a:endParaRPr lang="sl-SI"/>
              </a:p>
            </p:txBody>
          </p:sp>
          <p:sp>
            <p:nvSpPr>
              <p:cNvPr id="100593" name="Line 241"/>
              <p:cNvSpPr>
                <a:spLocks noChangeShapeType="1"/>
              </p:cNvSpPr>
              <p:nvPr/>
            </p:nvSpPr>
            <p:spPr bwMode="auto">
              <a:xfrm>
                <a:off x="793" y="2115"/>
                <a:ext cx="0" cy="45"/>
              </a:xfrm>
              <a:prstGeom prst="line">
                <a:avLst/>
              </a:prstGeom>
              <a:noFill/>
              <a:ln w="12700">
                <a:solidFill>
                  <a:schemeClr val="tx1"/>
                </a:solidFill>
                <a:round/>
                <a:headEnd/>
                <a:tailEnd/>
              </a:ln>
              <a:effectLst/>
            </p:spPr>
            <p:txBody>
              <a:bodyPr/>
              <a:lstStyle/>
              <a:p>
                <a:endParaRPr lang="sl-SI"/>
              </a:p>
            </p:txBody>
          </p:sp>
          <p:sp>
            <p:nvSpPr>
              <p:cNvPr id="100594" name="Line 242"/>
              <p:cNvSpPr>
                <a:spLocks noChangeShapeType="1"/>
              </p:cNvSpPr>
              <p:nvPr/>
            </p:nvSpPr>
            <p:spPr bwMode="auto">
              <a:xfrm>
                <a:off x="747" y="2331"/>
                <a:ext cx="90" cy="0"/>
              </a:xfrm>
              <a:prstGeom prst="line">
                <a:avLst/>
              </a:prstGeom>
              <a:noFill/>
              <a:ln w="12700">
                <a:solidFill>
                  <a:schemeClr val="tx1"/>
                </a:solidFill>
                <a:round/>
                <a:headEnd/>
                <a:tailEnd/>
              </a:ln>
              <a:effectLst/>
            </p:spPr>
            <p:txBody>
              <a:bodyPr/>
              <a:lstStyle/>
              <a:p>
                <a:endParaRPr lang="sl-SI"/>
              </a:p>
            </p:txBody>
          </p:sp>
          <p:sp>
            <p:nvSpPr>
              <p:cNvPr id="100595" name="Line 243"/>
              <p:cNvSpPr>
                <a:spLocks noChangeShapeType="1"/>
              </p:cNvSpPr>
              <p:nvPr/>
            </p:nvSpPr>
            <p:spPr bwMode="auto">
              <a:xfrm>
                <a:off x="773" y="2356"/>
                <a:ext cx="44" cy="0"/>
              </a:xfrm>
              <a:prstGeom prst="line">
                <a:avLst/>
              </a:prstGeom>
              <a:noFill/>
              <a:ln w="12700">
                <a:solidFill>
                  <a:schemeClr val="tx1"/>
                </a:solidFill>
                <a:round/>
                <a:headEnd/>
                <a:tailEnd/>
              </a:ln>
              <a:effectLst/>
            </p:spPr>
            <p:txBody>
              <a:bodyPr/>
              <a:lstStyle/>
              <a:p>
                <a:endParaRPr lang="sl-SI"/>
              </a:p>
            </p:txBody>
          </p:sp>
          <p:sp>
            <p:nvSpPr>
              <p:cNvPr id="100596" name="Line 244"/>
              <p:cNvSpPr>
                <a:spLocks noChangeShapeType="1"/>
              </p:cNvSpPr>
              <p:nvPr/>
            </p:nvSpPr>
            <p:spPr bwMode="auto">
              <a:xfrm flipV="1">
                <a:off x="793" y="2286"/>
                <a:ext cx="0" cy="45"/>
              </a:xfrm>
              <a:prstGeom prst="line">
                <a:avLst/>
              </a:prstGeom>
              <a:noFill/>
              <a:ln w="9525">
                <a:solidFill>
                  <a:schemeClr val="tx1"/>
                </a:solidFill>
                <a:round/>
                <a:headEnd/>
                <a:tailEnd/>
              </a:ln>
              <a:effectLst/>
            </p:spPr>
            <p:txBody>
              <a:bodyPr/>
              <a:lstStyle/>
              <a:p>
                <a:endParaRPr lang="sl-SI"/>
              </a:p>
            </p:txBody>
          </p:sp>
          <p:sp>
            <p:nvSpPr>
              <p:cNvPr id="100597" name="Line 245"/>
              <p:cNvSpPr>
                <a:spLocks noChangeShapeType="1"/>
              </p:cNvSpPr>
              <p:nvPr/>
            </p:nvSpPr>
            <p:spPr bwMode="auto">
              <a:xfrm flipH="1" flipV="1">
                <a:off x="729" y="2160"/>
                <a:ext cx="58" cy="119"/>
              </a:xfrm>
              <a:prstGeom prst="line">
                <a:avLst/>
              </a:prstGeom>
              <a:noFill/>
              <a:ln w="12700">
                <a:solidFill>
                  <a:schemeClr val="tx1"/>
                </a:solidFill>
                <a:round/>
                <a:headEnd/>
                <a:tailEnd/>
              </a:ln>
              <a:effectLst/>
            </p:spPr>
            <p:txBody>
              <a:bodyPr/>
              <a:lstStyle/>
              <a:p>
                <a:endParaRPr lang="sl-SI"/>
              </a:p>
            </p:txBody>
          </p:sp>
          <p:sp>
            <p:nvSpPr>
              <p:cNvPr id="100598" name="Rectangle 246"/>
              <p:cNvSpPr>
                <a:spLocks noChangeArrowheads="1"/>
              </p:cNvSpPr>
              <p:nvPr/>
            </p:nvSpPr>
            <p:spPr bwMode="auto">
              <a:xfrm rot="19980000">
                <a:off x="747" y="2195"/>
                <a:ext cx="46" cy="91"/>
              </a:xfrm>
              <a:prstGeom prst="rect">
                <a:avLst/>
              </a:prstGeom>
              <a:noFill/>
              <a:ln w="9525">
                <a:solidFill>
                  <a:schemeClr val="tx1"/>
                </a:solidFill>
                <a:miter lim="800000"/>
                <a:headEnd/>
                <a:tailEnd/>
              </a:ln>
              <a:effectLst/>
            </p:spPr>
            <p:txBody>
              <a:bodyPr wrap="none" anchor="ctr"/>
              <a:lstStyle/>
              <a:p>
                <a:endParaRPr lang="sl-SI"/>
              </a:p>
            </p:txBody>
          </p:sp>
        </p:grpSp>
        <p:grpSp>
          <p:nvGrpSpPr>
            <p:cNvPr id="10" name="Group 247"/>
            <p:cNvGrpSpPr>
              <a:grpSpLocks/>
            </p:cNvGrpSpPr>
            <p:nvPr/>
          </p:nvGrpSpPr>
          <p:grpSpPr bwMode="auto">
            <a:xfrm>
              <a:off x="3450" y="2296"/>
              <a:ext cx="110" cy="241"/>
              <a:chOff x="729" y="2115"/>
              <a:chExt cx="110" cy="241"/>
            </a:xfrm>
          </p:grpSpPr>
          <p:sp>
            <p:nvSpPr>
              <p:cNvPr id="100600" name="Line 248"/>
              <p:cNvSpPr>
                <a:spLocks noChangeShapeType="1"/>
              </p:cNvSpPr>
              <p:nvPr/>
            </p:nvSpPr>
            <p:spPr bwMode="auto">
              <a:xfrm flipH="1">
                <a:off x="793" y="2115"/>
                <a:ext cx="46" cy="0"/>
              </a:xfrm>
              <a:prstGeom prst="line">
                <a:avLst/>
              </a:prstGeom>
              <a:noFill/>
              <a:ln w="12700">
                <a:solidFill>
                  <a:srgbClr val="3366FF"/>
                </a:solidFill>
                <a:round/>
                <a:headEnd/>
                <a:tailEnd/>
              </a:ln>
              <a:effectLst/>
            </p:spPr>
            <p:txBody>
              <a:bodyPr/>
              <a:lstStyle/>
              <a:p>
                <a:endParaRPr lang="sl-SI"/>
              </a:p>
            </p:txBody>
          </p:sp>
          <p:sp>
            <p:nvSpPr>
              <p:cNvPr id="100601" name="Line 249"/>
              <p:cNvSpPr>
                <a:spLocks noChangeShapeType="1"/>
              </p:cNvSpPr>
              <p:nvPr/>
            </p:nvSpPr>
            <p:spPr bwMode="auto">
              <a:xfrm>
                <a:off x="793" y="2115"/>
                <a:ext cx="0" cy="45"/>
              </a:xfrm>
              <a:prstGeom prst="line">
                <a:avLst/>
              </a:prstGeom>
              <a:noFill/>
              <a:ln w="12700">
                <a:solidFill>
                  <a:srgbClr val="3366FF"/>
                </a:solidFill>
                <a:round/>
                <a:headEnd/>
                <a:tailEnd/>
              </a:ln>
              <a:effectLst/>
            </p:spPr>
            <p:txBody>
              <a:bodyPr/>
              <a:lstStyle/>
              <a:p>
                <a:endParaRPr lang="sl-SI"/>
              </a:p>
            </p:txBody>
          </p:sp>
          <p:sp>
            <p:nvSpPr>
              <p:cNvPr id="100602" name="Line 250"/>
              <p:cNvSpPr>
                <a:spLocks noChangeShapeType="1"/>
              </p:cNvSpPr>
              <p:nvPr/>
            </p:nvSpPr>
            <p:spPr bwMode="auto">
              <a:xfrm>
                <a:off x="747" y="2331"/>
                <a:ext cx="90" cy="0"/>
              </a:xfrm>
              <a:prstGeom prst="line">
                <a:avLst/>
              </a:prstGeom>
              <a:noFill/>
              <a:ln w="12700">
                <a:solidFill>
                  <a:srgbClr val="3366FF"/>
                </a:solidFill>
                <a:round/>
                <a:headEnd/>
                <a:tailEnd/>
              </a:ln>
              <a:effectLst/>
            </p:spPr>
            <p:txBody>
              <a:bodyPr/>
              <a:lstStyle/>
              <a:p>
                <a:endParaRPr lang="sl-SI"/>
              </a:p>
            </p:txBody>
          </p:sp>
          <p:sp>
            <p:nvSpPr>
              <p:cNvPr id="100603" name="Line 251"/>
              <p:cNvSpPr>
                <a:spLocks noChangeShapeType="1"/>
              </p:cNvSpPr>
              <p:nvPr/>
            </p:nvSpPr>
            <p:spPr bwMode="auto">
              <a:xfrm>
                <a:off x="773" y="2356"/>
                <a:ext cx="44" cy="0"/>
              </a:xfrm>
              <a:prstGeom prst="line">
                <a:avLst/>
              </a:prstGeom>
              <a:noFill/>
              <a:ln w="12700">
                <a:solidFill>
                  <a:srgbClr val="3366FF"/>
                </a:solidFill>
                <a:round/>
                <a:headEnd/>
                <a:tailEnd/>
              </a:ln>
              <a:effectLst/>
            </p:spPr>
            <p:txBody>
              <a:bodyPr/>
              <a:lstStyle/>
              <a:p>
                <a:endParaRPr lang="sl-SI"/>
              </a:p>
            </p:txBody>
          </p:sp>
          <p:sp>
            <p:nvSpPr>
              <p:cNvPr id="100604" name="Line 252"/>
              <p:cNvSpPr>
                <a:spLocks noChangeShapeType="1"/>
              </p:cNvSpPr>
              <p:nvPr/>
            </p:nvSpPr>
            <p:spPr bwMode="auto">
              <a:xfrm flipV="1">
                <a:off x="793" y="2286"/>
                <a:ext cx="0" cy="45"/>
              </a:xfrm>
              <a:prstGeom prst="line">
                <a:avLst/>
              </a:prstGeom>
              <a:noFill/>
              <a:ln w="9525">
                <a:solidFill>
                  <a:srgbClr val="3366FF"/>
                </a:solidFill>
                <a:round/>
                <a:headEnd/>
                <a:tailEnd/>
              </a:ln>
              <a:effectLst/>
            </p:spPr>
            <p:txBody>
              <a:bodyPr/>
              <a:lstStyle/>
              <a:p>
                <a:endParaRPr lang="sl-SI"/>
              </a:p>
            </p:txBody>
          </p:sp>
          <p:sp>
            <p:nvSpPr>
              <p:cNvPr id="100605" name="Line 253"/>
              <p:cNvSpPr>
                <a:spLocks noChangeShapeType="1"/>
              </p:cNvSpPr>
              <p:nvPr/>
            </p:nvSpPr>
            <p:spPr bwMode="auto">
              <a:xfrm flipH="1" flipV="1">
                <a:off x="729" y="2160"/>
                <a:ext cx="58" cy="119"/>
              </a:xfrm>
              <a:prstGeom prst="line">
                <a:avLst/>
              </a:prstGeom>
              <a:noFill/>
              <a:ln w="12700">
                <a:solidFill>
                  <a:srgbClr val="3366FF"/>
                </a:solidFill>
                <a:round/>
                <a:headEnd/>
                <a:tailEnd/>
              </a:ln>
              <a:effectLst/>
            </p:spPr>
            <p:txBody>
              <a:bodyPr/>
              <a:lstStyle/>
              <a:p>
                <a:endParaRPr lang="sl-SI"/>
              </a:p>
            </p:txBody>
          </p:sp>
          <p:sp>
            <p:nvSpPr>
              <p:cNvPr id="100606" name="Rectangle 254"/>
              <p:cNvSpPr>
                <a:spLocks noChangeArrowheads="1"/>
              </p:cNvSpPr>
              <p:nvPr/>
            </p:nvSpPr>
            <p:spPr bwMode="auto">
              <a:xfrm rot="19980000">
                <a:off x="747" y="2195"/>
                <a:ext cx="46" cy="91"/>
              </a:xfrm>
              <a:prstGeom prst="rect">
                <a:avLst/>
              </a:prstGeom>
              <a:noFill/>
              <a:ln w="9525">
                <a:solidFill>
                  <a:srgbClr val="3366FF"/>
                </a:solidFill>
                <a:miter lim="800000"/>
                <a:headEnd/>
                <a:tailEnd/>
              </a:ln>
              <a:effectLst/>
            </p:spPr>
            <p:txBody>
              <a:bodyPr wrap="none" anchor="ctr"/>
              <a:lstStyle/>
              <a:p>
                <a:endParaRPr lang="sl-SI"/>
              </a:p>
            </p:txBody>
          </p:sp>
        </p:grpSp>
        <p:sp>
          <p:nvSpPr>
            <p:cNvPr id="100607" name="Text Box 255"/>
            <p:cNvSpPr txBox="1">
              <a:spLocks noChangeArrowheads="1"/>
            </p:cNvSpPr>
            <p:nvPr/>
          </p:nvSpPr>
          <p:spPr bwMode="auto">
            <a:xfrm>
              <a:off x="3435" y="1320"/>
              <a:ext cx="806" cy="250"/>
            </a:xfrm>
            <a:prstGeom prst="rect">
              <a:avLst/>
            </a:prstGeom>
            <a:noFill/>
            <a:ln w="12700">
              <a:noFill/>
              <a:miter lim="800000"/>
              <a:headEnd/>
              <a:tailEnd/>
            </a:ln>
            <a:effectLst/>
          </p:spPr>
          <p:txBody>
            <a:bodyPr wrap="none">
              <a:spAutoFit/>
            </a:bodyPr>
            <a:lstStyle/>
            <a:p>
              <a:pPr algn="ctr"/>
              <a:r>
                <a:rPr lang="en-GB" sz="1000"/>
                <a:t>Unprotected mains/</a:t>
              </a:r>
            </a:p>
            <a:p>
              <a:pPr algn="ctr"/>
              <a:r>
                <a:rPr lang="en-GB" sz="1000"/>
                <a:t>Short break bus</a:t>
              </a:r>
            </a:p>
          </p:txBody>
        </p:sp>
        <p:grpSp>
          <p:nvGrpSpPr>
            <p:cNvPr id="11" name="Group 256"/>
            <p:cNvGrpSpPr>
              <a:grpSpLocks/>
            </p:cNvGrpSpPr>
            <p:nvPr/>
          </p:nvGrpSpPr>
          <p:grpSpPr bwMode="auto">
            <a:xfrm>
              <a:off x="1179" y="1386"/>
              <a:ext cx="171" cy="363"/>
              <a:chOff x="1167" y="1389"/>
              <a:chExt cx="171" cy="363"/>
            </a:xfrm>
          </p:grpSpPr>
          <p:sp>
            <p:nvSpPr>
              <p:cNvPr id="100609" name="Line 257"/>
              <p:cNvSpPr>
                <a:spLocks noChangeShapeType="1"/>
              </p:cNvSpPr>
              <p:nvPr/>
            </p:nvSpPr>
            <p:spPr bwMode="auto">
              <a:xfrm>
                <a:off x="1167" y="1389"/>
                <a:ext cx="125" cy="0"/>
              </a:xfrm>
              <a:prstGeom prst="line">
                <a:avLst/>
              </a:prstGeom>
              <a:noFill/>
              <a:ln w="9525">
                <a:solidFill>
                  <a:schemeClr val="tx1"/>
                </a:solidFill>
                <a:prstDash val="dash"/>
                <a:round/>
                <a:headEnd/>
                <a:tailEnd/>
              </a:ln>
              <a:effectLst/>
            </p:spPr>
            <p:txBody>
              <a:bodyPr/>
              <a:lstStyle/>
              <a:p>
                <a:endParaRPr lang="sl-SI"/>
              </a:p>
            </p:txBody>
          </p:sp>
          <p:sp>
            <p:nvSpPr>
              <p:cNvPr id="100610" name="Line 258"/>
              <p:cNvSpPr>
                <a:spLocks noChangeShapeType="1"/>
              </p:cNvSpPr>
              <p:nvPr/>
            </p:nvSpPr>
            <p:spPr bwMode="auto">
              <a:xfrm>
                <a:off x="1292" y="1389"/>
                <a:ext cx="0" cy="45"/>
              </a:xfrm>
              <a:prstGeom prst="line">
                <a:avLst/>
              </a:prstGeom>
              <a:noFill/>
              <a:ln w="9525">
                <a:solidFill>
                  <a:schemeClr val="tx1"/>
                </a:solidFill>
                <a:prstDash val="dash"/>
                <a:round/>
                <a:headEnd/>
                <a:tailEnd/>
              </a:ln>
              <a:effectLst/>
            </p:spPr>
            <p:txBody>
              <a:bodyPr/>
              <a:lstStyle/>
              <a:p>
                <a:endParaRPr lang="sl-SI"/>
              </a:p>
            </p:txBody>
          </p:sp>
          <p:sp>
            <p:nvSpPr>
              <p:cNvPr id="100611" name="Line 259"/>
              <p:cNvSpPr>
                <a:spLocks noChangeShapeType="1"/>
              </p:cNvSpPr>
              <p:nvPr/>
            </p:nvSpPr>
            <p:spPr bwMode="auto">
              <a:xfrm>
                <a:off x="1292" y="1434"/>
                <a:ext cx="46" cy="91"/>
              </a:xfrm>
              <a:prstGeom prst="line">
                <a:avLst/>
              </a:prstGeom>
              <a:noFill/>
              <a:ln w="9525">
                <a:solidFill>
                  <a:schemeClr val="tx1"/>
                </a:solidFill>
                <a:prstDash val="dash"/>
                <a:round/>
                <a:headEnd/>
                <a:tailEnd/>
              </a:ln>
              <a:effectLst/>
            </p:spPr>
            <p:txBody>
              <a:bodyPr/>
              <a:lstStyle/>
              <a:p>
                <a:endParaRPr lang="sl-SI"/>
              </a:p>
            </p:txBody>
          </p:sp>
          <p:sp>
            <p:nvSpPr>
              <p:cNvPr id="100612" name="Line 260"/>
              <p:cNvSpPr>
                <a:spLocks noChangeShapeType="1"/>
              </p:cNvSpPr>
              <p:nvPr/>
            </p:nvSpPr>
            <p:spPr bwMode="auto">
              <a:xfrm>
                <a:off x="1292" y="1525"/>
                <a:ext cx="0" cy="227"/>
              </a:xfrm>
              <a:prstGeom prst="line">
                <a:avLst/>
              </a:prstGeom>
              <a:noFill/>
              <a:ln w="9525">
                <a:solidFill>
                  <a:schemeClr val="tx1"/>
                </a:solidFill>
                <a:prstDash val="dash"/>
                <a:round/>
                <a:headEnd/>
                <a:tailEnd type="oval" w="med" len="med"/>
              </a:ln>
              <a:effectLst/>
            </p:spPr>
            <p:txBody>
              <a:bodyPr/>
              <a:lstStyle/>
              <a:p>
                <a:endParaRPr lang="sl-SI"/>
              </a:p>
            </p:txBody>
          </p:sp>
        </p:grpSp>
        <p:grpSp>
          <p:nvGrpSpPr>
            <p:cNvPr id="12" name="Group 261"/>
            <p:cNvGrpSpPr>
              <a:grpSpLocks/>
            </p:cNvGrpSpPr>
            <p:nvPr/>
          </p:nvGrpSpPr>
          <p:grpSpPr bwMode="auto">
            <a:xfrm>
              <a:off x="1451" y="1386"/>
              <a:ext cx="171" cy="363"/>
              <a:chOff x="1167" y="1389"/>
              <a:chExt cx="171" cy="363"/>
            </a:xfrm>
          </p:grpSpPr>
          <p:sp>
            <p:nvSpPr>
              <p:cNvPr id="100614" name="Line 262"/>
              <p:cNvSpPr>
                <a:spLocks noChangeShapeType="1"/>
              </p:cNvSpPr>
              <p:nvPr/>
            </p:nvSpPr>
            <p:spPr bwMode="auto">
              <a:xfrm>
                <a:off x="1167" y="1389"/>
                <a:ext cx="125" cy="0"/>
              </a:xfrm>
              <a:prstGeom prst="line">
                <a:avLst/>
              </a:prstGeom>
              <a:noFill/>
              <a:ln w="9525">
                <a:solidFill>
                  <a:schemeClr val="tx1"/>
                </a:solidFill>
                <a:prstDash val="dash"/>
                <a:round/>
                <a:headEnd/>
                <a:tailEnd/>
              </a:ln>
              <a:effectLst/>
            </p:spPr>
            <p:txBody>
              <a:bodyPr/>
              <a:lstStyle/>
              <a:p>
                <a:endParaRPr lang="sl-SI"/>
              </a:p>
            </p:txBody>
          </p:sp>
          <p:sp>
            <p:nvSpPr>
              <p:cNvPr id="100615" name="Line 263"/>
              <p:cNvSpPr>
                <a:spLocks noChangeShapeType="1"/>
              </p:cNvSpPr>
              <p:nvPr/>
            </p:nvSpPr>
            <p:spPr bwMode="auto">
              <a:xfrm>
                <a:off x="1292" y="1389"/>
                <a:ext cx="0" cy="45"/>
              </a:xfrm>
              <a:prstGeom prst="line">
                <a:avLst/>
              </a:prstGeom>
              <a:noFill/>
              <a:ln w="9525">
                <a:solidFill>
                  <a:schemeClr val="tx1"/>
                </a:solidFill>
                <a:prstDash val="dash"/>
                <a:round/>
                <a:headEnd/>
                <a:tailEnd/>
              </a:ln>
              <a:effectLst/>
            </p:spPr>
            <p:txBody>
              <a:bodyPr/>
              <a:lstStyle/>
              <a:p>
                <a:endParaRPr lang="sl-SI"/>
              </a:p>
            </p:txBody>
          </p:sp>
          <p:sp>
            <p:nvSpPr>
              <p:cNvPr id="100616" name="Line 264"/>
              <p:cNvSpPr>
                <a:spLocks noChangeShapeType="1"/>
              </p:cNvSpPr>
              <p:nvPr/>
            </p:nvSpPr>
            <p:spPr bwMode="auto">
              <a:xfrm>
                <a:off x="1292" y="1434"/>
                <a:ext cx="46" cy="91"/>
              </a:xfrm>
              <a:prstGeom prst="line">
                <a:avLst/>
              </a:prstGeom>
              <a:noFill/>
              <a:ln w="9525">
                <a:solidFill>
                  <a:schemeClr val="tx1"/>
                </a:solidFill>
                <a:prstDash val="dash"/>
                <a:round/>
                <a:headEnd/>
                <a:tailEnd/>
              </a:ln>
              <a:effectLst/>
            </p:spPr>
            <p:txBody>
              <a:bodyPr/>
              <a:lstStyle/>
              <a:p>
                <a:endParaRPr lang="sl-SI"/>
              </a:p>
            </p:txBody>
          </p:sp>
          <p:sp>
            <p:nvSpPr>
              <p:cNvPr id="100617" name="Line 265"/>
              <p:cNvSpPr>
                <a:spLocks noChangeShapeType="1"/>
              </p:cNvSpPr>
              <p:nvPr/>
            </p:nvSpPr>
            <p:spPr bwMode="auto">
              <a:xfrm>
                <a:off x="1292" y="1525"/>
                <a:ext cx="0" cy="227"/>
              </a:xfrm>
              <a:prstGeom prst="line">
                <a:avLst/>
              </a:prstGeom>
              <a:noFill/>
              <a:ln w="9525">
                <a:solidFill>
                  <a:schemeClr val="tx1"/>
                </a:solidFill>
                <a:prstDash val="dash"/>
                <a:round/>
                <a:headEnd/>
                <a:tailEnd type="oval" w="med" len="med"/>
              </a:ln>
              <a:effectLst/>
            </p:spPr>
            <p:txBody>
              <a:bodyPr/>
              <a:lstStyle/>
              <a:p>
                <a:endParaRPr lang="sl-SI"/>
              </a:p>
            </p:txBody>
          </p:sp>
        </p:grpSp>
        <p:sp>
          <p:nvSpPr>
            <p:cNvPr id="100618" name="Rectangle 266"/>
            <p:cNvSpPr>
              <a:spLocks noChangeArrowheads="1"/>
            </p:cNvSpPr>
            <p:nvPr/>
          </p:nvSpPr>
          <p:spPr bwMode="auto">
            <a:xfrm rot="19980000">
              <a:off x="1684" y="1842"/>
              <a:ext cx="45" cy="91"/>
            </a:xfrm>
            <a:prstGeom prst="rect">
              <a:avLst/>
            </a:prstGeom>
            <a:noFill/>
            <a:ln w="9525">
              <a:solidFill>
                <a:schemeClr val="tx1"/>
              </a:solidFill>
              <a:miter lim="800000"/>
              <a:headEnd/>
              <a:tailEnd/>
            </a:ln>
            <a:effectLst/>
          </p:spPr>
          <p:txBody>
            <a:bodyPr wrap="none" anchor="ctr"/>
            <a:lstStyle/>
            <a:p>
              <a:endParaRPr lang="sl-SI"/>
            </a:p>
          </p:txBody>
        </p:sp>
        <p:sp>
          <p:nvSpPr>
            <p:cNvPr id="100619" name="Rectangle 267"/>
            <p:cNvSpPr>
              <a:spLocks noChangeArrowheads="1"/>
            </p:cNvSpPr>
            <p:nvPr/>
          </p:nvSpPr>
          <p:spPr bwMode="auto">
            <a:xfrm rot="19980000">
              <a:off x="1822" y="1848"/>
              <a:ext cx="45" cy="91"/>
            </a:xfrm>
            <a:prstGeom prst="rect">
              <a:avLst/>
            </a:prstGeom>
            <a:noFill/>
            <a:ln w="9525">
              <a:solidFill>
                <a:schemeClr val="tx1"/>
              </a:solidFill>
              <a:miter lim="800000"/>
              <a:headEnd/>
              <a:tailEnd/>
            </a:ln>
            <a:effectLst/>
          </p:spPr>
          <p:txBody>
            <a:bodyPr wrap="none" anchor="ctr"/>
            <a:lstStyle/>
            <a:p>
              <a:endParaRPr lang="sl-SI"/>
            </a:p>
          </p:txBody>
        </p:sp>
        <p:sp>
          <p:nvSpPr>
            <p:cNvPr id="100620" name="Rectangle 268"/>
            <p:cNvSpPr>
              <a:spLocks noChangeArrowheads="1"/>
            </p:cNvSpPr>
            <p:nvPr/>
          </p:nvSpPr>
          <p:spPr bwMode="auto">
            <a:xfrm rot="19980000">
              <a:off x="2748" y="1846"/>
              <a:ext cx="45" cy="91"/>
            </a:xfrm>
            <a:prstGeom prst="rect">
              <a:avLst/>
            </a:prstGeom>
            <a:noFill/>
            <a:ln w="9525">
              <a:solidFill>
                <a:schemeClr val="tx1"/>
              </a:solidFill>
              <a:miter lim="800000"/>
              <a:headEnd/>
              <a:tailEnd/>
            </a:ln>
            <a:effectLst/>
          </p:spPr>
          <p:txBody>
            <a:bodyPr wrap="none" anchor="ctr"/>
            <a:lstStyle/>
            <a:p>
              <a:endParaRPr lang="sl-SI"/>
            </a:p>
          </p:txBody>
        </p:sp>
        <p:sp>
          <p:nvSpPr>
            <p:cNvPr id="100621" name="Rectangle 269"/>
            <p:cNvSpPr>
              <a:spLocks noChangeArrowheads="1"/>
            </p:cNvSpPr>
            <p:nvPr/>
          </p:nvSpPr>
          <p:spPr bwMode="auto">
            <a:xfrm rot="19980000">
              <a:off x="2882" y="1848"/>
              <a:ext cx="45" cy="91"/>
            </a:xfrm>
            <a:prstGeom prst="rect">
              <a:avLst/>
            </a:prstGeom>
            <a:noFill/>
            <a:ln w="9525">
              <a:solidFill>
                <a:schemeClr val="tx1"/>
              </a:solidFill>
              <a:miter lim="800000"/>
              <a:headEnd/>
              <a:tailEnd/>
            </a:ln>
            <a:effectLst/>
          </p:spPr>
          <p:txBody>
            <a:bodyPr wrap="none" anchor="ctr"/>
            <a:lstStyle/>
            <a:p>
              <a:endParaRPr lang="sl-SI"/>
            </a:p>
          </p:txBody>
        </p:sp>
        <p:sp>
          <p:nvSpPr>
            <p:cNvPr id="100622" name="Rectangle 270"/>
            <p:cNvSpPr>
              <a:spLocks noChangeArrowheads="1"/>
            </p:cNvSpPr>
            <p:nvPr/>
          </p:nvSpPr>
          <p:spPr bwMode="auto">
            <a:xfrm rot="19980000">
              <a:off x="3638" y="1844"/>
              <a:ext cx="45" cy="91"/>
            </a:xfrm>
            <a:prstGeom prst="rect">
              <a:avLst/>
            </a:prstGeom>
            <a:noFill/>
            <a:ln w="9525">
              <a:solidFill>
                <a:srgbClr val="3366FF"/>
              </a:solidFill>
              <a:miter lim="800000"/>
              <a:headEnd/>
              <a:tailEnd/>
            </a:ln>
            <a:effectLst/>
          </p:spPr>
          <p:txBody>
            <a:bodyPr wrap="none" anchor="ctr"/>
            <a:lstStyle/>
            <a:p>
              <a:endParaRPr lang="sl-SI"/>
            </a:p>
          </p:txBody>
        </p:sp>
        <p:sp>
          <p:nvSpPr>
            <p:cNvPr id="100623" name="Rectangle 271"/>
            <p:cNvSpPr>
              <a:spLocks noChangeArrowheads="1"/>
            </p:cNvSpPr>
            <p:nvPr/>
          </p:nvSpPr>
          <p:spPr bwMode="auto">
            <a:xfrm rot="19980000">
              <a:off x="3772" y="1848"/>
              <a:ext cx="45" cy="91"/>
            </a:xfrm>
            <a:prstGeom prst="rect">
              <a:avLst/>
            </a:prstGeom>
            <a:noFill/>
            <a:ln w="9525">
              <a:solidFill>
                <a:srgbClr val="3366FF"/>
              </a:solidFill>
              <a:miter lim="800000"/>
              <a:headEnd/>
              <a:tailEnd/>
            </a:ln>
            <a:effectLst/>
          </p:spPr>
          <p:txBody>
            <a:bodyPr wrap="none" anchor="ctr"/>
            <a:lstStyle/>
            <a:p>
              <a:endParaRPr lang="sl-SI"/>
            </a:p>
          </p:txBody>
        </p:sp>
        <p:sp>
          <p:nvSpPr>
            <p:cNvPr id="100624" name="Rectangle 272"/>
            <p:cNvSpPr>
              <a:spLocks noChangeArrowheads="1"/>
            </p:cNvSpPr>
            <p:nvPr/>
          </p:nvSpPr>
          <p:spPr bwMode="auto">
            <a:xfrm rot="19980000">
              <a:off x="598" y="1842"/>
              <a:ext cx="45" cy="91"/>
            </a:xfrm>
            <a:prstGeom prst="rect">
              <a:avLst/>
            </a:prstGeom>
            <a:noFill/>
            <a:ln w="9525">
              <a:solidFill>
                <a:schemeClr val="tx1"/>
              </a:solidFill>
              <a:miter lim="800000"/>
              <a:headEnd/>
              <a:tailEnd/>
            </a:ln>
            <a:effectLst/>
          </p:spPr>
          <p:txBody>
            <a:bodyPr wrap="none" anchor="ctr"/>
            <a:lstStyle/>
            <a:p>
              <a:endParaRPr lang="sl-SI"/>
            </a:p>
          </p:txBody>
        </p:sp>
        <p:sp>
          <p:nvSpPr>
            <p:cNvPr id="100625" name="Rectangle 273"/>
            <p:cNvSpPr>
              <a:spLocks noChangeArrowheads="1"/>
            </p:cNvSpPr>
            <p:nvPr/>
          </p:nvSpPr>
          <p:spPr bwMode="auto">
            <a:xfrm rot="19980000">
              <a:off x="736" y="1848"/>
              <a:ext cx="45" cy="91"/>
            </a:xfrm>
            <a:prstGeom prst="rect">
              <a:avLst/>
            </a:prstGeom>
            <a:noFill/>
            <a:ln w="9525">
              <a:solidFill>
                <a:schemeClr val="tx1"/>
              </a:solidFill>
              <a:miter lim="800000"/>
              <a:headEnd/>
              <a:tailEnd/>
            </a:ln>
            <a:effectLst/>
          </p:spPr>
          <p:txBody>
            <a:bodyPr wrap="none" anchor="ctr"/>
            <a:lstStyle/>
            <a:p>
              <a:endParaRPr lang="sl-SI"/>
            </a:p>
          </p:txBody>
        </p:sp>
      </p:grpSp>
      <p:sp>
        <p:nvSpPr>
          <p:cNvPr id="275" name="Naslov 274"/>
          <p:cNvSpPr>
            <a:spLocks noGrp="1"/>
          </p:cNvSpPr>
          <p:nvPr>
            <p:ph type="title"/>
          </p:nvPr>
        </p:nvSpPr>
        <p:spPr/>
        <p:txBody>
          <a:bodyPr/>
          <a:lstStyle/>
          <a:p>
            <a:r>
              <a:rPr lang="sl-SI" dirty="0" smtClean="0"/>
              <a:t>Oskrba z el. energijo – razred III</a:t>
            </a:r>
            <a:endParaRPr lang="sl-SI" dirty="0"/>
          </a:p>
        </p:txBody>
      </p:sp>
    </p:spTree>
  </p:cSld>
  <p:clrMapOvr>
    <a:masterClrMapping/>
  </p:clrMapOvr>
  <p:transition spd="med"/>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667" name="Rectangle 219"/>
          <p:cNvSpPr>
            <a:spLocks noChangeArrowheads="1"/>
          </p:cNvSpPr>
          <p:nvPr/>
        </p:nvSpPr>
        <p:spPr bwMode="auto">
          <a:xfrm>
            <a:off x="6686550" y="1196975"/>
            <a:ext cx="2341563" cy="4899025"/>
          </a:xfrm>
          <a:prstGeom prst="rect">
            <a:avLst/>
          </a:prstGeom>
          <a:noFill/>
          <a:ln w="12700">
            <a:noFill/>
            <a:miter lim="800000"/>
            <a:headEnd/>
            <a:tailEnd/>
          </a:ln>
          <a:effectLst/>
        </p:spPr>
        <p:txBody>
          <a:bodyPr lIns="74960" tIns="36822" rIns="74960" bIns="36822">
            <a:spAutoFit/>
          </a:bodyPr>
          <a:lstStyle/>
          <a:p>
            <a:pPr marL="261938" indent="-261938" defTabSz="631825" eaLnBrk="0" hangingPunct="0">
              <a:lnSpc>
                <a:spcPct val="110000"/>
              </a:lnSpc>
              <a:buClr>
                <a:srgbClr val="003579"/>
              </a:buClr>
              <a:buFont typeface="Wingdings" pitchFamily="2" charset="2"/>
              <a:buNone/>
            </a:pPr>
            <a:r>
              <a:rPr lang="en-US"/>
              <a:t>Full redundancy</a:t>
            </a:r>
          </a:p>
          <a:p>
            <a:pPr marL="261938" indent="-261938" defTabSz="631825" eaLnBrk="0" hangingPunct="0">
              <a:lnSpc>
                <a:spcPct val="110000"/>
              </a:lnSpc>
              <a:buClr>
                <a:srgbClr val="003579"/>
              </a:buClr>
              <a:buFont typeface="Wingdings" pitchFamily="2" charset="2"/>
              <a:buNone/>
            </a:pPr>
            <a:r>
              <a:rPr lang="en-US"/>
              <a:t>down to the load:</a:t>
            </a:r>
          </a:p>
          <a:p>
            <a:pPr marL="261938" indent="-261938" defTabSz="631825" eaLnBrk="0" hangingPunct="0">
              <a:lnSpc>
                <a:spcPct val="110000"/>
              </a:lnSpc>
              <a:buClr>
                <a:srgbClr val="003579"/>
              </a:buClr>
              <a:buFont typeface="Wingdings" pitchFamily="2" charset="2"/>
              <a:buChar char="n"/>
            </a:pPr>
            <a:r>
              <a:rPr lang="en-US"/>
              <a:t>Fault tolerant supply structure</a:t>
            </a:r>
          </a:p>
          <a:p>
            <a:pPr marL="261938" indent="-261938" defTabSz="631825" eaLnBrk="0" hangingPunct="0">
              <a:lnSpc>
                <a:spcPct val="110000"/>
              </a:lnSpc>
              <a:buClr>
                <a:srgbClr val="003579"/>
              </a:buClr>
              <a:buFont typeface="Wingdings" pitchFamily="2" charset="2"/>
              <a:buChar char="n"/>
            </a:pPr>
            <a:r>
              <a:rPr lang="en-US"/>
              <a:t>Multiple distribution paths simultaneously serving IT load </a:t>
            </a:r>
          </a:p>
          <a:p>
            <a:pPr marL="261938" indent="-261938" defTabSz="631825" eaLnBrk="0" hangingPunct="0">
              <a:lnSpc>
                <a:spcPct val="110000"/>
              </a:lnSpc>
              <a:buClr>
                <a:srgbClr val="003579"/>
              </a:buClr>
              <a:buFont typeface="Wingdings" pitchFamily="2" charset="2"/>
              <a:buChar char="n"/>
            </a:pPr>
            <a:r>
              <a:rPr lang="en-US"/>
              <a:t>Complementary systems and distribution paths physically separated</a:t>
            </a:r>
          </a:p>
          <a:p>
            <a:pPr marL="261938" indent="-261938" defTabSz="631825" eaLnBrk="0" hangingPunct="0">
              <a:lnSpc>
                <a:spcPct val="110000"/>
              </a:lnSpc>
              <a:buClr>
                <a:srgbClr val="003579"/>
              </a:buClr>
              <a:buFont typeface="Wingdings" pitchFamily="2" charset="2"/>
              <a:buChar char="n"/>
            </a:pPr>
            <a:r>
              <a:rPr lang="en-US"/>
              <a:t>IT equipment dual powered or supplied by STS</a:t>
            </a:r>
          </a:p>
        </p:txBody>
      </p:sp>
      <p:grpSp>
        <p:nvGrpSpPr>
          <p:cNvPr id="2" name="Group 277"/>
          <p:cNvGrpSpPr>
            <a:grpSpLocks/>
          </p:cNvGrpSpPr>
          <p:nvPr/>
        </p:nvGrpSpPr>
        <p:grpSpPr bwMode="auto">
          <a:xfrm>
            <a:off x="252413" y="1196975"/>
            <a:ext cx="6384925" cy="4967288"/>
            <a:chOff x="159" y="754"/>
            <a:chExt cx="4022" cy="3129"/>
          </a:xfrm>
        </p:grpSpPr>
        <p:sp>
          <p:nvSpPr>
            <p:cNvPr id="104451" name="Rectangle 3"/>
            <p:cNvSpPr>
              <a:spLocks noChangeArrowheads="1"/>
            </p:cNvSpPr>
            <p:nvPr/>
          </p:nvSpPr>
          <p:spPr bwMode="auto">
            <a:xfrm>
              <a:off x="189" y="754"/>
              <a:ext cx="3992" cy="1224"/>
            </a:xfrm>
            <a:prstGeom prst="rect">
              <a:avLst/>
            </a:prstGeom>
            <a:solidFill>
              <a:srgbClr val="FFB299"/>
            </a:solidFill>
            <a:ln w="9525">
              <a:noFill/>
              <a:miter lim="800000"/>
              <a:headEnd/>
              <a:tailEnd/>
            </a:ln>
          </p:spPr>
          <p:txBody>
            <a:bodyPr/>
            <a:lstStyle/>
            <a:p>
              <a:endParaRPr lang="sl-SI"/>
            </a:p>
          </p:txBody>
        </p:sp>
        <p:sp>
          <p:nvSpPr>
            <p:cNvPr id="104452" name="Rectangle 4"/>
            <p:cNvSpPr>
              <a:spLocks noChangeArrowheads="1"/>
            </p:cNvSpPr>
            <p:nvPr/>
          </p:nvSpPr>
          <p:spPr bwMode="auto">
            <a:xfrm>
              <a:off x="189" y="1978"/>
              <a:ext cx="3992" cy="1905"/>
            </a:xfrm>
            <a:prstGeom prst="rect">
              <a:avLst/>
            </a:prstGeom>
            <a:solidFill>
              <a:srgbClr val="B2FFB2"/>
            </a:solidFill>
            <a:ln w="9525">
              <a:noFill/>
              <a:miter lim="800000"/>
              <a:headEnd/>
              <a:tailEnd/>
            </a:ln>
          </p:spPr>
          <p:txBody>
            <a:bodyPr/>
            <a:lstStyle/>
            <a:p>
              <a:endParaRPr lang="en-GB"/>
            </a:p>
          </p:txBody>
        </p:sp>
        <p:sp>
          <p:nvSpPr>
            <p:cNvPr id="104453" name="Line 5"/>
            <p:cNvSpPr>
              <a:spLocks noChangeShapeType="1"/>
            </p:cNvSpPr>
            <p:nvPr/>
          </p:nvSpPr>
          <p:spPr bwMode="auto">
            <a:xfrm flipH="1" flipV="1">
              <a:off x="1279" y="1264"/>
              <a:ext cx="44" cy="91"/>
            </a:xfrm>
            <a:prstGeom prst="line">
              <a:avLst/>
            </a:prstGeom>
            <a:noFill/>
            <a:ln w="12700">
              <a:solidFill>
                <a:schemeClr val="tx1"/>
              </a:solidFill>
              <a:round/>
              <a:headEnd/>
              <a:tailEnd/>
            </a:ln>
            <a:effectLst/>
          </p:spPr>
          <p:txBody>
            <a:bodyPr/>
            <a:lstStyle/>
            <a:p>
              <a:endParaRPr lang="sl-SI"/>
            </a:p>
          </p:txBody>
        </p:sp>
        <p:sp>
          <p:nvSpPr>
            <p:cNvPr id="104454" name="Line 6"/>
            <p:cNvSpPr>
              <a:spLocks noChangeShapeType="1"/>
            </p:cNvSpPr>
            <p:nvPr/>
          </p:nvSpPr>
          <p:spPr bwMode="auto">
            <a:xfrm flipV="1">
              <a:off x="1323" y="1077"/>
              <a:ext cx="1" cy="181"/>
            </a:xfrm>
            <a:prstGeom prst="line">
              <a:avLst/>
            </a:prstGeom>
            <a:noFill/>
            <a:ln w="12700">
              <a:solidFill>
                <a:schemeClr val="tx1"/>
              </a:solidFill>
              <a:round/>
              <a:headEnd/>
              <a:tailEnd/>
            </a:ln>
            <a:effectLst/>
          </p:spPr>
          <p:txBody>
            <a:bodyPr/>
            <a:lstStyle/>
            <a:p>
              <a:endParaRPr lang="sl-SI"/>
            </a:p>
          </p:txBody>
        </p:sp>
        <p:sp>
          <p:nvSpPr>
            <p:cNvPr id="104455" name="Oval 7"/>
            <p:cNvSpPr>
              <a:spLocks noChangeArrowheads="1"/>
            </p:cNvSpPr>
            <p:nvPr/>
          </p:nvSpPr>
          <p:spPr bwMode="auto">
            <a:xfrm>
              <a:off x="1251" y="941"/>
              <a:ext cx="136" cy="136"/>
            </a:xfrm>
            <a:prstGeom prst="ellipse">
              <a:avLst/>
            </a:prstGeom>
            <a:noFill/>
            <a:ln w="12700">
              <a:solidFill>
                <a:schemeClr val="tx1"/>
              </a:solidFill>
              <a:round/>
              <a:headEnd/>
              <a:tailEnd/>
            </a:ln>
            <a:effectLst/>
          </p:spPr>
          <p:txBody>
            <a:bodyPr wrap="none" anchor="ctr"/>
            <a:lstStyle/>
            <a:p>
              <a:endParaRPr lang="sl-SI"/>
            </a:p>
          </p:txBody>
        </p:sp>
        <p:sp>
          <p:nvSpPr>
            <p:cNvPr id="104456" name="Oval 8"/>
            <p:cNvSpPr>
              <a:spLocks noChangeArrowheads="1"/>
            </p:cNvSpPr>
            <p:nvPr/>
          </p:nvSpPr>
          <p:spPr bwMode="auto">
            <a:xfrm>
              <a:off x="1251" y="858"/>
              <a:ext cx="136" cy="136"/>
            </a:xfrm>
            <a:prstGeom prst="ellipse">
              <a:avLst/>
            </a:prstGeom>
            <a:noFill/>
            <a:ln w="12700">
              <a:solidFill>
                <a:schemeClr val="tx1"/>
              </a:solidFill>
              <a:round/>
              <a:headEnd/>
              <a:tailEnd/>
            </a:ln>
            <a:effectLst/>
          </p:spPr>
          <p:txBody>
            <a:bodyPr wrap="none" anchor="ctr"/>
            <a:lstStyle/>
            <a:p>
              <a:endParaRPr lang="sl-SI"/>
            </a:p>
          </p:txBody>
        </p:sp>
        <p:sp>
          <p:nvSpPr>
            <p:cNvPr id="104457" name="Line 9"/>
            <p:cNvSpPr>
              <a:spLocks noChangeShapeType="1"/>
            </p:cNvSpPr>
            <p:nvPr/>
          </p:nvSpPr>
          <p:spPr bwMode="auto">
            <a:xfrm flipV="1">
              <a:off x="1323" y="759"/>
              <a:ext cx="1" cy="91"/>
            </a:xfrm>
            <a:prstGeom prst="line">
              <a:avLst/>
            </a:prstGeom>
            <a:noFill/>
            <a:ln w="12700">
              <a:solidFill>
                <a:schemeClr val="tx1"/>
              </a:solidFill>
              <a:round/>
              <a:headEnd/>
              <a:tailEnd/>
            </a:ln>
            <a:effectLst/>
          </p:spPr>
          <p:txBody>
            <a:bodyPr/>
            <a:lstStyle/>
            <a:p>
              <a:endParaRPr lang="sl-SI"/>
            </a:p>
          </p:txBody>
        </p:sp>
        <p:sp>
          <p:nvSpPr>
            <p:cNvPr id="104458" name="Line 10"/>
            <p:cNvSpPr>
              <a:spLocks noChangeShapeType="1"/>
            </p:cNvSpPr>
            <p:nvPr/>
          </p:nvSpPr>
          <p:spPr bwMode="auto">
            <a:xfrm>
              <a:off x="235" y="1461"/>
              <a:ext cx="1814" cy="0"/>
            </a:xfrm>
            <a:prstGeom prst="line">
              <a:avLst/>
            </a:prstGeom>
            <a:noFill/>
            <a:ln w="12700">
              <a:solidFill>
                <a:schemeClr val="tx1"/>
              </a:solidFill>
              <a:round/>
              <a:headEnd/>
              <a:tailEnd/>
            </a:ln>
            <a:effectLst/>
          </p:spPr>
          <p:txBody>
            <a:bodyPr/>
            <a:lstStyle/>
            <a:p>
              <a:endParaRPr lang="sl-SI"/>
            </a:p>
          </p:txBody>
        </p:sp>
        <p:sp>
          <p:nvSpPr>
            <p:cNvPr id="104459" name="Line 11"/>
            <p:cNvSpPr>
              <a:spLocks noChangeShapeType="1"/>
            </p:cNvSpPr>
            <p:nvPr/>
          </p:nvSpPr>
          <p:spPr bwMode="auto">
            <a:xfrm flipV="1">
              <a:off x="1323" y="1359"/>
              <a:ext cx="1" cy="91"/>
            </a:xfrm>
            <a:prstGeom prst="line">
              <a:avLst/>
            </a:prstGeom>
            <a:noFill/>
            <a:ln w="12700">
              <a:solidFill>
                <a:schemeClr val="tx1"/>
              </a:solidFill>
              <a:round/>
              <a:headEnd/>
              <a:tailEnd/>
            </a:ln>
            <a:effectLst/>
          </p:spPr>
          <p:txBody>
            <a:bodyPr/>
            <a:lstStyle/>
            <a:p>
              <a:endParaRPr lang="sl-SI"/>
            </a:p>
          </p:txBody>
        </p:sp>
        <p:sp>
          <p:nvSpPr>
            <p:cNvPr id="104460" name="Line 12"/>
            <p:cNvSpPr>
              <a:spLocks noChangeShapeType="1"/>
            </p:cNvSpPr>
            <p:nvPr/>
          </p:nvSpPr>
          <p:spPr bwMode="auto">
            <a:xfrm flipH="1" flipV="1">
              <a:off x="375" y="2278"/>
              <a:ext cx="45" cy="91"/>
            </a:xfrm>
            <a:prstGeom prst="line">
              <a:avLst/>
            </a:prstGeom>
            <a:noFill/>
            <a:ln w="12700">
              <a:solidFill>
                <a:schemeClr val="tx1"/>
              </a:solidFill>
              <a:round/>
              <a:headEnd/>
              <a:tailEnd/>
            </a:ln>
            <a:effectLst/>
          </p:spPr>
          <p:txBody>
            <a:bodyPr/>
            <a:lstStyle/>
            <a:p>
              <a:endParaRPr lang="sl-SI"/>
            </a:p>
          </p:txBody>
        </p:sp>
        <p:sp>
          <p:nvSpPr>
            <p:cNvPr id="104461" name="Line 13"/>
            <p:cNvSpPr>
              <a:spLocks noChangeShapeType="1"/>
            </p:cNvSpPr>
            <p:nvPr/>
          </p:nvSpPr>
          <p:spPr bwMode="auto">
            <a:xfrm flipV="1">
              <a:off x="420" y="1461"/>
              <a:ext cx="0" cy="817"/>
            </a:xfrm>
            <a:prstGeom prst="line">
              <a:avLst/>
            </a:prstGeom>
            <a:noFill/>
            <a:ln w="12700">
              <a:solidFill>
                <a:schemeClr val="tx1"/>
              </a:solidFill>
              <a:round/>
              <a:headEnd/>
              <a:tailEnd/>
            </a:ln>
            <a:effectLst/>
          </p:spPr>
          <p:txBody>
            <a:bodyPr/>
            <a:lstStyle/>
            <a:p>
              <a:endParaRPr lang="sl-SI"/>
            </a:p>
          </p:txBody>
        </p:sp>
        <p:sp>
          <p:nvSpPr>
            <p:cNvPr id="104462" name="Oval 14"/>
            <p:cNvSpPr>
              <a:spLocks noChangeArrowheads="1"/>
            </p:cNvSpPr>
            <p:nvPr/>
          </p:nvSpPr>
          <p:spPr bwMode="auto">
            <a:xfrm>
              <a:off x="403" y="1440"/>
              <a:ext cx="33" cy="34"/>
            </a:xfrm>
            <a:prstGeom prst="ellipse">
              <a:avLst/>
            </a:prstGeom>
            <a:solidFill>
              <a:srgbClr val="000000"/>
            </a:solidFill>
            <a:ln w="12700">
              <a:solidFill>
                <a:schemeClr val="tx1"/>
              </a:solidFill>
              <a:round/>
              <a:headEnd/>
              <a:tailEnd/>
            </a:ln>
            <a:effectLst/>
          </p:spPr>
          <p:txBody>
            <a:bodyPr wrap="none" anchor="ctr"/>
            <a:lstStyle/>
            <a:p>
              <a:endParaRPr lang="sl-SI"/>
            </a:p>
          </p:txBody>
        </p:sp>
        <p:sp>
          <p:nvSpPr>
            <p:cNvPr id="104463" name="Line 15"/>
            <p:cNvSpPr>
              <a:spLocks noChangeShapeType="1"/>
            </p:cNvSpPr>
            <p:nvPr/>
          </p:nvSpPr>
          <p:spPr bwMode="auto">
            <a:xfrm>
              <a:off x="235" y="2505"/>
              <a:ext cx="317" cy="0"/>
            </a:xfrm>
            <a:prstGeom prst="line">
              <a:avLst/>
            </a:prstGeom>
            <a:noFill/>
            <a:ln w="12700">
              <a:solidFill>
                <a:schemeClr val="tx1"/>
              </a:solidFill>
              <a:round/>
              <a:headEnd/>
              <a:tailEnd/>
            </a:ln>
            <a:effectLst/>
          </p:spPr>
          <p:txBody>
            <a:bodyPr/>
            <a:lstStyle/>
            <a:p>
              <a:endParaRPr lang="sl-SI"/>
            </a:p>
          </p:txBody>
        </p:sp>
        <p:sp>
          <p:nvSpPr>
            <p:cNvPr id="104464" name="Line 16"/>
            <p:cNvSpPr>
              <a:spLocks noChangeShapeType="1"/>
            </p:cNvSpPr>
            <p:nvPr/>
          </p:nvSpPr>
          <p:spPr bwMode="auto">
            <a:xfrm flipV="1">
              <a:off x="552" y="2459"/>
              <a:ext cx="91" cy="46"/>
            </a:xfrm>
            <a:prstGeom prst="line">
              <a:avLst/>
            </a:prstGeom>
            <a:noFill/>
            <a:ln w="12700">
              <a:solidFill>
                <a:schemeClr val="tx1"/>
              </a:solidFill>
              <a:round/>
              <a:headEnd/>
              <a:tailEnd/>
            </a:ln>
            <a:effectLst/>
          </p:spPr>
          <p:txBody>
            <a:bodyPr/>
            <a:lstStyle/>
            <a:p>
              <a:endParaRPr lang="sl-SI"/>
            </a:p>
          </p:txBody>
        </p:sp>
        <p:sp>
          <p:nvSpPr>
            <p:cNvPr id="104465" name="Text Box 17"/>
            <p:cNvSpPr txBox="1">
              <a:spLocks noChangeArrowheads="1"/>
            </p:cNvSpPr>
            <p:nvPr/>
          </p:nvSpPr>
          <p:spPr bwMode="auto">
            <a:xfrm>
              <a:off x="404" y="2511"/>
              <a:ext cx="492" cy="135"/>
            </a:xfrm>
            <a:prstGeom prst="rect">
              <a:avLst/>
            </a:prstGeom>
            <a:noFill/>
            <a:ln w="12700">
              <a:noFill/>
              <a:miter lim="800000"/>
              <a:headEnd/>
              <a:tailEnd/>
            </a:ln>
            <a:effectLst/>
          </p:spPr>
          <p:txBody>
            <a:bodyPr wrap="none">
              <a:spAutoFit/>
            </a:bodyPr>
            <a:lstStyle/>
            <a:p>
              <a:pPr algn="ctr"/>
              <a:r>
                <a:rPr lang="en-GB" sz="800"/>
                <a:t>Disconnector</a:t>
              </a:r>
            </a:p>
          </p:txBody>
        </p:sp>
        <p:sp>
          <p:nvSpPr>
            <p:cNvPr id="104466" name="Rectangle 18"/>
            <p:cNvSpPr>
              <a:spLocks noChangeArrowheads="1"/>
            </p:cNvSpPr>
            <p:nvPr/>
          </p:nvSpPr>
          <p:spPr bwMode="auto">
            <a:xfrm rot="-5400000">
              <a:off x="506" y="2750"/>
              <a:ext cx="46" cy="136"/>
            </a:xfrm>
            <a:prstGeom prst="rect">
              <a:avLst/>
            </a:prstGeom>
            <a:noFill/>
            <a:ln w="12700">
              <a:solidFill>
                <a:schemeClr val="tx1"/>
              </a:solidFill>
              <a:miter lim="800000"/>
              <a:headEnd/>
              <a:tailEnd/>
            </a:ln>
            <a:effectLst/>
          </p:spPr>
          <p:txBody>
            <a:bodyPr wrap="none" anchor="ctr"/>
            <a:lstStyle/>
            <a:p>
              <a:endParaRPr lang="sl-SI"/>
            </a:p>
          </p:txBody>
        </p:sp>
        <p:sp>
          <p:nvSpPr>
            <p:cNvPr id="104467" name="Text Box 19"/>
            <p:cNvSpPr txBox="1">
              <a:spLocks noChangeArrowheads="1"/>
            </p:cNvSpPr>
            <p:nvPr/>
          </p:nvSpPr>
          <p:spPr bwMode="auto">
            <a:xfrm>
              <a:off x="2031" y="2674"/>
              <a:ext cx="320" cy="135"/>
            </a:xfrm>
            <a:prstGeom prst="rect">
              <a:avLst/>
            </a:prstGeom>
            <a:noFill/>
            <a:ln w="12700">
              <a:noFill/>
              <a:miter lim="800000"/>
              <a:headEnd/>
              <a:tailEnd/>
            </a:ln>
            <a:effectLst/>
          </p:spPr>
          <p:txBody>
            <a:bodyPr wrap="none">
              <a:spAutoFit/>
            </a:bodyPr>
            <a:lstStyle/>
            <a:p>
              <a:pPr algn="ctr"/>
              <a:r>
                <a:rPr lang="en-GB" sz="800"/>
                <a:t>Busbar</a:t>
              </a:r>
            </a:p>
          </p:txBody>
        </p:sp>
        <p:sp>
          <p:nvSpPr>
            <p:cNvPr id="104468" name="Text Box 20"/>
            <p:cNvSpPr txBox="1">
              <a:spLocks noChangeArrowheads="1"/>
            </p:cNvSpPr>
            <p:nvPr/>
          </p:nvSpPr>
          <p:spPr bwMode="auto">
            <a:xfrm>
              <a:off x="1091" y="2515"/>
              <a:ext cx="464" cy="135"/>
            </a:xfrm>
            <a:prstGeom prst="rect">
              <a:avLst/>
            </a:prstGeom>
            <a:noFill/>
            <a:ln w="12700">
              <a:noFill/>
              <a:miter lim="800000"/>
              <a:headEnd/>
              <a:tailEnd/>
            </a:ln>
            <a:effectLst/>
          </p:spPr>
          <p:txBody>
            <a:bodyPr wrap="none">
              <a:spAutoFit/>
            </a:bodyPr>
            <a:lstStyle/>
            <a:p>
              <a:pPr algn="ctr"/>
              <a:r>
                <a:rPr lang="en-GB" sz="800"/>
                <a:t>UPS busbar</a:t>
              </a:r>
            </a:p>
          </p:txBody>
        </p:sp>
        <p:sp>
          <p:nvSpPr>
            <p:cNvPr id="104469" name="Rectangle 21"/>
            <p:cNvSpPr>
              <a:spLocks noChangeArrowheads="1"/>
            </p:cNvSpPr>
            <p:nvPr/>
          </p:nvSpPr>
          <p:spPr bwMode="auto">
            <a:xfrm>
              <a:off x="643" y="1774"/>
              <a:ext cx="364" cy="363"/>
            </a:xfrm>
            <a:prstGeom prst="rect">
              <a:avLst/>
            </a:prstGeom>
            <a:solidFill>
              <a:srgbClr val="CCE7FF"/>
            </a:solidFill>
            <a:ln w="12700">
              <a:solidFill>
                <a:schemeClr val="tx1"/>
              </a:solidFill>
              <a:miter lim="800000"/>
              <a:headEnd/>
              <a:tailEnd/>
            </a:ln>
            <a:effectLst/>
          </p:spPr>
          <p:txBody>
            <a:bodyPr wrap="none" anchor="ctr"/>
            <a:lstStyle/>
            <a:p>
              <a:pPr algn="ctr"/>
              <a:r>
                <a:rPr lang="en-GB" sz="1600"/>
                <a:t>UPS</a:t>
              </a:r>
            </a:p>
            <a:p>
              <a:pPr algn="ctr"/>
              <a:r>
                <a:rPr lang="en-GB" sz="1600"/>
                <a:t>1</a:t>
              </a:r>
            </a:p>
          </p:txBody>
        </p:sp>
        <p:sp>
          <p:nvSpPr>
            <p:cNvPr id="104470" name="Line 22"/>
            <p:cNvSpPr>
              <a:spLocks noChangeShapeType="1"/>
            </p:cNvSpPr>
            <p:nvPr/>
          </p:nvSpPr>
          <p:spPr bwMode="auto">
            <a:xfrm flipV="1">
              <a:off x="829" y="1688"/>
              <a:ext cx="0" cy="91"/>
            </a:xfrm>
            <a:prstGeom prst="line">
              <a:avLst/>
            </a:prstGeom>
            <a:noFill/>
            <a:ln w="12700">
              <a:solidFill>
                <a:schemeClr val="tx1"/>
              </a:solidFill>
              <a:round/>
              <a:headEnd/>
              <a:tailEnd/>
            </a:ln>
            <a:effectLst/>
          </p:spPr>
          <p:txBody>
            <a:bodyPr/>
            <a:lstStyle/>
            <a:p>
              <a:endParaRPr lang="sl-SI"/>
            </a:p>
          </p:txBody>
        </p:sp>
        <p:sp>
          <p:nvSpPr>
            <p:cNvPr id="104471" name="Line 23"/>
            <p:cNvSpPr>
              <a:spLocks noChangeShapeType="1"/>
            </p:cNvSpPr>
            <p:nvPr/>
          </p:nvSpPr>
          <p:spPr bwMode="auto">
            <a:xfrm flipH="1" flipV="1">
              <a:off x="783" y="1597"/>
              <a:ext cx="45" cy="91"/>
            </a:xfrm>
            <a:prstGeom prst="line">
              <a:avLst/>
            </a:prstGeom>
            <a:noFill/>
            <a:ln w="12700">
              <a:solidFill>
                <a:schemeClr val="tx1"/>
              </a:solidFill>
              <a:round/>
              <a:headEnd/>
              <a:tailEnd/>
            </a:ln>
            <a:effectLst/>
          </p:spPr>
          <p:txBody>
            <a:bodyPr/>
            <a:lstStyle/>
            <a:p>
              <a:endParaRPr lang="sl-SI"/>
            </a:p>
          </p:txBody>
        </p:sp>
        <p:sp>
          <p:nvSpPr>
            <p:cNvPr id="104472" name="Line 24"/>
            <p:cNvSpPr>
              <a:spLocks noChangeShapeType="1"/>
            </p:cNvSpPr>
            <p:nvPr/>
          </p:nvSpPr>
          <p:spPr bwMode="auto">
            <a:xfrm flipV="1">
              <a:off x="829" y="1446"/>
              <a:ext cx="0" cy="151"/>
            </a:xfrm>
            <a:prstGeom prst="line">
              <a:avLst/>
            </a:prstGeom>
            <a:noFill/>
            <a:ln w="12700">
              <a:solidFill>
                <a:schemeClr val="tx1"/>
              </a:solidFill>
              <a:round/>
              <a:headEnd/>
              <a:tailEnd/>
            </a:ln>
            <a:effectLst/>
          </p:spPr>
          <p:txBody>
            <a:bodyPr/>
            <a:lstStyle/>
            <a:p>
              <a:endParaRPr lang="sl-SI"/>
            </a:p>
          </p:txBody>
        </p:sp>
        <p:sp>
          <p:nvSpPr>
            <p:cNvPr id="104473" name="Line 25"/>
            <p:cNvSpPr>
              <a:spLocks noChangeShapeType="1"/>
            </p:cNvSpPr>
            <p:nvPr/>
          </p:nvSpPr>
          <p:spPr bwMode="auto">
            <a:xfrm flipH="1" flipV="1">
              <a:off x="784" y="2277"/>
              <a:ext cx="45" cy="91"/>
            </a:xfrm>
            <a:prstGeom prst="line">
              <a:avLst/>
            </a:prstGeom>
            <a:noFill/>
            <a:ln w="12700">
              <a:solidFill>
                <a:schemeClr val="tx1"/>
              </a:solidFill>
              <a:round/>
              <a:headEnd/>
              <a:tailEnd/>
            </a:ln>
            <a:effectLst/>
          </p:spPr>
          <p:txBody>
            <a:bodyPr/>
            <a:lstStyle/>
            <a:p>
              <a:endParaRPr lang="sl-SI"/>
            </a:p>
          </p:txBody>
        </p:sp>
        <p:sp>
          <p:nvSpPr>
            <p:cNvPr id="104474" name="Line 26"/>
            <p:cNvSpPr>
              <a:spLocks noChangeShapeType="1"/>
            </p:cNvSpPr>
            <p:nvPr/>
          </p:nvSpPr>
          <p:spPr bwMode="auto">
            <a:xfrm flipH="1" flipV="1">
              <a:off x="829" y="2142"/>
              <a:ext cx="0" cy="136"/>
            </a:xfrm>
            <a:prstGeom prst="line">
              <a:avLst/>
            </a:prstGeom>
            <a:noFill/>
            <a:ln w="12700">
              <a:solidFill>
                <a:schemeClr val="tx1"/>
              </a:solidFill>
              <a:round/>
              <a:headEnd/>
              <a:tailEnd/>
            </a:ln>
            <a:effectLst/>
          </p:spPr>
          <p:txBody>
            <a:bodyPr/>
            <a:lstStyle/>
            <a:p>
              <a:endParaRPr lang="sl-SI"/>
            </a:p>
          </p:txBody>
        </p:sp>
        <p:sp>
          <p:nvSpPr>
            <p:cNvPr id="104475" name="Oval 27"/>
            <p:cNvSpPr>
              <a:spLocks noChangeArrowheads="1"/>
            </p:cNvSpPr>
            <p:nvPr/>
          </p:nvSpPr>
          <p:spPr bwMode="auto">
            <a:xfrm>
              <a:off x="812" y="1438"/>
              <a:ext cx="35" cy="34"/>
            </a:xfrm>
            <a:prstGeom prst="ellipse">
              <a:avLst/>
            </a:prstGeom>
            <a:solidFill>
              <a:srgbClr val="000000"/>
            </a:solidFill>
            <a:ln w="12700">
              <a:solidFill>
                <a:schemeClr val="tx1"/>
              </a:solidFill>
              <a:round/>
              <a:headEnd/>
              <a:tailEnd/>
            </a:ln>
            <a:effectLst/>
          </p:spPr>
          <p:txBody>
            <a:bodyPr wrap="none" anchor="ctr"/>
            <a:lstStyle/>
            <a:p>
              <a:endParaRPr lang="sl-SI"/>
            </a:p>
          </p:txBody>
        </p:sp>
        <p:sp>
          <p:nvSpPr>
            <p:cNvPr id="104476" name="Oval 28"/>
            <p:cNvSpPr>
              <a:spLocks noChangeArrowheads="1"/>
            </p:cNvSpPr>
            <p:nvPr/>
          </p:nvSpPr>
          <p:spPr bwMode="auto">
            <a:xfrm>
              <a:off x="812" y="2487"/>
              <a:ext cx="35" cy="34"/>
            </a:xfrm>
            <a:prstGeom prst="ellipse">
              <a:avLst/>
            </a:prstGeom>
            <a:solidFill>
              <a:srgbClr val="000000"/>
            </a:solidFill>
            <a:ln w="12700">
              <a:solidFill>
                <a:schemeClr val="tx1"/>
              </a:solidFill>
              <a:round/>
              <a:headEnd/>
              <a:tailEnd/>
            </a:ln>
            <a:effectLst/>
          </p:spPr>
          <p:txBody>
            <a:bodyPr wrap="none" anchor="ctr"/>
            <a:lstStyle/>
            <a:p>
              <a:endParaRPr lang="sl-SI"/>
            </a:p>
          </p:txBody>
        </p:sp>
        <p:sp>
          <p:nvSpPr>
            <p:cNvPr id="104477" name="Line 29"/>
            <p:cNvSpPr>
              <a:spLocks noChangeShapeType="1"/>
            </p:cNvSpPr>
            <p:nvPr/>
          </p:nvSpPr>
          <p:spPr bwMode="auto">
            <a:xfrm flipV="1">
              <a:off x="829" y="2368"/>
              <a:ext cx="0" cy="137"/>
            </a:xfrm>
            <a:prstGeom prst="line">
              <a:avLst/>
            </a:prstGeom>
            <a:noFill/>
            <a:ln w="12700">
              <a:solidFill>
                <a:schemeClr val="tx1"/>
              </a:solidFill>
              <a:round/>
              <a:headEnd/>
              <a:tailEnd/>
            </a:ln>
            <a:effectLst/>
          </p:spPr>
          <p:txBody>
            <a:bodyPr/>
            <a:lstStyle/>
            <a:p>
              <a:endParaRPr lang="sl-SI"/>
            </a:p>
          </p:txBody>
        </p:sp>
        <p:sp>
          <p:nvSpPr>
            <p:cNvPr id="104478" name="Line 30"/>
            <p:cNvSpPr>
              <a:spLocks noChangeShapeType="1"/>
            </p:cNvSpPr>
            <p:nvPr/>
          </p:nvSpPr>
          <p:spPr bwMode="auto">
            <a:xfrm>
              <a:off x="643" y="2505"/>
              <a:ext cx="1406" cy="0"/>
            </a:xfrm>
            <a:prstGeom prst="line">
              <a:avLst/>
            </a:prstGeom>
            <a:noFill/>
            <a:ln w="12700">
              <a:solidFill>
                <a:schemeClr val="tx1"/>
              </a:solidFill>
              <a:round/>
              <a:headEnd/>
              <a:tailEnd/>
            </a:ln>
            <a:effectLst/>
          </p:spPr>
          <p:txBody>
            <a:bodyPr/>
            <a:lstStyle/>
            <a:p>
              <a:endParaRPr lang="sl-SI"/>
            </a:p>
          </p:txBody>
        </p:sp>
        <p:sp>
          <p:nvSpPr>
            <p:cNvPr id="104479" name="Rectangle 31"/>
            <p:cNvSpPr>
              <a:spLocks noChangeArrowheads="1"/>
            </p:cNvSpPr>
            <p:nvPr/>
          </p:nvSpPr>
          <p:spPr bwMode="auto">
            <a:xfrm>
              <a:off x="1732" y="1766"/>
              <a:ext cx="363" cy="363"/>
            </a:xfrm>
            <a:prstGeom prst="rect">
              <a:avLst/>
            </a:prstGeom>
            <a:solidFill>
              <a:srgbClr val="CCE7FF"/>
            </a:solidFill>
            <a:ln w="12700">
              <a:solidFill>
                <a:schemeClr val="tx1"/>
              </a:solidFill>
              <a:miter lim="800000"/>
              <a:headEnd/>
              <a:tailEnd/>
            </a:ln>
            <a:effectLst/>
          </p:spPr>
          <p:txBody>
            <a:bodyPr wrap="none" anchor="ctr"/>
            <a:lstStyle/>
            <a:p>
              <a:pPr algn="ctr"/>
              <a:r>
                <a:rPr lang="en-GB" sz="1600"/>
                <a:t>UPS</a:t>
              </a:r>
            </a:p>
            <a:p>
              <a:pPr algn="ctr"/>
              <a:r>
                <a:rPr lang="en-GB" sz="1600"/>
                <a:t>n+1</a:t>
              </a:r>
            </a:p>
          </p:txBody>
        </p:sp>
        <p:sp>
          <p:nvSpPr>
            <p:cNvPr id="104480" name="Line 32"/>
            <p:cNvSpPr>
              <a:spLocks noChangeShapeType="1"/>
            </p:cNvSpPr>
            <p:nvPr/>
          </p:nvSpPr>
          <p:spPr bwMode="auto">
            <a:xfrm flipV="1">
              <a:off x="1919" y="1680"/>
              <a:ext cx="0" cy="91"/>
            </a:xfrm>
            <a:prstGeom prst="line">
              <a:avLst/>
            </a:prstGeom>
            <a:noFill/>
            <a:ln w="12700">
              <a:solidFill>
                <a:schemeClr val="tx1"/>
              </a:solidFill>
              <a:round/>
              <a:headEnd/>
              <a:tailEnd/>
            </a:ln>
            <a:effectLst/>
          </p:spPr>
          <p:txBody>
            <a:bodyPr/>
            <a:lstStyle/>
            <a:p>
              <a:endParaRPr lang="sl-SI"/>
            </a:p>
          </p:txBody>
        </p:sp>
        <p:sp>
          <p:nvSpPr>
            <p:cNvPr id="104481" name="Line 33"/>
            <p:cNvSpPr>
              <a:spLocks noChangeShapeType="1"/>
            </p:cNvSpPr>
            <p:nvPr/>
          </p:nvSpPr>
          <p:spPr bwMode="auto">
            <a:xfrm flipH="1" flipV="1">
              <a:off x="1872" y="1589"/>
              <a:ext cx="45" cy="91"/>
            </a:xfrm>
            <a:prstGeom prst="line">
              <a:avLst/>
            </a:prstGeom>
            <a:noFill/>
            <a:ln w="12700">
              <a:solidFill>
                <a:schemeClr val="tx1"/>
              </a:solidFill>
              <a:round/>
              <a:headEnd/>
              <a:tailEnd/>
            </a:ln>
            <a:effectLst/>
          </p:spPr>
          <p:txBody>
            <a:bodyPr/>
            <a:lstStyle/>
            <a:p>
              <a:endParaRPr lang="sl-SI"/>
            </a:p>
          </p:txBody>
        </p:sp>
        <p:sp>
          <p:nvSpPr>
            <p:cNvPr id="104482" name="Line 34"/>
            <p:cNvSpPr>
              <a:spLocks noChangeShapeType="1"/>
            </p:cNvSpPr>
            <p:nvPr/>
          </p:nvSpPr>
          <p:spPr bwMode="auto">
            <a:xfrm flipV="1">
              <a:off x="1919" y="1438"/>
              <a:ext cx="0" cy="151"/>
            </a:xfrm>
            <a:prstGeom prst="line">
              <a:avLst/>
            </a:prstGeom>
            <a:noFill/>
            <a:ln w="12700">
              <a:solidFill>
                <a:schemeClr val="tx1"/>
              </a:solidFill>
              <a:round/>
              <a:headEnd/>
              <a:tailEnd/>
            </a:ln>
            <a:effectLst/>
          </p:spPr>
          <p:txBody>
            <a:bodyPr/>
            <a:lstStyle/>
            <a:p>
              <a:endParaRPr lang="sl-SI"/>
            </a:p>
          </p:txBody>
        </p:sp>
        <p:sp>
          <p:nvSpPr>
            <p:cNvPr id="104483" name="Line 35"/>
            <p:cNvSpPr>
              <a:spLocks noChangeShapeType="1"/>
            </p:cNvSpPr>
            <p:nvPr/>
          </p:nvSpPr>
          <p:spPr bwMode="auto">
            <a:xfrm flipH="1" flipV="1">
              <a:off x="1873" y="2269"/>
              <a:ext cx="46" cy="91"/>
            </a:xfrm>
            <a:prstGeom prst="line">
              <a:avLst/>
            </a:prstGeom>
            <a:noFill/>
            <a:ln w="12700">
              <a:solidFill>
                <a:schemeClr val="tx1"/>
              </a:solidFill>
              <a:round/>
              <a:headEnd/>
              <a:tailEnd/>
            </a:ln>
            <a:effectLst/>
          </p:spPr>
          <p:txBody>
            <a:bodyPr/>
            <a:lstStyle/>
            <a:p>
              <a:endParaRPr lang="sl-SI"/>
            </a:p>
          </p:txBody>
        </p:sp>
        <p:sp>
          <p:nvSpPr>
            <p:cNvPr id="104484" name="Line 36"/>
            <p:cNvSpPr>
              <a:spLocks noChangeShapeType="1"/>
            </p:cNvSpPr>
            <p:nvPr/>
          </p:nvSpPr>
          <p:spPr bwMode="auto">
            <a:xfrm flipH="1" flipV="1">
              <a:off x="1919" y="2134"/>
              <a:ext cx="0" cy="136"/>
            </a:xfrm>
            <a:prstGeom prst="line">
              <a:avLst/>
            </a:prstGeom>
            <a:noFill/>
            <a:ln w="12700">
              <a:solidFill>
                <a:schemeClr val="tx1"/>
              </a:solidFill>
              <a:round/>
              <a:headEnd/>
              <a:tailEnd/>
            </a:ln>
            <a:effectLst/>
          </p:spPr>
          <p:txBody>
            <a:bodyPr/>
            <a:lstStyle/>
            <a:p>
              <a:endParaRPr lang="sl-SI"/>
            </a:p>
          </p:txBody>
        </p:sp>
        <p:sp>
          <p:nvSpPr>
            <p:cNvPr id="104485" name="Oval 37"/>
            <p:cNvSpPr>
              <a:spLocks noChangeArrowheads="1"/>
            </p:cNvSpPr>
            <p:nvPr/>
          </p:nvSpPr>
          <p:spPr bwMode="auto">
            <a:xfrm>
              <a:off x="1901" y="1437"/>
              <a:ext cx="34" cy="34"/>
            </a:xfrm>
            <a:prstGeom prst="ellipse">
              <a:avLst/>
            </a:prstGeom>
            <a:solidFill>
              <a:srgbClr val="000000"/>
            </a:solidFill>
            <a:ln w="12700">
              <a:solidFill>
                <a:schemeClr val="tx1"/>
              </a:solidFill>
              <a:round/>
              <a:headEnd/>
              <a:tailEnd/>
            </a:ln>
            <a:effectLst/>
          </p:spPr>
          <p:txBody>
            <a:bodyPr wrap="none" anchor="ctr"/>
            <a:lstStyle/>
            <a:p>
              <a:endParaRPr lang="sl-SI"/>
            </a:p>
          </p:txBody>
        </p:sp>
        <p:sp>
          <p:nvSpPr>
            <p:cNvPr id="104486" name="Oval 38"/>
            <p:cNvSpPr>
              <a:spLocks noChangeArrowheads="1"/>
            </p:cNvSpPr>
            <p:nvPr/>
          </p:nvSpPr>
          <p:spPr bwMode="auto">
            <a:xfrm>
              <a:off x="1901" y="2483"/>
              <a:ext cx="34" cy="34"/>
            </a:xfrm>
            <a:prstGeom prst="ellipse">
              <a:avLst/>
            </a:prstGeom>
            <a:solidFill>
              <a:srgbClr val="000000"/>
            </a:solidFill>
            <a:ln w="12700">
              <a:solidFill>
                <a:schemeClr val="tx1"/>
              </a:solidFill>
              <a:round/>
              <a:headEnd/>
              <a:tailEnd/>
            </a:ln>
            <a:effectLst/>
          </p:spPr>
          <p:txBody>
            <a:bodyPr wrap="none" anchor="ctr"/>
            <a:lstStyle/>
            <a:p>
              <a:endParaRPr lang="sl-SI"/>
            </a:p>
          </p:txBody>
        </p:sp>
        <p:sp>
          <p:nvSpPr>
            <p:cNvPr id="104487" name="Line 39"/>
            <p:cNvSpPr>
              <a:spLocks noChangeShapeType="1"/>
            </p:cNvSpPr>
            <p:nvPr/>
          </p:nvSpPr>
          <p:spPr bwMode="auto">
            <a:xfrm flipV="1">
              <a:off x="1919" y="2360"/>
              <a:ext cx="0" cy="137"/>
            </a:xfrm>
            <a:prstGeom prst="line">
              <a:avLst/>
            </a:prstGeom>
            <a:noFill/>
            <a:ln w="12700">
              <a:solidFill>
                <a:schemeClr val="tx1"/>
              </a:solidFill>
              <a:round/>
              <a:headEnd/>
              <a:tailEnd/>
            </a:ln>
            <a:effectLst/>
          </p:spPr>
          <p:txBody>
            <a:bodyPr/>
            <a:lstStyle/>
            <a:p>
              <a:endParaRPr lang="sl-SI"/>
            </a:p>
          </p:txBody>
        </p:sp>
        <p:sp>
          <p:nvSpPr>
            <p:cNvPr id="104488" name="Rectangle 40"/>
            <p:cNvSpPr>
              <a:spLocks noChangeArrowheads="1"/>
            </p:cNvSpPr>
            <p:nvPr/>
          </p:nvSpPr>
          <p:spPr bwMode="auto">
            <a:xfrm>
              <a:off x="1143" y="1775"/>
              <a:ext cx="362" cy="363"/>
            </a:xfrm>
            <a:prstGeom prst="rect">
              <a:avLst/>
            </a:prstGeom>
            <a:solidFill>
              <a:srgbClr val="CCE7FF"/>
            </a:solidFill>
            <a:ln w="12700">
              <a:solidFill>
                <a:schemeClr val="tx1"/>
              </a:solidFill>
              <a:miter lim="800000"/>
              <a:headEnd/>
              <a:tailEnd/>
            </a:ln>
            <a:effectLst/>
          </p:spPr>
          <p:txBody>
            <a:bodyPr wrap="none" anchor="ctr"/>
            <a:lstStyle/>
            <a:p>
              <a:pPr algn="ctr"/>
              <a:r>
                <a:rPr lang="en-GB" sz="1600"/>
                <a:t>UPS</a:t>
              </a:r>
            </a:p>
            <a:p>
              <a:pPr algn="ctr"/>
              <a:r>
                <a:rPr lang="en-GB" sz="1600"/>
                <a:t>2</a:t>
              </a:r>
            </a:p>
          </p:txBody>
        </p:sp>
        <p:sp>
          <p:nvSpPr>
            <p:cNvPr id="104489" name="Line 41"/>
            <p:cNvSpPr>
              <a:spLocks noChangeShapeType="1"/>
            </p:cNvSpPr>
            <p:nvPr/>
          </p:nvSpPr>
          <p:spPr bwMode="auto">
            <a:xfrm flipV="1">
              <a:off x="1328" y="1689"/>
              <a:ext cx="0" cy="91"/>
            </a:xfrm>
            <a:prstGeom prst="line">
              <a:avLst/>
            </a:prstGeom>
            <a:noFill/>
            <a:ln w="12700">
              <a:solidFill>
                <a:schemeClr val="tx1"/>
              </a:solidFill>
              <a:round/>
              <a:headEnd/>
              <a:tailEnd/>
            </a:ln>
            <a:effectLst/>
          </p:spPr>
          <p:txBody>
            <a:bodyPr/>
            <a:lstStyle/>
            <a:p>
              <a:endParaRPr lang="sl-SI"/>
            </a:p>
          </p:txBody>
        </p:sp>
        <p:sp>
          <p:nvSpPr>
            <p:cNvPr id="104490" name="Line 42"/>
            <p:cNvSpPr>
              <a:spLocks noChangeShapeType="1"/>
            </p:cNvSpPr>
            <p:nvPr/>
          </p:nvSpPr>
          <p:spPr bwMode="auto">
            <a:xfrm flipH="1" flipV="1">
              <a:off x="1283" y="1598"/>
              <a:ext cx="44" cy="91"/>
            </a:xfrm>
            <a:prstGeom prst="line">
              <a:avLst/>
            </a:prstGeom>
            <a:noFill/>
            <a:ln w="12700">
              <a:solidFill>
                <a:schemeClr val="tx1"/>
              </a:solidFill>
              <a:round/>
              <a:headEnd/>
              <a:tailEnd/>
            </a:ln>
            <a:effectLst/>
          </p:spPr>
          <p:txBody>
            <a:bodyPr/>
            <a:lstStyle/>
            <a:p>
              <a:endParaRPr lang="sl-SI"/>
            </a:p>
          </p:txBody>
        </p:sp>
        <p:sp>
          <p:nvSpPr>
            <p:cNvPr id="104491" name="Line 43"/>
            <p:cNvSpPr>
              <a:spLocks noChangeShapeType="1"/>
            </p:cNvSpPr>
            <p:nvPr/>
          </p:nvSpPr>
          <p:spPr bwMode="auto">
            <a:xfrm flipV="1">
              <a:off x="1328" y="1447"/>
              <a:ext cx="0" cy="151"/>
            </a:xfrm>
            <a:prstGeom prst="line">
              <a:avLst/>
            </a:prstGeom>
            <a:noFill/>
            <a:ln w="12700">
              <a:solidFill>
                <a:schemeClr val="tx1"/>
              </a:solidFill>
              <a:round/>
              <a:headEnd/>
              <a:tailEnd/>
            </a:ln>
            <a:effectLst/>
          </p:spPr>
          <p:txBody>
            <a:bodyPr/>
            <a:lstStyle/>
            <a:p>
              <a:endParaRPr lang="sl-SI"/>
            </a:p>
          </p:txBody>
        </p:sp>
        <p:sp>
          <p:nvSpPr>
            <p:cNvPr id="104492" name="Line 44"/>
            <p:cNvSpPr>
              <a:spLocks noChangeShapeType="1"/>
            </p:cNvSpPr>
            <p:nvPr/>
          </p:nvSpPr>
          <p:spPr bwMode="auto">
            <a:xfrm flipH="1" flipV="1">
              <a:off x="1283" y="2278"/>
              <a:ext cx="45" cy="91"/>
            </a:xfrm>
            <a:prstGeom prst="line">
              <a:avLst/>
            </a:prstGeom>
            <a:noFill/>
            <a:ln w="12700">
              <a:solidFill>
                <a:schemeClr val="tx1"/>
              </a:solidFill>
              <a:round/>
              <a:headEnd/>
              <a:tailEnd/>
            </a:ln>
            <a:effectLst/>
          </p:spPr>
          <p:txBody>
            <a:bodyPr/>
            <a:lstStyle/>
            <a:p>
              <a:endParaRPr lang="sl-SI"/>
            </a:p>
          </p:txBody>
        </p:sp>
        <p:sp>
          <p:nvSpPr>
            <p:cNvPr id="104493" name="Line 45"/>
            <p:cNvSpPr>
              <a:spLocks noChangeShapeType="1"/>
            </p:cNvSpPr>
            <p:nvPr/>
          </p:nvSpPr>
          <p:spPr bwMode="auto">
            <a:xfrm flipH="1" flipV="1">
              <a:off x="1328" y="2143"/>
              <a:ext cx="0" cy="136"/>
            </a:xfrm>
            <a:prstGeom prst="line">
              <a:avLst/>
            </a:prstGeom>
            <a:noFill/>
            <a:ln w="12700">
              <a:solidFill>
                <a:schemeClr val="tx1"/>
              </a:solidFill>
              <a:round/>
              <a:headEnd/>
              <a:tailEnd/>
            </a:ln>
            <a:effectLst/>
          </p:spPr>
          <p:txBody>
            <a:bodyPr/>
            <a:lstStyle/>
            <a:p>
              <a:endParaRPr lang="sl-SI"/>
            </a:p>
          </p:txBody>
        </p:sp>
        <p:sp>
          <p:nvSpPr>
            <p:cNvPr id="104494" name="Oval 46"/>
            <p:cNvSpPr>
              <a:spLocks noChangeArrowheads="1"/>
            </p:cNvSpPr>
            <p:nvPr/>
          </p:nvSpPr>
          <p:spPr bwMode="auto">
            <a:xfrm>
              <a:off x="1311" y="1439"/>
              <a:ext cx="34" cy="34"/>
            </a:xfrm>
            <a:prstGeom prst="ellipse">
              <a:avLst/>
            </a:prstGeom>
            <a:solidFill>
              <a:srgbClr val="000000"/>
            </a:solidFill>
            <a:ln w="12700">
              <a:solidFill>
                <a:schemeClr val="tx1"/>
              </a:solidFill>
              <a:round/>
              <a:headEnd/>
              <a:tailEnd/>
            </a:ln>
            <a:effectLst/>
          </p:spPr>
          <p:txBody>
            <a:bodyPr wrap="none" anchor="ctr"/>
            <a:lstStyle/>
            <a:p>
              <a:endParaRPr lang="sl-SI"/>
            </a:p>
          </p:txBody>
        </p:sp>
        <p:sp>
          <p:nvSpPr>
            <p:cNvPr id="104495" name="Oval 47"/>
            <p:cNvSpPr>
              <a:spLocks noChangeArrowheads="1"/>
            </p:cNvSpPr>
            <p:nvPr/>
          </p:nvSpPr>
          <p:spPr bwMode="auto">
            <a:xfrm>
              <a:off x="1311" y="2488"/>
              <a:ext cx="34" cy="34"/>
            </a:xfrm>
            <a:prstGeom prst="ellipse">
              <a:avLst/>
            </a:prstGeom>
            <a:solidFill>
              <a:srgbClr val="000000"/>
            </a:solidFill>
            <a:ln w="12700">
              <a:solidFill>
                <a:schemeClr val="tx1"/>
              </a:solidFill>
              <a:round/>
              <a:headEnd/>
              <a:tailEnd/>
            </a:ln>
            <a:effectLst/>
          </p:spPr>
          <p:txBody>
            <a:bodyPr wrap="none" anchor="ctr"/>
            <a:lstStyle/>
            <a:p>
              <a:endParaRPr lang="sl-SI"/>
            </a:p>
          </p:txBody>
        </p:sp>
        <p:sp>
          <p:nvSpPr>
            <p:cNvPr id="104496" name="Line 48"/>
            <p:cNvSpPr>
              <a:spLocks noChangeShapeType="1"/>
            </p:cNvSpPr>
            <p:nvPr/>
          </p:nvSpPr>
          <p:spPr bwMode="auto">
            <a:xfrm flipV="1">
              <a:off x="1328" y="2369"/>
              <a:ext cx="0" cy="137"/>
            </a:xfrm>
            <a:prstGeom prst="line">
              <a:avLst/>
            </a:prstGeom>
            <a:noFill/>
            <a:ln w="12700">
              <a:solidFill>
                <a:schemeClr val="tx1"/>
              </a:solidFill>
              <a:round/>
              <a:headEnd/>
              <a:tailEnd/>
            </a:ln>
            <a:effectLst/>
          </p:spPr>
          <p:txBody>
            <a:bodyPr/>
            <a:lstStyle/>
            <a:p>
              <a:endParaRPr lang="sl-SI"/>
            </a:p>
          </p:txBody>
        </p:sp>
        <p:sp>
          <p:nvSpPr>
            <p:cNvPr id="104497" name="Oval 49"/>
            <p:cNvSpPr>
              <a:spLocks noChangeArrowheads="1"/>
            </p:cNvSpPr>
            <p:nvPr/>
          </p:nvSpPr>
          <p:spPr bwMode="auto">
            <a:xfrm>
              <a:off x="403" y="2487"/>
              <a:ext cx="34" cy="34"/>
            </a:xfrm>
            <a:prstGeom prst="ellipse">
              <a:avLst/>
            </a:prstGeom>
            <a:solidFill>
              <a:srgbClr val="000000"/>
            </a:solidFill>
            <a:ln w="12700">
              <a:solidFill>
                <a:schemeClr val="tx1"/>
              </a:solidFill>
              <a:round/>
              <a:headEnd/>
              <a:tailEnd/>
            </a:ln>
            <a:effectLst/>
          </p:spPr>
          <p:txBody>
            <a:bodyPr wrap="none" anchor="ctr"/>
            <a:lstStyle/>
            <a:p>
              <a:endParaRPr lang="sl-SI"/>
            </a:p>
          </p:txBody>
        </p:sp>
        <p:sp>
          <p:nvSpPr>
            <p:cNvPr id="104498" name="Line 50"/>
            <p:cNvSpPr>
              <a:spLocks noChangeShapeType="1"/>
            </p:cNvSpPr>
            <p:nvPr/>
          </p:nvSpPr>
          <p:spPr bwMode="auto">
            <a:xfrm flipV="1">
              <a:off x="416" y="2368"/>
              <a:ext cx="5" cy="1449"/>
            </a:xfrm>
            <a:prstGeom prst="line">
              <a:avLst/>
            </a:prstGeom>
            <a:noFill/>
            <a:ln w="12700">
              <a:solidFill>
                <a:schemeClr val="tx1"/>
              </a:solidFill>
              <a:round/>
              <a:headEnd/>
              <a:tailEnd/>
            </a:ln>
            <a:effectLst/>
          </p:spPr>
          <p:txBody>
            <a:bodyPr/>
            <a:lstStyle/>
            <a:p>
              <a:endParaRPr lang="sl-SI"/>
            </a:p>
          </p:txBody>
        </p:sp>
        <p:sp>
          <p:nvSpPr>
            <p:cNvPr id="104499" name="Line 51"/>
            <p:cNvSpPr>
              <a:spLocks noChangeShapeType="1"/>
            </p:cNvSpPr>
            <p:nvPr/>
          </p:nvSpPr>
          <p:spPr bwMode="auto">
            <a:xfrm flipH="1" flipV="1">
              <a:off x="3275" y="1264"/>
              <a:ext cx="44" cy="91"/>
            </a:xfrm>
            <a:prstGeom prst="line">
              <a:avLst/>
            </a:prstGeom>
            <a:noFill/>
            <a:ln w="12700">
              <a:solidFill>
                <a:schemeClr val="tx1"/>
              </a:solidFill>
              <a:round/>
              <a:headEnd/>
              <a:tailEnd/>
            </a:ln>
            <a:effectLst/>
          </p:spPr>
          <p:txBody>
            <a:bodyPr/>
            <a:lstStyle/>
            <a:p>
              <a:endParaRPr lang="sl-SI"/>
            </a:p>
          </p:txBody>
        </p:sp>
        <p:sp>
          <p:nvSpPr>
            <p:cNvPr id="104500" name="Line 52"/>
            <p:cNvSpPr>
              <a:spLocks noChangeShapeType="1"/>
            </p:cNvSpPr>
            <p:nvPr/>
          </p:nvSpPr>
          <p:spPr bwMode="auto">
            <a:xfrm flipV="1">
              <a:off x="3319" y="1077"/>
              <a:ext cx="1" cy="181"/>
            </a:xfrm>
            <a:prstGeom prst="line">
              <a:avLst/>
            </a:prstGeom>
            <a:noFill/>
            <a:ln w="12700">
              <a:solidFill>
                <a:schemeClr val="tx1"/>
              </a:solidFill>
              <a:round/>
              <a:headEnd/>
              <a:tailEnd/>
            </a:ln>
            <a:effectLst/>
          </p:spPr>
          <p:txBody>
            <a:bodyPr/>
            <a:lstStyle/>
            <a:p>
              <a:endParaRPr lang="sl-SI"/>
            </a:p>
          </p:txBody>
        </p:sp>
        <p:sp>
          <p:nvSpPr>
            <p:cNvPr id="104501" name="Oval 53"/>
            <p:cNvSpPr>
              <a:spLocks noChangeArrowheads="1"/>
            </p:cNvSpPr>
            <p:nvPr/>
          </p:nvSpPr>
          <p:spPr bwMode="auto">
            <a:xfrm>
              <a:off x="3247" y="941"/>
              <a:ext cx="136" cy="136"/>
            </a:xfrm>
            <a:prstGeom prst="ellipse">
              <a:avLst/>
            </a:prstGeom>
            <a:noFill/>
            <a:ln w="12700">
              <a:solidFill>
                <a:schemeClr val="tx1"/>
              </a:solidFill>
              <a:round/>
              <a:headEnd/>
              <a:tailEnd/>
            </a:ln>
            <a:effectLst/>
          </p:spPr>
          <p:txBody>
            <a:bodyPr wrap="none" anchor="ctr"/>
            <a:lstStyle/>
            <a:p>
              <a:endParaRPr lang="sl-SI"/>
            </a:p>
          </p:txBody>
        </p:sp>
        <p:sp>
          <p:nvSpPr>
            <p:cNvPr id="104502" name="Oval 54"/>
            <p:cNvSpPr>
              <a:spLocks noChangeArrowheads="1"/>
            </p:cNvSpPr>
            <p:nvPr/>
          </p:nvSpPr>
          <p:spPr bwMode="auto">
            <a:xfrm>
              <a:off x="3247" y="858"/>
              <a:ext cx="136" cy="136"/>
            </a:xfrm>
            <a:prstGeom prst="ellipse">
              <a:avLst/>
            </a:prstGeom>
            <a:noFill/>
            <a:ln w="12700">
              <a:solidFill>
                <a:schemeClr val="tx1"/>
              </a:solidFill>
              <a:round/>
              <a:headEnd/>
              <a:tailEnd/>
            </a:ln>
            <a:effectLst/>
          </p:spPr>
          <p:txBody>
            <a:bodyPr wrap="none" anchor="ctr"/>
            <a:lstStyle/>
            <a:p>
              <a:endParaRPr lang="sl-SI"/>
            </a:p>
          </p:txBody>
        </p:sp>
        <p:sp>
          <p:nvSpPr>
            <p:cNvPr id="104503" name="Line 55"/>
            <p:cNvSpPr>
              <a:spLocks noChangeShapeType="1"/>
            </p:cNvSpPr>
            <p:nvPr/>
          </p:nvSpPr>
          <p:spPr bwMode="auto">
            <a:xfrm flipV="1">
              <a:off x="3319" y="759"/>
              <a:ext cx="1" cy="91"/>
            </a:xfrm>
            <a:prstGeom prst="line">
              <a:avLst/>
            </a:prstGeom>
            <a:noFill/>
            <a:ln w="12700">
              <a:solidFill>
                <a:schemeClr val="tx1"/>
              </a:solidFill>
              <a:round/>
              <a:headEnd/>
              <a:tailEnd/>
            </a:ln>
            <a:effectLst/>
          </p:spPr>
          <p:txBody>
            <a:bodyPr/>
            <a:lstStyle/>
            <a:p>
              <a:endParaRPr lang="sl-SI"/>
            </a:p>
          </p:txBody>
        </p:sp>
        <p:sp>
          <p:nvSpPr>
            <p:cNvPr id="104504" name="Line 56"/>
            <p:cNvSpPr>
              <a:spLocks noChangeShapeType="1"/>
            </p:cNvSpPr>
            <p:nvPr/>
          </p:nvSpPr>
          <p:spPr bwMode="auto">
            <a:xfrm>
              <a:off x="2321" y="1461"/>
              <a:ext cx="1815" cy="0"/>
            </a:xfrm>
            <a:prstGeom prst="line">
              <a:avLst/>
            </a:prstGeom>
            <a:noFill/>
            <a:ln w="12700">
              <a:solidFill>
                <a:schemeClr val="tx1"/>
              </a:solidFill>
              <a:round/>
              <a:headEnd/>
              <a:tailEnd/>
            </a:ln>
            <a:effectLst/>
          </p:spPr>
          <p:txBody>
            <a:bodyPr/>
            <a:lstStyle/>
            <a:p>
              <a:endParaRPr lang="sl-SI"/>
            </a:p>
          </p:txBody>
        </p:sp>
        <p:sp>
          <p:nvSpPr>
            <p:cNvPr id="104505" name="Line 57"/>
            <p:cNvSpPr>
              <a:spLocks noChangeShapeType="1"/>
            </p:cNvSpPr>
            <p:nvPr/>
          </p:nvSpPr>
          <p:spPr bwMode="auto">
            <a:xfrm flipV="1">
              <a:off x="3319" y="1359"/>
              <a:ext cx="1" cy="91"/>
            </a:xfrm>
            <a:prstGeom prst="line">
              <a:avLst/>
            </a:prstGeom>
            <a:noFill/>
            <a:ln w="12700">
              <a:solidFill>
                <a:schemeClr val="tx1"/>
              </a:solidFill>
              <a:round/>
              <a:headEnd/>
              <a:tailEnd/>
            </a:ln>
            <a:effectLst/>
          </p:spPr>
          <p:txBody>
            <a:bodyPr/>
            <a:lstStyle/>
            <a:p>
              <a:endParaRPr lang="sl-SI"/>
            </a:p>
          </p:txBody>
        </p:sp>
        <p:sp>
          <p:nvSpPr>
            <p:cNvPr id="104506" name="Text Box 58"/>
            <p:cNvSpPr txBox="1">
              <a:spLocks noChangeArrowheads="1"/>
            </p:cNvSpPr>
            <p:nvPr/>
          </p:nvSpPr>
          <p:spPr bwMode="auto">
            <a:xfrm rot="-5400000">
              <a:off x="3769" y="2153"/>
              <a:ext cx="583" cy="212"/>
            </a:xfrm>
            <a:prstGeom prst="rect">
              <a:avLst/>
            </a:prstGeom>
            <a:noFill/>
            <a:ln w="12700">
              <a:noFill/>
              <a:miter lim="800000"/>
              <a:headEnd/>
              <a:tailEnd/>
            </a:ln>
            <a:effectLst/>
          </p:spPr>
          <p:txBody>
            <a:bodyPr wrap="none">
              <a:spAutoFit/>
            </a:bodyPr>
            <a:lstStyle/>
            <a:p>
              <a:pPr algn="ctr"/>
              <a:r>
                <a:rPr lang="en-GB" sz="800"/>
                <a:t>Manual-Service-</a:t>
              </a:r>
            </a:p>
            <a:p>
              <a:pPr algn="ctr"/>
              <a:r>
                <a:rPr lang="en-GB" sz="800"/>
                <a:t>Bypass</a:t>
              </a:r>
            </a:p>
          </p:txBody>
        </p:sp>
        <p:sp>
          <p:nvSpPr>
            <p:cNvPr id="104507" name="Line 59"/>
            <p:cNvSpPr>
              <a:spLocks noChangeShapeType="1"/>
            </p:cNvSpPr>
            <p:nvPr/>
          </p:nvSpPr>
          <p:spPr bwMode="auto">
            <a:xfrm flipH="1" flipV="1">
              <a:off x="3909" y="2278"/>
              <a:ext cx="46" cy="91"/>
            </a:xfrm>
            <a:prstGeom prst="line">
              <a:avLst/>
            </a:prstGeom>
            <a:noFill/>
            <a:ln w="12700">
              <a:solidFill>
                <a:schemeClr val="tx1"/>
              </a:solidFill>
              <a:round/>
              <a:headEnd/>
              <a:tailEnd/>
            </a:ln>
            <a:effectLst/>
          </p:spPr>
          <p:txBody>
            <a:bodyPr/>
            <a:lstStyle/>
            <a:p>
              <a:endParaRPr lang="sl-SI"/>
            </a:p>
          </p:txBody>
        </p:sp>
        <p:sp>
          <p:nvSpPr>
            <p:cNvPr id="104508" name="Line 60"/>
            <p:cNvSpPr>
              <a:spLocks noChangeShapeType="1"/>
            </p:cNvSpPr>
            <p:nvPr/>
          </p:nvSpPr>
          <p:spPr bwMode="auto">
            <a:xfrm flipV="1">
              <a:off x="3955" y="1461"/>
              <a:ext cx="0" cy="817"/>
            </a:xfrm>
            <a:prstGeom prst="line">
              <a:avLst/>
            </a:prstGeom>
            <a:noFill/>
            <a:ln w="12700">
              <a:solidFill>
                <a:schemeClr val="tx1"/>
              </a:solidFill>
              <a:round/>
              <a:headEnd/>
              <a:tailEnd/>
            </a:ln>
            <a:effectLst/>
          </p:spPr>
          <p:txBody>
            <a:bodyPr/>
            <a:lstStyle/>
            <a:p>
              <a:endParaRPr lang="sl-SI"/>
            </a:p>
          </p:txBody>
        </p:sp>
        <p:sp>
          <p:nvSpPr>
            <p:cNvPr id="104509" name="Oval 61"/>
            <p:cNvSpPr>
              <a:spLocks noChangeArrowheads="1"/>
            </p:cNvSpPr>
            <p:nvPr/>
          </p:nvSpPr>
          <p:spPr bwMode="auto">
            <a:xfrm>
              <a:off x="3936" y="1440"/>
              <a:ext cx="35" cy="34"/>
            </a:xfrm>
            <a:prstGeom prst="ellipse">
              <a:avLst/>
            </a:prstGeom>
            <a:solidFill>
              <a:srgbClr val="000000"/>
            </a:solidFill>
            <a:ln w="12700">
              <a:solidFill>
                <a:schemeClr val="tx1"/>
              </a:solidFill>
              <a:round/>
              <a:headEnd/>
              <a:tailEnd/>
            </a:ln>
            <a:effectLst/>
          </p:spPr>
          <p:txBody>
            <a:bodyPr wrap="none" anchor="ctr"/>
            <a:lstStyle/>
            <a:p>
              <a:endParaRPr lang="sl-SI"/>
            </a:p>
          </p:txBody>
        </p:sp>
        <p:sp>
          <p:nvSpPr>
            <p:cNvPr id="104510" name="Line 62"/>
            <p:cNvSpPr>
              <a:spLocks noChangeShapeType="1"/>
            </p:cNvSpPr>
            <p:nvPr/>
          </p:nvSpPr>
          <p:spPr bwMode="auto">
            <a:xfrm>
              <a:off x="3819" y="2505"/>
              <a:ext cx="317" cy="0"/>
            </a:xfrm>
            <a:prstGeom prst="line">
              <a:avLst/>
            </a:prstGeom>
            <a:noFill/>
            <a:ln w="12700">
              <a:solidFill>
                <a:schemeClr val="tx1"/>
              </a:solidFill>
              <a:round/>
              <a:headEnd/>
              <a:tailEnd/>
            </a:ln>
            <a:effectLst/>
          </p:spPr>
          <p:txBody>
            <a:bodyPr/>
            <a:lstStyle/>
            <a:p>
              <a:endParaRPr lang="sl-SI"/>
            </a:p>
          </p:txBody>
        </p:sp>
        <p:sp>
          <p:nvSpPr>
            <p:cNvPr id="104511" name="Line 63"/>
            <p:cNvSpPr>
              <a:spLocks noChangeShapeType="1"/>
            </p:cNvSpPr>
            <p:nvPr/>
          </p:nvSpPr>
          <p:spPr bwMode="auto">
            <a:xfrm flipV="1">
              <a:off x="3727" y="2459"/>
              <a:ext cx="92" cy="46"/>
            </a:xfrm>
            <a:prstGeom prst="line">
              <a:avLst/>
            </a:prstGeom>
            <a:noFill/>
            <a:ln w="12700">
              <a:solidFill>
                <a:schemeClr val="tx1"/>
              </a:solidFill>
              <a:round/>
              <a:headEnd/>
              <a:tailEnd/>
            </a:ln>
            <a:effectLst/>
          </p:spPr>
          <p:txBody>
            <a:bodyPr/>
            <a:lstStyle/>
            <a:p>
              <a:endParaRPr lang="sl-SI"/>
            </a:p>
          </p:txBody>
        </p:sp>
        <p:sp>
          <p:nvSpPr>
            <p:cNvPr id="104512" name="Text Box 64"/>
            <p:cNvSpPr txBox="1">
              <a:spLocks noChangeArrowheads="1"/>
            </p:cNvSpPr>
            <p:nvPr/>
          </p:nvSpPr>
          <p:spPr bwMode="auto">
            <a:xfrm>
              <a:off x="3511" y="2505"/>
              <a:ext cx="492" cy="135"/>
            </a:xfrm>
            <a:prstGeom prst="rect">
              <a:avLst/>
            </a:prstGeom>
            <a:noFill/>
            <a:ln w="12700">
              <a:noFill/>
              <a:miter lim="800000"/>
              <a:headEnd/>
              <a:tailEnd/>
            </a:ln>
            <a:effectLst/>
          </p:spPr>
          <p:txBody>
            <a:bodyPr wrap="none">
              <a:spAutoFit/>
            </a:bodyPr>
            <a:lstStyle/>
            <a:p>
              <a:pPr algn="ctr"/>
              <a:r>
                <a:rPr lang="en-GB" sz="800"/>
                <a:t>Disconnector</a:t>
              </a:r>
            </a:p>
          </p:txBody>
        </p:sp>
        <p:sp>
          <p:nvSpPr>
            <p:cNvPr id="104513" name="Text Box 65"/>
            <p:cNvSpPr txBox="1">
              <a:spLocks noChangeArrowheads="1"/>
            </p:cNvSpPr>
            <p:nvPr/>
          </p:nvSpPr>
          <p:spPr bwMode="auto">
            <a:xfrm>
              <a:off x="2695" y="2524"/>
              <a:ext cx="464" cy="135"/>
            </a:xfrm>
            <a:prstGeom prst="rect">
              <a:avLst/>
            </a:prstGeom>
            <a:noFill/>
            <a:ln w="12700">
              <a:noFill/>
              <a:miter lim="800000"/>
              <a:headEnd/>
              <a:tailEnd/>
            </a:ln>
            <a:effectLst/>
          </p:spPr>
          <p:txBody>
            <a:bodyPr wrap="none">
              <a:spAutoFit/>
            </a:bodyPr>
            <a:lstStyle/>
            <a:p>
              <a:pPr algn="ctr"/>
              <a:r>
                <a:rPr lang="en-GB" sz="800"/>
                <a:t>UPS busbar</a:t>
              </a:r>
            </a:p>
          </p:txBody>
        </p:sp>
        <p:sp>
          <p:nvSpPr>
            <p:cNvPr id="104514" name="Rectangle 66"/>
            <p:cNvSpPr>
              <a:spLocks noChangeArrowheads="1"/>
            </p:cNvSpPr>
            <p:nvPr/>
          </p:nvSpPr>
          <p:spPr bwMode="auto">
            <a:xfrm>
              <a:off x="2321" y="1774"/>
              <a:ext cx="363" cy="363"/>
            </a:xfrm>
            <a:prstGeom prst="rect">
              <a:avLst/>
            </a:prstGeom>
            <a:solidFill>
              <a:srgbClr val="CCE7FF"/>
            </a:solidFill>
            <a:ln w="12700">
              <a:solidFill>
                <a:schemeClr val="tx1"/>
              </a:solidFill>
              <a:miter lim="800000"/>
              <a:headEnd/>
              <a:tailEnd/>
            </a:ln>
            <a:effectLst/>
          </p:spPr>
          <p:txBody>
            <a:bodyPr wrap="none" anchor="ctr"/>
            <a:lstStyle/>
            <a:p>
              <a:pPr algn="ctr"/>
              <a:r>
                <a:rPr lang="en-GB" sz="1600"/>
                <a:t>UPS</a:t>
              </a:r>
            </a:p>
            <a:p>
              <a:pPr algn="ctr"/>
              <a:r>
                <a:rPr lang="en-GB" sz="1600"/>
                <a:t>1</a:t>
              </a:r>
            </a:p>
          </p:txBody>
        </p:sp>
        <p:sp>
          <p:nvSpPr>
            <p:cNvPr id="104515" name="Line 67"/>
            <p:cNvSpPr>
              <a:spLocks noChangeShapeType="1"/>
            </p:cNvSpPr>
            <p:nvPr/>
          </p:nvSpPr>
          <p:spPr bwMode="auto">
            <a:xfrm flipV="1">
              <a:off x="2507" y="1688"/>
              <a:ext cx="0" cy="91"/>
            </a:xfrm>
            <a:prstGeom prst="line">
              <a:avLst/>
            </a:prstGeom>
            <a:noFill/>
            <a:ln w="12700">
              <a:solidFill>
                <a:schemeClr val="tx1"/>
              </a:solidFill>
              <a:round/>
              <a:headEnd/>
              <a:tailEnd/>
            </a:ln>
            <a:effectLst/>
          </p:spPr>
          <p:txBody>
            <a:bodyPr/>
            <a:lstStyle/>
            <a:p>
              <a:endParaRPr lang="sl-SI"/>
            </a:p>
          </p:txBody>
        </p:sp>
        <p:sp>
          <p:nvSpPr>
            <p:cNvPr id="104516" name="Line 68"/>
            <p:cNvSpPr>
              <a:spLocks noChangeShapeType="1"/>
            </p:cNvSpPr>
            <p:nvPr/>
          </p:nvSpPr>
          <p:spPr bwMode="auto">
            <a:xfrm flipH="1" flipV="1">
              <a:off x="2461" y="1597"/>
              <a:ext cx="46" cy="91"/>
            </a:xfrm>
            <a:prstGeom prst="line">
              <a:avLst/>
            </a:prstGeom>
            <a:noFill/>
            <a:ln w="12700">
              <a:solidFill>
                <a:schemeClr val="tx1"/>
              </a:solidFill>
              <a:round/>
              <a:headEnd/>
              <a:tailEnd/>
            </a:ln>
            <a:effectLst/>
          </p:spPr>
          <p:txBody>
            <a:bodyPr/>
            <a:lstStyle/>
            <a:p>
              <a:endParaRPr lang="sl-SI"/>
            </a:p>
          </p:txBody>
        </p:sp>
        <p:sp>
          <p:nvSpPr>
            <p:cNvPr id="104517" name="Line 69"/>
            <p:cNvSpPr>
              <a:spLocks noChangeShapeType="1"/>
            </p:cNvSpPr>
            <p:nvPr/>
          </p:nvSpPr>
          <p:spPr bwMode="auto">
            <a:xfrm flipV="1">
              <a:off x="2507" y="1446"/>
              <a:ext cx="0" cy="151"/>
            </a:xfrm>
            <a:prstGeom prst="line">
              <a:avLst/>
            </a:prstGeom>
            <a:noFill/>
            <a:ln w="12700">
              <a:solidFill>
                <a:schemeClr val="tx1"/>
              </a:solidFill>
              <a:round/>
              <a:headEnd/>
              <a:tailEnd/>
            </a:ln>
            <a:effectLst/>
          </p:spPr>
          <p:txBody>
            <a:bodyPr/>
            <a:lstStyle/>
            <a:p>
              <a:endParaRPr lang="sl-SI"/>
            </a:p>
          </p:txBody>
        </p:sp>
        <p:sp>
          <p:nvSpPr>
            <p:cNvPr id="104518" name="Line 70"/>
            <p:cNvSpPr>
              <a:spLocks noChangeShapeType="1"/>
            </p:cNvSpPr>
            <p:nvPr/>
          </p:nvSpPr>
          <p:spPr bwMode="auto">
            <a:xfrm flipH="1" flipV="1">
              <a:off x="2463" y="2277"/>
              <a:ext cx="44" cy="91"/>
            </a:xfrm>
            <a:prstGeom prst="line">
              <a:avLst/>
            </a:prstGeom>
            <a:noFill/>
            <a:ln w="12700">
              <a:solidFill>
                <a:schemeClr val="tx1"/>
              </a:solidFill>
              <a:round/>
              <a:headEnd/>
              <a:tailEnd/>
            </a:ln>
            <a:effectLst/>
          </p:spPr>
          <p:txBody>
            <a:bodyPr/>
            <a:lstStyle/>
            <a:p>
              <a:endParaRPr lang="sl-SI"/>
            </a:p>
          </p:txBody>
        </p:sp>
        <p:sp>
          <p:nvSpPr>
            <p:cNvPr id="104519" name="Line 71"/>
            <p:cNvSpPr>
              <a:spLocks noChangeShapeType="1"/>
            </p:cNvSpPr>
            <p:nvPr/>
          </p:nvSpPr>
          <p:spPr bwMode="auto">
            <a:xfrm flipH="1" flipV="1">
              <a:off x="2507" y="2142"/>
              <a:ext cx="0" cy="136"/>
            </a:xfrm>
            <a:prstGeom prst="line">
              <a:avLst/>
            </a:prstGeom>
            <a:noFill/>
            <a:ln w="12700">
              <a:solidFill>
                <a:schemeClr val="tx1"/>
              </a:solidFill>
              <a:round/>
              <a:headEnd/>
              <a:tailEnd/>
            </a:ln>
            <a:effectLst/>
          </p:spPr>
          <p:txBody>
            <a:bodyPr/>
            <a:lstStyle/>
            <a:p>
              <a:endParaRPr lang="sl-SI"/>
            </a:p>
          </p:txBody>
        </p:sp>
        <p:sp>
          <p:nvSpPr>
            <p:cNvPr id="104520" name="Oval 72"/>
            <p:cNvSpPr>
              <a:spLocks noChangeArrowheads="1"/>
            </p:cNvSpPr>
            <p:nvPr/>
          </p:nvSpPr>
          <p:spPr bwMode="auto">
            <a:xfrm>
              <a:off x="2491" y="1438"/>
              <a:ext cx="33" cy="34"/>
            </a:xfrm>
            <a:prstGeom prst="ellipse">
              <a:avLst/>
            </a:prstGeom>
            <a:solidFill>
              <a:srgbClr val="000000"/>
            </a:solidFill>
            <a:ln w="12700">
              <a:solidFill>
                <a:schemeClr val="tx1"/>
              </a:solidFill>
              <a:round/>
              <a:headEnd/>
              <a:tailEnd/>
            </a:ln>
            <a:effectLst/>
          </p:spPr>
          <p:txBody>
            <a:bodyPr wrap="none" anchor="ctr"/>
            <a:lstStyle/>
            <a:p>
              <a:endParaRPr lang="sl-SI"/>
            </a:p>
          </p:txBody>
        </p:sp>
        <p:sp>
          <p:nvSpPr>
            <p:cNvPr id="104521" name="Oval 73"/>
            <p:cNvSpPr>
              <a:spLocks noChangeArrowheads="1"/>
            </p:cNvSpPr>
            <p:nvPr/>
          </p:nvSpPr>
          <p:spPr bwMode="auto">
            <a:xfrm>
              <a:off x="2491" y="2487"/>
              <a:ext cx="33" cy="34"/>
            </a:xfrm>
            <a:prstGeom prst="ellipse">
              <a:avLst/>
            </a:prstGeom>
            <a:solidFill>
              <a:srgbClr val="000000"/>
            </a:solidFill>
            <a:ln w="12700">
              <a:solidFill>
                <a:schemeClr val="tx1"/>
              </a:solidFill>
              <a:round/>
              <a:headEnd/>
              <a:tailEnd/>
            </a:ln>
            <a:effectLst/>
          </p:spPr>
          <p:txBody>
            <a:bodyPr wrap="none" anchor="ctr"/>
            <a:lstStyle/>
            <a:p>
              <a:endParaRPr lang="sl-SI"/>
            </a:p>
          </p:txBody>
        </p:sp>
        <p:sp>
          <p:nvSpPr>
            <p:cNvPr id="104522" name="Line 74"/>
            <p:cNvSpPr>
              <a:spLocks noChangeShapeType="1"/>
            </p:cNvSpPr>
            <p:nvPr/>
          </p:nvSpPr>
          <p:spPr bwMode="auto">
            <a:xfrm flipV="1">
              <a:off x="2507" y="2368"/>
              <a:ext cx="0" cy="137"/>
            </a:xfrm>
            <a:prstGeom prst="line">
              <a:avLst/>
            </a:prstGeom>
            <a:noFill/>
            <a:ln w="12700">
              <a:solidFill>
                <a:schemeClr val="tx1"/>
              </a:solidFill>
              <a:round/>
              <a:headEnd/>
              <a:tailEnd/>
            </a:ln>
            <a:effectLst/>
          </p:spPr>
          <p:txBody>
            <a:bodyPr/>
            <a:lstStyle/>
            <a:p>
              <a:endParaRPr lang="sl-SI"/>
            </a:p>
          </p:txBody>
        </p:sp>
        <p:sp>
          <p:nvSpPr>
            <p:cNvPr id="104523" name="Line 75"/>
            <p:cNvSpPr>
              <a:spLocks noChangeShapeType="1"/>
            </p:cNvSpPr>
            <p:nvPr/>
          </p:nvSpPr>
          <p:spPr bwMode="auto">
            <a:xfrm>
              <a:off x="2321" y="2505"/>
              <a:ext cx="1406" cy="0"/>
            </a:xfrm>
            <a:prstGeom prst="line">
              <a:avLst/>
            </a:prstGeom>
            <a:noFill/>
            <a:ln w="12700">
              <a:solidFill>
                <a:schemeClr val="tx1"/>
              </a:solidFill>
              <a:round/>
              <a:headEnd/>
              <a:tailEnd/>
            </a:ln>
            <a:effectLst/>
          </p:spPr>
          <p:txBody>
            <a:bodyPr/>
            <a:lstStyle/>
            <a:p>
              <a:endParaRPr lang="sl-SI"/>
            </a:p>
          </p:txBody>
        </p:sp>
        <p:sp>
          <p:nvSpPr>
            <p:cNvPr id="104524" name="Rectangle 76"/>
            <p:cNvSpPr>
              <a:spLocks noChangeArrowheads="1"/>
            </p:cNvSpPr>
            <p:nvPr/>
          </p:nvSpPr>
          <p:spPr bwMode="auto">
            <a:xfrm>
              <a:off x="3411" y="1766"/>
              <a:ext cx="362" cy="363"/>
            </a:xfrm>
            <a:prstGeom prst="rect">
              <a:avLst/>
            </a:prstGeom>
            <a:solidFill>
              <a:srgbClr val="CCE7FF"/>
            </a:solidFill>
            <a:ln w="12700">
              <a:solidFill>
                <a:schemeClr val="tx1"/>
              </a:solidFill>
              <a:miter lim="800000"/>
              <a:headEnd/>
              <a:tailEnd/>
            </a:ln>
            <a:effectLst/>
          </p:spPr>
          <p:txBody>
            <a:bodyPr wrap="none" anchor="ctr"/>
            <a:lstStyle/>
            <a:p>
              <a:pPr algn="ctr"/>
              <a:r>
                <a:rPr lang="en-GB" sz="1600"/>
                <a:t>UPS</a:t>
              </a:r>
            </a:p>
            <a:p>
              <a:pPr algn="ctr"/>
              <a:r>
                <a:rPr lang="en-GB" sz="1600"/>
                <a:t>n+1</a:t>
              </a:r>
            </a:p>
          </p:txBody>
        </p:sp>
        <p:sp>
          <p:nvSpPr>
            <p:cNvPr id="104525" name="Line 77"/>
            <p:cNvSpPr>
              <a:spLocks noChangeShapeType="1"/>
            </p:cNvSpPr>
            <p:nvPr/>
          </p:nvSpPr>
          <p:spPr bwMode="auto">
            <a:xfrm flipV="1">
              <a:off x="3596" y="1680"/>
              <a:ext cx="0" cy="91"/>
            </a:xfrm>
            <a:prstGeom prst="line">
              <a:avLst/>
            </a:prstGeom>
            <a:noFill/>
            <a:ln w="12700">
              <a:solidFill>
                <a:schemeClr val="tx1"/>
              </a:solidFill>
              <a:round/>
              <a:headEnd/>
              <a:tailEnd/>
            </a:ln>
            <a:effectLst/>
          </p:spPr>
          <p:txBody>
            <a:bodyPr/>
            <a:lstStyle/>
            <a:p>
              <a:endParaRPr lang="sl-SI"/>
            </a:p>
          </p:txBody>
        </p:sp>
        <p:sp>
          <p:nvSpPr>
            <p:cNvPr id="104526" name="Line 78"/>
            <p:cNvSpPr>
              <a:spLocks noChangeShapeType="1"/>
            </p:cNvSpPr>
            <p:nvPr/>
          </p:nvSpPr>
          <p:spPr bwMode="auto">
            <a:xfrm flipH="1" flipV="1">
              <a:off x="3551" y="1589"/>
              <a:ext cx="44" cy="91"/>
            </a:xfrm>
            <a:prstGeom prst="line">
              <a:avLst/>
            </a:prstGeom>
            <a:noFill/>
            <a:ln w="12700">
              <a:solidFill>
                <a:schemeClr val="tx1"/>
              </a:solidFill>
              <a:round/>
              <a:headEnd/>
              <a:tailEnd/>
            </a:ln>
            <a:effectLst/>
          </p:spPr>
          <p:txBody>
            <a:bodyPr/>
            <a:lstStyle/>
            <a:p>
              <a:endParaRPr lang="sl-SI"/>
            </a:p>
          </p:txBody>
        </p:sp>
        <p:sp>
          <p:nvSpPr>
            <p:cNvPr id="104527" name="Line 79"/>
            <p:cNvSpPr>
              <a:spLocks noChangeShapeType="1"/>
            </p:cNvSpPr>
            <p:nvPr/>
          </p:nvSpPr>
          <p:spPr bwMode="auto">
            <a:xfrm flipV="1">
              <a:off x="3596" y="1438"/>
              <a:ext cx="0" cy="151"/>
            </a:xfrm>
            <a:prstGeom prst="line">
              <a:avLst/>
            </a:prstGeom>
            <a:noFill/>
            <a:ln w="12700">
              <a:solidFill>
                <a:schemeClr val="tx1"/>
              </a:solidFill>
              <a:round/>
              <a:headEnd/>
              <a:tailEnd/>
            </a:ln>
            <a:effectLst/>
          </p:spPr>
          <p:txBody>
            <a:bodyPr/>
            <a:lstStyle/>
            <a:p>
              <a:endParaRPr lang="sl-SI"/>
            </a:p>
          </p:txBody>
        </p:sp>
        <p:sp>
          <p:nvSpPr>
            <p:cNvPr id="104528" name="Line 80"/>
            <p:cNvSpPr>
              <a:spLocks noChangeShapeType="1"/>
            </p:cNvSpPr>
            <p:nvPr/>
          </p:nvSpPr>
          <p:spPr bwMode="auto">
            <a:xfrm flipH="1" flipV="1">
              <a:off x="3551" y="2269"/>
              <a:ext cx="45" cy="91"/>
            </a:xfrm>
            <a:prstGeom prst="line">
              <a:avLst/>
            </a:prstGeom>
            <a:noFill/>
            <a:ln w="12700">
              <a:solidFill>
                <a:schemeClr val="tx1"/>
              </a:solidFill>
              <a:round/>
              <a:headEnd/>
              <a:tailEnd/>
            </a:ln>
            <a:effectLst/>
          </p:spPr>
          <p:txBody>
            <a:bodyPr/>
            <a:lstStyle/>
            <a:p>
              <a:endParaRPr lang="sl-SI"/>
            </a:p>
          </p:txBody>
        </p:sp>
        <p:sp>
          <p:nvSpPr>
            <p:cNvPr id="104529" name="Line 81"/>
            <p:cNvSpPr>
              <a:spLocks noChangeShapeType="1"/>
            </p:cNvSpPr>
            <p:nvPr/>
          </p:nvSpPr>
          <p:spPr bwMode="auto">
            <a:xfrm flipH="1" flipV="1">
              <a:off x="3596" y="2134"/>
              <a:ext cx="0" cy="136"/>
            </a:xfrm>
            <a:prstGeom prst="line">
              <a:avLst/>
            </a:prstGeom>
            <a:noFill/>
            <a:ln w="12700">
              <a:solidFill>
                <a:schemeClr val="tx1"/>
              </a:solidFill>
              <a:round/>
              <a:headEnd/>
              <a:tailEnd/>
            </a:ln>
            <a:effectLst/>
          </p:spPr>
          <p:txBody>
            <a:bodyPr/>
            <a:lstStyle/>
            <a:p>
              <a:endParaRPr lang="sl-SI"/>
            </a:p>
          </p:txBody>
        </p:sp>
        <p:sp>
          <p:nvSpPr>
            <p:cNvPr id="104530" name="Oval 82"/>
            <p:cNvSpPr>
              <a:spLocks noChangeArrowheads="1"/>
            </p:cNvSpPr>
            <p:nvPr/>
          </p:nvSpPr>
          <p:spPr bwMode="auto">
            <a:xfrm>
              <a:off x="3579" y="1437"/>
              <a:ext cx="34" cy="34"/>
            </a:xfrm>
            <a:prstGeom prst="ellipse">
              <a:avLst/>
            </a:prstGeom>
            <a:solidFill>
              <a:srgbClr val="000000"/>
            </a:solidFill>
            <a:ln w="12700">
              <a:solidFill>
                <a:schemeClr val="tx1"/>
              </a:solidFill>
              <a:round/>
              <a:headEnd/>
              <a:tailEnd/>
            </a:ln>
            <a:effectLst/>
          </p:spPr>
          <p:txBody>
            <a:bodyPr wrap="none" anchor="ctr"/>
            <a:lstStyle/>
            <a:p>
              <a:endParaRPr lang="sl-SI"/>
            </a:p>
          </p:txBody>
        </p:sp>
        <p:sp>
          <p:nvSpPr>
            <p:cNvPr id="104531" name="Oval 83"/>
            <p:cNvSpPr>
              <a:spLocks noChangeArrowheads="1"/>
            </p:cNvSpPr>
            <p:nvPr/>
          </p:nvSpPr>
          <p:spPr bwMode="auto">
            <a:xfrm>
              <a:off x="3579" y="2483"/>
              <a:ext cx="34" cy="34"/>
            </a:xfrm>
            <a:prstGeom prst="ellipse">
              <a:avLst/>
            </a:prstGeom>
            <a:solidFill>
              <a:srgbClr val="000000"/>
            </a:solidFill>
            <a:ln w="12700">
              <a:solidFill>
                <a:schemeClr val="tx1"/>
              </a:solidFill>
              <a:round/>
              <a:headEnd/>
              <a:tailEnd/>
            </a:ln>
            <a:effectLst/>
          </p:spPr>
          <p:txBody>
            <a:bodyPr wrap="none" anchor="ctr"/>
            <a:lstStyle/>
            <a:p>
              <a:endParaRPr lang="sl-SI"/>
            </a:p>
          </p:txBody>
        </p:sp>
        <p:sp>
          <p:nvSpPr>
            <p:cNvPr id="104532" name="Line 84"/>
            <p:cNvSpPr>
              <a:spLocks noChangeShapeType="1"/>
            </p:cNvSpPr>
            <p:nvPr/>
          </p:nvSpPr>
          <p:spPr bwMode="auto">
            <a:xfrm flipV="1">
              <a:off x="3596" y="2360"/>
              <a:ext cx="0" cy="137"/>
            </a:xfrm>
            <a:prstGeom prst="line">
              <a:avLst/>
            </a:prstGeom>
            <a:noFill/>
            <a:ln w="12700">
              <a:solidFill>
                <a:schemeClr val="tx1"/>
              </a:solidFill>
              <a:round/>
              <a:headEnd/>
              <a:tailEnd/>
            </a:ln>
            <a:effectLst/>
          </p:spPr>
          <p:txBody>
            <a:bodyPr/>
            <a:lstStyle/>
            <a:p>
              <a:endParaRPr lang="sl-SI"/>
            </a:p>
          </p:txBody>
        </p:sp>
        <p:sp>
          <p:nvSpPr>
            <p:cNvPr id="104533" name="Rectangle 85"/>
            <p:cNvSpPr>
              <a:spLocks noChangeArrowheads="1"/>
            </p:cNvSpPr>
            <p:nvPr/>
          </p:nvSpPr>
          <p:spPr bwMode="auto">
            <a:xfrm>
              <a:off x="2820" y="1775"/>
              <a:ext cx="363" cy="363"/>
            </a:xfrm>
            <a:prstGeom prst="rect">
              <a:avLst/>
            </a:prstGeom>
            <a:solidFill>
              <a:srgbClr val="CCE7FF"/>
            </a:solidFill>
            <a:ln w="12700">
              <a:solidFill>
                <a:schemeClr val="tx1"/>
              </a:solidFill>
              <a:miter lim="800000"/>
              <a:headEnd/>
              <a:tailEnd/>
            </a:ln>
            <a:effectLst/>
          </p:spPr>
          <p:txBody>
            <a:bodyPr wrap="none" anchor="ctr"/>
            <a:lstStyle/>
            <a:p>
              <a:pPr algn="ctr"/>
              <a:r>
                <a:rPr lang="en-GB" sz="1600"/>
                <a:t>UPS</a:t>
              </a:r>
            </a:p>
            <a:p>
              <a:pPr algn="ctr"/>
              <a:r>
                <a:rPr lang="en-GB" sz="1600"/>
                <a:t>2</a:t>
              </a:r>
            </a:p>
          </p:txBody>
        </p:sp>
        <p:sp>
          <p:nvSpPr>
            <p:cNvPr id="104534" name="Line 86"/>
            <p:cNvSpPr>
              <a:spLocks noChangeShapeType="1"/>
            </p:cNvSpPr>
            <p:nvPr/>
          </p:nvSpPr>
          <p:spPr bwMode="auto">
            <a:xfrm flipV="1">
              <a:off x="3007" y="1689"/>
              <a:ext cx="0" cy="91"/>
            </a:xfrm>
            <a:prstGeom prst="line">
              <a:avLst/>
            </a:prstGeom>
            <a:noFill/>
            <a:ln w="12700">
              <a:solidFill>
                <a:schemeClr val="tx1"/>
              </a:solidFill>
              <a:round/>
              <a:headEnd/>
              <a:tailEnd/>
            </a:ln>
            <a:effectLst/>
          </p:spPr>
          <p:txBody>
            <a:bodyPr/>
            <a:lstStyle/>
            <a:p>
              <a:endParaRPr lang="sl-SI"/>
            </a:p>
          </p:txBody>
        </p:sp>
        <p:sp>
          <p:nvSpPr>
            <p:cNvPr id="104535" name="Line 87"/>
            <p:cNvSpPr>
              <a:spLocks noChangeShapeType="1"/>
            </p:cNvSpPr>
            <p:nvPr/>
          </p:nvSpPr>
          <p:spPr bwMode="auto">
            <a:xfrm flipH="1" flipV="1">
              <a:off x="2960" y="1598"/>
              <a:ext cx="45" cy="91"/>
            </a:xfrm>
            <a:prstGeom prst="line">
              <a:avLst/>
            </a:prstGeom>
            <a:noFill/>
            <a:ln w="12700">
              <a:solidFill>
                <a:schemeClr val="tx1"/>
              </a:solidFill>
              <a:round/>
              <a:headEnd/>
              <a:tailEnd/>
            </a:ln>
            <a:effectLst/>
          </p:spPr>
          <p:txBody>
            <a:bodyPr/>
            <a:lstStyle/>
            <a:p>
              <a:endParaRPr lang="sl-SI"/>
            </a:p>
          </p:txBody>
        </p:sp>
        <p:sp>
          <p:nvSpPr>
            <p:cNvPr id="104536" name="Line 88"/>
            <p:cNvSpPr>
              <a:spLocks noChangeShapeType="1"/>
            </p:cNvSpPr>
            <p:nvPr/>
          </p:nvSpPr>
          <p:spPr bwMode="auto">
            <a:xfrm flipV="1">
              <a:off x="3007" y="1447"/>
              <a:ext cx="0" cy="151"/>
            </a:xfrm>
            <a:prstGeom prst="line">
              <a:avLst/>
            </a:prstGeom>
            <a:noFill/>
            <a:ln w="12700">
              <a:solidFill>
                <a:schemeClr val="tx1"/>
              </a:solidFill>
              <a:round/>
              <a:headEnd/>
              <a:tailEnd/>
            </a:ln>
            <a:effectLst/>
          </p:spPr>
          <p:txBody>
            <a:bodyPr/>
            <a:lstStyle/>
            <a:p>
              <a:endParaRPr lang="sl-SI"/>
            </a:p>
          </p:txBody>
        </p:sp>
        <p:sp>
          <p:nvSpPr>
            <p:cNvPr id="104537" name="Line 89"/>
            <p:cNvSpPr>
              <a:spLocks noChangeShapeType="1"/>
            </p:cNvSpPr>
            <p:nvPr/>
          </p:nvSpPr>
          <p:spPr bwMode="auto">
            <a:xfrm flipH="1" flipV="1">
              <a:off x="2961" y="2278"/>
              <a:ext cx="46" cy="91"/>
            </a:xfrm>
            <a:prstGeom prst="line">
              <a:avLst/>
            </a:prstGeom>
            <a:noFill/>
            <a:ln w="12700">
              <a:solidFill>
                <a:schemeClr val="tx1"/>
              </a:solidFill>
              <a:round/>
              <a:headEnd/>
              <a:tailEnd/>
            </a:ln>
            <a:effectLst/>
          </p:spPr>
          <p:txBody>
            <a:bodyPr/>
            <a:lstStyle/>
            <a:p>
              <a:endParaRPr lang="sl-SI"/>
            </a:p>
          </p:txBody>
        </p:sp>
        <p:sp>
          <p:nvSpPr>
            <p:cNvPr id="104538" name="Line 90"/>
            <p:cNvSpPr>
              <a:spLocks noChangeShapeType="1"/>
            </p:cNvSpPr>
            <p:nvPr/>
          </p:nvSpPr>
          <p:spPr bwMode="auto">
            <a:xfrm flipH="1" flipV="1">
              <a:off x="3007" y="2143"/>
              <a:ext cx="0" cy="136"/>
            </a:xfrm>
            <a:prstGeom prst="line">
              <a:avLst/>
            </a:prstGeom>
            <a:noFill/>
            <a:ln w="12700">
              <a:solidFill>
                <a:schemeClr val="tx1"/>
              </a:solidFill>
              <a:round/>
              <a:headEnd/>
              <a:tailEnd/>
            </a:ln>
            <a:effectLst/>
          </p:spPr>
          <p:txBody>
            <a:bodyPr/>
            <a:lstStyle/>
            <a:p>
              <a:endParaRPr lang="sl-SI"/>
            </a:p>
          </p:txBody>
        </p:sp>
        <p:sp>
          <p:nvSpPr>
            <p:cNvPr id="104539" name="Oval 91"/>
            <p:cNvSpPr>
              <a:spLocks noChangeArrowheads="1"/>
            </p:cNvSpPr>
            <p:nvPr/>
          </p:nvSpPr>
          <p:spPr bwMode="auto">
            <a:xfrm>
              <a:off x="2989" y="1439"/>
              <a:ext cx="34" cy="34"/>
            </a:xfrm>
            <a:prstGeom prst="ellipse">
              <a:avLst/>
            </a:prstGeom>
            <a:solidFill>
              <a:srgbClr val="000000"/>
            </a:solidFill>
            <a:ln w="12700">
              <a:solidFill>
                <a:schemeClr val="tx1"/>
              </a:solidFill>
              <a:round/>
              <a:headEnd/>
              <a:tailEnd/>
            </a:ln>
            <a:effectLst/>
          </p:spPr>
          <p:txBody>
            <a:bodyPr wrap="none" anchor="ctr"/>
            <a:lstStyle/>
            <a:p>
              <a:endParaRPr lang="sl-SI"/>
            </a:p>
          </p:txBody>
        </p:sp>
        <p:sp>
          <p:nvSpPr>
            <p:cNvPr id="104540" name="Oval 92"/>
            <p:cNvSpPr>
              <a:spLocks noChangeArrowheads="1"/>
            </p:cNvSpPr>
            <p:nvPr/>
          </p:nvSpPr>
          <p:spPr bwMode="auto">
            <a:xfrm>
              <a:off x="2989" y="2488"/>
              <a:ext cx="34" cy="34"/>
            </a:xfrm>
            <a:prstGeom prst="ellipse">
              <a:avLst/>
            </a:prstGeom>
            <a:solidFill>
              <a:srgbClr val="000000"/>
            </a:solidFill>
            <a:ln w="12700">
              <a:solidFill>
                <a:schemeClr val="tx1"/>
              </a:solidFill>
              <a:round/>
              <a:headEnd/>
              <a:tailEnd/>
            </a:ln>
            <a:effectLst/>
          </p:spPr>
          <p:txBody>
            <a:bodyPr wrap="none" anchor="ctr"/>
            <a:lstStyle/>
            <a:p>
              <a:endParaRPr lang="sl-SI"/>
            </a:p>
          </p:txBody>
        </p:sp>
        <p:sp>
          <p:nvSpPr>
            <p:cNvPr id="104541" name="Line 93"/>
            <p:cNvSpPr>
              <a:spLocks noChangeShapeType="1"/>
            </p:cNvSpPr>
            <p:nvPr/>
          </p:nvSpPr>
          <p:spPr bwMode="auto">
            <a:xfrm flipV="1">
              <a:off x="3007" y="2369"/>
              <a:ext cx="0" cy="137"/>
            </a:xfrm>
            <a:prstGeom prst="line">
              <a:avLst/>
            </a:prstGeom>
            <a:noFill/>
            <a:ln w="12700">
              <a:solidFill>
                <a:schemeClr val="tx1"/>
              </a:solidFill>
              <a:round/>
              <a:headEnd/>
              <a:tailEnd/>
            </a:ln>
            <a:effectLst/>
          </p:spPr>
          <p:txBody>
            <a:bodyPr/>
            <a:lstStyle/>
            <a:p>
              <a:endParaRPr lang="sl-SI"/>
            </a:p>
          </p:txBody>
        </p:sp>
        <p:sp>
          <p:nvSpPr>
            <p:cNvPr id="104542" name="Oval 94"/>
            <p:cNvSpPr>
              <a:spLocks noChangeArrowheads="1"/>
            </p:cNvSpPr>
            <p:nvPr/>
          </p:nvSpPr>
          <p:spPr bwMode="auto">
            <a:xfrm>
              <a:off x="3939" y="2485"/>
              <a:ext cx="34" cy="34"/>
            </a:xfrm>
            <a:prstGeom prst="ellipse">
              <a:avLst/>
            </a:prstGeom>
            <a:solidFill>
              <a:srgbClr val="000000"/>
            </a:solidFill>
            <a:ln w="12700">
              <a:solidFill>
                <a:schemeClr val="tx1"/>
              </a:solidFill>
              <a:round/>
              <a:headEnd/>
              <a:tailEnd/>
            </a:ln>
            <a:effectLst/>
          </p:spPr>
          <p:txBody>
            <a:bodyPr wrap="none" anchor="ctr"/>
            <a:lstStyle/>
            <a:p>
              <a:endParaRPr lang="sl-SI"/>
            </a:p>
          </p:txBody>
        </p:sp>
        <p:sp>
          <p:nvSpPr>
            <p:cNvPr id="104543" name="Line 95"/>
            <p:cNvSpPr>
              <a:spLocks noChangeShapeType="1"/>
            </p:cNvSpPr>
            <p:nvPr/>
          </p:nvSpPr>
          <p:spPr bwMode="auto">
            <a:xfrm flipV="1">
              <a:off x="3953" y="2368"/>
              <a:ext cx="2" cy="1463"/>
            </a:xfrm>
            <a:prstGeom prst="line">
              <a:avLst/>
            </a:prstGeom>
            <a:noFill/>
            <a:ln w="12700">
              <a:solidFill>
                <a:schemeClr val="tx1"/>
              </a:solidFill>
              <a:round/>
              <a:headEnd/>
              <a:tailEnd/>
            </a:ln>
            <a:effectLst/>
          </p:spPr>
          <p:txBody>
            <a:bodyPr/>
            <a:lstStyle/>
            <a:p>
              <a:endParaRPr lang="sl-SI"/>
            </a:p>
          </p:txBody>
        </p:sp>
        <p:sp>
          <p:nvSpPr>
            <p:cNvPr id="104544" name="Text Box 96"/>
            <p:cNvSpPr txBox="1">
              <a:spLocks noChangeArrowheads="1"/>
            </p:cNvSpPr>
            <p:nvPr/>
          </p:nvSpPr>
          <p:spPr bwMode="auto">
            <a:xfrm rot="-5400000">
              <a:off x="-27" y="2135"/>
              <a:ext cx="583" cy="212"/>
            </a:xfrm>
            <a:prstGeom prst="rect">
              <a:avLst/>
            </a:prstGeom>
            <a:noFill/>
            <a:ln w="12700">
              <a:noFill/>
              <a:miter lim="800000"/>
              <a:headEnd/>
              <a:tailEnd/>
            </a:ln>
            <a:effectLst/>
          </p:spPr>
          <p:txBody>
            <a:bodyPr wrap="none">
              <a:spAutoFit/>
            </a:bodyPr>
            <a:lstStyle/>
            <a:p>
              <a:pPr algn="ctr"/>
              <a:r>
                <a:rPr lang="en-GB" sz="800"/>
                <a:t>Manual-Service-</a:t>
              </a:r>
            </a:p>
            <a:p>
              <a:pPr algn="ctr"/>
              <a:r>
                <a:rPr lang="en-GB" sz="800"/>
                <a:t>Bypass</a:t>
              </a:r>
            </a:p>
          </p:txBody>
        </p:sp>
        <p:sp>
          <p:nvSpPr>
            <p:cNvPr id="104545" name="Line 97"/>
            <p:cNvSpPr>
              <a:spLocks noChangeShapeType="1"/>
            </p:cNvSpPr>
            <p:nvPr/>
          </p:nvSpPr>
          <p:spPr bwMode="auto">
            <a:xfrm>
              <a:off x="416" y="2819"/>
              <a:ext cx="408" cy="0"/>
            </a:xfrm>
            <a:prstGeom prst="line">
              <a:avLst/>
            </a:prstGeom>
            <a:noFill/>
            <a:ln w="12700">
              <a:solidFill>
                <a:schemeClr val="tx1"/>
              </a:solidFill>
              <a:round/>
              <a:headEnd/>
              <a:tailEnd/>
            </a:ln>
            <a:effectLst/>
          </p:spPr>
          <p:txBody>
            <a:bodyPr/>
            <a:lstStyle/>
            <a:p>
              <a:endParaRPr lang="sl-SI"/>
            </a:p>
          </p:txBody>
        </p:sp>
        <p:sp>
          <p:nvSpPr>
            <p:cNvPr id="104546" name="Line 98"/>
            <p:cNvSpPr>
              <a:spLocks noChangeShapeType="1"/>
            </p:cNvSpPr>
            <p:nvPr/>
          </p:nvSpPr>
          <p:spPr bwMode="auto">
            <a:xfrm>
              <a:off x="416" y="3363"/>
              <a:ext cx="408" cy="0"/>
            </a:xfrm>
            <a:prstGeom prst="line">
              <a:avLst/>
            </a:prstGeom>
            <a:noFill/>
            <a:ln w="12700">
              <a:solidFill>
                <a:schemeClr val="tx1"/>
              </a:solidFill>
              <a:round/>
              <a:headEnd/>
              <a:tailEnd/>
            </a:ln>
            <a:effectLst/>
          </p:spPr>
          <p:txBody>
            <a:bodyPr/>
            <a:lstStyle/>
            <a:p>
              <a:endParaRPr lang="sl-SI"/>
            </a:p>
          </p:txBody>
        </p:sp>
        <p:sp>
          <p:nvSpPr>
            <p:cNvPr id="104547" name="Oval 99"/>
            <p:cNvSpPr>
              <a:spLocks noChangeArrowheads="1"/>
            </p:cNvSpPr>
            <p:nvPr/>
          </p:nvSpPr>
          <p:spPr bwMode="auto">
            <a:xfrm>
              <a:off x="403" y="2801"/>
              <a:ext cx="33" cy="34"/>
            </a:xfrm>
            <a:prstGeom prst="ellipse">
              <a:avLst/>
            </a:prstGeom>
            <a:solidFill>
              <a:srgbClr val="000000"/>
            </a:solidFill>
            <a:ln w="12700">
              <a:solidFill>
                <a:schemeClr val="tx1"/>
              </a:solidFill>
              <a:round/>
              <a:headEnd/>
              <a:tailEnd/>
            </a:ln>
            <a:effectLst/>
          </p:spPr>
          <p:txBody>
            <a:bodyPr wrap="none" anchor="ctr"/>
            <a:lstStyle/>
            <a:p>
              <a:endParaRPr lang="sl-SI"/>
            </a:p>
          </p:txBody>
        </p:sp>
        <p:sp>
          <p:nvSpPr>
            <p:cNvPr id="104548" name="Oval 100"/>
            <p:cNvSpPr>
              <a:spLocks noChangeArrowheads="1"/>
            </p:cNvSpPr>
            <p:nvPr/>
          </p:nvSpPr>
          <p:spPr bwMode="auto">
            <a:xfrm>
              <a:off x="399" y="3345"/>
              <a:ext cx="33" cy="34"/>
            </a:xfrm>
            <a:prstGeom prst="ellipse">
              <a:avLst/>
            </a:prstGeom>
            <a:solidFill>
              <a:srgbClr val="000000"/>
            </a:solidFill>
            <a:ln w="12700">
              <a:solidFill>
                <a:schemeClr val="tx1"/>
              </a:solidFill>
              <a:round/>
              <a:headEnd/>
              <a:tailEnd/>
            </a:ln>
            <a:effectLst/>
          </p:spPr>
          <p:txBody>
            <a:bodyPr wrap="none" anchor="ctr"/>
            <a:lstStyle/>
            <a:p>
              <a:endParaRPr lang="sl-SI"/>
            </a:p>
          </p:txBody>
        </p:sp>
        <p:sp>
          <p:nvSpPr>
            <p:cNvPr id="104549" name="Rectangle 101"/>
            <p:cNvSpPr>
              <a:spLocks noChangeArrowheads="1"/>
            </p:cNvSpPr>
            <p:nvPr/>
          </p:nvSpPr>
          <p:spPr bwMode="auto">
            <a:xfrm rot="-5400000">
              <a:off x="506" y="3294"/>
              <a:ext cx="46" cy="136"/>
            </a:xfrm>
            <a:prstGeom prst="rect">
              <a:avLst/>
            </a:prstGeom>
            <a:noFill/>
            <a:ln w="12700">
              <a:solidFill>
                <a:schemeClr val="tx1"/>
              </a:solidFill>
              <a:miter lim="800000"/>
              <a:headEnd/>
              <a:tailEnd/>
            </a:ln>
            <a:effectLst/>
          </p:spPr>
          <p:txBody>
            <a:bodyPr wrap="none" anchor="ctr"/>
            <a:lstStyle/>
            <a:p>
              <a:endParaRPr lang="sl-SI"/>
            </a:p>
          </p:txBody>
        </p:sp>
        <p:sp>
          <p:nvSpPr>
            <p:cNvPr id="104550" name="Rectangle 102"/>
            <p:cNvSpPr>
              <a:spLocks noChangeArrowheads="1"/>
            </p:cNvSpPr>
            <p:nvPr/>
          </p:nvSpPr>
          <p:spPr bwMode="auto">
            <a:xfrm rot="-5400000">
              <a:off x="3818" y="3158"/>
              <a:ext cx="46" cy="136"/>
            </a:xfrm>
            <a:prstGeom prst="rect">
              <a:avLst/>
            </a:prstGeom>
            <a:noFill/>
            <a:ln w="12700">
              <a:solidFill>
                <a:schemeClr val="tx1"/>
              </a:solidFill>
              <a:miter lim="800000"/>
              <a:headEnd/>
              <a:tailEnd/>
            </a:ln>
            <a:effectLst/>
          </p:spPr>
          <p:txBody>
            <a:bodyPr wrap="none" anchor="ctr"/>
            <a:lstStyle/>
            <a:p>
              <a:endParaRPr lang="sl-SI"/>
            </a:p>
          </p:txBody>
        </p:sp>
        <p:sp>
          <p:nvSpPr>
            <p:cNvPr id="104551" name="Line 103"/>
            <p:cNvSpPr>
              <a:spLocks noChangeShapeType="1"/>
            </p:cNvSpPr>
            <p:nvPr/>
          </p:nvSpPr>
          <p:spPr bwMode="auto">
            <a:xfrm>
              <a:off x="3547" y="3227"/>
              <a:ext cx="408" cy="0"/>
            </a:xfrm>
            <a:prstGeom prst="line">
              <a:avLst/>
            </a:prstGeom>
            <a:noFill/>
            <a:ln w="12700">
              <a:solidFill>
                <a:schemeClr val="tx1"/>
              </a:solidFill>
              <a:round/>
              <a:headEnd/>
              <a:tailEnd/>
            </a:ln>
            <a:effectLst/>
          </p:spPr>
          <p:txBody>
            <a:bodyPr/>
            <a:lstStyle/>
            <a:p>
              <a:endParaRPr lang="sl-SI"/>
            </a:p>
          </p:txBody>
        </p:sp>
        <p:sp>
          <p:nvSpPr>
            <p:cNvPr id="104552" name="Line 104"/>
            <p:cNvSpPr>
              <a:spLocks noChangeShapeType="1"/>
            </p:cNvSpPr>
            <p:nvPr/>
          </p:nvSpPr>
          <p:spPr bwMode="auto">
            <a:xfrm>
              <a:off x="3547" y="3771"/>
              <a:ext cx="408" cy="0"/>
            </a:xfrm>
            <a:prstGeom prst="line">
              <a:avLst/>
            </a:prstGeom>
            <a:noFill/>
            <a:ln w="12700">
              <a:solidFill>
                <a:schemeClr val="tx1"/>
              </a:solidFill>
              <a:round/>
              <a:headEnd/>
              <a:tailEnd/>
            </a:ln>
            <a:effectLst/>
          </p:spPr>
          <p:txBody>
            <a:bodyPr/>
            <a:lstStyle/>
            <a:p>
              <a:endParaRPr lang="sl-SI"/>
            </a:p>
          </p:txBody>
        </p:sp>
        <p:sp>
          <p:nvSpPr>
            <p:cNvPr id="104553" name="Oval 105"/>
            <p:cNvSpPr>
              <a:spLocks noChangeArrowheads="1"/>
            </p:cNvSpPr>
            <p:nvPr/>
          </p:nvSpPr>
          <p:spPr bwMode="auto">
            <a:xfrm>
              <a:off x="3936" y="3209"/>
              <a:ext cx="35" cy="34"/>
            </a:xfrm>
            <a:prstGeom prst="ellipse">
              <a:avLst/>
            </a:prstGeom>
            <a:solidFill>
              <a:srgbClr val="000000"/>
            </a:solidFill>
            <a:ln w="12700">
              <a:solidFill>
                <a:schemeClr val="tx1"/>
              </a:solidFill>
              <a:round/>
              <a:headEnd/>
              <a:tailEnd/>
            </a:ln>
            <a:effectLst/>
          </p:spPr>
          <p:txBody>
            <a:bodyPr wrap="none" anchor="ctr"/>
            <a:lstStyle/>
            <a:p>
              <a:endParaRPr lang="sl-SI"/>
            </a:p>
          </p:txBody>
        </p:sp>
        <p:sp>
          <p:nvSpPr>
            <p:cNvPr id="104554" name="Oval 106"/>
            <p:cNvSpPr>
              <a:spLocks noChangeArrowheads="1"/>
            </p:cNvSpPr>
            <p:nvPr/>
          </p:nvSpPr>
          <p:spPr bwMode="auto">
            <a:xfrm>
              <a:off x="3936" y="3753"/>
              <a:ext cx="35" cy="34"/>
            </a:xfrm>
            <a:prstGeom prst="ellipse">
              <a:avLst/>
            </a:prstGeom>
            <a:solidFill>
              <a:srgbClr val="000000"/>
            </a:solidFill>
            <a:ln w="12700">
              <a:solidFill>
                <a:schemeClr val="tx1"/>
              </a:solidFill>
              <a:round/>
              <a:headEnd/>
              <a:tailEnd/>
            </a:ln>
            <a:effectLst/>
          </p:spPr>
          <p:txBody>
            <a:bodyPr wrap="none" anchor="ctr"/>
            <a:lstStyle/>
            <a:p>
              <a:endParaRPr lang="sl-SI"/>
            </a:p>
          </p:txBody>
        </p:sp>
        <p:sp>
          <p:nvSpPr>
            <p:cNvPr id="104555" name="Rectangle 107"/>
            <p:cNvSpPr>
              <a:spLocks noChangeArrowheads="1"/>
            </p:cNvSpPr>
            <p:nvPr/>
          </p:nvSpPr>
          <p:spPr bwMode="auto">
            <a:xfrm rot="-5400000">
              <a:off x="3818" y="3702"/>
              <a:ext cx="46" cy="136"/>
            </a:xfrm>
            <a:prstGeom prst="rect">
              <a:avLst/>
            </a:prstGeom>
            <a:noFill/>
            <a:ln w="12700">
              <a:solidFill>
                <a:schemeClr val="tx1"/>
              </a:solidFill>
              <a:miter lim="800000"/>
              <a:headEnd/>
              <a:tailEnd/>
            </a:ln>
            <a:effectLst/>
          </p:spPr>
          <p:txBody>
            <a:bodyPr wrap="none" anchor="ctr"/>
            <a:lstStyle/>
            <a:p>
              <a:endParaRPr lang="sl-SI"/>
            </a:p>
          </p:txBody>
        </p:sp>
        <p:sp>
          <p:nvSpPr>
            <p:cNvPr id="104556" name="Rectangle 108"/>
            <p:cNvSpPr>
              <a:spLocks noChangeArrowheads="1"/>
            </p:cNvSpPr>
            <p:nvPr/>
          </p:nvSpPr>
          <p:spPr bwMode="auto">
            <a:xfrm>
              <a:off x="824" y="2795"/>
              <a:ext cx="2495" cy="45"/>
            </a:xfrm>
            <a:prstGeom prst="rect">
              <a:avLst/>
            </a:prstGeom>
            <a:noFill/>
            <a:ln w="12700">
              <a:solidFill>
                <a:schemeClr val="tx1"/>
              </a:solidFill>
              <a:miter lim="800000"/>
              <a:headEnd/>
              <a:tailEnd/>
            </a:ln>
            <a:effectLst/>
          </p:spPr>
          <p:txBody>
            <a:bodyPr wrap="none" anchor="ctr"/>
            <a:lstStyle/>
            <a:p>
              <a:endParaRPr lang="sl-SI"/>
            </a:p>
          </p:txBody>
        </p:sp>
        <p:sp>
          <p:nvSpPr>
            <p:cNvPr id="104557" name="Rectangle 109"/>
            <p:cNvSpPr>
              <a:spLocks noChangeArrowheads="1"/>
            </p:cNvSpPr>
            <p:nvPr/>
          </p:nvSpPr>
          <p:spPr bwMode="auto">
            <a:xfrm>
              <a:off x="824" y="3340"/>
              <a:ext cx="2495" cy="45"/>
            </a:xfrm>
            <a:prstGeom prst="rect">
              <a:avLst/>
            </a:prstGeom>
            <a:noFill/>
            <a:ln w="12700">
              <a:solidFill>
                <a:schemeClr val="tx1"/>
              </a:solidFill>
              <a:miter lim="800000"/>
              <a:headEnd/>
              <a:tailEnd/>
            </a:ln>
            <a:effectLst/>
          </p:spPr>
          <p:txBody>
            <a:bodyPr wrap="none" anchor="ctr"/>
            <a:lstStyle/>
            <a:p>
              <a:endParaRPr lang="sl-SI"/>
            </a:p>
          </p:txBody>
        </p:sp>
        <p:sp>
          <p:nvSpPr>
            <p:cNvPr id="104558" name="Rectangle 110"/>
            <p:cNvSpPr>
              <a:spLocks noChangeArrowheads="1"/>
            </p:cNvSpPr>
            <p:nvPr/>
          </p:nvSpPr>
          <p:spPr bwMode="auto">
            <a:xfrm>
              <a:off x="1051" y="3203"/>
              <a:ext cx="2496" cy="45"/>
            </a:xfrm>
            <a:prstGeom prst="rect">
              <a:avLst/>
            </a:prstGeom>
            <a:noFill/>
            <a:ln w="12700">
              <a:solidFill>
                <a:schemeClr val="tx1"/>
              </a:solidFill>
              <a:miter lim="800000"/>
              <a:headEnd/>
              <a:tailEnd/>
            </a:ln>
            <a:effectLst/>
          </p:spPr>
          <p:txBody>
            <a:bodyPr wrap="none" anchor="ctr"/>
            <a:lstStyle/>
            <a:p>
              <a:endParaRPr lang="sl-SI"/>
            </a:p>
          </p:txBody>
        </p:sp>
        <p:sp>
          <p:nvSpPr>
            <p:cNvPr id="104559" name="Rectangle 111"/>
            <p:cNvSpPr>
              <a:spLocks noChangeArrowheads="1"/>
            </p:cNvSpPr>
            <p:nvPr/>
          </p:nvSpPr>
          <p:spPr bwMode="auto">
            <a:xfrm>
              <a:off x="1051" y="3748"/>
              <a:ext cx="2496" cy="45"/>
            </a:xfrm>
            <a:prstGeom prst="rect">
              <a:avLst/>
            </a:prstGeom>
            <a:noFill/>
            <a:ln w="12700">
              <a:solidFill>
                <a:schemeClr val="tx1"/>
              </a:solidFill>
              <a:miter lim="800000"/>
              <a:headEnd/>
              <a:tailEnd/>
            </a:ln>
            <a:effectLst/>
          </p:spPr>
          <p:txBody>
            <a:bodyPr wrap="none" anchor="ctr"/>
            <a:lstStyle/>
            <a:p>
              <a:endParaRPr lang="sl-SI"/>
            </a:p>
          </p:txBody>
        </p:sp>
        <p:sp>
          <p:nvSpPr>
            <p:cNvPr id="104560" name="Rectangle 112"/>
            <p:cNvSpPr>
              <a:spLocks noChangeArrowheads="1"/>
            </p:cNvSpPr>
            <p:nvPr/>
          </p:nvSpPr>
          <p:spPr bwMode="auto">
            <a:xfrm>
              <a:off x="325" y="2731"/>
              <a:ext cx="363" cy="1134"/>
            </a:xfrm>
            <a:prstGeom prst="rect">
              <a:avLst/>
            </a:prstGeom>
            <a:noFill/>
            <a:ln w="6350">
              <a:solidFill>
                <a:schemeClr val="tx1"/>
              </a:solidFill>
              <a:prstDash val="dash"/>
              <a:miter lim="800000"/>
              <a:headEnd/>
              <a:tailEnd/>
            </a:ln>
            <a:effectLst/>
          </p:spPr>
          <p:txBody>
            <a:bodyPr wrap="none" anchor="ctr"/>
            <a:lstStyle/>
            <a:p>
              <a:endParaRPr lang="sl-SI"/>
            </a:p>
          </p:txBody>
        </p:sp>
        <p:sp>
          <p:nvSpPr>
            <p:cNvPr id="104561" name="Text Box 113"/>
            <p:cNvSpPr txBox="1">
              <a:spLocks noChangeArrowheads="1"/>
            </p:cNvSpPr>
            <p:nvPr/>
          </p:nvSpPr>
          <p:spPr bwMode="auto">
            <a:xfrm>
              <a:off x="487" y="3717"/>
              <a:ext cx="226" cy="154"/>
            </a:xfrm>
            <a:prstGeom prst="rect">
              <a:avLst/>
            </a:prstGeom>
            <a:noFill/>
            <a:ln w="12700">
              <a:noFill/>
              <a:miter lim="800000"/>
              <a:headEnd/>
              <a:tailEnd/>
            </a:ln>
            <a:effectLst/>
          </p:spPr>
          <p:txBody>
            <a:bodyPr wrap="none">
              <a:spAutoFit/>
            </a:bodyPr>
            <a:lstStyle/>
            <a:p>
              <a:pPr algn="ctr"/>
              <a:r>
                <a:rPr lang="en-GB" sz="1000"/>
                <a:t>DP</a:t>
              </a:r>
            </a:p>
          </p:txBody>
        </p:sp>
        <p:sp>
          <p:nvSpPr>
            <p:cNvPr id="104562" name="Rectangle 114"/>
            <p:cNvSpPr>
              <a:spLocks noChangeArrowheads="1"/>
            </p:cNvSpPr>
            <p:nvPr/>
          </p:nvSpPr>
          <p:spPr bwMode="auto">
            <a:xfrm>
              <a:off x="3683" y="2731"/>
              <a:ext cx="362" cy="1134"/>
            </a:xfrm>
            <a:prstGeom prst="rect">
              <a:avLst/>
            </a:prstGeom>
            <a:noFill/>
            <a:ln w="6350">
              <a:solidFill>
                <a:schemeClr val="tx1"/>
              </a:solidFill>
              <a:prstDash val="dash"/>
              <a:miter lim="800000"/>
              <a:headEnd/>
              <a:tailEnd/>
            </a:ln>
            <a:effectLst/>
          </p:spPr>
          <p:txBody>
            <a:bodyPr wrap="none" anchor="ctr"/>
            <a:lstStyle/>
            <a:p>
              <a:endParaRPr lang="sl-SI"/>
            </a:p>
          </p:txBody>
        </p:sp>
        <p:sp>
          <p:nvSpPr>
            <p:cNvPr id="104563" name="Text Box 115"/>
            <p:cNvSpPr txBox="1">
              <a:spLocks noChangeArrowheads="1"/>
            </p:cNvSpPr>
            <p:nvPr/>
          </p:nvSpPr>
          <p:spPr bwMode="auto">
            <a:xfrm>
              <a:off x="3676" y="2783"/>
              <a:ext cx="227" cy="154"/>
            </a:xfrm>
            <a:prstGeom prst="rect">
              <a:avLst/>
            </a:prstGeom>
            <a:noFill/>
            <a:ln w="12700">
              <a:noFill/>
              <a:miter lim="800000"/>
              <a:headEnd/>
              <a:tailEnd/>
            </a:ln>
            <a:effectLst/>
          </p:spPr>
          <p:txBody>
            <a:bodyPr wrap="none">
              <a:spAutoFit/>
            </a:bodyPr>
            <a:lstStyle/>
            <a:p>
              <a:pPr algn="ctr"/>
              <a:r>
                <a:rPr lang="en-GB" sz="1000"/>
                <a:t>DP</a:t>
              </a:r>
            </a:p>
          </p:txBody>
        </p:sp>
        <p:sp>
          <p:nvSpPr>
            <p:cNvPr id="104564" name="Text Box 116"/>
            <p:cNvSpPr txBox="1">
              <a:spLocks noChangeArrowheads="1"/>
            </p:cNvSpPr>
            <p:nvPr/>
          </p:nvSpPr>
          <p:spPr bwMode="auto">
            <a:xfrm>
              <a:off x="2904" y="754"/>
              <a:ext cx="395" cy="154"/>
            </a:xfrm>
            <a:prstGeom prst="rect">
              <a:avLst/>
            </a:prstGeom>
            <a:noFill/>
            <a:ln w="12700">
              <a:noFill/>
              <a:miter lim="800000"/>
              <a:headEnd/>
              <a:tailEnd/>
            </a:ln>
            <a:effectLst/>
          </p:spPr>
          <p:txBody>
            <a:bodyPr wrap="none">
              <a:spAutoFit/>
            </a:bodyPr>
            <a:lstStyle/>
            <a:p>
              <a:pPr algn="ctr"/>
              <a:r>
                <a:rPr lang="en-GB" sz="1000"/>
                <a:t>Mains 2</a:t>
              </a:r>
            </a:p>
          </p:txBody>
        </p:sp>
        <p:sp>
          <p:nvSpPr>
            <p:cNvPr id="104565" name="Text Box 117"/>
            <p:cNvSpPr txBox="1">
              <a:spLocks noChangeArrowheads="1"/>
            </p:cNvSpPr>
            <p:nvPr/>
          </p:nvSpPr>
          <p:spPr bwMode="auto">
            <a:xfrm>
              <a:off x="1595" y="3400"/>
              <a:ext cx="340" cy="231"/>
            </a:xfrm>
            <a:prstGeom prst="rect">
              <a:avLst/>
            </a:prstGeom>
            <a:noFill/>
            <a:ln w="12700">
              <a:noFill/>
              <a:miter lim="800000"/>
              <a:headEnd/>
              <a:tailEnd/>
            </a:ln>
            <a:effectLst/>
          </p:spPr>
          <p:txBody>
            <a:bodyPr wrap="none">
              <a:spAutoFit/>
            </a:bodyPr>
            <a:lstStyle/>
            <a:p>
              <a:r>
                <a:rPr lang="en-GB"/>
                <a:t>…..</a:t>
              </a:r>
            </a:p>
          </p:txBody>
        </p:sp>
        <p:sp>
          <p:nvSpPr>
            <p:cNvPr id="104566" name="Rectangle 118"/>
            <p:cNvSpPr>
              <a:spLocks noChangeArrowheads="1"/>
            </p:cNvSpPr>
            <p:nvPr/>
          </p:nvSpPr>
          <p:spPr bwMode="auto">
            <a:xfrm rot="-5400000">
              <a:off x="1149" y="3474"/>
              <a:ext cx="165" cy="183"/>
            </a:xfrm>
            <a:prstGeom prst="rect">
              <a:avLst/>
            </a:prstGeom>
            <a:solidFill>
              <a:srgbClr val="CCE7FF"/>
            </a:solidFill>
            <a:ln w="12700">
              <a:solidFill>
                <a:schemeClr val="tx1"/>
              </a:solidFill>
              <a:miter lim="800000"/>
              <a:headEnd/>
              <a:tailEnd/>
            </a:ln>
            <a:effectLst/>
          </p:spPr>
          <p:txBody>
            <a:bodyPr lIns="90000" tIns="46800" rIns="90000" bIns="46800" anchor="ctr">
              <a:spAutoFit/>
            </a:bodyPr>
            <a:lstStyle/>
            <a:p>
              <a:endParaRPr lang="sl-SI"/>
            </a:p>
          </p:txBody>
        </p:sp>
        <p:sp>
          <p:nvSpPr>
            <p:cNvPr id="104567" name="Line 119"/>
            <p:cNvSpPr>
              <a:spLocks noChangeShapeType="1"/>
            </p:cNvSpPr>
            <p:nvPr/>
          </p:nvSpPr>
          <p:spPr bwMode="auto">
            <a:xfrm rot="-5400000">
              <a:off x="1142" y="3565"/>
              <a:ext cx="0" cy="91"/>
            </a:xfrm>
            <a:prstGeom prst="line">
              <a:avLst/>
            </a:prstGeom>
            <a:noFill/>
            <a:ln w="12700">
              <a:solidFill>
                <a:schemeClr val="tx1"/>
              </a:solidFill>
              <a:round/>
              <a:headEnd/>
              <a:tailEnd/>
            </a:ln>
            <a:effectLst/>
          </p:spPr>
          <p:txBody>
            <a:bodyPr wrap="none" lIns="90000" tIns="46800" rIns="90000" bIns="46800" anchor="ctr">
              <a:spAutoFit/>
            </a:bodyPr>
            <a:lstStyle/>
            <a:p>
              <a:endParaRPr lang="sl-SI"/>
            </a:p>
          </p:txBody>
        </p:sp>
        <p:sp>
          <p:nvSpPr>
            <p:cNvPr id="104568" name="Line 120"/>
            <p:cNvSpPr>
              <a:spLocks noChangeShapeType="1"/>
            </p:cNvSpPr>
            <p:nvPr/>
          </p:nvSpPr>
          <p:spPr bwMode="auto">
            <a:xfrm rot="-5400000">
              <a:off x="1347" y="3497"/>
              <a:ext cx="0" cy="136"/>
            </a:xfrm>
            <a:prstGeom prst="line">
              <a:avLst/>
            </a:prstGeom>
            <a:noFill/>
            <a:ln w="12700">
              <a:solidFill>
                <a:schemeClr val="tx1"/>
              </a:solidFill>
              <a:round/>
              <a:headEnd/>
              <a:tailEnd/>
            </a:ln>
            <a:effectLst/>
          </p:spPr>
          <p:txBody>
            <a:bodyPr lIns="90000" tIns="46800" rIns="90000" bIns="46800" anchor="ctr">
              <a:spAutoFit/>
            </a:bodyPr>
            <a:lstStyle/>
            <a:p>
              <a:endParaRPr lang="sl-SI"/>
            </a:p>
          </p:txBody>
        </p:sp>
        <p:sp>
          <p:nvSpPr>
            <p:cNvPr id="104569" name="Line 121"/>
            <p:cNvSpPr>
              <a:spLocks noChangeShapeType="1"/>
            </p:cNvSpPr>
            <p:nvPr/>
          </p:nvSpPr>
          <p:spPr bwMode="auto">
            <a:xfrm rot="-5400000">
              <a:off x="1142" y="3474"/>
              <a:ext cx="0" cy="91"/>
            </a:xfrm>
            <a:prstGeom prst="line">
              <a:avLst/>
            </a:prstGeom>
            <a:noFill/>
            <a:ln w="12700">
              <a:solidFill>
                <a:schemeClr val="tx1"/>
              </a:solidFill>
              <a:round/>
              <a:headEnd/>
              <a:tailEnd/>
            </a:ln>
            <a:effectLst/>
          </p:spPr>
          <p:txBody>
            <a:bodyPr wrap="none" lIns="90000" tIns="46800" rIns="90000" bIns="46800" anchor="ctr">
              <a:spAutoFit/>
            </a:bodyPr>
            <a:lstStyle/>
            <a:p>
              <a:endParaRPr lang="sl-SI"/>
            </a:p>
          </p:txBody>
        </p:sp>
        <p:sp>
          <p:nvSpPr>
            <p:cNvPr id="104570" name="Line 122"/>
            <p:cNvSpPr>
              <a:spLocks noChangeShapeType="1"/>
            </p:cNvSpPr>
            <p:nvPr/>
          </p:nvSpPr>
          <p:spPr bwMode="auto">
            <a:xfrm rot="-5400000" flipH="1" flipV="1">
              <a:off x="1211" y="3542"/>
              <a:ext cx="46" cy="91"/>
            </a:xfrm>
            <a:prstGeom prst="line">
              <a:avLst/>
            </a:prstGeom>
            <a:noFill/>
            <a:ln w="38100">
              <a:solidFill>
                <a:schemeClr val="tx1"/>
              </a:solidFill>
              <a:round/>
              <a:headEnd/>
              <a:tailEnd/>
            </a:ln>
            <a:effectLst/>
          </p:spPr>
          <p:txBody>
            <a:bodyPr/>
            <a:lstStyle/>
            <a:p>
              <a:endParaRPr lang="sl-SI"/>
            </a:p>
          </p:txBody>
        </p:sp>
        <p:sp>
          <p:nvSpPr>
            <p:cNvPr id="104571" name="Line 123"/>
            <p:cNvSpPr>
              <a:spLocks noChangeShapeType="1"/>
            </p:cNvSpPr>
            <p:nvPr/>
          </p:nvSpPr>
          <p:spPr bwMode="auto">
            <a:xfrm>
              <a:off x="1096" y="3611"/>
              <a:ext cx="0" cy="136"/>
            </a:xfrm>
            <a:prstGeom prst="line">
              <a:avLst/>
            </a:prstGeom>
            <a:noFill/>
            <a:ln w="12700">
              <a:solidFill>
                <a:schemeClr val="tx1"/>
              </a:solidFill>
              <a:round/>
              <a:headEnd/>
              <a:tailEnd/>
            </a:ln>
            <a:effectLst/>
          </p:spPr>
          <p:txBody>
            <a:bodyPr/>
            <a:lstStyle/>
            <a:p>
              <a:endParaRPr lang="sl-SI"/>
            </a:p>
          </p:txBody>
        </p:sp>
        <p:sp>
          <p:nvSpPr>
            <p:cNvPr id="104572" name="Line 124"/>
            <p:cNvSpPr>
              <a:spLocks noChangeShapeType="1"/>
            </p:cNvSpPr>
            <p:nvPr/>
          </p:nvSpPr>
          <p:spPr bwMode="auto">
            <a:xfrm flipV="1">
              <a:off x="1096" y="3384"/>
              <a:ext cx="0" cy="136"/>
            </a:xfrm>
            <a:prstGeom prst="line">
              <a:avLst/>
            </a:prstGeom>
            <a:noFill/>
            <a:ln w="12700">
              <a:solidFill>
                <a:schemeClr val="tx1"/>
              </a:solidFill>
              <a:round/>
              <a:headEnd/>
              <a:tailEnd/>
            </a:ln>
            <a:effectLst/>
          </p:spPr>
          <p:txBody>
            <a:bodyPr/>
            <a:lstStyle/>
            <a:p>
              <a:endParaRPr lang="sl-SI"/>
            </a:p>
          </p:txBody>
        </p:sp>
        <p:sp>
          <p:nvSpPr>
            <p:cNvPr id="104573" name="Rectangle 125"/>
            <p:cNvSpPr>
              <a:spLocks noChangeArrowheads="1"/>
            </p:cNvSpPr>
            <p:nvPr/>
          </p:nvSpPr>
          <p:spPr bwMode="auto">
            <a:xfrm rot="-5400000">
              <a:off x="1421" y="3475"/>
              <a:ext cx="165" cy="182"/>
            </a:xfrm>
            <a:prstGeom prst="rect">
              <a:avLst/>
            </a:prstGeom>
            <a:noFill/>
            <a:ln w="12700">
              <a:solidFill>
                <a:schemeClr val="tx1"/>
              </a:solidFill>
              <a:miter lim="800000"/>
              <a:headEnd/>
              <a:tailEnd/>
            </a:ln>
            <a:effectLst/>
          </p:spPr>
          <p:txBody>
            <a:bodyPr lIns="90000" tIns="46800" rIns="90000" bIns="46800" anchor="ctr">
              <a:spAutoFit/>
            </a:bodyPr>
            <a:lstStyle/>
            <a:p>
              <a:endParaRPr lang="sl-SI"/>
            </a:p>
          </p:txBody>
        </p:sp>
        <p:sp>
          <p:nvSpPr>
            <p:cNvPr id="104574" name="Text Box 126"/>
            <p:cNvSpPr txBox="1">
              <a:spLocks noChangeArrowheads="1"/>
            </p:cNvSpPr>
            <p:nvPr/>
          </p:nvSpPr>
          <p:spPr bwMode="auto">
            <a:xfrm>
              <a:off x="1363" y="3451"/>
              <a:ext cx="276" cy="230"/>
            </a:xfrm>
            <a:prstGeom prst="rect">
              <a:avLst/>
            </a:prstGeom>
            <a:noFill/>
            <a:ln w="12700">
              <a:noFill/>
              <a:miter lim="800000"/>
              <a:headEnd/>
              <a:tailEnd/>
            </a:ln>
            <a:effectLst/>
          </p:spPr>
          <p:txBody>
            <a:bodyPr wrap="none">
              <a:spAutoFit/>
            </a:bodyPr>
            <a:lstStyle/>
            <a:p>
              <a:pPr algn="ctr"/>
              <a:r>
                <a:rPr lang="en-GB" sz="900"/>
                <a:t>Load</a:t>
              </a:r>
            </a:p>
            <a:p>
              <a:pPr algn="ctr"/>
              <a:r>
                <a:rPr lang="en-GB" sz="900"/>
                <a:t>1</a:t>
              </a:r>
            </a:p>
          </p:txBody>
        </p:sp>
        <p:sp>
          <p:nvSpPr>
            <p:cNvPr id="104575" name="Text Box 127"/>
            <p:cNvSpPr txBox="1">
              <a:spLocks noChangeArrowheads="1"/>
            </p:cNvSpPr>
            <p:nvPr/>
          </p:nvSpPr>
          <p:spPr bwMode="auto">
            <a:xfrm>
              <a:off x="2820" y="3406"/>
              <a:ext cx="340" cy="231"/>
            </a:xfrm>
            <a:prstGeom prst="rect">
              <a:avLst/>
            </a:prstGeom>
            <a:noFill/>
            <a:ln w="12700">
              <a:noFill/>
              <a:miter lim="800000"/>
              <a:headEnd/>
              <a:tailEnd/>
            </a:ln>
            <a:effectLst/>
          </p:spPr>
          <p:txBody>
            <a:bodyPr wrap="none">
              <a:spAutoFit/>
            </a:bodyPr>
            <a:lstStyle/>
            <a:p>
              <a:r>
                <a:rPr lang="en-GB"/>
                <a:t>…..</a:t>
              </a:r>
            </a:p>
          </p:txBody>
        </p:sp>
        <p:sp>
          <p:nvSpPr>
            <p:cNvPr id="104576" name="Rectangle 128"/>
            <p:cNvSpPr>
              <a:spLocks noChangeArrowheads="1"/>
            </p:cNvSpPr>
            <p:nvPr/>
          </p:nvSpPr>
          <p:spPr bwMode="auto">
            <a:xfrm rot="-5400000">
              <a:off x="2655" y="3472"/>
              <a:ext cx="181" cy="181"/>
            </a:xfrm>
            <a:prstGeom prst="rect">
              <a:avLst/>
            </a:prstGeom>
            <a:noFill/>
            <a:ln w="12700">
              <a:solidFill>
                <a:schemeClr val="tx1"/>
              </a:solidFill>
              <a:miter lim="800000"/>
              <a:headEnd/>
              <a:tailEnd/>
            </a:ln>
            <a:effectLst/>
          </p:spPr>
          <p:txBody>
            <a:bodyPr lIns="90000" tIns="46800" rIns="90000" bIns="46800" anchor="ctr">
              <a:spAutoFit/>
            </a:bodyPr>
            <a:lstStyle/>
            <a:p>
              <a:endParaRPr lang="sl-SI"/>
            </a:p>
          </p:txBody>
        </p:sp>
        <p:sp>
          <p:nvSpPr>
            <p:cNvPr id="104577" name="Text Box 129"/>
            <p:cNvSpPr txBox="1">
              <a:spLocks noChangeArrowheads="1"/>
            </p:cNvSpPr>
            <p:nvPr/>
          </p:nvSpPr>
          <p:spPr bwMode="auto">
            <a:xfrm>
              <a:off x="2609" y="3450"/>
              <a:ext cx="276" cy="230"/>
            </a:xfrm>
            <a:prstGeom prst="rect">
              <a:avLst/>
            </a:prstGeom>
            <a:noFill/>
            <a:ln w="12700">
              <a:noFill/>
              <a:miter lim="800000"/>
              <a:headEnd/>
              <a:tailEnd/>
            </a:ln>
            <a:effectLst/>
          </p:spPr>
          <p:txBody>
            <a:bodyPr wrap="none">
              <a:spAutoFit/>
            </a:bodyPr>
            <a:lstStyle/>
            <a:p>
              <a:pPr algn="ctr"/>
              <a:r>
                <a:rPr lang="en-GB" sz="900"/>
                <a:t>Load</a:t>
              </a:r>
            </a:p>
            <a:p>
              <a:pPr algn="ctr"/>
              <a:r>
                <a:rPr lang="en-GB" sz="900"/>
                <a:t>1</a:t>
              </a:r>
            </a:p>
          </p:txBody>
        </p:sp>
        <p:sp>
          <p:nvSpPr>
            <p:cNvPr id="104578" name="Line 130"/>
            <p:cNvSpPr>
              <a:spLocks noChangeShapeType="1"/>
            </p:cNvSpPr>
            <p:nvPr/>
          </p:nvSpPr>
          <p:spPr bwMode="auto">
            <a:xfrm flipV="1">
              <a:off x="2747" y="3384"/>
              <a:ext cx="0" cy="91"/>
            </a:xfrm>
            <a:prstGeom prst="line">
              <a:avLst/>
            </a:prstGeom>
            <a:noFill/>
            <a:ln w="12700">
              <a:solidFill>
                <a:schemeClr val="tx1"/>
              </a:solidFill>
              <a:round/>
              <a:headEnd/>
              <a:tailEnd/>
            </a:ln>
            <a:effectLst/>
          </p:spPr>
          <p:txBody>
            <a:bodyPr/>
            <a:lstStyle/>
            <a:p>
              <a:endParaRPr lang="sl-SI"/>
            </a:p>
          </p:txBody>
        </p:sp>
        <p:sp>
          <p:nvSpPr>
            <p:cNvPr id="104579" name="Line 131"/>
            <p:cNvSpPr>
              <a:spLocks noChangeShapeType="1"/>
            </p:cNvSpPr>
            <p:nvPr/>
          </p:nvSpPr>
          <p:spPr bwMode="auto">
            <a:xfrm flipV="1">
              <a:off x="2747" y="3656"/>
              <a:ext cx="0" cy="91"/>
            </a:xfrm>
            <a:prstGeom prst="line">
              <a:avLst/>
            </a:prstGeom>
            <a:noFill/>
            <a:ln w="12700">
              <a:solidFill>
                <a:schemeClr val="tx1"/>
              </a:solidFill>
              <a:round/>
              <a:headEnd/>
              <a:tailEnd/>
            </a:ln>
            <a:effectLst/>
          </p:spPr>
          <p:txBody>
            <a:bodyPr/>
            <a:lstStyle/>
            <a:p>
              <a:endParaRPr lang="sl-SI"/>
            </a:p>
          </p:txBody>
        </p:sp>
        <p:sp>
          <p:nvSpPr>
            <p:cNvPr id="104580" name="Rectangle 132"/>
            <p:cNvSpPr>
              <a:spLocks noChangeArrowheads="1"/>
            </p:cNvSpPr>
            <p:nvPr/>
          </p:nvSpPr>
          <p:spPr bwMode="auto">
            <a:xfrm rot="-5400000">
              <a:off x="3153" y="3472"/>
              <a:ext cx="181" cy="182"/>
            </a:xfrm>
            <a:prstGeom prst="rect">
              <a:avLst/>
            </a:prstGeom>
            <a:noFill/>
            <a:ln w="12700">
              <a:solidFill>
                <a:schemeClr val="tx1"/>
              </a:solidFill>
              <a:miter lim="800000"/>
              <a:headEnd/>
              <a:tailEnd/>
            </a:ln>
            <a:effectLst/>
          </p:spPr>
          <p:txBody>
            <a:bodyPr lIns="90000" tIns="46800" rIns="90000" bIns="46800" anchor="ctr">
              <a:spAutoFit/>
            </a:bodyPr>
            <a:lstStyle/>
            <a:p>
              <a:endParaRPr lang="sl-SI"/>
            </a:p>
          </p:txBody>
        </p:sp>
        <p:sp>
          <p:nvSpPr>
            <p:cNvPr id="104581" name="Text Box 133"/>
            <p:cNvSpPr txBox="1">
              <a:spLocks noChangeArrowheads="1"/>
            </p:cNvSpPr>
            <p:nvPr/>
          </p:nvSpPr>
          <p:spPr bwMode="auto">
            <a:xfrm>
              <a:off x="3108" y="3450"/>
              <a:ext cx="276" cy="230"/>
            </a:xfrm>
            <a:prstGeom prst="rect">
              <a:avLst/>
            </a:prstGeom>
            <a:noFill/>
            <a:ln w="12700">
              <a:noFill/>
              <a:miter lim="800000"/>
              <a:headEnd/>
              <a:tailEnd/>
            </a:ln>
            <a:effectLst/>
          </p:spPr>
          <p:txBody>
            <a:bodyPr wrap="none">
              <a:spAutoFit/>
            </a:bodyPr>
            <a:lstStyle/>
            <a:p>
              <a:pPr algn="ctr"/>
              <a:r>
                <a:rPr lang="en-GB" sz="900"/>
                <a:t>Load</a:t>
              </a:r>
            </a:p>
            <a:p>
              <a:pPr algn="ctr"/>
              <a:r>
                <a:rPr lang="en-GB" sz="900"/>
                <a:t>x</a:t>
              </a:r>
            </a:p>
          </p:txBody>
        </p:sp>
        <p:sp>
          <p:nvSpPr>
            <p:cNvPr id="104582" name="Line 134"/>
            <p:cNvSpPr>
              <a:spLocks noChangeShapeType="1"/>
            </p:cNvSpPr>
            <p:nvPr/>
          </p:nvSpPr>
          <p:spPr bwMode="auto">
            <a:xfrm flipV="1">
              <a:off x="3244" y="3384"/>
              <a:ext cx="0" cy="91"/>
            </a:xfrm>
            <a:prstGeom prst="line">
              <a:avLst/>
            </a:prstGeom>
            <a:noFill/>
            <a:ln w="12700">
              <a:solidFill>
                <a:schemeClr val="tx1"/>
              </a:solidFill>
              <a:round/>
              <a:headEnd/>
              <a:tailEnd/>
            </a:ln>
            <a:effectLst/>
          </p:spPr>
          <p:txBody>
            <a:bodyPr/>
            <a:lstStyle/>
            <a:p>
              <a:endParaRPr lang="sl-SI"/>
            </a:p>
          </p:txBody>
        </p:sp>
        <p:sp>
          <p:nvSpPr>
            <p:cNvPr id="104583" name="Line 135"/>
            <p:cNvSpPr>
              <a:spLocks noChangeShapeType="1"/>
            </p:cNvSpPr>
            <p:nvPr/>
          </p:nvSpPr>
          <p:spPr bwMode="auto">
            <a:xfrm flipV="1">
              <a:off x="3244" y="3656"/>
              <a:ext cx="0" cy="91"/>
            </a:xfrm>
            <a:prstGeom prst="line">
              <a:avLst/>
            </a:prstGeom>
            <a:noFill/>
            <a:ln w="12700">
              <a:solidFill>
                <a:schemeClr val="tx1"/>
              </a:solidFill>
              <a:round/>
              <a:headEnd/>
              <a:tailEnd/>
            </a:ln>
            <a:effectLst/>
          </p:spPr>
          <p:txBody>
            <a:bodyPr/>
            <a:lstStyle/>
            <a:p>
              <a:endParaRPr lang="sl-SI"/>
            </a:p>
          </p:txBody>
        </p:sp>
        <p:sp>
          <p:nvSpPr>
            <p:cNvPr id="104584" name="Rectangle 136"/>
            <p:cNvSpPr>
              <a:spLocks noChangeArrowheads="1"/>
            </p:cNvSpPr>
            <p:nvPr/>
          </p:nvSpPr>
          <p:spPr bwMode="auto">
            <a:xfrm rot="-5400000">
              <a:off x="1965" y="3475"/>
              <a:ext cx="165" cy="182"/>
            </a:xfrm>
            <a:prstGeom prst="rect">
              <a:avLst/>
            </a:prstGeom>
            <a:solidFill>
              <a:srgbClr val="CCE7FF"/>
            </a:solidFill>
            <a:ln w="12700">
              <a:solidFill>
                <a:schemeClr val="tx1"/>
              </a:solidFill>
              <a:miter lim="800000"/>
              <a:headEnd/>
              <a:tailEnd/>
            </a:ln>
            <a:effectLst/>
          </p:spPr>
          <p:txBody>
            <a:bodyPr lIns="90000" tIns="46800" rIns="90000" bIns="46800" anchor="ctr">
              <a:spAutoFit/>
            </a:bodyPr>
            <a:lstStyle/>
            <a:p>
              <a:endParaRPr lang="sl-SI"/>
            </a:p>
          </p:txBody>
        </p:sp>
        <p:sp>
          <p:nvSpPr>
            <p:cNvPr id="104585" name="Line 137"/>
            <p:cNvSpPr>
              <a:spLocks noChangeShapeType="1"/>
            </p:cNvSpPr>
            <p:nvPr/>
          </p:nvSpPr>
          <p:spPr bwMode="auto">
            <a:xfrm rot="-5400000">
              <a:off x="1959" y="3565"/>
              <a:ext cx="0" cy="91"/>
            </a:xfrm>
            <a:prstGeom prst="line">
              <a:avLst/>
            </a:prstGeom>
            <a:noFill/>
            <a:ln w="12700">
              <a:solidFill>
                <a:schemeClr val="tx1"/>
              </a:solidFill>
              <a:round/>
              <a:headEnd/>
              <a:tailEnd/>
            </a:ln>
            <a:effectLst/>
          </p:spPr>
          <p:txBody>
            <a:bodyPr wrap="none" lIns="90000" tIns="46800" rIns="90000" bIns="46800" anchor="ctr">
              <a:spAutoFit/>
            </a:bodyPr>
            <a:lstStyle/>
            <a:p>
              <a:endParaRPr lang="sl-SI"/>
            </a:p>
          </p:txBody>
        </p:sp>
        <p:sp>
          <p:nvSpPr>
            <p:cNvPr id="104586" name="Line 138"/>
            <p:cNvSpPr>
              <a:spLocks noChangeShapeType="1"/>
            </p:cNvSpPr>
            <p:nvPr/>
          </p:nvSpPr>
          <p:spPr bwMode="auto">
            <a:xfrm rot="-5400000">
              <a:off x="2161" y="3497"/>
              <a:ext cx="0" cy="136"/>
            </a:xfrm>
            <a:prstGeom prst="line">
              <a:avLst/>
            </a:prstGeom>
            <a:noFill/>
            <a:ln w="12700">
              <a:solidFill>
                <a:schemeClr val="tx1"/>
              </a:solidFill>
              <a:round/>
              <a:headEnd/>
              <a:tailEnd/>
            </a:ln>
            <a:effectLst/>
          </p:spPr>
          <p:txBody>
            <a:bodyPr lIns="90000" tIns="46800" rIns="90000" bIns="46800" anchor="ctr">
              <a:spAutoFit/>
            </a:bodyPr>
            <a:lstStyle/>
            <a:p>
              <a:endParaRPr lang="sl-SI"/>
            </a:p>
          </p:txBody>
        </p:sp>
        <p:sp>
          <p:nvSpPr>
            <p:cNvPr id="104587" name="Line 139"/>
            <p:cNvSpPr>
              <a:spLocks noChangeShapeType="1"/>
            </p:cNvSpPr>
            <p:nvPr/>
          </p:nvSpPr>
          <p:spPr bwMode="auto">
            <a:xfrm rot="-5400000">
              <a:off x="1959" y="3474"/>
              <a:ext cx="0" cy="91"/>
            </a:xfrm>
            <a:prstGeom prst="line">
              <a:avLst/>
            </a:prstGeom>
            <a:noFill/>
            <a:ln w="12700">
              <a:solidFill>
                <a:schemeClr val="tx1"/>
              </a:solidFill>
              <a:round/>
              <a:headEnd/>
              <a:tailEnd/>
            </a:ln>
            <a:effectLst/>
          </p:spPr>
          <p:txBody>
            <a:bodyPr wrap="none" lIns="90000" tIns="46800" rIns="90000" bIns="46800" anchor="ctr">
              <a:spAutoFit/>
            </a:bodyPr>
            <a:lstStyle/>
            <a:p>
              <a:endParaRPr lang="sl-SI"/>
            </a:p>
          </p:txBody>
        </p:sp>
        <p:sp>
          <p:nvSpPr>
            <p:cNvPr id="104588" name="Line 140"/>
            <p:cNvSpPr>
              <a:spLocks noChangeShapeType="1"/>
            </p:cNvSpPr>
            <p:nvPr/>
          </p:nvSpPr>
          <p:spPr bwMode="auto">
            <a:xfrm rot="-5400000" flipH="1" flipV="1">
              <a:off x="2027" y="3543"/>
              <a:ext cx="46" cy="90"/>
            </a:xfrm>
            <a:prstGeom prst="line">
              <a:avLst/>
            </a:prstGeom>
            <a:noFill/>
            <a:ln w="38100">
              <a:solidFill>
                <a:schemeClr val="tx1"/>
              </a:solidFill>
              <a:round/>
              <a:headEnd/>
              <a:tailEnd/>
            </a:ln>
            <a:effectLst/>
          </p:spPr>
          <p:txBody>
            <a:bodyPr/>
            <a:lstStyle/>
            <a:p>
              <a:endParaRPr lang="sl-SI"/>
            </a:p>
          </p:txBody>
        </p:sp>
        <p:sp>
          <p:nvSpPr>
            <p:cNvPr id="104589" name="Line 141"/>
            <p:cNvSpPr>
              <a:spLocks noChangeShapeType="1"/>
            </p:cNvSpPr>
            <p:nvPr/>
          </p:nvSpPr>
          <p:spPr bwMode="auto">
            <a:xfrm>
              <a:off x="1913" y="3611"/>
              <a:ext cx="0" cy="136"/>
            </a:xfrm>
            <a:prstGeom prst="line">
              <a:avLst/>
            </a:prstGeom>
            <a:noFill/>
            <a:ln w="12700">
              <a:solidFill>
                <a:schemeClr val="tx1"/>
              </a:solidFill>
              <a:round/>
              <a:headEnd/>
              <a:tailEnd/>
            </a:ln>
            <a:effectLst/>
          </p:spPr>
          <p:txBody>
            <a:bodyPr/>
            <a:lstStyle/>
            <a:p>
              <a:endParaRPr lang="sl-SI"/>
            </a:p>
          </p:txBody>
        </p:sp>
        <p:sp>
          <p:nvSpPr>
            <p:cNvPr id="104590" name="Line 142"/>
            <p:cNvSpPr>
              <a:spLocks noChangeShapeType="1"/>
            </p:cNvSpPr>
            <p:nvPr/>
          </p:nvSpPr>
          <p:spPr bwMode="auto">
            <a:xfrm flipV="1">
              <a:off x="1913" y="3384"/>
              <a:ext cx="0" cy="136"/>
            </a:xfrm>
            <a:prstGeom prst="line">
              <a:avLst/>
            </a:prstGeom>
            <a:noFill/>
            <a:ln w="12700">
              <a:solidFill>
                <a:schemeClr val="tx1"/>
              </a:solidFill>
              <a:round/>
              <a:headEnd/>
              <a:tailEnd/>
            </a:ln>
            <a:effectLst/>
          </p:spPr>
          <p:txBody>
            <a:bodyPr/>
            <a:lstStyle/>
            <a:p>
              <a:endParaRPr lang="sl-SI"/>
            </a:p>
          </p:txBody>
        </p:sp>
        <p:sp>
          <p:nvSpPr>
            <p:cNvPr id="104591" name="Rectangle 143"/>
            <p:cNvSpPr>
              <a:spLocks noChangeArrowheads="1"/>
            </p:cNvSpPr>
            <p:nvPr/>
          </p:nvSpPr>
          <p:spPr bwMode="auto">
            <a:xfrm rot="-5400000">
              <a:off x="2239" y="3475"/>
              <a:ext cx="165" cy="181"/>
            </a:xfrm>
            <a:prstGeom prst="rect">
              <a:avLst/>
            </a:prstGeom>
            <a:noFill/>
            <a:ln w="12700">
              <a:solidFill>
                <a:schemeClr val="tx1"/>
              </a:solidFill>
              <a:miter lim="800000"/>
              <a:headEnd/>
              <a:tailEnd/>
            </a:ln>
            <a:effectLst/>
          </p:spPr>
          <p:txBody>
            <a:bodyPr lIns="90000" tIns="46800" rIns="90000" bIns="46800" anchor="ctr">
              <a:spAutoFit/>
            </a:bodyPr>
            <a:lstStyle/>
            <a:p>
              <a:endParaRPr lang="sl-SI"/>
            </a:p>
          </p:txBody>
        </p:sp>
        <p:sp>
          <p:nvSpPr>
            <p:cNvPr id="104592" name="Text Box 144"/>
            <p:cNvSpPr txBox="1">
              <a:spLocks noChangeArrowheads="1"/>
            </p:cNvSpPr>
            <p:nvPr/>
          </p:nvSpPr>
          <p:spPr bwMode="auto">
            <a:xfrm>
              <a:off x="2183" y="3482"/>
              <a:ext cx="276" cy="178"/>
            </a:xfrm>
            <a:prstGeom prst="rect">
              <a:avLst/>
            </a:prstGeom>
            <a:noFill/>
            <a:ln w="12700">
              <a:noFill/>
              <a:miter lim="800000"/>
              <a:headEnd/>
              <a:tailEnd/>
            </a:ln>
            <a:effectLst/>
          </p:spPr>
          <p:txBody>
            <a:bodyPr wrap="none">
              <a:spAutoFit/>
            </a:bodyPr>
            <a:lstStyle/>
            <a:p>
              <a:pPr algn="ctr">
                <a:lnSpc>
                  <a:spcPct val="70000"/>
                </a:lnSpc>
              </a:pPr>
              <a:r>
                <a:rPr lang="en-GB" sz="900"/>
                <a:t>Load</a:t>
              </a:r>
            </a:p>
            <a:p>
              <a:pPr algn="ctr">
                <a:lnSpc>
                  <a:spcPct val="70000"/>
                </a:lnSpc>
              </a:pPr>
              <a:r>
                <a:rPr lang="en-GB" sz="900"/>
                <a:t>y</a:t>
              </a:r>
            </a:p>
          </p:txBody>
        </p:sp>
        <p:sp>
          <p:nvSpPr>
            <p:cNvPr id="104593" name="Text Box 145"/>
            <p:cNvSpPr txBox="1">
              <a:spLocks noChangeArrowheads="1"/>
            </p:cNvSpPr>
            <p:nvPr/>
          </p:nvSpPr>
          <p:spPr bwMode="auto">
            <a:xfrm>
              <a:off x="1303" y="2862"/>
              <a:ext cx="340" cy="231"/>
            </a:xfrm>
            <a:prstGeom prst="rect">
              <a:avLst/>
            </a:prstGeom>
            <a:noFill/>
            <a:ln w="12700">
              <a:noFill/>
              <a:miter lim="800000"/>
              <a:headEnd/>
              <a:tailEnd/>
            </a:ln>
            <a:effectLst/>
          </p:spPr>
          <p:txBody>
            <a:bodyPr wrap="none">
              <a:spAutoFit/>
            </a:bodyPr>
            <a:lstStyle/>
            <a:p>
              <a:r>
                <a:rPr lang="en-GB"/>
                <a:t>…..</a:t>
              </a:r>
            </a:p>
          </p:txBody>
        </p:sp>
        <p:sp>
          <p:nvSpPr>
            <p:cNvPr id="104594" name="Rectangle 146"/>
            <p:cNvSpPr>
              <a:spLocks noChangeArrowheads="1"/>
            </p:cNvSpPr>
            <p:nvPr/>
          </p:nvSpPr>
          <p:spPr bwMode="auto">
            <a:xfrm rot="-5400000">
              <a:off x="1138" y="2933"/>
              <a:ext cx="181" cy="180"/>
            </a:xfrm>
            <a:prstGeom prst="rect">
              <a:avLst/>
            </a:prstGeom>
            <a:noFill/>
            <a:ln w="12700">
              <a:solidFill>
                <a:schemeClr val="tx1"/>
              </a:solidFill>
              <a:miter lim="800000"/>
              <a:headEnd/>
              <a:tailEnd/>
            </a:ln>
            <a:effectLst/>
          </p:spPr>
          <p:txBody>
            <a:bodyPr lIns="90000" tIns="46800" rIns="90000" bIns="46800" anchor="ctr">
              <a:spAutoFit/>
            </a:bodyPr>
            <a:lstStyle/>
            <a:p>
              <a:endParaRPr lang="sl-SI"/>
            </a:p>
          </p:txBody>
        </p:sp>
        <p:sp>
          <p:nvSpPr>
            <p:cNvPr id="104595" name="Text Box 147"/>
            <p:cNvSpPr txBox="1">
              <a:spLocks noChangeArrowheads="1"/>
            </p:cNvSpPr>
            <p:nvPr/>
          </p:nvSpPr>
          <p:spPr bwMode="auto">
            <a:xfrm>
              <a:off x="1088" y="2906"/>
              <a:ext cx="276" cy="230"/>
            </a:xfrm>
            <a:prstGeom prst="rect">
              <a:avLst/>
            </a:prstGeom>
            <a:noFill/>
            <a:ln w="12700">
              <a:noFill/>
              <a:miter lim="800000"/>
              <a:headEnd/>
              <a:tailEnd/>
            </a:ln>
            <a:effectLst/>
          </p:spPr>
          <p:txBody>
            <a:bodyPr wrap="none">
              <a:spAutoFit/>
            </a:bodyPr>
            <a:lstStyle/>
            <a:p>
              <a:pPr algn="ctr"/>
              <a:r>
                <a:rPr lang="en-GB" sz="900"/>
                <a:t>Load</a:t>
              </a:r>
            </a:p>
            <a:p>
              <a:pPr algn="ctr"/>
              <a:r>
                <a:rPr lang="en-GB" sz="900"/>
                <a:t>1</a:t>
              </a:r>
            </a:p>
          </p:txBody>
        </p:sp>
        <p:sp>
          <p:nvSpPr>
            <p:cNvPr id="104596" name="Line 148"/>
            <p:cNvSpPr>
              <a:spLocks noChangeShapeType="1"/>
            </p:cNvSpPr>
            <p:nvPr/>
          </p:nvSpPr>
          <p:spPr bwMode="auto">
            <a:xfrm flipV="1">
              <a:off x="1229" y="2840"/>
              <a:ext cx="0" cy="91"/>
            </a:xfrm>
            <a:prstGeom prst="line">
              <a:avLst/>
            </a:prstGeom>
            <a:noFill/>
            <a:ln w="12700">
              <a:solidFill>
                <a:schemeClr val="tx1"/>
              </a:solidFill>
              <a:round/>
              <a:headEnd/>
              <a:tailEnd/>
            </a:ln>
            <a:effectLst/>
          </p:spPr>
          <p:txBody>
            <a:bodyPr/>
            <a:lstStyle/>
            <a:p>
              <a:endParaRPr lang="sl-SI"/>
            </a:p>
          </p:txBody>
        </p:sp>
        <p:sp>
          <p:nvSpPr>
            <p:cNvPr id="104597" name="Line 149"/>
            <p:cNvSpPr>
              <a:spLocks noChangeShapeType="1"/>
            </p:cNvSpPr>
            <p:nvPr/>
          </p:nvSpPr>
          <p:spPr bwMode="auto">
            <a:xfrm flipV="1">
              <a:off x="1229" y="3112"/>
              <a:ext cx="0" cy="91"/>
            </a:xfrm>
            <a:prstGeom prst="line">
              <a:avLst/>
            </a:prstGeom>
            <a:noFill/>
            <a:ln w="12700">
              <a:solidFill>
                <a:schemeClr val="tx1"/>
              </a:solidFill>
              <a:round/>
              <a:headEnd/>
              <a:tailEnd/>
            </a:ln>
            <a:effectLst/>
          </p:spPr>
          <p:txBody>
            <a:bodyPr/>
            <a:lstStyle/>
            <a:p>
              <a:endParaRPr lang="sl-SI"/>
            </a:p>
          </p:txBody>
        </p:sp>
        <p:sp>
          <p:nvSpPr>
            <p:cNvPr id="104598" name="Rectangle 150"/>
            <p:cNvSpPr>
              <a:spLocks noChangeArrowheads="1"/>
            </p:cNvSpPr>
            <p:nvPr/>
          </p:nvSpPr>
          <p:spPr bwMode="auto">
            <a:xfrm rot="-5400000">
              <a:off x="1636" y="2932"/>
              <a:ext cx="181" cy="181"/>
            </a:xfrm>
            <a:prstGeom prst="rect">
              <a:avLst/>
            </a:prstGeom>
            <a:noFill/>
            <a:ln w="12700">
              <a:solidFill>
                <a:schemeClr val="tx1"/>
              </a:solidFill>
              <a:miter lim="800000"/>
              <a:headEnd/>
              <a:tailEnd/>
            </a:ln>
            <a:effectLst/>
          </p:spPr>
          <p:txBody>
            <a:bodyPr lIns="90000" tIns="46800" rIns="90000" bIns="46800" anchor="ctr">
              <a:spAutoFit/>
            </a:bodyPr>
            <a:lstStyle/>
            <a:p>
              <a:endParaRPr lang="sl-SI"/>
            </a:p>
          </p:txBody>
        </p:sp>
        <p:sp>
          <p:nvSpPr>
            <p:cNvPr id="104599" name="Text Box 151"/>
            <p:cNvSpPr txBox="1">
              <a:spLocks noChangeArrowheads="1"/>
            </p:cNvSpPr>
            <p:nvPr/>
          </p:nvSpPr>
          <p:spPr bwMode="auto">
            <a:xfrm>
              <a:off x="1587" y="2906"/>
              <a:ext cx="276" cy="230"/>
            </a:xfrm>
            <a:prstGeom prst="rect">
              <a:avLst/>
            </a:prstGeom>
            <a:noFill/>
            <a:ln w="12700">
              <a:noFill/>
              <a:miter lim="800000"/>
              <a:headEnd/>
              <a:tailEnd/>
            </a:ln>
            <a:effectLst/>
          </p:spPr>
          <p:txBody>
            <a:bodyPr wrap="none">
              <a:spAutoFit/>
            </a:bodyPr>
            <a:lstStyle/>
            <a:p>
              <a:pPr algn="ctr"/>
              <a:r>
                <a:rPr lang="en-GB" sz="900"/>
                <a:t>Load</a:t>
              </a:r>
            </a:p>
            <a:p>
              <a:pPr algn="ctr"/>
              <a:r>
                <a:rPr lang="en-GB" sz="900"/>
                <a:t>x</a:t>
              </a:r>
            </a:p>
          </p:txBody>
        </p:sp>
        <p:sp>
          <p:nvSpPr>
            <p:cNvPr id="104600" name="Line 152"/>
            <p:cNvSpPr>
              <a:spLocks noChangeShapeType="1"/>
            </p:cNvSpPr>
            <p:nvPr/>
          </p:nvSpPr>
          <p:spPr bwMode="auto">
            <a:xfrm flipV="1">
              <a:off x="1727" y="2840"/>
              <a:ext cx="0" cy="91"/>
            </a:xfrm>
            <a:prstGeom prst="line">
              <a:avLst/>
            </a:prstGeom>
            <a:noFill/>
            <a:ln w="12700">
              <a:solidFill>
                <a:schemeClr val="tx1"/>
              </a:solidFill>
              <a:round/>
              <a:headEnd/>
              <a:tailEnd/>
            </a:ln>
            <a:effectLst/>
          </p:spPr>
          <p:txBody>
            <a:bodyPr/>
            <a:lstStyle/>
            <a:p>
              <a:endParaRPr lang="sl-SI"/>
            </a:p>
          </p:txBody>
        </p:sp>
        <p:sp>
          <p:nvSpPr>
            <p:cNvPr id="104601" name="Line 153"/>
            <p:cNvSpPr>
              <a:spLocks noChangeShapeType="1"/>
            </p:cNvSpPr>
            <p:nvPr/>
          </p:nvSpPr>
          <p:spPr bwMode="auto">
            <a:xfrm flipV="1">
              <a:off x="1727" y="3112"/>
              <a:ext cx="0" cy="91"/>
            </a:xfrm>
            <a:prstGeom prst="line">
              <a:avLst/>
            </a:prstGeom>
            <a:noFill/>
            <a:ln w="12700">
              <a:solidFill>
                <a:schemeClr val="tx1"/>
              </a:solidFill>
              <a:round/>
              <a:headEnd/>
              <a:tailEnd/>
            </a:ln>
            <a:effectLst/>
          </p:spPr>
          <p:txBody>
            <a:bodyPr/>
            <a:lstStyle/>
            <a:p>
              <a:endParaRPr lang="sl-SI"/>
            </a:p>
          </p:txBody>
        </p:sp>
        <p:sp>
          <p:nvSpPr>
            <p:cNvPr id="104602" name="Text Box 154"/>
            <p:cNvSpPr txBox="1">
              <a:spLocks noChangeArrowheads="1"/>
            </p:cNvSpPr>
            <p:nvPr/>
          </p:nvSpPr>
          <p:spPr bwMode="auto">
            <a:xfrm>
              <a:off x="2548" y="2858"/>
              <a:ext cx="340" cy="231"/>
            </a:xfrm>
            <a:prstGeom prst="rect">
              <a:avLst/>
            </a:prstGeom>
            <a:noFill/>
            <a:ln w="12700">
              <a:noFill/>
              <a:miter lim="800000"/>
              <a:headEnd/>
              <a:tailEnd/>
            </a:ln>
            <a:effectLst/>
          </p:spPr>
          <p:txBody>
            <a:bodyPr wrap="none">
              <a:spAutoFit/>
            </a:bodyPr>
            <a:lstStyle/>
            <a:p>
              <a:r>
                <a:rPr lang="en-GB"/>
                <a:t>…..</a:t>
              </a:r>
            </a:p>
          </p:txBody>
        </p:sp>
        <p:sp>
          <p:nvSpPr>
            <p:cNvPr id="104603" name="Rectangle 155"/>
            <p:cNvSpPr>
              <a:spLocks noChangeArrowheads="1"/>
            </p:cNvSpPr>
            <p:nvPr/>
          </p:nvSpPr>
          <p:spPr bwMode="auto">
            <a:xfrm rot="-5400000">
              <a:off x="2101" y="2931"/>
              <a:ext cx="165" cy="182"/>
            </a:xfrm>
            <a:prstGeom prst="rect">
              <a:avLst/>
            </a:prstGeom>
            <a:solidFill>
              <a:srgbClr val="CCE7FF"/>
            </a:solidFill>
            <a:ln w="12700">
              <a:solidFill>
                <a:schemeClr val="tx1"/>
              </a:solidFill>
              <a:miter lim="800000"/>
              <a:headEnd/>
              <a:tailEnd/>
            </a:ln>
            <a:effectLst/>
          </p:spPr>
          <p:txBody>
            <a:bodyPr lIns="90000" tIns="46800" rIns="90000" bIns="46800" anchor="ctr">
              <a:spAutoFit/>
            </a:bodyPr>
            <a:lstStyle/>
            <a:p>
              <a:endParaRPr lang="sl-SI"/>
            </a:p>
          </p:txBody>
        </p:sp>
        <p:sp>
          <p:nvSpPr>
            <p:cNvPr id="104604" name="Line 156"/>
            <p:cNvSpPr>
              <a:spLocks noChangeShapeType="1"/>
            </p:cNvSpPr>
            <p:nvPr/>
          </p:nvSpPr>
          <p:spPr bwMode="auto">
            <a:xfrm rot="-5400000">
              <a:off x="2095" y="3021"/>
              <a:ext cx="0" cy="91"/>
            </a:xfrm>
            <a:prstGeom prst="line">
              <a:avLst/>
            </a:prstGeom>
            <a:noFill/>
            <a:ln w="12700">
              <a:solidFill>
                <a:schemeClr val="tx1"/>
              </a:solidFill>
              <a:round/>
              <a:headEnd/>
              <a:tailEnd/>
            </a:ln>
            <a:effectLst/>
          </p:spPr>
          <p:txBody>
            <a:bodyPr wrap="none" lIns="90000" tIns="46800" rIns="90000" bIns="46800" anchor="ctr">
              <a:spAutoFit/>
            </a:bodyPr>
            <a:lstStyle/>
            <a:p>
              <a:endParaRPr lang="sl-SI"/>
            </a:p>
          </p:txBody>
        </p:sp>
        <p:sp>
          <p:nvSpPr>
            <p:cNvPr id="104605" name="Line 157"/>
            <p:cNvSpPr>
              <a:spLocks noChangeShapeType="1"/>
            </p:cNvSpPr>
            <p:nvPr/>
          </p:nvSpPr>
          <p:spPr bwMode="auto">
            <a:xfrm rot="-5400000">
              <a:off x="2299" y="2953"/>
              <a:ext cx="0" cy="136"/>
            </a:xfrm>
            <a:prstGeom prst="line">
              <a:avLst/>
            </a:prstGeom>
            <a:noFill/>
            <a:ln w="12700">
              <a:solidFill>
                <a:schemeClr val="tx1"/>
              </a:solidFill>
              <a:round/>
              <a:headEnd/>
              <a:tailEnd/>
            </a:ln>
            <a:effectLst/>
          </p:spPr>
          <p:txBody>
            <a:bodyPr lIns="90000" tIns="46800" rIns="90000" bIns="46800" anchor="ctr">
              <a:spAutoFit/>
            </a:bodyPr>
            <a:lstStyle/>
            <a:p>
              <a:endParaRPr lang="sl-SI"/>
            </a:p>
          </p:txBody>
        </p:sp>
        <p:sp>
          <p:nvSpPr>
            <p:cNvPr id="104606" name="Line 158"/>
            <p:cNvSpPr>
              <a:spLocks noChangeShapeType="1"/>
            </p:cNvSpPr>
            <p:nvPr/>
          </p:nvSpPr>
          <p:spPr bwMode="auto">
            <a:xfrm rot="-5400000">
              <a:off x="2095" y="2930"/>
              <a:ext cx="0" cy="91"/>
            </a:xfrm>
            <a:prstGeom prst="line">
              <a:avLst/>
            </a:prstGeom>
            <a:noFill/>
            <a:ln w="12700">
              <a:solidFill>
                <a:schemeClr val="tx1"/>
              </a:solidFill>
              <a:round/>
              <a:headEnd/>
              <a:tailEnd/>
            </a:ln>
            <a:effectLst/>
          </p:spPr>
          <p:txBody>
            <a:bodyPr wrap="none" lIns="90000" tIns="46800" rIns="90000" bIns="46800" anchor="ctr">
              <a:spAutoFit/>
            </a:bodyPr>
            <a:lstStyle/>
            <a:p>
              <a:endParaRPr lang="sl-SI"/>
            </a:p>
          </p:txBody>
        </p:sp>
        <p:sp>
          <p:nvSpPr>
            <p:cNvPr id="104607" name="Line 159"/>
            <p:cNvSpPr>
              <a:spLocks noChangeShapeType="1"/>
            </p:cNvSpPr>
            <p:nvPr/>
          </p:nvSpPr>
          <p:spPr bwMode="auto">
            <a:xfrm rot="-5400000" flipH="1" flipV="1">
              <a:off x="2163" y="2999"/>
              <a:ext cx="46" cy="90"/>
            </a:xfrm>
            <a:prstGeom prst="line">
              <a:avLst/>
            </a:prstGeom>
            <a:noFill/>
            <a:ln w="38100">
              <a:solidFill>
                <a:schemeClr val="tx1"/>
              </a:solidFill>
              <a:round/>
              <a:headEnd/>
              <a:tailEnd/>
            </a:ln>
            <a:effectLst/>
          </p:spPr>
          <p:txBody>
            <a:bodyPr/>
            <a:lstStyle/>
            <a:p>
              <a:endParaRPr lang="sl-SI"/>
            </a:p>
          </p:txBody>
        </p:sp>
        <p:sp>
          <p:nvSpPr>
            <p:cNvPr id="104608" name="Line 160"/>
            <p:cNvSpPr>
              <a:spLocks noChangeShapeType="1"/>
            </p:cNvSpPr>
            <p:nvPr/>
          </p:nvSpPr>
          <p:spPr bwMode="auto">
            <a:xfrm>
              <a:off x="2049" y="3067"/>
              <a:ext cx="0" cy="136"/>
            </a:xfrm>
            <a:prstGeom prst="line">
              <a:avLst/>
            </a:prstGeom>
            <a:noFill/>
            <a:ln w="12700">
              <a:solidFill>
                <a:schemeClr val="tx1"/>
              </a:solidFill>
              <a:round/>
              <a:headEnd/>
              <a:tailEnd/>
            </a:ln>
            <a:effectLst/>
          </p:spPr>
          <p:txBody>
            <a:bodyPr/>
            <a:lstStyle/>
            <a:p>
              <a:endParaRPr lang="sl-SI"/>
            </a:p>
          </p:txBody>
        </p:sp>
        <p:sp>
          <p:nvSpPr>
            <p:cNvPr id="104609" name="Line 161"/>
            <p:cNvSpPr>
              <a:spLocks noChangeShapeType="1"/>
            </p:cNvSpPr>
            <p:nvPr/>
          </p:nvSpPr>
          <p:spPr bwMode="auto">
            <a:xfrm flipV="1">
              <a:off x="2049" y="2840"/>
              <a:ext cx="0" cy="136"/>
            </a:xfrm>
            <a:prstGeom prst="line">
              <a:avLst/>
            </a:prstGeom>
            <a:noFill/>
            <a:ln w="12700">
              <a:solidFill>
                <a:schemeClr val="tx1"/>
              </a:solidFill>
              <a:round/>
              <a:headEnd/>
              <a:tailEnd/>
            </a:ln>
            <a:effectLst/>
          </p:spPr>
          <p:txBody>
            <a:bodyPr/>
            <a:lstStyle/>
            <a:p>
              <a:endParaRPr lang="sl-SI"/>
            </a:p>
          </p:txBody>
        </p:sp>
        <p:sp>
          <p:nvSpPr>
            <p:cNvPr id="104610" name="Rectangle 162"/>
            <p:cNvSpPr>
              <a:spLocks noChangeArrowheads="1"/>
            </p:cNvSpPr>
            <p:nvPr/>
          </p:nvSpPr>
          <p:spPr bwMode="auto">
            <a:xfrm rot="-5400000">
              <a:off x="2375" y="2931"/>
              <a:ext cx="165" cy="181"/>
            </a:xfrm>
            <a:prstGeom prst="rect">
              <a:avLst/>
            </a:prstGeom>
            <a:noFill/>
            <a:ln w="12700">
              <a:solidFill>
                <a:schemeClr val="tx1"/>
              </a:solidFill>
              <a:miter lim="800000"/>
              <a:headEnd/>
              <a:tailEnd/>
            </a:ln>
            <a:effectLst/>
          </p:spPr>
          <p:txBody>
            <a:bodyPr lIns="90000" tIns="46800" rIns="90000" bIns="46800" anchor="ctr">
              <a:spAutoFit/>
            </a:bodyPr>
            <a:lstStyle/>
            <a:p>
              <a:endParaRPr lang="sl-SI"/>
            </a:p>
          </p:txBody>
        </p:sp>
        <p:sp>
          <p:nvSpPr>
            <p:cNvPr id="104611" name="Text Box 163"/>
            <p:cNvSpPr txBox="1">
              <a:spLocks noChangeArrowheads="1"/>
            </p:cNvSpPr>
            <p:nvPr/>
          </p:nvSpPr>
          <p:spPr bwMode="auto">
            <a:xfrm>
              <a:off x="2316" y="2907"/>
              <a:ext cx="276" cy="230"/>
            </a:xfrm>
            <a:prstGeom prst="rect">
              <a:avLst/>
            </a:prstGeom>
            <a:noFill/>
            <a:ln w="12700">
              <a:noFill/>
              <a:miter lim="800000"/>
              <a:headEnd/>
              <a:tailEnd/>
            </a:ln>
            <a:effectLst/>
          </p:spPr>
          <p:txBody>
            <a:bodyPr wrap="none">
              <a:spAutoFit/>
            </a:bodyPr>
            <a:lstStyle/>
            <a:p>
              <a:pPr algn="ctr"/>
              <a:r>
                <a:rPr lang="en-GB" sz="900"/>
                <a:t>Load</a:t>
              </a:r>
            </a:p>
            <a:p>
              <a:pPr algn="ctr"/>
              <a:r>
                <a:rPr lang="en-GB" sz="900"/>
                <a:t>1</a:t>
              </a:r>
            </a:p>
          </p:txBody>
        </p:sp>
        <p:sp>
          <p:nvSpPr>
            <p:cNvPr id="104612" name="Rectangle 164"/>
            <p:cNvSpPr>
              <a:spLocks noChangeArrowheads="1"/>
            </p:cNvSpPr>
            <p:nvPr/>
          </p:nvSpPr>
          <p:spPr bwMode="auto">
            <a:xfrm rot="-5400000">
              <a:off x="2919" y="2931"/>
              <a:ext cx="165" cy="181"/>
            </a:xfrm>
            <a:prstGeom prst="rect">
              <a:avLst/>
            </a:prstGeom>
            <a:solidFill>
              <a:srgbClr val="CCE7FF"/>
            </a:solidFill>
            <a:ln w="12700">
              <a:solidFill>
                <a:schemeClr val="tx1"/>
              </a:solidFill>
              <a:miter lim="800000"/>
              <a:headEnd/>
              <a:tailEnd/>
            </a:ln>
            <a:effectLst/>
          </p:spPr>
          <p:txBody>
            <a:bodyPr lIns="90000" tIns="46800" rIns="90000" bIns="46800" anchor="ctr">
              <a:spAutoFit/>
            </a:bodyPr>
            <a:lstStyle/>
            <a:p>
              <a:endParaRPr lang="sl-SI"/>
            </a:p>
          </p:txBody>
        </p:sp>
        <p:sp>
          <p:nvSpPr>
            <p:cNvPr id="104613" name="Line 165"/>
            <p:cNvSpPr>
              <a:spLocks noChangeShapeType="1"/>
            </p:cNvSpPr>
            <p:nvPr/>
          </p:nvSpPr>
          <p:spPr bwMode="auto">
            <a:xfrm rot="-5400000">
              <a:off x="2912" y="3022"/>
              <a:ext cx="0" cy="90"/>
            </a:xfrm>
            <a:prstGeom prst="line">
              <a:avLst/>
            </a:prstGeom>
            <a:noFill/>
            <a:ln w="12700">
              <a:solidFill>
                <a:schemeClr val="tx1"/>
              </a:solidFill>
              <a:round/>
              <a:headEnd/>
              <a:tailEnd/>
            </a:ln>
            <a:effectLst/>
          </p:spPr>
          <p:txBody>
            <a:bodyPr wrap="none" lIns="90000" tIns="46800" rIns="90000" bIns="46800" anchor="ctr">
              <a:spAutoFit/>
            </a:bodyPr>
            <a:lstStyle/>
            <a:p>
              <a:endParaRPr lang="sl-SI"/>
            </a:p>
          </p:txBody>
        </p:sp>
        <p:sp>
          <p:nvSpPr>
            <p:cNvPr id="104614" name="Line 166"/>
            <p:cNvSpPr>
              <a:spLocks noChangeShapeType="1"/>
            </p:cNvSpPr>
            <p:nvPr/>
          </p:nvSpPr>
          <p:spPr bwMode="auto">
            <a:xfrm rot="-5400000">
              <a:off x="3116" y="2953"/>
              <a:ext cx="0" cy="136"/>
            </a:xfrm>
            <a:prstGeom prst="line">
              <a:avLst/>
            </a:prstGeom>
            <a:noFill/>
            <a:ln w="12700">
              <a:solidFill>
                <a:schemeClr val="tx1"/>
              </a:solidFill>
              <a:round/>
              <a:headEnd/>
              <a:tailEnd/>
            </a:ln>
            <a:effectLst/>
          </p:spPr>
          <p:txBody>
            <a:bodyPr lIns="90000" tIns="46800" rIns="90000" bIns="46800" anchor="ctr">
              <a:spAutoFit/>
            </a:bodyPr>
            <a:lstStyle/>
            <a:p>
              <a:endParaRPr lang="sl-SI"/>
            </a:p>
          </p:txBody>
        </p:sp>
        <p:sp>
          <p:nvSpPr>
            <p:cNvPr id="104615" name="Line 167"/>
            <p:cNvSpPr>
              <a:spLocks noChangeShapeType="1"/>
            </p:cNvSpPr>
            <p:nvPr/>
          </p:nvSpPr>
          <p:spPr bwMode="auto">
            <a:xfrm rot="-5400000">
              <a:off x="2912" y="2931"/>
              <a:ext cx="0" cy="90"/>
            </a:xfrm>
            <a:prstGeom prst="line">
              <a:avLst/>
            </a:prstGeom>
            <a:noFill/>
            <a:ln w="12700">
              <a:solidFill>
                <a:schemeClr val="tx1"/>
              </a:solidFill>
              <a:round/>
              <a:headEnd/>
              <a:tailEnd/>
            </a:ln>
            <a:effectLst/>
          </p:spPr>
          <p:txBody>
            <a:bodyPr wrap="none" lIns="90000" tIns="46800" rIns="90000" bIns="46800" anchor="ctr">
              <a:spAutoFit/>
            </a:bodyPr>
            <a:lstStyle/>
            <a:p>
              <a:endParaRPr lang="sl-SI"/>
            </a:p>
          </p:txBody>
        </p:sp>
        <p:sp>
          <p:nvSpPr>
            <p:cNvPr id="104616" name="Line 168"/>
            <p:cNvSpPr>
              <a:spLocks noChangeShapeType="1"/>
            </p:cNvSpPr>
            <p:nvPr/>
          </p:nvSpPr>
          <p:spPr bwMode="auto">
            <a:xfrm rot="-5400000" flipH="1" flipV="1">
              <a:off x="2981" y="2999"/>
              <a:ext cx="46" cy="89"/>
            </a:xfrm>
            <a:prstGeom prst="line">
              <a:avLst/>
            </a:prstGeom>
            <a:noFill/>
            <a:ln w="38100">
              <a:solidFill>
                <a:schemeClr val="tx1"/>
              </a:solidFill>
              <a:round/>
              <a:headEnd/>
              <a:tailEnd/>
            </a:ln>
            <a:effectLst/>
          </p:spPr>
          <p:txBody>
            <a:bodyPr/>
            <a:lstStyle/>
            <a:p>
              <a:endParaRPr lang="sl-SI"/>
            </a:p>
          </p:txBody>
        </p:sp>
        <p:sp>
          <p:nvSpPr>
            <p:cNvPr id="104617" name="Line 169"/>
            <p:cNvSpPr>
              <a:spLocks noChangeShapeType="1"/>
            </p:cNvSpPr>
            <p:nvPr/>
          </p:nvSpPr>
          <p:spPr bwMode="auto">
            <a:xfrm>
              <a:off x="2867" y="3067"/>
              <a:ext cx="0" cy="136"/>
            </a:xfrm>
            <a:prstGeom prst="line">
              <a:avLst/>
            </a:prstGeom>
            <a:noFill/>
            <a:ln w="12700">
              <a:solidFill>
                <a:schemeClr val="tx1"/>
              </a:solidFill>
              <a:round/>
              <a:headEnd/>
              <a:tailEnd/>
            </a:ln>
            <a:effectLst/>
          </p:spPr>
          <p:txBody>
            <a:bodyPr/>
            <a:lstStyle/>
            <a:p>
              <a:endParaRPr lang="sl-SI"/>
            </a:p>
          </p:txBody>
        </p:sp>
        <p:sp>
          <p:nvSpPr>
            <p:cNvPr id="104618" name="Line 170"/>
            <p:cNvSpPr>
              <a:spLocks noChangeShapeType="1"/>
            </p:cNvSpPr>
            <p:nvPr/>
          </p:nvSpPr>
          <p:spPr bwMode="auto">
            <a:xfrm flipV="1">
              <a:off x="2867" y="2840"/>
              <a:ext cx="0" cy="136"/>
            </a:xfrm>
            <a:prstGeom prst="line">
              <a:avLst/>
            </a:prstGeom>
            <a:noFill/>
            <a:ln w="12700">
              <a:solidFill>
                <a:schemeClr val="tx1"/>
              </a:solidFill>
              <a:round/>
              <a:headEnd/>
              <a:tailEnd/>
            </a:ln>
            <a:effectLst/>
          </p:spPr>
          <p:txBody>
            <a:bodyPr/>
            <a:lstStyle/>
            <a:p>
              <a:endParaRPr lang="sl-SI"/>
            </a:p>
          </p:txBody>
        </p:sp>
        <p:sp>
          <p:nvSpPr>
            <p:cNvPr id="104619" name="Rectangle 171"/>
            <p:cNvSpPr>
              <a:spLocks noChangeArrowheads="1"/>
            </p:cNvSpPr>
            <p:nvPr/>
          </p:nvSpPr>
          <p:spPr bwMode="auto">
            <a:xfrm rot="-5400000">
              <a:off x="3191" y="2931"/>
              <a:ext cx="165" cy="182"/>
            </a:xfrm>
            <a:prstGeom prst="rect">
              <a:avLst/>
            </a:prstGeom>
            <a:noFill/>
            <a:ln w="12700">
              <a:solidFill>
                <a:schemeClr val="tx1"/>
              </a:solidFill>
              <a:miter lim="800000"/>
              <a:headEnd/>
              <a:tailEnd/>
            </a:ln>
            <a:effectLst/>
          </p:spPr>
          <p:txBody>
            <a:bodyPr lIns="90000" tIns="46800" rIns="90000" bIns="46800" anchor="ctr">
              <a:spAutoFit/>
            </a:bodyPr>
            <a:lstStyle/>
            <a:p>
              <a:endParaRPr lang="sl-SI"/>
            </a:p>
          </p:txBody>
        </p:sp>
        <p:sp>
          <p:nvSpPr>
            <p:cNvPr id="104620" name="Text Box 172"/>
            <p:cNvSpPr txBox="1">
              <a:spLocks noChangeArrowheads="1"/>
            </p:cNvSpPr>
            <p:nvPr/>
          </p:nvSpPr>
          <p:spPr bwMode="auto">
            <a:xfrm>
              <a:off x="3135" y="2936"/>
              <a:ext cx="276" cy="178"/>
            </a:xfrm>
            <a:prstGeom prst="rect">
              <a:avLst/>
            </a:prstGeom>
            <a:noFill/>
            <a:ln w="12700">
              <a:noFill/>
              <a:miter lim="800000"/>
              <a:headEnd/>
              <a:tailEnd/>
            </a:ln>
            <a:effectLst/>
          </p:spPr>
          <p:txBody>
            <a:bodyPr wrap="none">
              <a:spAutoFit/>
            </a:bodyPr>
            <a:lstStyle/>
            <a:p>
              <a:pPr algn="ctr">
                <a:lnSpc>
                  <a:spcPct val="70000"/>
                </a:lnSpc>
              </a:pPr>
              <a:r>
                <a:rPr lang="en-GB" sz="900"/>
                <a:t>Load</a:t>
              </a:r>
            </a:p>
            <a:p>
              <a:pPr algn="ctr">
                <a:lnSpc>
                  <a:spcPct val="70000"/>
                </a:lnSpc>
              </a:pPr>
              <a:r>
                <a:rPr lang="en-GB" sz="900"/>
                <a:t>y</a:t>
              </a:r>
            </a:p>
          </p:txBody>
        </p:sp>
        <p:sp>
          <p:nvSpPr>
            <p:cNvPr id="104621" name="Text Box 173"/>
            <p:cNvSpPr txBox="1">
              <a:spLocks noChangeArrowheads="1"/>
            </p:cNvSpPr>
            <p:nvPr/>
          </p:nvSpPr>
          <p:spPr bwMode="auto">
            <a:xfrm>
              <a:off x="1191" y="2819"/>
              <a:ext cx="160" cy="135"/>
            </a:xfrm>
            <a:prstGeom prst="rect">
              <a:avLst/>
            </a:prstGeom>
            <a:noFill/>
            <a:ln w="12700">
              <a:noFill/>
              <a:miter lim="800000"/>
              <a:headEnd/>
              <a:tailEnd/>
            </a:ln>
            <a:effectLst/>
          </p:spPr>
          <p:txBody>
            <a:bodyPr wrap="none">
              <a:spAutoFit/>
            </a:bodyPr>
            <a:lstStyle/>
            <a:p>
              <a:r>
                <a:rPr lang="en-GB" sz="800"/>
                <a:t>A</a:t>
              </a:r>
            </a:p>
          </p:txBody>
        </p:sp>
        <p:sp>
          <p:nvSpPr>
            <p:cNvPr id="104622" name="Text Box 174"/>
            <p:cNvSpPr txBox="1">
              <a:spLocks noChangeArrowheads="1"/>
            </p:cNvSpPr>
            <p:nvPr/>
          </p:nvSpPr>
          <p:spPr bwMode="auto">
            <a:xfrm>
              <a:off x="1187" y="3089"/>
              <a:ext cx="160" cy="135"/>
            </a:xfrm>
            <a:prstGeom prst="rect">
              <a:avLst/>
            </a:prstGeom>
            <a:noFill/>
            <a:ln w="12700">
              <a:noFill/>
              <a:miter lim="800000"/>
              <a:headEnd/>
              <a:tailEnd/>
            </a:ln>
            <a:effectLst/>
          </p:spPr>
          <p:txBody>
            <a:bodyPr wrap="none">
              <a:spAutoFit/>
            </a:bodyPr>
            <a:lstStyle/>
            <a:p>
              <a:r>
                <a:rPr lang="en-GB" sz="800"/>
                <a:t>B</a:t>
              </a:r>
            </a:p>
          </p:txBody>
        </p:sp>
        <p:sp>
          <p:nvSpPr>
            <p:cNvPr id="104623" name="Text Box 175"/>
            <p:cNvSpPr txBox="1">
              <a:spLocks noChangeArrowheads="1"/>
            </p:cNvSpPr>
            <p:nvPr/>
          </p:nvSpPr>
          <p:spPr bwMode="auto">
            <a:xfrm>
              <a:off x="1708" y="2816"/>
              <a:ext cx="159" cy="135"/>
            </a:xfrm>
            <a:prstGeom prst="rect">
              <a:avLst/>
            </a:prstGeom>
            <a:noFill/>
            <a:ln w="12700">
              <a:noFill/>
              <a:miter lim="800000"/>
              <a:headEnd/>
              <a:tailEnd/>
            </a:ln>
            <a:effectLst/>
          </p:spPr>
          <p:txBody>
            <a:bodyPr wrap="none">
              <a:spAutoFit/>
            </a:bodyPr>
            <a:lstStyle/>
            <a:p>
              <a:r>
                <a:rPr lang="en-GB" sz="800"/>
                <a:t>A</a:t>
              </a:r>
            </a:p>
          </p:txBody>
        </p:sp>
        <p:sp>
          <p:nvSpPr>
            <p:cNvPr id="104624" name="Text Box 176"/>
            <p:cNvSpPr txBox="1">
              <a:spLocks noChangeArrowheads="1"/>
            </p:cNvSpPr>
            <p:nvPr/>
          </p:nvSpPr>
          <p:spPr bwMode="auto">
            <a:xfrm>
              <a:off x="1704" y="3086"/>
              <a:ext cx="159" cy="135"/>
            </a:xfrm>
            <a:prstGeom prst="rect">
              <a:avLst/>
            </a:prstGeom>
            <a:noFill/>
            <a:ln w="12700">
              <a:noFill/>
              <a:miter lim="800000"/>
              <a:headEnd/>
              <a:tailEnd/>
            </a:ln>
            <a:effectLst/>
          </p:spPr>
          <p:txBody>
            <a:bodyPr wrap="none">
              <a:spAutoFit/>
            </a:bodyPr>
            <a:lstStyle/>
            <a:p>
              <a:r>
                <a:rPr lang="en-GB" sz="800"/>
                <a:t>B</a:t>
              </a:r>
            </a:p>
          </p:txBody>
        </p:sp>
        <p:sp>
          <p:nvSpPr>
            <p:cNvPr id="104625" name="Text Box 177"/>
            <p:cNvSpPr txBox="1">
              <a:spLocks noChangeArrowheads="1"/>
            </p:cNvSpPr>
            <p:nvPr/>
          </p:nvSpPr>
          <p:spPr bwMode="auto">
            <a:xfrm>
              <a:off x="2704" y="3366"/>
              <a:ext cx="159" cy="135"/>
            </a:xfrm>
            <a:prstGeom prst="rect">
              <a:avLst/>
            </a:prstGeom>
            <a:noFill/>
            <a:ln w="12700">
              <a:noFill/>
              <a:miter lim="800000"/>
              <a:headEnd/>
              <a:tailEnd/>
            </a:ln>
            <a:effectLst/>
          </p:spPr>
          <p:txBody>
            <a:bodyPr wrap="none">
              <a:spAutoFit/>
            </a:bodyPr>
            <a:lstStyle/>
            <a:p>
              <a:r>
                <a:rPr lang="en-GB" sz="800"/>
                <a:t>A</a:t>
              </a:r>
            </a:p>
          </p:txBody>
        </p:sp>
        <p:sp>
          <p:nvSpPr>
            <p:cNvPr id="104626" name="Text Box 178"/>
            <p:cNvSpPr txBox="1">
              <a:spLocks noChangeArrowheads="1"/>
            </p:cNvSpPr>
            <p:nvPr/>
          </p:nvSpPr>
          <p:spPr bwMode="auto">
            <a:xfrm>
              <a:off x="2700" y="3636"/>
              <a:ext cx="159" cy="135"/>
            </a:xfrm>
            <a:prstGeom prst="rect">
              <a:avLst/>
            </a:prstGeom>
            <a:noFill/>
            <a:ln w="12700">
              <a:noFill/>
              <a:miter lim="800000"/>
              <a:headEnd/>
              <a:tailEnd/>
            </a:ln>
            <a:effectLst/>
          </p:spPr>
          <p:txBody>
            <a:bodyPr wrap="none">
              <a:spAutoFit/>
            </a:bodyPr>
            <a:lstStyle/>
            <a:p>
              <a:r>
                <a:rPr lang="en-GB" sz="800"/>
                <a:t>B</a:t>
              </a:r>
            </a:p>
          </p:txBody>
        </p:sp>
        <p:sp>
          <p:nvSpPr>
            <p:cNvPr id="104627" name="Text Box 179"/>
            <p:cNvSpPr txBox="1">
              <a:spLocks noChangeArrowheads="1"/>
            </p:cNvSpPr>
            <p:nvPr/>
          </p:nvSpPr>
          <p:spPr bwMode="auto">
            <a:xfrm>
              <a:off x="3221" y="3363"/>
              <a:ext cx="159" cy="135"/>
            </a:xfrm>
            <a:prstGeom prst="rect">
              <a:avLst/>
            </a:prstGeom>
            <a:noFill/>
            <a:ln w="12700">
              <a:noFill/>
              <a:miter lim="800000"/>
              <a:headEnd/>
              <a:tailEnd/>
            </a:ln>
            <a:effectLst/>
          </p:spPr>
          <p:txBody>
            <a:bodyPr wrap="none">
              <a:spAutoFit/>
            </a:bodyPr>
            <a:lstStyle/>
            <a:p>
              <a:r>
                <a:rPr lang="en-GB" sz="800"/>
                <a:t>A</a:t>
              </a:r>
            </a:p>
          </p:txBody>
        </p:sp>
        <p:sp>
          <p:nvSpPr>
            <p:cNvPr id="104628" name="Text Box 180"/>
            <p:cNvSpPr txBox="1">
              <a:spLocks noChangeArrowheads="1"/>
            </p:cNvSpPr>
            <p:nvPr/>
          </p:nvSpPr>
          <p:spPr bwMode="auto">
            <a:xfrm>
              <a:off x="3217" y="3633"/>
              <a:ext cx="159" cy="135"/>
            </a:xfrm>
            <a:prstGeom prst="rect">
              <a:avLst/>
            </a:prstGeom>
            <a:noFill/>
            <a:ln w="12700">
              <a:noFill/>
              <a:miter lim="800000"/>
              <a:headEnd/>
              <a:tailEnd/>
            </a:ln>
            <a:effectLst/>
          </p:spPr>
          <p:txBody>
            <a:bodyPr wrap="none">
              <a:spAutoFit/>
            </a:bodyPr>
            <a:lstStyle/>
            <a:p>
              <a:r>
                <a:rPr lang="en-GB" sz="800"/>
                <a:t>B</a:t>
              </a:r>
            </a:p>
          </p:txBody>
        </p:sp>
        <p:grpSp>
          <p:nvGrpSpPr>
            <p:cNvPr id="3" name="Group 181"/>
            <p:cNvGrpSpPr>
              <a:grpSpLocks/>
            </p:cNvGrpSpPr>
            <p:nvPr/>
          </p:nvGrpSpPr>
          <p:grpSpPr bwMode="auto">
            <a:xfrm>
              <a:off x="371" y="917"/>
              <a:ext cx="500" cy="562"/>
              <a:chOff x="1020" y="845"/>
              <a:chExt cx="499" cy="562"/>
            </a:xfrm>
          </p:grpSpPr>
          <p:sp>
            <p:nvSpPr>
              <p:cNvPr id="104630" name="Text Box 182"/>
              <p:cNvSpPr txBox="1">
                <a:spLocks noChangeArrowheads="1"/>
              </p:cNvSpPr>
              <p:nvPr/>
            </p:nvSpPr>
            <p:spPr bwMode="auto">
              <a:xfrm>
                <a:off x="1034" y="965"/>
                <a:ext cx="191" cy="173"/>
              </a:xfrm>
              <a:prstGeom prst="rect">
                <a:avLst/>
              </a:prstGeom>
              <a:noFill/>
              <a:ln w="12700">
                <a:noFill/>
                <a:miter lim="800000"/>
                <a:headEnd/>
                <a:tailEnd/>
              </a:ln>
              <a:effectLst/>
            </p:spPr>
            <p:txBody>
              <a:bodyPr wrap="none">
                <a:spAutoFit/>
              </a:bodyPr>
              <a:lstStyle/>
              <a:p>
                <a:r>
                  <a:rPr lang="en-GB" sz="1200"/>
                  <a:t>G</a:t>
                </a:r>
              </a:p>
            </p:txBody>
          </p:sp>
          <p:sp>
            <p:nvSpPr>
              <p:cNvPr id="104631" name="Line 183"/>
              <p:cNvSpPr>
                <a:spLocks noChangeShapeType="1"/>
              </p:cNvSpPr>
              <p:nvPr/>
            </p:nvSpPr>
            <p:spPr bwMode="auto">
              <a:xfrm rot="10800000" flipV="1">
                <a:off x="1126" y="1116"/>
                <a:ext cx="1" cy="91"/>
              </a:xfrm>
              <a:prstGeom prst="line">
                <a:avLst/>
              </a:prstGeom>
              <a:noFill/>
              <a:ln w="12700">
                <a:solidFill>
                  <a:schemeClr val="tx1"/>
                </a:solidFill>
                <a:round/>
                <a:headEnd/>
                <a:tailEnd/>
              </a:ln>
              <a:effectLst/>
            </p:spPr>
            <p:txBody>
              <a:bodyPr/>
              <a:lstStyle/>
              <a:p>
                <a:endParaRPr lang="sl-SI"/>
              </a:p>
            </p:txBody>
          </p:sp>
          <p:sp>
            <p:nvSpPr>
              <p:cNvPr id="104632" name="Line 184"/>
              <p:cNvSpPr>
                <a:spLocks noChangeShapeType="1"/>
              </p:cNvSpPr>
              <p:nvPr/>
            </p:nvSpPr>
            <p:spPr bwMode="auto">
              <a:xfrm rot="10800000" flipH="1" flipV="1">
                <a:off x="1127" y="1207"/>
                <a:ext cx="45" cy="91"/>
              </a:xfrm>
              <a:prstGeom prst="line">
                <a:avLst/>
              </a:prstGeom>
              <a:noFill/>
              <a:ln w="12700">
                <a:solidFill>
                  <a:schemeClr val="tx1"/>
                </a:solidFill>
                <a:round/>
                <a:headEnd/>
                <a:tailEnd/>
              </a:ln>
              <a:effectLst/>
            </p:spPr>
            <p:txBody>
              <a:bodyPr/>
              <a:lstStyle/>
              <a:p>
                <a:endParaRPr lang="sl-SI"/>
              </a:p>
            </p:txBody>
          </p:sp>
          <p:sp>
            <p:nvSpPr>
              <p:cNvPr id="104633" name="Line 185"/>
              <p:cNvSpPr>
                <a:spLocks noChangeShapeType="1"/>
              </p:cNvSpPr>
              <p:nvPr/>
            </p:nvSpPr>
            <p:spPr bwMode="auto">
              <a:xfrm rot="10800000" flipV="1">
                <a:off x="1128" y="1298"/>
                <a:ext cx="0" cy="91"/>
              </a:xfrm>
              <a:prstGeom prst="line">
                <a:avLst/>
              </a:prstGeom>
              <a:noFill/>
              <a:ln w="12700">
                <a:solidFill>
                  <a:schemeClr val="tx1"/>
                </a:solidFill>
                <a:round/>
                <a:headEnd/>
                <a:tailEnd/>
              </a:ln>
              <a:effectLst/>
            </p:spPr>
            <p:txBody>
              <a:bodyPr/>
              <a:lstStyle/>
              <a:p>
                <a:endParaRPr lang="sl-SI"/>
              </a:p>
            </p:txBody>
          </p:sp>
          <p:sp>
            <p:nvSpPr>
              <p:cNvPr id="104634" name="Oval 186"/>
              <p:cNvSpPr>
                <a:spLocks noChangeArrowheads="1"/>
              </p:cNvSpPr>
              <p:nvPr/>
            </p:nvSpPr>
            <p:spPr bwMode="auto">
              <a:xfrm rot="10800000">
                <a:off x="1113" y="1373"/>
                <a:ext cx="34" cy="34"/>
              </a:xfrm>
              <a:prstGeom prst="ellipse">
                <a:avLst/>
              </a:prstGeom>
              <a:solidFill>
                <a:srgbClr val="000000"/>
              </a:solidFill>
              <a:ln w="12700">
                <a:solidFill>
                  <a:schemeClr val="tx1"/>
                </a:solidFill>
                <a:round/>
                <a:headEnd/>
                <a:tailEnd/>
              </a:ln>
              <a:effectLst/>
            </p:spPr>
            <p:txBody>
              <a:bodyPr wrap="none" anchor="ctr"/>
              <a:lstStyle/>
              <a:p>
                <a:endParaRPr lang="sl-SI"/>
              </a:p>
            </p:txBody>
          </p:sp>
          <p:sp>
            <p:nvSpPr>
              <p:cNvPr id="104635" name="Oval 187"/>
              <p:cNvSpPr>
                <a:spLocks noChangeArrowheads="1"/>
              </p:cNvSpPr>
              <p:nvPr/>
            </p:nvSpPr>
            <p:spPr bwMode="auto">
              <a:xfrm rot="10800000">
                <a:off x="1063" y="982"/>
                <a:ext cx="136" cy="136"/>
              </a:xfrm>
              <a:prstGeom prst="ellipse">
                <a:avLst/>
              </a:prstGeom>
              <a:noFill/>
              <a:ln w="12700">
                <a:solidFill>
                  <a:schemeClr val="tx1"/>
                </a:solidFill>
                <a:round/>
                <a:headEnd/>
                <a:tailEnd/>
              </a:ln>
              <a:effectLst/>
            </p:spPr>
            <p:txBody>
              <a:bodyPr wrap="none" anchor="ctr"/>
              <a:lstStyle/>
              <a:p>
                <a:endParaRPr lang="sl-SI"/>
              </a:p>
            </p:txBody>
          </p:sp>
          <p:sp>
            <p:nvSpPr>
              <p:cNvPr id="104636" name="Line 188"/>
              <p:cNvSpPr>
                <a:spLocks noChangeShapeType="1"/>
              </p:cNvSpPr>
              <p:nvPr/>
            </p:nvSpPr>
            <p:spPr bwMode="auto">
              <a:xfrm rot="10800000">
                <a:off x="1144" y="936"/>
                <a:ext cx="0" cy="45"/>
              </a:xfrm>
              <a:prstGeom prst="line">
                <a:avLst/>
              </a:prstGeom>
              <a:noFill/>
              <a:ln w="12700">
                <a:solidFill>
                  <a:schemeClr val="tx1"/>
                </a:solidFill>
                <a:round/>
                <a:headEnd/>
                <a:tailEnd/>
              </a:ln>
              <a:effectLst/>
            </p:spPr>
            <p:txBody>
              <a:bodyPr/>
              <a:lstStyle/>
              <a:p>
                <a:endParaRPr lang="sl-SI"/>
              </a:p>
            </p:txBody>
          </p:sp>
          <p:sp>
            <p:nvSpPr>
              <p:cNvPr id="104637" name="Line 189"/>
              <p:cNvSpPr>
                <a:spLocks noChangeShapeType="1"/>
              </p:cNvSpPr>
              <p:nvPr/>
            </p:nvSpPr>
            <p:spPr bwMode="auto">
              <a:xfrm rot="10800000">
                <a:off x="1119" y="936"/>
                <a:ext cx="0" cy="45"/>
              </a:xfrm>
              <a:prstGeom prst="line">
                <a:avLst/>
              </a:prstGeom>
              <a:noFill/>
              <a:ln w="12700">
                <a:solidFill>
                  <a:schemeClr val="tx1"/>
                </a:solidFill>
                <a:round/>
                <a:headEnd/>
                <a:tailEnd/>
              </a:ln>
              <a:effectLst/>
            </p:spPr>
            <p:txBody>
              <a:bodyPr/>
              <a:lstStyle/>
              <a:p>
                <a:endParaRPr lang="sl-SI"/>
              </a:p>
            </p:txBody>
          </p:sp>
          <p:sp>
            <p:nvSpPr>
              <p:cNvPr id="104638" name="AutoShape 190"/>
              <p:cNvSpPr>
                <a:spLocks noChangeArrowheads="1"/>
              </p:cNvSpPr>
              <p:nvPr/>
            </p:nvSpPr>
            <p:spPr bwMode="auto">
              <a:xfrm rot="10800000" flipV="1">
                <a:off x="1020" y="845"/>
                <a:ext cx="227" cy="91"/>
              </a:xfrm>
              <a:prstGeom prst="flowChartManualOperation">
                <a:avLst/>
              </a:prstGeom>
              <a:noFill/>
              <a:ln w="12700">
                <a:solidFill>
                  <a:schemeClr val="tx1"/>
                </a:solidFill>
                <a:miter lim="800000"/>
                <a:headEnd/>
                <a:tailEnd/>
              </a:ln>
              <a:effectLst/>
            </p:spPr>
            <p:txBody>
              <a:bodyPr wrap="none" anchor="ctr"/>
              <a:lstStyle/>
              <a:p>
                <a:pPr algn="ctr"/>
                <a:r>
                  <a:rPr lang="en-US" sz="1000"/>
                  <a:t>n</a:t>
                </a:r>
              </a:p>
            </p:txBody>
          </p:sp>
          <p:sp>
            <p:nvSpPr>
              <p:cNvPr id="104639" name="Text Box 191"/>
              <p:cNvSpPr txBox="1">
                <a:spLocks noChangeArrowheads="1"/>
              </p:cNvSpPr>
              <p:nvPr/>
            </p:nvSpPr>
            <p:spPr bwMode="auto">
              <a:xfrm>
                <a:off x="1306" y="968"/>
                <a:ext cx="191" cy="173"/>
              </a:xfrm>
              <a:prstGeom prst="rect">
                <a:avLst/>
              </a:prstGeom>
              <a:noFill/>
              <a:ln w="12700">
                <a:noFill/>
                <a:miter lim="800000"/>
                <a:headEnd/>
                <a:tailEnd/>
              </a:ln>
              <a:effectLst/>
            </p:spPr>
            <p:txBody>
              <a:bodyPr wrap="none">
                <a:spAutoFit/>
              </a:bodyPr>
              <a:lstStyle/>
              <a:p>
                <a:r>
                  <a:rPr lang="en-GB" sz="1200"/>
                  <a:t>G</a:t>
                </a:r>
              </a:p>
            </p:txBody>
          </p:sp>
          <p:sp>
            <p:nvSpPr>
              <p:cNvPr id="104640" name="Line 192"/>
              <p:cNvSpPr>
                <a:spLocks noChangeShapeType="1"/>
              </p:cNvSpPr>
              <p:nvPr/>
            </p:nvSpPr>
            <p:spPr bwMode="auto">
              <a:xfrm rot="10800000" flipV="1">
                <a:off x="1398" y="1116"/>
                <a:ext cx="1" cy="91"/>
              </a:xfrm>
              <a:prstGeom prst="line">
                <a:avLst/>
              </a:prstGeom>
              <a:noFill/>
              <a:ln w="12700">
                <a:solidFill>
                  <a:schemeClr val="tx1"/>
                </a:solidFill>
                <a:round/>
                <a:headEnd/>
                <a:tailEnd/>
              </a:ln>
              <a:effectLst/>
            </p:spPr>
            <p:txBody>
              <a:bodyPr/>
              <a:lstStyle/>
              <a:p>
                <a:endParaRPr lang="sl-SI"/>
              </a:p>
            </p:txBody>
          </p:sp>
          <p:sp>
            <p:nvSpPr>
              <p:cNvPr id="104641" name="Line 193"/>
              <p:cNvSpPr>
                <a:spLocks noChangeShapeType="1"/>
              </p:cNvSpPr>
              <p:nvPr/>
            </p:nvSpPr>
            <p:spPr bwMode="auto">
              <a:xfrm rot="10800000" flipH="1" flipV="1">
                <a:off x="1399" y="1207"/>
                <a:ext cx="45" cy="91"/>
              </a:xfrm>
              <a:prstGeom prst="line">
                <a:avLst/>
              </a:prstGeom>
              <a:noFill/>
              <a:ln w="12700">
                <a:solidFill>
                  <a:schemeClr val="tx1"/>
                </a:solidFill>
                <a:round/>
                <a:headEnd/>
                <a:tailEnd/>
              </a:ln>
              <a:effectLst/>
            </p:spPr>
            <p:txBody>
              <a:bodyPr/>
              <a:lstStyle/>
              <a:p>
                <a:endParaRPr lang="sl-SI"/>
              </a:p>
            </p:txBody>
          </p:sp>
          <p:sp>
            <p:nvSpPr>
              <p:cNvPr id="104642" name="Line 194"/>
              <p:cNvSpPr>
                <a:spLocks noChangeShapeType="1"/>
              </p:cNvSpPr>
              <p:nvPr/>
            </p:nvSpPr>
            <p:spPr bwMode="auto">
              <a:xfrm rot="10800000" flipV="1">
                <a:off x="1400" y="1298"/>
                <a:ext cx="0" cy="91"/>
              </a:xfrm>
              <a:prstGeom prst="line">
                <a:avLst/>
              </a:prstGeom>
              <a:noFill/>
              <a:ln w="12700">
                <a:solidFill>
                  <a:schemeClr val="tx1"/>
                </a:solidFill>
                <a:round/>
                <a:headEnd/>
                <a:tailEnd/>
              </a:ln>
              <a:effectLst/>
            </p:spPr>
            <p:txBody>
              <a:bodyPr/>
              <a:lstStyle/>
              <a:p>
                <a:endParaRPr lang="sl-SI"/>
              </a:p>
            </p:txBody>
          </p:sp>
          <p:sp>
            <p:nvSpPr>
              <p:cNvPr id="104643" name="Oval 195"/>
              <p:cNvSpPr>
                <a:spLocks noChangeArrowheads="1"/>
              </p:cNvSpPr>
              <p:nvPr/>
            </p:nvSpPr>
            <p:spPr bwMode="auto">
              <a:xfrm rot="10800000">
                <a:off x="1385" y="1373"/>
                <a:ext cx="34" cy="34"/>
              </a:xfrm>
              <a:prstGeom prst="ellipse">
                <a:avLst/>
              </a:prstGeom>
              <a:solidFill>
                <a:srgbClr val="000000"/>
              </a:solidFill>
              <a:ln w="12700">
                <a:solidFill>
                  <a:schemeClr val="tx1"/>
                </a:solidFill>
                <a:round/>
                <a:headEnd/>
                <a:tailEnd/>
              </a:ln>
              <a:effectLst/>
            </p:spPr>
            <p:txBody>
              <a:bodyPr wrap="none" anchor="ctr"/>
              <a:lstStyle/>
              <a:p>
                <a:endParaRPr lang="sl-SI"/>
              </a:p>
            </p:txBody>
          </p:sp>
          <p:sp>
            <p:nvSpPr>
              <p:cNvPr id="104644" name="Oval 196"/>
              <p:cNvSpPr>
                <a:spLocks noChangeArrowheads="1"/>
              </p:cNvSpPr>
              <p:nvPr/>
            </p:nvSpPr>
            <p:spPr bwMode="auto">
              <a:xfrm rot="10800000">
                <a:off x="1335" y="982"/>
                <a:ext cx="136" cy="136"/>
              </a:xfrm>
              <a:prstGeom prst="ellipse">
                <a:avLst/>
              </a:prstGeom>
              <a:noFill/>
              <a:ln w="12700">
                <a:solidFill>
                  <a:schemeClr val="tx1"/>
                </a:solidFill>
                <a:round/>
                <a:headEnd/>
                <a:tailEnd/>
              </a:ln>
              <a:effectLst/>
            </p:spPr>
            <p:txBody>
              <a:bodyPr wrap="none" anchor="ctr"/>
              <a:lstStyle/>
              <a:p>
                <a:endParaRPr lang="sl-SI"/>
              </a:p>
            </p:txBody>
          </p:sp>
          <p:sp>
            <p:nvSpPr>
              <p:cNvPr id="104645" name="Line 197"/>
              <p:cNvSpPr>
                <a:spLocks noChangeShapeType="1"/>
              </p:cNvSpPr>
              <p:nvPr/>
            </p:nvSpPr>
            <p:spPr bwMode="auto">
              <a:xfrm rot="10800000">
                <a:off x="1416" y="936"/>
                <a:ext cx="0" cy="45"/>
              </a:xfrm>
              <a:prstGeom prst="line">
                <a:avLst/>
              </a:prstGeom>
              <a:noFill/>
              <a:ln w="12700">
                <a:solidFill>
                  <a:schemeClr val="tx1"/>
                </a:solidFill>
                <a:round/>
                <a:headEnd/>
                <a:tailEnd/>
              </a:ln>
              <a:effectLst/>
            </p:spPr>
            <p:txBody>
              <a:bodyPr/>
              <a:lstStyle/>
              <a:p>
                <a:endParaRPr lang="sl-SI"/>
              </a:p>
            </p:txBody>
          </p:sp>
          <p:sp>
            <p:nvSpPr>
              <p:cNvPr id="104646" name="Line 198"/>
              <p:cNvSpPr>
                <a:spLocks noChangeShapeType="1"/>
              </p:cNvSpPr>
              <p:nvPr/>
            </p:nvSpPr>
            <p:spPr bwMode="auto">
              <a:xfrm rot="10800000">
                <a:off x="1391" y="936"/>
                <a:ext cx="0" cy="45"/>
              </a:xfrm>
              <a:prstGeom prst="line">
                <a:avLst/>
              </a:prstGeom>
              <a:noFill/>
              <a:ln w="12700">
                <a:solidFill>
                  <a:schemeClr val="tx1"/>
                </a:solidFill>
                <a:round/>
                <a:headEnd/>
                <a:tailEnd/>
              </a:ln>
              <a:effectLst/>
            </p:spPr>
            <p:txBody>
              <a:bodyPr/>
              <a:lstStyle/>
              <a:p>
                <a:endParaRPr lang="sl-SI"/>
              </a:p>
            </p:txBody>
          </p:sp>
          <p:sp>
            <p:nvSpPr>
              <p:cNvPr id="104647" name="AutoShape 199"/>
              <p:cNvSpPr>
                <a:spLocks noChangeArrowheads="1"/>
              </p:cNvSpPr>
              <p:nvPr/>
            </p:nvSpPr>
            <p:spPr bwMode="auto">
              <a:xfrm rot="10800000" flipV="1">
                <a:off x="1292" y="845"/>
                <a:ext cx="227" cy="91"/>
              </a:xfrm>
              <a:prstGeom prst="flowChartManualOperation">
                <a:avLst/>
              </a:prstGeom>
              <a:noFill/>
              <a:ln w="12700">
                <a:solidFill>
                  <a:schemeClr val="tx1"/>
                </a:solidFill>
                <a:miter lim="800000"/>
                <a:headEnd/>
                <a:tailEnd/>
              </a:ln>
              <a:effectLst/>
            </p:spPr>
            <p:txBody>
              <a:bodyPr wrap="none" anchor="ctr"/>
              <a:lstStyle/>
              <a:p>
                <a:pPr algn="ctr"/>
                <a:r>
                  <a:rPr lang="en-US" sz="1000"/>
                  <a:t>+1</a:t>
                </a:r>
              </a:p>
            </p:txBody>
          </p:sp>
        </p:grpSp>
        <p:grpSp>
          <p:nvGrpSpPr>
            <p:cNvPr id="4" name="Group 200"/>
            <p:cNvGrpSpPr>
              <a:grpSpLocks/>
            </p:cNvGrpSpPr>
            <p:nvPr/>
          </p:nvGrpSpPr>
          <p:grpSpPr bwMode="auto">
            <a:xfrm>
              <a:off x="3636" y="917"/>
              <a:ext cx="499" cy="562"/>
              <a:chOff x="1020" y="845"/>
              <a:chExt cx="499" cy="562"/>
            </a:xfrm>
          </p:grpSpPr>
          <p:sp>
            <p:nvSpPr>
              <p:cNvPr id="104649" name="Text Box 201"/>
              <p:cNvSpPr txBox="1">
                <a:spLocks noChangeArrowheads="1"/>
              </p:cNvSpPr>
              <p:nvPr/>
            </p:nvSpPr>
            <p:spPr bwMode="auto">
              <a:xfrm>
                <a:off x="1034" y="965"/>
                <a:ext cx="191" cy="173"/>
              </a:xfrm>
              <a:prstGeom prst="rect">
                <a:avLst/>
              </a:prstGeom>
              <a:noFill/>
              <a:ln w="12700">
                <a:noFill/>
                <a:miter lim="800000"/>
                <a:headEnd/>
                <a:tailEnd/>
              </a:ln>
              <a:effectLst/>
            </p:spPr>
            <p:txBody>
              <a:bodyPr wrap="none">
                <a:spAutoFit/>
              </a:bodyPr>
              <a:lstStyle/>
              <a:p>
                <a:r>
                  <a:rPr lang="en-GB" sz="1200"/>
                  <a:t>G</a:t>
                </a:r>
              </a:p>
            </p:txBody>
          </p:sp>
          <p:sp>
            <p:nvSpPr>
              <p:cNvPr id="104650" name="Line 202"/>
              <p:cNvSpPr>
                <a:spLocks noChangeShapeType="1"/>
              </p:cNvSpPr>
              <p:nvPr/>
            </p:nvSpPr>
            <p:spPr bwMode="auto">
              <a:xfrm rot="10800000" flipV="1">
                <a:off x="1126" y="1116"/>
                <a:ext cx="1" cy="91"/>
              </a:xfrm>
              <a:prstGeom prst="line">
                <a:avLst/>
              </a:prstGeom>
              <a:noFill/>
              <a:ln w="12700">
                <a:solidFill>
                  <a:schemeClr val="tx1"/>
                </a:solidFill>
                <a:round/>
                <a:headEnd/>
                <a:tailEnd/>
              </a:ln>
              <a:effectLst/>
            </p:spPr>
            <p:txBody>
              <a:bodyPr/>
              <a:lstStyle/>
              <a:p>
                <a:endParaRPr lang="sl-SI"/>
              </a:p>
            </p:txBody>
          </p:sp>
          <p:sp>
            <p:nvSpPr>
              <p:cNvPr id="104651" name="Line 203"/>
              <p:cNvSpPr>
                <a:spLocks noChangeShapeType="1"/>
              </p:cNvSpPr>
              <p:nvPr/>
            </p:nvSpPr>
            <p:spPr bwMode="auto">
              <a:xfrm rot="10800000" flipH="1" flipV="1">
                <a:off x="1127" y="1207"/>
                <a:ext cx="45" cy="91"/>
              </a:xfrm>
              <a:prstGeom prst="line">
                <a:avLst/>
              </a:prstGeom>
              <a:noFill/>
              <a:ln w="12700">
                <a:solidFill>
                  <a:schemeClr val="tx1"/>
                </a:solidFill>
                <a:round/>
                <a:headEnd/>
                <a:tailEnd/>
              </a:ln>
              <a:effectLst/>
            </p:spPr>
            <p:txBody>
              <a:bodyPr/>
              <a:lstStyle/>
              <a:p>
                <a:endParaRPr lang="sl-SI"/>
              </a:p>
            </p:txBody>
          </p:sp>
          <p:sp>
            <p:nvSpPr>
              <p:cNvPr id="104652" name="Line 204"/>
              <p:cNvSpPr>
                <a:spLocks noChangeShapeType="1"/>
              </p:cNvSpPr>
              <p:nvPr/>
            </p:nvSpPr>
            <p:spPr bwMode="auto">
              <a:xfrm rot="10800000" flipV="1">
                <a:off x="1128" y="1298"/>
                <a:ext cx="0" cy="91"/>
              </a:xfrm>
              <a:prstGeom prst="line">
                <a:avLst/>
              </a:prstGeom>
              <a:noFill/>
              <a:ln w="12700">
                <a:solidFill>
                  <a:schemeClr val="tx1"/>
                </a:solidFill>
                <a:round/>
                <a:headEnd/>
                <a:tailEnd/>
              </a:ln>
              <a:effectLst/>
            </p:spPr>
            <p:txBody>
              <a:bodyPr/>
              <a:lstStyle/>
              <a:p>
                <a:endParaRPr lang="sl-SI"/>
              </a:p>
            </p:txBody>
          </p:sp>
          <p:sp>
            <p:nvSpPr>
              <p:cNvPr id="104653" name="Oval 205"/>
              <p:cNvSpPr>
                <a:spLocks noChangeArrowheads="1"/>
              </p:cNvSpPr>
              <p:nvPr/>
            </p:nvSpPr>
            <p:spPr bwMode="auto">
              <a:xfrm rot="10800000">
                <a:off x="1113" y="1373"/>
                <a:ext cx="34" cy="34"/>
              </a:xfrm>
              <a:prstGeom prst="ellipse">
                <a:avLst/>
              </a:prstGeom>
              <a:solidFill>
                <a:srgbClr val="000000"/>
              </a:solidFill>
              <a:ln w="12700">
                <a:solidFill>
                  <a:schemeClr val="tx1"/>
                </a:solidFill>
                <a:round/>
                <a:headEnd/>
                <a:tailEnd/>
              </a:ln>
              <a:effectLst/>
            </p:spPr>
            <p:txBody>
              <a:bodyPr wrap="none" anchor="ctr"/>
              <a:lstStyle/>
              <a:p>
                <a:endParaRPr lang="sl-SI"/>
              </a:p>
            </p:txBody>
          </p:sp>
          <p:sp>
            <p:nvSpPr>
              <p:cNvPr id="104654" name="Oval 206"/>
              <p:cNvSpPr>
                <a:spLocks noChangeArrowheads="1"/>
              </p:cNvSpPr>
              <p:nvPr/>
            </p:nvSpPr>
            <p:spPr bwMode="auto">
              <a:xfrm rot="10800000">
                <a:off x="1063" y="982"/>
                <a:ext cx="136" cy="136"/>
              </a:xfrm>
              <a:prstGeom prst="ellipse">
                <a:avLst/>
              </a:prstGeom>
              <a:noFill/>
              <a:ln w="12700">
                <a:solidFill>
                  <a:schemeClr val="tx1"/>
                </a:solidFill>
                <a:round/>
                <a:headEnd/>
                <a:tailEnd/>
              </a:ln>
              <a:effectLst/>
            </p:spPr>
            <p:txBody>
              <a:bodyPr wrap="none" anchor="ctr"/>
              <a:lstStyle/>
              <a:p>
                <a:endParaRPr lang="sl-SI"/>
              </a:p>
            </p:txBody>
          </p:sp>
          <p:sp>
            <p:nvSpPr>
              <p:cNvPr id="104655" name="Line 207"/>
              <p:cNvSpPr>
                <a:spLocks noChangeShapeType="1"/>
              </p:cNvSpPr>
              <p:nvPr/>
            </p:nvSpPr>
            <p:spPr bwMode="auto">
              <a:xfrm rot="10800000">
                <a:off x="1144" y="936"/>
                <a:ext cx="0" cy="45"/>
              </a:xfrm>
              <a:prstGeom prst="line">
                <a:avLst/>
              </a:prstGeom>
              <a:noFill/>
              <a:ln w="12700">
                <a:solidFill>
                  <a:schemeClr val="tx1"/>
                </a:solidFill>
                <a:round/>
                <a:headEnd/>
                <a:tailEnd/>
              </a:ln>
              <a:effectLst/>
            </p:spPr>
            <p:txBody>
              <a:bodyPr/>
              <a:lstStyle/>
              <a:p>
                <a:endParaRPr lang="sl-SI"/>
              </a:p>
            </p:txBody>
          </p:sp>
          <p:sp>
            <p:nvSpPr>
              <p:cNvPr id="104656" name="Line 208"/>
              <p:cNvSpPr>
                <a:spLocks noChangeShapeType="1"/>
              </p:cNvSpPr>
              <p:nvPr/>
            </p:nvSpPr>
            <p:spPr bwMode="auto">
              <a:xfrm rot="10800000">
                <a:off x="1119" y="936"/>
                <a:ext cx="0" cy="45"/>
              </a:xfrm>
              <a:prstGeom prst="line">
                <a:avLst/>
              </a:prstGeom>
              <a:noFill/>
              <a:ln w="12700">
                <a:solidFill>
                  <a:schemeClr val="tx1"/>
                </a:solidFill>
                <a:round/>
                <a:headEnd/>
                <a:tailEnd/>
              </a:ln>
              <a:effectLst/>
            </p:spPr>
            <p:txBody>
              <a:bodyPr/>
              <a:lstStyle/>
              <a:p>
                <a:endParaRPr lang="sl-SI"/>
              </a:p>
            </p:txBody>
          </p:sp>
          <p:sp>
            <p:nvSpPr>
              <p:cNvPr id="104657" name="AutoShape 209"/>
              <p:cNvSpPr>
                <a:spLocks noChangeArrowheads="1"/>
              </p:cNvSpPr>
              <p:nvPr/>
            </p:nvSpPr>
            <p:spPr bwMode="auto">
              <a:xfrm rot="10800000" flipV="1">
                <a:off x="1020" y="845"/>
                <a:ext cx="227" cy="91"/>
              </a:xfrm>
              <a:prstGeom prst="flowChartManualOperation">
                <a:avLst/>
              </a:prstGeom>
              <a:noFill/>
              <a:ln w="12700">
                <a:solidFill>
                  <a:schemeClr val="tx1"/>
                </a:solidFill>
                <a:miter lim="800000"/>
                <a:headEnd/>
                <a:tailEnd/>
              </a:ln>
              <a:effectLst/>
            </p:spPr>
            <p:txBody>
              <a:bodyPr wrap="none" anchor="ctr"/>
              <a:lstStyle/>
              <a:p>
                <a:pPr algn="ctr"/>
                <a:r>
                  <a:rPr lang="en-US" sz="1000"/>
                  <a:t>n</a:t>
                </a:r>
              </a:p>
            </p:txBody>
          </p:sp>
          <p:sp>
            <p:nvSpPr>
              <p:cNvPr id="104658" name="Text Box 210"/>
              <p:cNvSpPr txBox="1">
                <a:spLocks noChangeArrowheads="1"/>
              </p:cNvSpPr>
              <p:nvPr/>
            </p:nvSpPr>
            <p:spPr bwMode="auto">
              <a:xfrm>
                <a:off x="1306" y="968"/>
                <a:ext cx="191" cy="173"/>
              </a:xfrm>
              <a:prstGeom prst="rect">
                <a:avLst/>
              </a:prstGeom>
              <a:noFill/>
              <a:ln w="12700">
                <a:noFill/>
                <a:miter lim="800000"/>
                <a:headEnd/>
                <a:tailEnd/>
              </a:ln>
              <a:effectLst/>
            </p:spPr>
            <p:txBody>
              <a:bodyPr wrap="none">
                <a:spAutoFit/>
              </a:bodyPr>
              <a:lstStyle/>
              <a:p>
                <a:r>
                  <a:rPr lang="en-GB" sz="1200"/>
                  <a:t>G</a:t>
                </a:r>
              </a:p>
            </p:txBody>
          </p:sp>
          <p:sp>
            <p:nvSpPr>
              <p:cNvPr id="104659" name="Line 211"/>
              <p:cNvSpPr>
                <a:spLocks noChangeShapeType="1"/>
              </p:cNvSpPr>
              <p:nvPr/>
            </p:nvSpPr>
            <p:spPr bwMode="auto">
              <a:xfrm rot="10800000" flipV="1">
                <a:off x="1398" y="1116"/>
                <a:ext cx="1" cy="91"/>
              </a:xfrm>
              <a:prstGeom prst="line">
                <a:avLst/>
              </a:prstGeom>
              <a:noFill/>
              <a:ln w="12700">
                <a:solidFill>
                  <a:schemeClr val="tx1"/>
                </a:solidFill>
                <a:round/>
                <a:headEnd/>
                <a:tailEnd/>
              </a:ln>
              <a:effectLst/>
            </p:spPr>
            <p:txBody>
              <a:bodyPr/>
              <a:lstStyle/>
              <a:p>
                <a:endParaRPr lang="sl-SI"/>
              </a:p>
            </p:txBody>
          </p:sp>
          <p:sp>
            <p:nvSpPr>
              <p:cNvPr id="104660" name="Line 212"/>
              <p:cNvSpPr>
                <a:spLocks noChangeShapeType="1"/>
              </p:cNvSpPr>
              <p:nvPr/>
            </p:nvSpPr>
            <p:spPr bwMode="auto">
              <a:xfrm rot="10800000" flipH="1" flipV="1">
                <a:off x="1399" y="1207"/>
                <a:ext cx="45" cy="91"/>
              </a:xfrm>
              <a:prstGeom prst="line">
                <a:avLst/>
              </a:prstGeom>
              <a:noFill/>
              <a:ln w="12700">
                <a:solidFill>
                  <a:schemeClr val="tx1"/>
                </a:solidFill>
                <a:round/>
                <a:headEnd/>
                <a:tailEnd/>
              </a:ln>
              <a:effectLst/>
            </p:spPr>
            <p:txBody>
              <a:bodyPr/>
              <a:lstStyle/>
              <a:p>
                <a:endParaRPr lang="sl-SI"/>
              </a:p>
            </p:txBody>
          </p:sp>
          <p:sp>
            <p:nvSpPr>
              <p:cNvPr id="104661" name="Line 213"/>
              <p:cNvSpPr>
                <a:spLocks noChangeShapeType="1"/>
              </p:cNvSpPr>
              <p:nvPr/>
            </p:nvSpPr>
            <p:spPr bwMode="auto">
              <a:xfrm rot="10800000" flipV="1">
                <a:off x="1400" y="1298"/>
                <a:ext cx="0" cy="91"/>
              </a:xfrm>
              <a:prstGeom prst="line">
                <a:avLst/>
              </a:prstGeom>
              <a:noFill/>
              <a:ln w="12700">
                <a:solidFill>
                  <a:schemeClr val="tx1"/>
                </a:solidFill>
                <a:round/>
                <a:headEnd/>
                <a:tailEnd/>
              </a:ln>
              <a:effectLst/>
            </p:spPr>
            <p:txBody>
              <a:bodyPr/>
              <a:lstStyle/>
              <a:p>
                <a:endParaRPr lang="sl-SI"/>
              </a:p>
            </p:txBody>
          </p:sp>
          <p:sp>
            <p:nvSpPr>
              <p:cNvPr id="104662" name="Oval 214"/>
              <p:cNvSpPr>
                <a:spLocks noChangeArrowheads="1"/>
              </p:cNvSpPr>
              <p:nvPr/>
            </p:nvSpPr>
            <p:spPr bwMode="auto">
              <a:xfrm rot="10800000">
                <a:off x="1385" y="1373"/>
                <a:ext cx="34" cy="34"/>
              </a:xfrm>
              <a:prstGeom prst="ellipse">
                <a:avLst/>
              </a:prstGeom>
              <a:solidFill>
                <a:srgbClr val="000000"/>
              </a:solidFill>
              <a:ln w="12700">
                <a:solidFill>
                  <a:schemeClr val="tx1"/>
                </a:solidFill>
                <a:round/>
                <a:headEnd/>
                <a:tailEnd/>
              </a:ln>
              <a:effectLst/>
            </p:spPr>
            <p:txBody>
              <a:bodyPr wrap="none" anchor="ctr"/>
              <a:lstStyle/>
              <a:p>
                <a:endParaRPr lang="sl-SI"/>
              </a:p>
            </p:txBody>
          </p:sp>
          <p:sp>
            <p:nvSpPr>
              <p:cNvPr id="104663" name="Oval 215"/>
              <p:cNvSpPr>
                <a:spLocks noChangeArrowheads="1"/>
              </p:cNvSpPr>
              <p:nvPr/>
            </p:nvSpPr>
            <p:spPr bwMode="auto">
              <a:xfrm rot="10800000">
                <a:off x="1335" y="982"/>
                <a:ext cx="136" cy="136"/>
              </a:xfrm>
              <a:prstGeom prst="ellipse">
                <a:avLst/>
              </a:prstGeom>
              <a:noFill/>
              <a:ln w="12700">
                <a:solidFill>
                  <a:schemeClr val="tx1"/>
                </a:solidFill>
                <a:round/>
                <a:headEnd/>
                <a:tailEnd/>
              </a:ln>
              <a:effectLst/>
            </p:spPr>
            <p:txBody>
              <a:bodyPr wrap="none" anchor="ctr"/>
              <a:lstStyle/>
              <a:p>
                <a:endParaRPr lang="sl-SI"/>
              </a:p>
            </p:txBody>
          </p:sp>
          <p:sp>
            <p:nvSpPr>
              <p:cNvPr id="104664" name="Line 216"/>
              <p:cNvSpPr>
                <a:spLocks noChangeShapeType="1"/>
              </p:cNvSpPr>
              <p:nvPr/>
            </p:nvSpPr>
            <p:spPr bwMode="auto">
              <a:xfrm rot="10800000">
                <a:off x="1416" y="936"/>
                <a:ext cx="0" cy="45"/>
              </a:xfrm>
              <a:prstGeom prst="line">
                <a:avLst/>
              </a:prstGeom>
              <a:noFill/>
              <a:ln w="12700">
                <a:solidFill>
                  <a:schemeClr val="tx1"/>
                </a:solidFill>
                <a:round/>
                <a:headEnd/>
                <a:tailEnd/>
              </a:ln>
              <a:effectLst/>
            </p:spPr>
            <p:txBody>
              <a:bodyPr/>
              <a:lstStyle/>
              <a:p>
                <a:endParaRPr lang="sl-SI"/>
              </a:p>
            </p:txBody>
          </p:sp>
          <p:sp>
            <p:nvSpPr>
              <p:cNvPr id="104665" name="Line 217"/>
              <p:cNvSpPr>
                <a:spLocks noChangeShapeType="1"/>
              </p:cNvSpPr>
              <p:nvPr/>
            </p:nvSpPr>
            <p:spPr bwMode="auto">
              <a:xfrm rot="10800000">
                <a:off x="1391" y="936"/>
                <a:ext cx="0" cy="45"/>
              </a:xfrm>
              <a:prstGeom prst="line">
                <a:avLst/>
              </a:prstGeom>
              <a:noFill/>
              <a:ln w="12700">
                <a:solidFill>
                  <a:schemeClr val="tx1"/>
                </a:solidFill>
                <a:round/>
                <a:headEnd/>
                <a:tailEnd/>
              </a:ln>
              <a:effectLst/>
            </p:spPr>
            <p:txBody>
              <a:bodyPr/>
              <a:lstStyle/>
              <a:p>
                <a:endParaRPr lang="sl-SI"/>
              </a:p>
            </p:txBody>
          </p:sp>
          <p:sp>
            <p:nvSpPr>
              <p:cNvPr id="104666" name="AutoShape 218"/>
              <p:cNvSpPr>
                <a:spLocks noChangeArrowheads="1"/>
              </p:cNvSpPr>
              <p:nvPr/>
            </p:nvSpPr>
            <p:spPr bwMode="auto">
              <a:xfrm rot="10800000" flipV="1">
                <a:off x="1292" y="845"/>
                <a:ext cx="227" cy="91"/>
              </a:xfrm>
              <a:prstGeom prst="flowChartManualOperation">
                <a:avLst/>
              </a:prstGeom>
              <a:noFill/>
              <a:ln w="12700">
                <a:solidFill>
                  <a:schemeClr val="tx1"/>
                </a:solidFill>
                <a:miter lim="800000"/>
                <a:headEnd/>
                <a:tailEnd/>
              </a:ln>
              <a:effectLst/>
            </p:spPr>
            <p:txBody>
              <a:bodyPr wrap="none" anchor="ctr"/>
              <a:lstStyle/>
              <a:p>
                <a:pPr algn="ctr"/>
                <a:r>
                  <a:rPr lang="en-US" sz="1000"/>
                  <a:t>+1</a:t>
                </a:r>
              </a:p>
            </p:txBody>
          </p:sp>
        </p:grpSp>
        <p:sp>
          <p:nvSpPr>
            <p:cNvPr id="104668" name="Oval 220"/>
            <p:cNvSpPr>
              <a:spLocks noChangeArrowheads="1"/>
            </p:cNvSpPr>
            <p:nvPr/>
          </p:nvSpPr>
          <p:spPr bwMode="auto">
            <a:xfrm>
              <a:off x="3303" y="1440"/>
              <a:ext cx="34" cy="34"/>
            </a:xfrm>
            <a:prstGeom prst="ellipse">
              <a:avLst/>
            </a:prstGeom>
            <a:solidFill>
              <a:srgbClr val="000000"/>
            </a:solidFill>
            <a:ln w="12700">
              <a:solidFill>
                <a:schemeClr val="tx1"/>
              </a:solidFill>
              <a:round/>
              <a:headEnd/>
              <a:tailEnd/>
            </a:ln>
            <a:effectLst/>
          </p:spPr>
          <p:txBody>
            <a:bodyPr wrap="none" anchor="ctr"/>
            <a:lstStyle/>
            <a:p>
              <a:endParaRPr lang="sl-SI"/>
            </a:p>
          </p:txBody>
        </p:sp>
        <p:grpSp>
          <p:nvGrpSpPr>
            <p:cNvPr id="5" name="Group 221"/>
            <p:cNvGrpSpPr>
              <a:grpSpLocks/>
            </p:cNvGrpSpPr>
            <p:nvPr/>
          </p:nvGrpSpPr>
          <p:grpSpPr bwMode="auto">
            <a:xfrm>
              <a:off x="3305" y="2075"/>
              <a:ext cx="110" cy="241"/>
              <a:chOff x="729" y="2115"/>
              <a:chExt cx="110" cy="241"/>
            </a:xfrm>
          </p:grpSpPr>
          <p:sp>
            <p:nvSpPr>
              <p:cNvPr id="104670" name="Line 222"/>
              <p:cNvSpPr>
                <a:spLocks noChangeShapeType="1"/>
              </p:cNvSpPr>
              <p:nvPr/>
            </p:nvSpPr>
            <p:spPr bwMode="auto">
              <a:xfrm flipH="1">
                <a:off x="793" y="2115"/>
                <a:ext cx="46" cy="0"/>
              </a:xfrm>
              <a:prstGeom prst="line">
                <a:avLst/>
              </a:prstGeom>
              <a:noFill/>
              <a:ln w="12700">
                <a:solidFill>
                  <a:schemeClr val="tx1"/>
                </a:solidFill>
                <a:round/>
                <a:headEnd/>
                <a:tailEnd/>
              </a:ln>
              <a:effectLst/>
            </p:spPr>
            <p:txBody>
              <a:bodyPr/>
              <a:lstStyle/>
              <a:p>
                <a:endParaRPr lang="sl-SI"/>
              </a:p>
            </p:txBody>
          </p:sp>
          <p:sp>
            <p:nvSpPr>
              <p:cNvPr id="104671" name="Line 223"/>
              <p:cNvSpPr>
                <a:spLocks noChangeShapeType="1"/>
              </p:cNvSpPr>
              <p:nvPr/>
            </p:nvSpPr>
            <p:spPr bwMode="auto">
              <a:xfrm>
                <a:off x="793" y="2115"/>
                <a:ext cx="0" cy="45"/>
              </a:xfrm>
              <a:prstGeom prst="line">
                <a:avLst/>
              </a:prstGeom>
              <a:noFill/>
              <a:ln w="12700">
                <a:solidFill>
                  <a:schemeClr val="tx1"/>
                </a:solidFill>
                <a:round/>
                <a:headEnd/>
                <a:tailEnd/>
              </a:ln>
              <a:effectLst/>
            </p:spPr>
            <p:txBody>
              <a:bodyPr/>
              <a:lstStyle/>
              <a:p>
                <a:endParaRPr lang="sl-SI"/>
              </a:p>
            </p:txBody>
          </p:sp>
          <p:sp>
            <p:nvSpPr>
              <p:cNvPr id="104672" name="Line 224"/>
              <p:cNvSpPr>
                <a:spLocks noChangeShapeType="1"/>
              </p:cNvSpPr>
              <p:nvPr/>
            </p:nvSpPr>
            <p:spPr bwMode="auto">
              <a:xfrm>
                <a:off x="747" y="2331"/>
                <a:ext cx="90" cy="0"/>
              </a:xfrm>
              <a:prstGeom prst="line">
                <a:avLst/>
              </a:prstGeom>
              <a:noFill/>
              <a:ln w="12700">
                <a:solidFill>
                  <a:schemeClr val="tx1"/>
                </a:solidFill>
                <a:round/>
                <a:headEnd/>
                <a:tailEnd/>
              </a:ln>
              <a:effectLst/>
            </p:spPr>
            <p:txBody>
              <a:bodyPr/>
              <a:lstStyle/>
              <a:p>
                <a:endParaRPr lang="sl-SI"/>
              </a:p>
            </p:txBody>
          </p:sp>
          <p:sp>
            <p:nvSpPr>
              <p:cNvPr id="104673" name="Line 225"/>
              <p:cNvSpPr>
                <a:spLocks noChangeShapeType="1"/>
              </p:cNvSpPr>
              <p:nvPr/>
            </p:nvSpPr>
            <p:spPr bwMode="auto">
              <a:xfrm>
                <a:off x="773" y="2356"/>
                <a:ext cx="44" cy="0"/>
              </a:xfrm>
              <a:prstGeom prst="line">
                <a:avLst/>
              </a:prstGeom>
              <a:noFill/>
              <a:ln w="12700">
                <a:solidFill>
                  <a:schemeClr val="tx1"/>
                </a:solidFill>
                <a:round/>
                <a:headEnd/>
                <a:tailEnd/>
              </a:ln>
              <a:effectLst/>
            </p:spPr>
            <p:txBody>
              <a:bodyPr/>
              <a:lstStyle/>
              <a:p>
                <a:endParaRPr lang="sl-SI"/>
              </a:p>
            </p:txBody>
          </p:sp>
          <p:sp>
            <p:nvSpPr>
              <p:cNvPr id="104674" name="Line 226"/>
              <p:cNvSpPr>
                <a:spLocks noChangeShapeType="1"/>
              </p:cNvSpPr>
              <p:nvPr/>
            </p:nvSpPr>
            <p:spPr bwMode="auto">
              <a:xfrm flipV="1">
                <a:off x="793" y="2286"/>
                <a:ext cx="0" cy="45"/>
              </a:xfrm>
              <a:prstGeom prst="line">
                <a:avLst/>
              </a:prstGeom>
              <a:noFill/>
              <a:ln w="9525">
                <a:solidFill>
                  <a:schemeClr val="tx1"/>
                </a:solidFill>
                <a:round/>
                <a:headEnd/>
                <a:tailEnd/>
              </a:ln>
              <a:effectLst/>
            </p:spPr>
            <p:txBody>
              <a:bodyPr/>
              <a:lstStyle/>
              <a:p>
                <a:endParaRPr lang="sl-SI"/>
              </a:p>
            </p:txBody>
          </p:sp>
          <p:sp>
            <p:nvSpPr>
              <p:cNvPr id="104675" name="Line 227"/>
              <p:cNvSpPr>
                <a:spLocks noChangeShapeType="1"/>
              </p:cNvSpPr>
              <p:nvPr/>
            </p:nvSpPr>
            <p:spPr bwMode="auto">
              <a:xfrm flipH="1" flipV="1">
                <a:off x="729" y="2160"/>
                <a:ext cx="58" cy="119"/>
              </a:xfrm>
              <a:prstGeom prst="line">
                <a:avLst/>
              </a:prstGeom>
              <a:noFill/>
              <a:ln w="12700">
                <a:solidFill>
                  <a:schemeClr val="tx1"/>
                </a:solidFill>
                <a:round/>
                <a:headEnd/>
                <a:tailEnd/>
              </a:ln>
              <a:effectLst/>
            </p:spPr>
            <p:txBody>
              <a:bodyPr/>
              <a:lstStyle/>
              <a:p>
                <a:endParaRPr lang="sl-SI"/>
              </a:p>
            </p:txBody>
          </p:sp>
          <p:sp>
            <p:nvSpPr>
              <p:cNvPr id="104676" name="Rectangle 228"/>
              <p:cNvSpPr>
                <a:spLocks noChangeArrowheads="1"/>
              </p:cNvSpPr>
              <p:nvPr/>
            </p:nvSpPr>
            <p:spPr bwMode="auto">
              <a:xfrm rot="19980000">
                <a:off x="747" y="2195"/>
                <a:ext cx="46" cy="91"/>
              </a:xfrm>
              <a:prstGeom prst="rect">
                <a:avLst/>
              </a:prstGeom>
              <a:noFill/>
              <a:ln w="9525">
                <a:solidFill>
                  <a:schemeClr val="tx1"/>
                </a:solidFill>
                <a:miter lim="800000"/>
                <a:headEnd/>
                <a:tailEnd/>
              </a:ln>
              <a:effectLst/>
            </p:spPr>
            <p:txBody>
              <a:bodyPr wrap="none" anchor="ctr"/>
              <a:lstStyle/>
              <a:p>
                <a:endParaRPr lang="sl-SI"/>
              </a:p>
            </p:txBody>
          </p:sp>
        </p:grpSp>
        <p:grpSp>
          <p:nvGrpSpPr>
            <p:cNvPr id="6" name="Group 229"/>
            <p:cNvGrpSpPr>
              <a:grpSpLocks/>
            </p:cNvGrpSpPr>
            <p:nvPr/>
          </p:nvGrpSpPr>
          <p:grpSpPr bwMode="auto">
            <a:xfrm>
              <a:off x="2710" y="2075"/>
              <a:ext cx="110" cy="241"/>
              <a:chOff x="729" y="2115"/>
              <a:chExt cx="110" cy="241"/>
            </a:xfrm>
          </p:grpSpPr>
          <p:sp>
            <p:nvSpPr>
              <p:cNvPr id="104678" name="Line 230"/>
              <p:cNvSpPr>
                <a:spLocks noChangeShapeType="1"/>
              </p:cNvSpPr>
              <p:nvPr/>
            </p:nvSpPr>
            <p:spPr bwMode="auto">
              <a:xfrm flipH="1">
                <a:off x="793" y="2115"/>
                <a:ext cx="46" cy="0"/>
              </a:xfrm>
              <a:prstGeom prst="line">
                <a:avLst/>
              </a:prstGeom>
              <a:noFill/>
              <a:ln w="12700">
                <a:solidFill>
                  <a:schemeClr val="tx1"/>
                </a:solidFill>
                <a:round/>
                <a:headEnd/>
                <a:tailEnd/>
              </a:ln>
              <a:effectLst/>
            </p:spPr>
            <p:txBody>
              <a:bodyPr/>
              <a:lstStyle/>
              <a:p>
                <a:endParaRPr lang="sl-SI"/>
              </a:p>
            </p:txBody>
          </p:sp>
          <p:sp>
            <p:nvSpPr>
              <p:cNvPr id="104679" name="Line 231"/>
              <p:cNvSpPr>
                <a:spLocks noChangeShapeType="1"/>
              </p:cNvSpPr>
              <p:nvPr/>
            </p:nvSpPr>
            <p:spPr bwMode="auto">
              <a:xfrm>
                <a:off x="793" y="2115"/>
                <a:ext cx="0" cy="45"/>
              </a:xfrm>
              <a:prstGeom prst="line">
                <a:avLst/>
              </a:prstGeom>
              <a:noFill/>
              <a:ln w="12700">
                <a:solidFill>
                  <a:schemeClr val="tx1"/>
                </a:solidFill>
                <a:round/>
                <a:headEnd/>
                <a:tailEnd/>
              </a:ln>
              <a:effectLst/>
            </p:spPr>
            <p:txBody>
              <a:bodyPr/>
              <a:lstStyle/>
              <a:p>
                <a:endParaRPr lang="sl-SI"/>
              </a:p>
            </p:txBody>
          </p:sp>
          <p:sp>
            <p:nvSpPr>
              <p:cNvPr id="104680" name="Line 232"/>
              <p:cNvSpPr>
                <a:spLocks noChangeShapeType="1"/>
              </p:cNvSpPr>
              <p:nvPr/>
            </p:nvSpPr>
            <p:spPr bwMode="auto">
              <a:xfrm>
                <a:off x="747" y="2331"/>
                <a:ext cx="90" cy="0"/>
              </a:xfrm>
              <a:prstGeom prst="line">
                <a:avLst/>
              </a:prstGeom>
              <a:noFill/>
              <a:ln w="12700">
                <a:solidFill>
                  <a:schemeClr val="tx1"/>
                </a:solidFill>
                <a:round/>
                <a:headEnd/>
                <a:tailEnd/>
              </a:ln>
              <a:effectLst/>
            </p:spPr>
            <p:txBody>
              <a:bodyPr/>
              <a:lstStyle/>
              <a:p>
                <a:endParaRPr lang="sl-SI"/>
              </a:p>
            </p:txBody>
          </p:sp>
          <p:sp>
            <p:nvSpPr>
              <p:cNvPr id="104681" name="Line 233"/>
              <p:cNvSpPr>
                <a:spLocks noChangeShapeType="1"/>
              </p:cNvSpPr>
              <p:nvPr/>
            </p:nvSpPr>
            <p:spPr bwMode="auto">
              <a:xfrm>
                <a:off x="773" y="2356"/>
                <a:ext cx="44" cy="0"/>
              </a:xfrm>
              <a:prstGeom prst="line">
                <a:avLst/>
              </a:prstGeom>
              <a:noFill/>
              <a:ln w="12700">
                <a:solidFill>
                  <a:schemeClr val="tx1"/>
                </a:solidFill>
                <a:round/>
                <a:headEnd/>
                <a:tailEnd/>
              </a:ln>
              <a:effectLst/>
            </p:spPr>
            <p:txBody>
              <a:bodyPr/>
              <a:lstStyle/>
              <a:p>
                <a:endParaRPr lang="sl-SI"/>
              </a:p>
            </p:txBody>
          </p:sp>
          <p:sp>
            <p:nvSpPr>
              <p:cNvPr id="104682" name="Line 234"/>
              <p:cNvSpPr>
                <a:spLocks noChangeShapeType="1"/>
              </p:cNvSpPr>
              <p:nvPr/>
            </p:nvSpPr>
            <p:spPr bwMode="auto">
              <a:xfrm flipV="1">
                <a:off x="793" y="2286"/>
                <a:ext cx="0" cy="45"/>
              </a:xfrm>
              <a:prstGeom prst="line">
                <a:avLst/>
              </a:prstGeom>
              <a:noFill/>
              <a:ln w="9525">
                <a:solidFill>
                  <a:schemeClr val="tx1"/>
                </a:solidFill>
                <a:round/>
                <a:headEnd/>
                <a:tailEnd/>
              </a:ln>
              <a:effectLst/>
            </p:spPr>
            <p:txBody>
              <a:bodyPr/>
              <a:lstStyle/>
              <a:p>
                <a:endParaRPr lang="sl-SI"/>
              </a:p>
            </p:txBody>
          </p:sp>
          <p:sp>
            <p:nvSpPr>
              <p:cNvPr id="104683" name="Line 235"/>
              <p:cNvSpPr>
                <a:spLocks noChangeShapeType="1"/>
              </p:cNvSpPr>
              <p:nvPr/>
            </p:nvSpPr>
            <p:spPr bwMode="auto">
              <a:xfrm flipH="1" flipV="1">
                <a:off x="729" y="2160"/>
                <a:ext cx="58" cy="119"/>
              </a:xfrm>
              <a:prstGeom prst="line">
                <a:avLst/>
              </a:prstGeom>
              <a:noFill/>
              <a:ln w="12700">
                <a:solidFill>
                  <a:schemeClr val="tx1"/>
                </a:solidFill>
                <a:round/>
                <a:headEnd/>
                <a:tailEnd/>
              </a:ln>
              <a:effectLst/>
            </p:spPr>
            <p:txBody>
              <a:bodyPr/>
              <a:lstStyle/>
              <a:p>
                <a:endParaRPr lang="sl-SI"/>
              </a:p>
            </p:txBody>
          </p:sp>
          <p:sp>
            <p:nvSpPr>
              <p:cNvPr id="104684" name="Rectangle 236"/>
              <p:cNvSpPr>
                <a:spLocks noChangeArrowheads="1"/>
              </p:cNvSpPr>
              <p:nvPr/>
            </p:nvSpPr>
            <p:spPr bwMode="auto">
              <a:xfrm rot="19980000">
                <a:off x="747" y="2195"/>
                <a:ext cx="46" cy="91"/>
              </a:xfrm>
              <a:prstGeom prst="rect">
                <a:avLst/>
              </a:prstGeom>
              <a:noFill/>
              <a:ln w="9525">
                <a:solidFill>
                  <a:schemeClr val="tx1"/>
                </a:solidFill>
                <a:miter lim="800000"/>
                <a:headEnd/>
                <a:tailEnd/>
              </a:ln>
              <a:effectLst/>
            </p:spPr>
            <p:txBody>
              <a:bodyPr wrap="none" anchor="ctr"/>
              <a:lstStyle/>
              <a:p>
                <a:endParaRPr lang="sl-SI"/>
              </a:p>
            </p:txBody>
          </p:sp>
        </p:grpSp>
        <p:grpSp>
          <p:nvGrpSpPr>
            <p:cNvPr id="7" name="Group 237"/>
            <p:cNvGrpSpPr>
              <a:grpSpLocks/>
            </p:cNvGrpSpPr>
            <p:nvPr/>
          </p:nvGrpSpPr>
          <p:grpSpPr bwMode="auto">
            <a:xfrm>
              <a:off x="2209" y="2075"/>
              <a:ext cx="110" cy="241"/>
              <a:chOff x="729" y="2115"/>
              <a:chExt cx="110" cy="241"/>
            </a:xfrm>
          </p:grpSpPr>
          <p:sp>
            <p:nvSpPr>
              <p:cNvPr id="104686" name="Line 238"/>
              <p:cNvSpPr>
                <a:spLocks noChangeShapeType="1"/>
              </p:cNvSpPr>
              <p:nvPr/>
            </p:nvSpPr>
            <p:spPr bwMode="auto">
              <a:xfrm flipH="1">
                <a:off x="793" y="2115"/>
                <a:ext cx="46" cy="0"/>
              </a:xfrm>
              <a:prstGeom prst="line">
                <a:avLst/>
              </a:prstGeom>
              <a:noFill/>
              <a:ln w="12700">
                <a:solidFill>
                  <a:schemeClr val="tx1"/>
                </a:solidFill>
                <a:round/>
                <a:headEnd/>
                <a:tailEnd/>
              </a:ln>
              <a:effectLst/>
            </p:spPr>
            <p:txBody>
              <a:bodyPr/>
              <a:lstStyle/>
              <a:p>
                <a:endParaRPr lang="sl-SI"/>
              </a:p>
            </p:txBody>
          </p:sp>
          <p:sp>
            <p:nvSpPr>
              <p:cNvPr id="104687" name="Line 239"/>
              <p:cNvSpPr>
                <a:spLocks noChangeShapeType="1"/>
              </p:cNvSpPr>
              <p:nvPr/>
            </p:nvSpPr>
            <p:spPr bwMode="auto">
              <a:xfrm>
                <a:off x="793" y="2115"/>
                <a:ext cx="0" cy="45"/>
              </a:xfrm>
              <a:prstGeom prst="line">
                <a:avLst/>
              </a:prstGeom>
              <a:noFill/>
              <a:ln w="12700">
                <a:solidFill>
                  <a:schemeClr val="tx1"/>
                </a:solidFill>
                <a:round/>
                <a:headEnd/>
                <a:tailEnd/>
              </a:ln>
              <a:effectLst/>
            </p:spPr>
            <p:txBody>
              <a:bodyPr/>
              <a:lstStyle/>
              <a:p>
                <a:endParaRPr lang="sl-SI"/>
              </a:p>
            </p:txBody>
          </p:sp>
          <p:sp>
            <p:nvSpPr>
              <p:cNvPr id="104688" name="Line 240"/>
              <p:cNvSpPr>
                <a:spLocks noChangeShapeType="1"/>
              </p:cNvSpPr>
              <p:nvPr/>
            </p:nvSpPr>
            <p:spPr bwMode="auto">
              <a:xfrm>
                <a:off x="747" y="2331"/>
                <a:ext cx="90" cy="0"/>
              </a:xfrm>
              <a:prstGeom prst="line">
                <a:avLst/>
              </a:prstGeom>
              <a:noFill/>
              <a:ln w="12700">
                <a:solidFill>
                  <a:schemeClr val="tx1"/>
                </a:solidFill>
                <a:round/>
                <a:headEnd/>
                <a:tailEnd/>
              </a:ln>
              <a:effectLst/>
            </p:spPr>
            <p:txBody>
              <a:bodyPr/>
              <a:lstStyle/>
              <a:p>
                <a:endParaRPr lang="sl-SI"/>
              </a:p>
            </p:txBody>
          </p:sp>
          <p:sp>
            <p:nvSpPr>
              <p:cNvPr id="104689" name="Line 241"/>
              <p:cNvSpPr>
                <a:spLocks noChangeShapeType="1"/>
              </p:cNvSpPr>
              <p:nvPr/>
            </p:nvSpPr>
            <p:spPr bwMode="auto">
              <a:xfrm>
                <a:off x="773" y="2356"/>
                <a:ext cx="44" cy="0"/>
              </a:xfrm>
              <a:prstGeom prst="line">
                <a:avLst/>
              </a:prstGeom>
              <a:noFill/>
              <a:ln w="12700">
                <a:solidFill>
                  <a:schemeClr val="tx1"/>
                </a:solidFill>
                <a:round/>
                <a:headEnd/>
                <a:tailEnd/>
              </a:ln>
              <a:effectLst/>
            </p:spPr>
            <p:txBody>
              <a:bodyPr/>
              <a:lstStyle/>
              <a:p>
                <a:endParaRPr lang="sl-SI"/>
              </a:p>
            </p:txBody>
          </p:sp>
          <p:sp>
            <p:nvSpPr>
              <p:cNvPr id="104690" name="Line 242"/>
              <p:cNvSpPr>
                <a:spLocks noChangeShapeType="1"/>
              </p:cNvSpPr>
              <p:nvPr/>
            </p:nvSpPr>
            <p:spPr bwMode="auto">
              <a:xfrm flipV="1">
                <a:off x="793" y="2286"/>
                <a:ext cx="0" cy="45"/>
              </a:xfrm>
              <a:prstGeom prst="line">
                <a:avLst/>
              </a:prstGeom>
              <a:noFill/>
              <a:ln w="9525">
                <a:solidFill>
                  <a:schemeClr val="tx1"/>
                </a:solidFill>
                <a:round/>
                <a:headEnd/>
                <a:tailEnd/>
              </a:ln>
              <a:effectLst/>
            </p:spPr>
            <p:txBody>
              <a:bodyPr/>
              <a:lstStyle/>
              <a:p>
                <a:endParaRPr lang="sl-SI"/>
              </a:p>
            </p:txBody>
          </p:sp>
          <p:sp>
            <p:nvSpPr>
              <p:cNvPr id="104691" name="Line 243"/>
              <p:cNvSpPr>
                <a:spLocks noChangeShapeType="1"/>
              </p:cNvSpPr>
              <p:nvPr/>
            </p:nvSpPr>
            <p:spPr bwMode="auto">
              <a:xfrm flipH="1" flipV="1">
                <a:off x="729" y="2160"/>
                <a:ext cx="58" cy="119"/>
              </a:xfrm>
              <a:prstGeom prst="line">
                <a:avLst/>
              </a:prstGeom>
              <a:noFill/>
              <a:ln w="12700">
                <a:solidFill>
                  <a:schemeClr val="tx1"/>
                </a:solidFill>
                <a:round/>
                <a:headEnd/>
                <a:tailEnd/>
              </a:ln>
              <a:effectLst/>
            </p:spPr>
            <p:txBody>
              <a:bodyPr/>
              <a:lstStyle/>
              <a:p>
                <a:endParaRPr lang="sl-SI"/>
              </a:p>
            </p:txBody>
          </p:sp>
          <p:sp>
            <p:nvSpPr>
              <p:cNvPr id="104692" name="Rectangle 244"/>
              <p:cNvSpPr>
                <a:spLocks noChangeArrowheads="1"/>
              </p:cNvSpPr>
              <p:nvPr/>
            </p:nvSpPr>
            <p:spPr bwMode="auto">
              <a:xfrm rot="19980000">
                <a:off x="747" y="2195"/>
                <a:ext cx="46" cy="91"/>
              </a:xfrm>
              <a:prstGeom prst="rect">
                <a:avLst/>
              </a:prstGeom>
              <a:noFill/>
              <a:ln w="9525">
                <a:solidFill>
                  <a:schemeClr val="tx1"/>
                </a:solidFill>
                <a:miter lim="800000"/>
                <a:headEnd/>
                <a:tailEnd/>
              </a:ln>
              <a:effectLst/>
            </p:spPr>
            <p:txBody>
              <a:bodyPr wrap="none" anchor="ctr"/>
              <a:lstStyle/>
              <a:p>
                <a:endParaRPr lang="sl-SI"/>
              </a:p>
            </p:txBody>
          </p:sp>
        </p:grpSp>
        <p:grpSp>
          <p:nvGrpSpPr>
            <p:cNvPr id="8" name="Group 245"/>
            <p:cNvGrpSpPr>
              <a:grpSpLocks/>
            </p:cNvGrpSpPr>
            <p:nvPr/>
          </p:nvGrpSpPr>
          <p:grpSpPr bwMode="auto">
            <a:xfrm>
              <a:off x="1619" y="2075"/>
              <a:ext cx="110" cy="241"/>
              <a:chOff x="729" y="2115"/>
              <a:chExt cx="110" cy="241"/>
            </a:xfrm>
          </p:grpSpPr>
          <p:sp>
            <p:nvSpPr>
              <p:cNvPr id="104694" name="Line 246"/>
              <p:cNvSpPr>
                <a:spLocks noChangeShapeType="1"/>
              </p:cNvSpPr>
              <p:nvPr/>
            </p:nvSpPr>
            <p:spPr bwMode="auto">
              <a:xfrm flipH="1">
                <a:off x="793" y="2115"/>
                <a:ext cx="46" cy="0"/>
              </a:xfrm>
              <a:prstGeom prst="line">
                <a:avLst/>
              </a:prstGeom>
              <a:noFill/>
              <a:ln w="12700">
                <a:solidFill>
                  <a:schemeClr val="tx1"/>
                </a:solidFill>
                <a:round/>
                <a:headEnd/>
                <a:tailEnd/>
              </a:ln>
              <a:effectLst/>
            </p:spPr>
            <p:txBody>
              <a:bodyPr/>
              <a:lstStyle/>
              <a:p>
                <a:endParaRPr lang="sl-SI"/>
              </a:p>
            </p:txBody>
          </p:sp>
          <p:sp>
            <p:nvSpPr>
              <p:cNvPr id="104695" name="Line 247"/>
              <p:cNvSpPr>
                <a:spLocks noChangeShapeType="1"/>
              </p:cNvSpPr>
              <p:nvPr/>
            </p:nvSpPr>
            <p:spPr bwMode="auto">
              <a:xfrm>
                <a:off x="793" y="2115"/>
                <a:ext cx="0" cy="45"/>
              </a:xfrm>
              <a:prstGeom prst="line">
                <a:avLst/>
              </a:prstGeom>
              <a:noFill/>
              <a:ln w="12700">
                <a:solidFill>
                  <a:schemeClr val="tx1"/>
                </a:solidFill>
                <a:round/>
                <a:headEnd/>
                <a:tailEnd/>
              </a:ln>
              <a:effectLst/>
            </p:spPr>
            <p:txBody>
              <a:bodyPr/>
              <a:lstStyle/>
              <a:p>
                <a:endParaRPr lang="sl-SI"/>
              </a:p>
            </p:txBody>
          </p:sp>
          <p:sp>
            <p:nvSpPr>
              <p:cNvPr id="104696" name="Line 248"/>
              <p:cNvSpPr>
                <a:spLocks noChangeShapeType="1"/>
              </p:cNvSpPr>
              <p:nvPr/>
            </p:nvSpPr>
            <p:spPr bwMode="auto">
              <a:xfrm>
                <a:off x="747" y="2331"/>
                <a:ext cx="90" cy="0"/>
              </a:xfrm>
              <a:prstGeom prst="line">
                <a:avLst/>
              </a:prstGeom>
              <a:noFill/>
              <a:ln w="12700">
                <a:solidFill>
                  <a:schemeClr val="tx1"/>
                </a:solidFill>
                <a:round/>
                <a:headEnd/>
                <a:tailEnd/>
              </a:ln>
              <a:effectLst/>
            </p:spPr>
            <p:txBody>
              <a:bodyPr/>
              <a:lstStyle/>
              <a:p>
                <a:endParaRPr lang="sl-SI"/>
              </a:p>
            </p:txBody>
          </p:sp>
          <p:sp>
            <p:nvSpPr>
              <p:cNvPr id="104697" name="Line 249"/>
              <p:cNvSpPr>
                <a:spLocks noChangeShapeType="1"/>
              </p:cNvSpPr>
              <p:nvPr/>
            </p:nvSpPr>
            <p:spPr bwMode="auto">
              <a:xfrm>
                <a:off x="773" y="2356"/>
                <a:ext cx="44" cy="0"/>
              </a:xfrm>
              <a:prstGeom prst="line">
                <a:avLst/>
              </a:prstGeom>
              <a:noFill/>
              <a:ln w="12700">
                <a:solidFill>
                  <a:schemeClr val="tx1"/>
                </a:solidFill>
                <a:round/>
                <a:headEnd/>
                <a:tailEnd/>
              </a:ln>
              <a:effectLst/>
            </p:spPr>
            <p:txBody>
              <a:bodyPr/>
              <a:lstStyle/>
              <a:p>
                <a:endParaRPr lang="sl-SI"/>
              </a:p>
            </p:txBody>
          </p:sp>
          <p:sp>
            <p:nvSpPr>
              <p:cNvPr id="104698" name="Line 250"/>
              <p:cNvSpPr>
                <a:spLocks noChangeShapeType="1"/>
              </p:cNvSpPr>
              <p:nvPr/>
            </p:nvSpPr>
            <p:spPr bwMode="auto">
              <a:xfrm flipV="1">
                <a:off x="793" y="2286"/>
                <a:ext cx="0" cy="45"/>
              </a:xfrm>
              <a:prstGeom prst="line">
                <a:avLst/>
              </a:prstGeom>
              <a:noFill/>
              <a:ln w="9525">
                <a:solidFill>
                  <a:schemeClr val="tx1"/>
                </a:solidFill>
                <a:round/>
                <a:headEnd/>
                <a:tailEnd/>
              </a:ln>
              <a:effectLst/>
            </p:spPr>
            <p:txBody>
              <a:bodyPr/>
              <a:lstStyle/>
              <a:p>
                <a:endParaRPr lang="sl-SI"/>
              </a:p>
            </p:txBody>
          </p:sp>
          <p:sp>
            <p:nvSpPr>
              <p:cNvPr id="104699" name="Line 251"/>
              <p:cNvSpPr>
                <a:spLocks noChangeShapeType="1"/>
              </p:cNvSpPr>
              <p:nvPr/>
            </p:nvSpPr>
            <p:spPr bwMode="auto">
              <a:xfrm flipH="1" flipV="1">
                <a:off x="729" y="2160"/>
                <a:ext cx="58" cy="119"/>
              </a:xfrm>
              <a:prstGeom prst="line">
                <a:avLst/>
              </a:prstGeom>
              <a:noFill/>
              <a:ln w="12700">
                <a:solidFill>
                  <a:schemeClr val="tx1"/>
                </a:solidFill>
                <a:round/>
                <a:headEnd/>
                <a:tailEnd/>
              </a:ln>
              <a:effectLst/>
            </p:spPr>
            <p:txBody>
              <a:bodyPr/>
              <a:lstStyle/>
              <a:p>
                <a:endParaRPr lang="sl-SI"/>
              </a:p>
            </p:txBody>
          </p:sp>
          <p:sp>
            <p:nvSpPr>
              <p:cNvPr id="104700" name="Rectangle 252"/>
              <p:cNvSpPr>
                <a:spLocks noChangeArrowheads="1"/>
              </p:cNvSpPr>
              <p:nvPr/>
            </p:nvSpPr>
            <p:spPr bwMode="auto">
              <a:xfrm rot="19980000">
                <a:off x="747" y="2195"/>
                <a:ext cx="46" cy="91"/>
              </a:xfrm>
              <a:prstGeom prst="rect">
                <a:avLst/>
              </a:prstGeom>
              <a:noFill/>
              <a:ln w="9525">
                <a:solidFill>
                  <a:schemeClr val="tx1"/>
                </a:solidFill>
                <a:miter lim="800000"/>
                <a:headEnd/>
                <a:tailEnd/>
              </a:ln>
              <a:effectLst/>
            </p:spPr>
            <p:txBody>
              <a:bodyPr wrap="none" anchor="ctr"/>
              <a:lstStyle/>
              <a:p>
                <a:endParaRPr lang="sl-SI"/>
              </a:p>
            </p:txBody>
          </p:sp>
        </p:grpSp>
        <p:grpSp>
          <p:nvGrpSpPr>
            <p:cNvPr id="9" name="Group 253"/>
            <p:cNvGrpSpPr>
              <a:grpSpLocks/>
            </p:cNvGrpSpPr>
            <p:nvPr/>
          </p:nvGrpSpPr>
          <p:grpSpPr bwMode="auto">
            <a:xfrm>
              <a:off x="1037" y="2075"/>
              <a:ext cx="110" cy="241"/>
              <a:chOff x="729" y="2115"/>
              <a:chExt cx="110" cy="241"/>
            </a:xfrm>
          </p:grpSpPr>
          <p:sp>
            <p:nvSpPr>
              <p:cNvPr id="104702" name="Line 254"/>
              <p:cNvSpPr>
                <a:spLocks noChangeShapeType="1"/>
              </p:cNvSpPr>
              <p:nvPr/>
            </p:nvSpPr>
            <p:spPr bwMode="auto">
              <a:xfrm flipH="1">
                <a:off x="793" y="2115"/>
                <a:ext cx="46" cy="0"/>
              </a:xfrm>
              <a:prstGeom prst="line">
                <a:avLst/>
              </a:prstGeom>
              <a:noFill/>
              <a:ln w="12700">
                <a:solidFill>
                  <a:schemeClr val="tx1"/>
                </a:solidFill>
                <a:round/>
                <a:headEnd/>
                <a:tailEnd/>
              </a:ln>
              <a:effectLst/>
            </p:spPr>
            <p:txBody>
              <a:bodyPr/>
              <a:lstStyle/>
              <a:p>
                <a:endParaRPr lang="sl-SI"/>
              </a:p>
            </p:txBody>
          </p:sp>
          <p:sp>
            <p:nvSpPr>
              <p:cNvPr id="104703" name="Line 255"/>
              <p:cNvSpPr>
                <a:spLocks noChangeShapeType="1"/>
              </p:cNvSpPr>
              <p:nvPr/>
            </p:nvSpPr>
            <p:spPr bwMode="auto">
              <a:xfrm>
                <a:off x="793" y="2115"/>
                <a:ext cx="0" cy="45"/>
              </a:xfrm>
              <a:prstGeom prst="line">
                <a:avLst/>
              </a:prstGeom>
              <a:noFill/>
              <a:ln w="12700">
                <a:solidFill>
                  <a:schemeClr val="tx1"/>
                </a:solidFill>
                <a:round/>
                <a:headEnd/>
                <a:tailEnd/>
              </a:ln>
              <a:effectLst/>
            </p:spPr>
            <p:txBody>
              <a:bodyPr/>
              <a:lstStyle/>
              <a:p>
                <a:endParaRPr lang="sl-SI"/>
              </a:p>
            </p:txBody>
          </p:sp>
          <p:sp>
            <p:nvSpPr>
              <p:cNvPr id="104704" name="Line 256"/>
              <p:cNvSpPr>
                <a:spLocks noChangeShapeType="1"/>
              </p:cNvSpPr>
              <p:nvPr/>
            </p:nvSpPr>
            <p:spPr bwMode="auto">
              <a:xfrm>
                <a:off x="747" y="2331"/>
                <a:ext cx="90" cy="0"/>
              </a:xfrm>
              <a:prstGeom prst="line">
                <a:avLst/>
              </a:prstGeom>
              <a:noFill/>
              <a:ln w="12700">
                <a:solidFill>
                  <a:schemeClr val="tx1"/>
                </a:solidFill>
                <a:round/>
                <a:headEnd/>
                <a:tailEnd/>
              </a:ln>
              <a:effectLst/>
            </p:spPr>
            <p:txBody>
              <a:bodyPr/>
              <a:lstStyle/>
              <a:p>
                <a:endParaRPr lang="sl-SI"/>
              </a:p>
            </p:txBody>
          </p:sp>
          <p:sp>
            <p:nvSpPr>
              <p:cNvPr id="104705" name="Line 257"/>
              <p:cNvSpPr>
                <a:spLocks noChangeShapeType="1"/>
              </p:cNvSpPr>
              <p:nvPr/>
            </p:nvSpPr>
            <p:spPr bwMode="auto">
              <a:xfrm>
                <a:off x="773" y="2356"/>
                <a:ext cx="44" cy="0"/>
              </a:xfrm>
              <a:prstGeom prst="line">
                <a:avLst/>
              </a:prstGeom>
              <a:noFill/>
              <a:ln w="12700">
                <a:solidFill>
                  <a:schemeClr val="tx1"/>
                </a:solidFill>
                <a:round/>
                <a:headEnd/>
                <a:tailEnd/>
              </a:ln>
              <a:effectLst/>
            </p:spPr>
            <p:txBody>
              <a:bodyPr/>
              <a:lstStyle/>
              <a:p>
                <a:endParaRPr lang="sl-SI"/>
              </a:p>
            </p:txBody>
          </p:sp>
          <p:sp>
            <p:nvSpPr>
              <p:cNvPr id="104706" name="Line 258"/>
              <p:cNvSpPr>
                <a:spLocks noChangeShapeType="1"/>
              </p:cNvSpPr>
              <p:nvPr/>
            </p:nvSpPr>
            <p:spPr bwMode="auto">
              <a:xfrm flipV="1">
                <a:off x="793" y="2286"/>
                <a:ext cx="0" cy="45"/>
              </a:xfrm>
              <a:prstGeom prst="line">
                <a:avLst/>
              </a:prstGeom>
              <a:noFill/>
              <a:ln w="9525">
                <a:solidFill>
                  <a:schemeClr val="tx1"/>
                </a:solidFill>
                <a:round/>
                <a:headEnd/>
                <a:tailEnd/>
              </a:ln>
              <a:effectLst/>
            </p:spPr>
            <p:txBody>
              <a:bodyPr/>
              <a:lstStyle/>
              <a:p>
                <a:endParaRPr lang="sl-SI"/>
              </a:p>
            </p:txBody>
          </p:sp>
          <p:sp>
            <p:nvSpPr>
              <p:cNvPr id="104707" name="Line 259"/>
              <p:cNvSpPr>
                <a:spLocks noChangeShapeType="1"/>
              </p:cNvSpPr>
              <p:nvPr/>
            </p:nvSpPr>
            <p:spPr bwMode="auto">
              <a:xfrm flipH="1" flipV="1">
                <a:off x="729" y="2160"/>
                <a:ext cx="58" cy="119"/>
              </a:xfrm>
              <a:prstGeom prst="line">
                <a:avLst/>
              </a:prstGeom>
              <a:noFill/>
              <a:ln w="12700">
                <a:solidFill>
                  <a:schemeClr val="tx1"/>
                </a:solidFill>
                <a:round/>
                <a:headEnd/>
                <a:tailEnd/>
              </a:ln>
              <a:effectLst/>
            </p:spPr>
            <p:txBody>
              <a:bodyPr/>
              <a:lstStyle/>
              <a:p>
                <a:endParaRPr lang="sl-SI"/>
              </a:p>
            </p:txBody>
          </p:sp>
          <p:sp>
            <p:nvSpPr>
              <p:cNvPr id="104708" name="Rectangle 260"/>
              <p:cNvSpPr>
                <a:spLocks noChangeArrowheads="1"/>
              </p:cNvSpPr>
              <p:nvPr/>
            </p:nvSpPr>
            <p:spPr bwMode="auto">
              <a:xfrm rot="19980000">
                <a:off x="747" y="2195"/>
                <a:ext cx="46" cy="91"/>
              </a:xfrm>
              <a:prstGeom prst="rect">
                <a:avLst/>
              </a:prstGeom>
              <a:noFill/>
              <a:ln w="9525">
                <a:solidFill>
                  <a:schemeClr val="tx1"/>
                </a:solidFill>
                <a:miter lim="800000"/>
                <a:headEnd/>
                <a:tailEnd/>
              </a:ln>
              <a:effectLst/>
            </p:spPr>
            <p:txBody>
              <a:bodyPr wrap="none" anchor="ctr"/>
              <a:lstStyle/>
              <a:p>
                <a:endParaRPr lang="sl-SI"/>
              </a:p>
            </p:txBody>
          </p:sp>
        </p:grpSp>
        <p:grpSp>
          <p:nvGrpSpPr>
            <p:cNvPr id="10" name="Group 261"/>
            <p:cNvGrpSpPr>
              <a:grpSpLocks/>
            </p:cNvGrpSpPr>
            <p:nvPr/>
          </p:nvGrpSpPr>
          <p:grpSpPr bwMode="auto">
            <a:xfrm>
              <a:off x="527" y="2075"/>
              <a:ext cx="110" cy="241"/>
              <a:chOff x="729" y="2115"/>
              <a:chExt cx="110" cy="241"/>
            </a:xfrm>
          </p:grpSpPr>
          <p:sp>
            <p:nvSpPr>
              <p:cNvPr id="104710" name="Line 262"/>
              <p:cNvSpPr>
                <a:spLocks noChangeShapeType="1"/>
              </p:cNvSpPr>
              <p:nvPr/>
            </p:nvSpPr>
            <p:spPr bwMode="auto">
              <a:xfrm flipH="1">
                <a:off x="793" y="2115"/>
                <a:ext cx="46" cy="0"/>
              </a:xfrm>
              <a:prstGeom prst="line">
                <a:avLst/>
              </a:prstGeom>
              <a:noFill/>
              <a:ln w="12700">
                <a:solidFill>
                  <a:schemeClr val="tx1"/>
                </a:solidFill>
                <a:round/>
                <a:headEnd/>
                <a:tailEnd/>
              </a:ln>
              <a:effectLst/>
            </p:spPr>
            <p:txBody>
              <a:bodyPr/>
              <a:lstStyle/>
              <a:p>
                <a:endParaRPr lang="sl-SI"/>
              </a:p>
            </p:txBody>
          </p:sp>
          <p:sp>
            <p:nvSpPr>
              <p:cNvPr id="104711" name="Line 263"/>
              <p:cNvSpPr>
                <a:spLocks noChangeShapeType="1"/>
              </p:cNvSpPr>
              <p:nvPr/>
            </p:nvSpPr>
            <p:spPr bwMode="auto">
              <a:xfrm>
                <a:off x="793" y="2115"/>
                <a:ext cx="0" cy="45"/>
              </a:xfrm>
              <a:prstGeom prst="line">
                <a:avLst/>
              </a:prstGeom>
              <a:noFill/>
              <a:ln w="12700">
                <a:solidFill>
                  <a:schemeClr val="tx1"/>
                </a:solidFill>
                <a:round/>
                <a:headEnd/>
                <a:tailEnd/>
              </a:ln>
              <a:effectLst/>
            </p:spPr>
            <p:txBody>
              <a:bodyPr/>
              <a:lstStyle/>
              <a:p>
                <a:endParaRPr lang="sl-SI"/>
              </a:p>
            </p:txBody>
          </p:sp>
          <p:sp>
            <p:nvSpPr>
              <p:cNvPr id="104712" name="Line 264"/>
              <p:cNvSpPr>
                <a:spLocks noChangeShapeType="1"/>
              </p:cNvSpPr>
              <p:nvPr/>
            </p:nvSpPr>
            <p:spPr bwMode="auto">
              <a:xfrm>
                <a:off x="747" y="2331"/>
                <a:ext cx="90" cy="0"/>
              </a:xfrm>
              <a:prstGeom prst="line">
                <a:avLst/>
              </a:prstGeom>
              <a:noFill/>
              <a:ln w="12700">
                <a:solidFill>
                  <a:schemeClr val="tx1"/>
                </a:solidFill>
                <a:round/>
                <a:headEnd/>
                <a:tailEnd/>
              </a:ln>
              <a:effectLst/>
            </p:spPr>
            <p:txBody>
              <a:bodyPr/>
              <a:lstStyle/>
              <a:p>
                <a:endParaRPr lang="sl-SI"/>
              </a:p>
            </p:txBody>
          </p:sp>
          <p:sp>
            <p:nvSpPr>
              <p:cNvPr id="104713" name="Line 265"/>
              <p:cNvSpPr>
                <a:spLocks noChangeShapeType="1"/>
              </p:cNvSpPr>
              <p:nvPr/>
            </p:nvSpPr>
            <p:spPr bwMode="auto">
              <a:xfrm>
                <a:off x="773" y="2356"/>
                <a:ext cx="44" cy="0"/>
              </a:xfrm>
              <a:prstGeom prst="line">
                <a:avLst/>
              </a:prstGeom>
              <a:noFill/>
              <a:ln w="12700">
                <a:solidFill>
                  <a:schemeClr val="tx1"/>
                </a:solidFill>
                <a:round/>
                <a:headEnd/>
                <a:tailEnd/>
              </a:ln>
              <a:effectLst/>
            </p:spPr>
            <p:txBody>
              <a:bodyPr/>
              <a:lstStyle/>
              <a:p>
                <a:endParaRPr lang="sl-SI"/>
              </a:p>
            </p:txBody>
          </p:sp>
          <p:sp>
            <p:nvSpPr>
              <p:cNvPr id="104714" name="Line 266"/>
              <p:cNvSpPr>
                <a:spLocks noChangeShapeType="1"/>
              </p:cNvSpPr>
              <p:nvPr/>
            </p:nvSpPr>
            <p:spPr bwMode="auto">
              <a:xfrm flipV="1">
                <a:off x="793" y="2286"/>
                <a:ext cx="0" cy="45"/>
              </a:xfrm>
              <a:prstGeom prst="line">
                <a:avLst/>
              </a:prstGeom>
              <a:noFill/>
              <a:ln w="9525">
                <a:solidFill>
                  <a:schemeClr val="tx1"/>
                </a:solidFill>
                <a:round/>
                <a:headEnd/>
                <a:tailEnd/>
              </a:ln>
              <a:effectLst/>
            </p:spPr>
            <p:txBody>
              <a:bodyPr/>
              <a:lstStyle/>
              <a:p>
                <a:endParaRPr lang="sl-SI"/>
              </a:p>
            </p:txBody>
          </p:sp>
          <p:sp>
            <p:nvSpPr>
              <p:cNvPr id="104715" name="Line 267"/>
              <p:cNvSpPr>
                <a:spLocks noChangeShapeType="1"/>
              </p:cNvSpPr>
              <p:nvPr/>
            </p:nvSpPr>
            <p:spPr bwMode="auto">
              <a:xfrm flipH="1" flipV="1">
                <a:off x="729" y="2160"/>
                <a:ext cx="58" cy="119"/>
              </a:xfrm>
              <a:prstGeom prst="line">
                <a:avLst/>
              </a:prstGeom>
              <a:noFill/>
              <a:ln w="12700">
                <a:solidFill>
                  <a:schemeClr val="tx1"/>
                </a:solidFill>
                <a:round/>
                <a:headEnd/>
                <a:tailEnd/>
              </a:ln>
              <a:effectLst/>
            </p:spPr>
            <p:txBody>
              <a:bodyPr/>
              <a:lstStyle/>
              <a:p>
                <a:endParaRPr lang="sl-SI"/>
              </a:p>
            </p:txBody>
          </p:sp>
          <p:sp>
            <p:nvSpPr>
              <p:cNvPr id="104716" name="Rectangle 268"/>
              <p:cNvSpPr>
                <a:spLocks noChangeArrowheads="1"/>
              </p:cNvSpPr>
              <p:nvPr/>
            </p:nvSpPr>
            <p:spPr bwMode="auto">
              <a:xfrm rot="19980000">
                <a:off x="747" y="2195"/>
                <a:ext cx="46" cy="91"/>
              </a:xfrm>
              <a:prstGeom prst="rect">
                <a:avLst/>
              </a:prstGeom>
              <a:noFill/>
              <a:ln w="9525">
                <a:solidFill>
                  <a:schemeClr val="tx1"/>
                </a:solidFill>
                <a:miter lim="800000"/>
                <a:headEnd/>
                <a:tailEnd/>
              </a:ln>
              <a:effectLst/>
            </p:spPr>
            <p:txBody>
              <a:bodyPr wrap="none" anchor="ctr"/>
              <a:lstStyle/>
              <a:p>
                <a:endParaRPr lang="sl-SI"/>
              </a:p>
            </p:txBody>
          </p:sp>
        </p:grpSp>
        <p:sp>
          <p:nvSpPr>
            <p:cNvPr id="104717" name="Rectangle 269"/>
            <p:cNvSpPr>
              <a:spLocks noChangeArrowheads="1"/>
            </p:cNvSpPr>
            <p:nvPr/>
          </p:nvSpPr>
          <p:spPr bwMode="auto">
            <a:xfrm rot="19980000">
              <a:off x="783" y="1600"/>
              <a:ext cx="45" cy="91"/>
            </a:xfrm>
            <a:prstGeom prst="rect">
              <a:avLst/>
            </a:prstGeom>
            <a:noFill/>
            <a:ln w="9525">
              <a:solidFill>
                <a:schemeClr val="tx1"/>
              </a:solidFill>
              <a:miter lim="800000"/>
              <a:headEnd/>
              <a:tailEnd/>
            </a:ln>
            <a:effectLst/>
          </p:spPr>
          <p:txBody>
            <a:bodyPr wrap="none" anchor="ctr"/>
            <a:lstStyle/>
            <a:p>
              <a:endParaRPr lang="sl-SI"/>
            </a:p>
          </p:txBody>
        </p:sp>
        <p:sp>
          <p:nvSpPr>
            <p:cNvPr id="104718" name="Rectangle 270"/>
            <p:cNvSpPr>
              <a:spLocks noChangeArrowheads="1"/>
            </p:cNvSpPr>
            <p:nvPr/>
          </p:nvSpPr>
          <p:spPr bwMode="auto">
            <a:xfrm rot="19980000">
              <a:off x="1280" y="1599"/>
              <a:ext cx="45" cy="91"/>
            </a:xfrm>
            <a:prstGeom prst="rect">
              <a:avLst/>
            </a:prstGeom>
            <a:noFill/>
            <a:ln w="9525">
              <a:solidFill>
                <a:schemeClr val="tx1"/>
              </a:solidFill>
              <a:miter lim="800000"/>
              <a:headEnd/>
              <a:tailEnd/>
            </a:ln>
            <a:effectLst/>
          </p:spPr>
          <p:txBody>
            <a:bodyPr wrap="none" anchor="ctr"/>
            <a:lstStyle/>
            <a:p>
              <a:endParaRPr lang="sl-SI"/>
            </a:p>
          </p:txBody>
        </p:sp>
        <p:sp>
          <p:nvSpPr>
            <p:cNvPr id="104719" name="Rectangle 271"/>
            <p:cNvSpPr>
              <a:spLocks noChangeArrowheads="1"/>
            </p:cNvSpPr>
            <p:nvPr/>
          </p:nvSpPr>
          <p:spPr bwMode="auto">
            <a:xfrm rot="19980000">
              <a:off x="1873" y="1592"/>
              <a:ext cx="45" cy="91"/>
            </a:xfrm>
            <a:prstGeom prst="rect">
              <a:avLst/>
            </a:prstGeom>
            <a:noFill/>
            <a:ln w="9525">
              <a:solidFill>
                <a:schemeClr val="tx1"/>
              </a:solidFill>
              <a:miter lim="800000"/>
              <a:headEnd/>
              <a:tailEnd/>
            </a:ln>
            <a:effectLst/>
          </p:spPr>
          <p:txBody>
            <a:bodyPr wrap="none" anchor="ctr"/>
            <a:lstStyle/>
            <a:p>
              <a:endParaRPr lang="sl-SI"/>
            </a:p>
          </p:txBody>
        </p:sp>
        <p:sp>
          <p:nvSpPr>
            <p:cNvPr id="104720" name="Rectangle 272"/>
            <p:cNvSpPr>
              <a:spLocks noChangeArrowheads="1"/>
            </p:cNvSpPr>
            <p:nvPr/>
          </p:nvSpPr>
          <p:spPr bwMode="auto">
            <a:xfrm rot="19980000">
              <a:off x="2463" y="1591"/>
              <a:ext cx="45" cy="91"/>
            </a:xfrm>
            <a:prstGeom prst="rect">
              <a:avLst/>
            </a:prstGeom>
            <a:noFill/>
            <a:ln w="9525">
              <a:solidFill>
                <a:schemeClr val="tx1"/>
              </a:solidFill>
              <a:miter lim="800000"/>
              <a:headEnd/>
              <a:tailEnd/>
            </a:ln>
            <a:effectLst/>
          </p:spPr>
          <p:txBody>
            <a:bodyPr wrap="none" anchor="ctr"/>
            <a:lstStyle/>
            <a:p>
              <a:endParaRPr lang="sl-SI"/>
            </a:p>
          </p:txBody>
        </p:sp>
        <p:sp>
          <p:nvSpPr>
            <p:cNvPr id="104721" name="Rectangle 273"/>
            <p:cNvSpPr>
              <a:spLocks noChangeArrowheads="1"/>
            </p:cNvSpPr>
            <p:nvPr/>
          </p:nvSpPr>
          <p:spPr bwMode="auto">
            <a:xfrm rot="19980000">
              <a:off x="2963" y="1608"/>
              <a:ext cx="45" cy="91"/>
            </a:xfrm>
            <a:prstGeom prst="rect">
              <a:avLst/>
            </a:prstGeom>
            <a:noFill/>
            <a:ln w="9525">
              <a:solidFill>
                <a:schemeClr val="tx1"/>
              </a:solidFill>
              <a:miter lim="800000"/>
              <a:headEnd/>
              <a:tailEnd/>
            </a:ln>
            <a:effectLst/>
          </p:spPr>
          <p:txBody>
            <a:bodyPr wrap="none" anchor="ctr"/>
            <a:lstStyle/>
            <a:p>
              <a:endParaRPr lang="sl-SI"/>
            </a:p>
          </p:txBody>
        </p:sp>
        <p:sp>
          <p:nvSpPr>
            <p:cNvPr id="104722" name="Rectangle 274"/>
            <p:cNvSpPr>
              <a:spLocks noChangeArrowheads="1"/>
            </p:cNvSpPr>
            <p:nvPr/>
          </p:nvSpPr>
          <p:spPr bwMode="auto">
            <a:xfrm rot="19980000">
              <a:off x="3553" y="1595"/>
              <a:ext cx="45" cy="91"/>
            </a:xfrm>
            <a:prstGeom prst="rect">
              <a:avLst/>
            </a:prstGeom>
            <a:noFill/>
            <a:ln w="9525">
              <a:solidFill>
                <a:schemeClr val="tx1"/>
              </a:solidFill>
              <a:miter lim="800000"/>
              <a:headEnd/>
              <a:tailEnd/>
            </a:ln>
            <a:effectLst/>
          </p:spPr>
          <p:txBody>
            <a:bodyPr wrap="none" anchor="ctr"/>
            <a:lstStyle/>
            <a:p>
              <a:endParaRPr lang="sl-SI"/>
            </a:p>
          </p:txBody>
        </p:sp>
        <p:sp>
          <p:nvSpPr>
            <p:cNvPr id="104723" name="Text Box 275"/>
            <p:cNvSpPr txBox="1">
              <a:spLocks noChangeArrowheads="1"/>
            </p:cNvSpPr>
            <p:nvPr/>
          </p:nvSpPr>
          <p:spPr bwMode="auto">
            <a:xfrm>
              <a:off x="1819" y="1201"/>
              <a:ext cx="806" cy="250"/>
            </a:xfrm>
            <a:prstGeom prst="rect">
              <a:avLst/>
            </a:prstGeom>
            <a:noFill/>
            <a:ln w="12700">
              <a:noFill/>
              <a:miter lim="800000"/>
              <a:headEnd/>
              <a:tailEnd/>
            </a:ln>
            <a:effectLst/>
          </p:spPr>
          <p:txBody>
            <a:bodyPr wrap="none">
              <a:spAutoFit/>
            </a:bodyPr>
            <a:lstStyle/>
            <a:p>
              <a:pPr algn="ctr"/>
              <a:r>
                <a:rPr lang="en-GB" sz="1000"/>
                <a:t>Unprotected mains/</a:t>
              </a:r>
            </a:p>
            <a:p>
              <a:pPr algn="ctr"/>
              <a:r>
                <a:rPr lang="en-GB" sz="1000"/>
                <a:t>Short break bus</a:t>
              </a:r>
            </a:p>
          </p:txBody>
        </p:sp>
        <p:sp>
          <p:nvSpPr>
            <p:cNvPr id="104724" name="Text Box 276"/>
            <p:cNvSpPr txBox="1">
              <a:spLocks noChangeArrowheads="1"/>
            </p:cNvSpPr>
            <p:nvPr/>
          </p:nvSpPr>
          <p:spPr bwMode="auto">
            <a:xfrm>
              <a:off x="1463" y="884"/>
              <a:ext cx="395" cy="154"/>
            </a:xfrm>
            <a:prstGeom prst="rect">
              <a:avLst/>
            </a:prstGeom>
            <a:noFill/>
            <a:ln w="12700">
              <a:noFill/>
              <a:miter lim="800000"/>
              <a:headEnd/>
              <a:tailEnd/>
            </a:ln>
            <a:effectLst/>
          </p:spPr>
          <p:txBody>
            <a:bodyPr wrap="none">
              <a:spAutoFit/>
            </a:bodyPr>
            <a:lstStyle/>
            <a:p>
              <a:pPr algn="ctr"/>
              <a:r>
                <a:rPr lang="en-GB" sz="1000"/>
                <a:t>Mains 1</a:t>
              </a:r>
            </a:p>
          </p:txBody>
        </p:sp>
      </p:grpSp>
      <p:sp>
        <p:nvSpPr>
          <p:cNvPr id="278" name="Naslov 1"/>
          <p:cNvSpPr txBox="1">
            <a:spLocks/>
          </p:cNvSpPr>
          <p:nvPr/>
        </p:nvSpPr>
        <p:spPr bwMode="auto">
          <a:xfrm>
            <a:off x="428596" y="142852"/>
            <a:ext cx="7286676" cy="64294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sl-SI" sz="3600" b="1" i="0" u="none" strike="noStrike" kern="0" cap="none" spc="0" normalizeH="0" baseline="0" noProof="0" dirty="0" smtClean="0">
                <a:ln>
                  <a:noFill/>
                </a:ln>
                <a:solidFill>
                  <a:schemeClr val="tx2"/>
                </a:solidFill>
                <a:effectLst/>
                <a:uLnTx/>
                <a:uFillTx/>
                <a:latin typeface="+mj-lt"/>
                <a:ea typeface="+mj-ea"/>
                <a:cs typeface="+mj-cs"/>
              </a:rPr>
              <a:t>Oskrba z el. energijo – razred IV</a:t>
            </a:r>
            <a:endParaRPr kumimoji="0" lang="sl-SI" sz="3600" b="1" i="0" u="none" strike="noStrike" kern="0" cap="none" spc="0" normalizeH="0" baseline="0" noProof="0" dirty="0">
              <a:ln>
                <a:noFill/>
              </a:ln>
              <a:solidFill>
                <a:schemeClr val="tx2"/>
              </a:solidFill>
              <a:effectLst/>
              <a:uLnTx/>
              <a:uFillTx/>
              <a:latin typeface="+mj-lt"/>
              <a:ea typeface="+mj-ea"/>
              <a:cs typeface="+mj-cs"/>
            </a:endParaRPr>
          </a:p>
        </p:txBody>
      </p:sp>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3"/>
          <p:cNvSpPr>
            <a:spLocks noGrp="1"/>
          </p:cNvSpPr>
          <p:nvPr>
            <p:ph type="title"/>
          </p:nvPr>
        </p:nvSpPr>
        <p:spPr/>
        <p:txBody>
          <a:bodyPr/>
          <a:lstStyle/>
          <a:p>
            <a:r>
              <a:rPr lang="sl-SI" dirty="0" smtClean="0"/>
              <a:t>IZHODIŠČA, EL. lastnosti</a:t>
            </a:r>
            <a:endParaRPr lang="sl-SI" dirty="0"/>
          </a:p>
        </p:txBody>
      </p:sp>
    </p:spTree>
  </p:cSld>
  <p:clrMapOvr>
    <a:masterClrMapping/>
  </p:clrMapOvr>
  <p:transition spd="med"/>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Oskrba z el. energijo – razred IV</a:t>
            </a:r>
            <a:endParaRPr lang="sl-SI" dirty="0"/>
          </a:p>
        </p:txBody>
      </p:sp>
      <p:sp>
        <p:nvSpPr>
          <p:cNvPr id="3" name="Ograda vsebine 2"/>
          <p:cNvSpPr>
            <a:spLocks noGrp="1"/>
          </p:cNvSpPr>
          <p:nvPr>
            <p:ph sz="half" idx="1"/>
          </p:nvPr>
        </p:nvSpPr>
        <p:spPr>
          <a:xfrm>
            <a:off x="142844" y="1285860"/>
            <a:ext cx="4572000" cy="5357850"/>
          </a:xfrm>
        </p:spPr>
        <p:txBody>
          <a:bodyPr/>
          <a:lstStyle/>
          <a:p>
            <a:r>
              <a:rPr lang="sl-SI" sz="2400" b="1" dirty="0" smtClean="0"/>
              <a:t>Značilnosti</a:t>
            </a:r>
          </a:p>
          <a:p>
            <a:pPr lvl="1"/>
            <a:r>
              <a:rPr lang="sl-SI" sz="2000" dirty="0" smtClean="0"/>
              <a:t>Redundantni napajalni sistem, priključen na redundantno rezervno napajanje</a:t>
            </a:r>
          </a:p>
          <a:p>
            <a:pPr lvl="1"/>
            <a:r>
              <a:rPr lang="sl-SI" sz="2000" dirty="0" smtClean="0"/>
              <a:t>Redundantni centralni UPS</a:t>
            </a:r>
          </a:p>
          <a:p>
            <a:pPr lvl="1"/>
            <a:r>
              <a:rPr lang="sl-SI" sz="2000" dirty="0" smtClean="0"/>
              <a:t>Podvojene napajalne trase</a:t>
            </a:r>
          </a:p>
          <a:p>
            <a:pPr lvl="1"/>
            <a:r>
              <a:rPr lang="sl-SI" sz="2000" dirty="0" smtClean="0"/>
              <a:t>Redundantno rezervno napajanje z daljšo avtonomijo</a:t>
            </a:r>
          </a:p>
          <a:p>
            <a:r>
              <a:rPr lang="sl-SI" sz="2400" b="1" dirty="0" smtClean="0"/>
              <a:t>Lastnosti</a:t>
            </a:r>
          </a:p>
          <a:p>
            <a:pPr lvl="1"/>
            <a:r>
              <a:rPr lang="sl-SI" sz="2000" dirty="0" smtClean="0"/>
              <a:t>Odporen na večkratne izpade</a:t>
            </a:r>
          </a:p>
          <a:p>
            <a:pPr lvl="1"/>
            <a:r>
              <a:rPr lang="sl-SI" sz="2000" dirty="0" smtClean="0"/>
              <a:t>Vzdrževanje brez izklopa</a:t>
            </a:r>
          </a:p>
          <a:p>
            <a:r>
              <a:rPr lang="sl-SI" sz="2400" b="1" dirty="0" smtClean="0"/>
              <a:t>Primeren</a:t>
            </a:r>
          </a:p>
          <a:p>
            <a:pPr lvl="1"/>
            <a:r>
              <a:rPr lang="sl-SI" sz="2000" dirty="0" smtClean="0"/>
              <a:t>Najzahtevnejše uporabnike</a:t>
            </a:r>
          </a:p>
          <a:p>
            <a:pPr lvl="1"/>
            <a:r>
              <a:rPr lang="sl-SI" sz="2000" dirty="0" smtClean="0"/>
              <a:t>Podjetja, ki so odvisni od podpore IS</a:t>
            </a:r>
          </a:p>
        </p:txBody>
      </p:sp>
      <p:pic>
        <p:nvPicPr>
          <p:cNvPr id="5" name="Slika 8" descr="Blok diagram napajanja 2.wmf"/>
          <p:cNvPicPr>
            <a:picLocks noChangeAspect="1"/>
          </p:cNvPicPr>
          <p:nvPr/>
        </p:nvPicPr>
        <p:blipFill>
          <a:blip r:embed="rId2" cstate="print"/>
          <a:srcRect/>
          <a:stretch>
            <a:fillRect/>
          </a:stretch>
        </p:blipFill>
        <p:spPr bwMode="auto">
          <a:xfrm>
            <a:off x="3428992" y="357166"/>
            <a:ext cx="10323512" cy="7143750"/>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3"/>
          <p:cNvSpPr>
            <a:spLocks noGrp="1"/>
          </p:cNvSpPr>
          <p:nvPr>
            <p:ph type="title"/>
          </p:nvPr>
        </p:nvSpPr>
        <p:spPr/>
        <p:txBody>
          <a:bodyPr/>
          <a:lstStyle/>
          <a:p>
            <a:r>
              <a:rPr lang="sl-SI" dirty="0" smtClean="0"/>
              <a:t>KLJUČNE LASTNOSTI UPS SISTEMOV</a:t>
            </a:r>
            <a:endParaRPr lang="sl-SI" dirty="0"/>
          </a:p>
        </p:txBody>
      </p:sp>
    </p:spTree>
  </p:cSld>
  <p:clrMapOvr>
    <a:masterClrMapping/>
  </p:clrMapOvr>
  <p:transition spd="med"/>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Ključne lastnosti UPS sistemov</a:t>
            </a:r>
            <a:endParaRPr lang="sl-SI" dirty="0"/>
          </a:p>
        </p:txBody>
      </p:sp>
      <p:sp>
        <p:nvSpPr>
          <p:cNvPr id="3" name="Ograda vsebine 2"/>
          <p:cNvSpPr>
            <a:spLocks noGrp="1"/>
          </p:cNvSpPr>
          <p:nvPr>
            <p:ph sz="half" idx="1"/>
          </p:nvPr>
        </p:nvSpPr>
        <p:spPr>
          <a:xfrm>
            <a:off x="0" y="1428736"/>
            <a:ext cx="8892480" cy="5214974"/>
          </a:xfrm>
        </p:spPr>
        <p:txBody>
          <a:bodyPr/>
          <a:lstStyle/>
          <a:p>
            <a:r>
              <a:rPr lang="sl-SI" b="1" dirty="0" smtClean="0"/>
              <a:t>Osnovne naloge</a:t>
            </a:r>
          </a:p>
          <a:p>
            <a:pPr lvl="1"/>
            <a:r>
              <a:rPr lang="sl-SI" b="1" dirty="0" smtClean="0"/>
              <a:t>Visoko razpoložljiv vir el. energije</a:t>
            </a:r>
          </a:p>
          <a:p>
            <a:pPr lvl="1"/>
            <a:r>
              <a:rPr lang="sl-SI" b="1" dirty="0" smtClean="0"/>
              <a:t>Ločitev mreže od porabnikov (prenos motenj,…)</a:t>
            </a:r>
          </a:p>
          <a:p>
            <a:pPr lvl="1"/>
            <a:r>
              <a:rPr lang="sl-SI" b="1" dirty="0" smtClean="0"/>
              <a:t>Kvaliteten vir energije</a:t>
            </a:r>
          </a:p>
          <a:p>
            <a:r>
              <a:rPr lang="sl-SI" b="1" dirty="0" smtClean="0"/>
              <a:t>Dodatne naloge</a:t>
            </a:r>
          </a:p>
          <a:p>
            <a:pPr lvl="1"/>
            <a:r>
              <a:rPr lang="sl-SI" b="1" dirty="0" smtClean="0"/>
              <a:t>Zanesljiva ločitev okvar (selektivnost)</a:t>
            </a:r>
          </a:p>
          <a:p>
            <a:pPr lvl="1"/>
            <a:r>
              <a:rPr lang="sl-SI" b="1" dirty="0" smtClean="0"/>
              <a:t>Dušenje višjih harmonikov</a:t>
            </a:r>
          </a:p>
          <a:p>
            <a:pPr lvl="1"/>
            <a:r>
              <a:rPr lang="sl-SI" b="1" dirty="0" smtClean="0"/>
              <a:t>Zmožnost servisa brez prekinitev</a:t>
            </a:r>
          </a:p>
          <a:p>
            <a:pPr lvl="1"/>
            <a:r>
              <a:rPr lang="sl-SI" b="1" dirty="0" smtClean="0"/>
              <a:t>Dolga življenjska doba</a:t>
            </a:r>
          </a:p>
          <a:p>
            <a:pPr lvl="1"/>
            <a:r>
              <a:rPr lang="sl-SI" b="1" dirty="0" smtClean="0"/>
              <a:t>Sposobnost napajanja kapacitivnih bremen</a:t>
            </a:r>
          </a:p>
          <a:p>
            <a:pPr lvl="1"/>
            <a:r>
              <a:rPr lang="sl-SI" b="1" dirty="0" smtClean="0"/>
              <a:t>…</a:t>
            </a:r>
          </a:p>
        </p:txBody>
      </p:sp>
    </p:spTree>
  </p:cSld>
  <p:clrMapOvr>
    <a:masterClrMapping/>
  </p:clrMapOvr>
  <p:transition spd="med"/>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3"/>
          <p:cNvSpPr>
            <a:spLocks noGrp="1"/>
          </p:cNvSpPr>
          <p:nvPr>
            <p:ph type="title"/>
          </p:nvPr>
        </p:nvSpPr>
        <p:spPr/>
        <p:txBody>
          <a:bodyPr/>
          <a:lstStyle/>
          <a:p>
            <a:r>
              <a:rPr lang="sl-SI" dirty="0" smtClean="0"/>
              <a:t>Tehnologije UPS sistemov</a:t>
            </a:r>
            <a:endParaRPr lang="sl-SI" dirty="0"/>
          </a:p>
        </p:txBody>
      </p:sp>
    </p:spTree>
  </p:cSld>
  <p:clrMapOvr>
    <a:masterClrMapping/>
  </p:clrMapOvr>
  <p:transition spd="med"/>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p:cNvSpPr>
            <a:spLocks noChangeArrowheads="1"/>
          </p:cNvSpPr>
          <p:nvPr/>
        </p:nvSpPr>
        <p:spPr bwMode="auto">
          <a:xfrm>
            <a:off x="431800" y="4194175"/>
            <a:ext cx="3792538" cy="1086451"/>
          </a:xfrm>
          <a:prstGeom prst="rect">
            <a:avLst/>
          </a:prstGeom>
          <a:noFill/>
          <a:ln w="9525">
            <a:noFill/>
            <a:miter lim="800000"/>
            <a:headEnd/>
            <a:tailEnd/>
          </a:ln>
          <a:effectLst/>
        </p:spPr>
        <p:txBody>
          <a:bodyPr lIns="77788" tIns="38100" rIns="77788" bIns="38100">
            <a:spAutoFit/>
          </a:bodyPr>
          <a:lstStyle/>
          <a:p>
            <a:pPr defTabSz="661988" eaLnBrk="0" hangingPunct="0"/>
            <a:r>
              <a:rPr lang="sl-SI" sz="1600" dirty="0" smtClean="0">
                <a:solidFill>
                  <a:schemeClr val="tx1"/>
                </a:solidFill>
              </a:rPr>
              <a:t>»Umetna« </a:t>
            </a:r>
            <a:r>
              <a:rPr lang="sl-SI" sz="1600" dirty="0" smtClean="0">
                <a:solidFill>
                  <a:schemeClr val="tx1"/>
                </a:solidFill>
              </a:rPr>
              <a:t>sinusoida, generirana z močnostno elektroniko (IGBT)</a:t>
            </a:r>
            <a:r>
              <a:rPr lang="en-GB" sz="1600" dirty="0" smtClean="0">
                <a:solidFill>
                  <a:schemeClr val="tx1"/>
                </a:solidFill>
              </a:rPr>
              <a:t>.</a:t>
            </a:r>
            <a:endParaRPr lang="en-GB" sz="1600" dirty="0">
              <a:solidFill>
                <a:schemeClr val="tx1"/>
              </a:solidFill>
            </a:endParaRPr>
          </a:p>
          <a:p>
            <a:pPr defTabSz="661988" eaLnBrk="0" hangingPunct="0">
              <a:lnSpc>
                <a:spcPct val="105000"/>
              </a:lnSpc>
            </a:pPr>
            <a:endParaRPr lang="de-DE" sz="1600" dirty="0">
              <a:solidFill>
                <a:schemeClr val="tx1"/>
              </a:solidFill>
            </a:endParaRPr>
          </a:p>
          <a:p>
            <a:pPr defTabSz="661988" eaLnBrk="0" hangingPunct="0">
              <a:lnSpc>
                <a:spcPct val="105000"/>
              </a:lnSpc>
            </a:pPr>
            <a:endParaRPr lang="de-DE" sz="1600" dirty="0">
              <a:solidFill>
                <a:srgbClr val="FF0000"/>
              </a:solidFill>
            </a:endParaRPr>
          </a:p>
        </p:txBody>
      </p:sp>
      <p:sp>
        <p:nvSpPr>
          <p:cNvPr id="228355" name="Rectangle 3"/>
          <p:cNvSpPr>
            <a:spLocks noChangeArrowheads="1"/>
          </p:cNvSpPr>
          <p:nvPr/>
        </p:nvSpPr>
        <p:spPr bwMode="auto">
          <a:xfrm>
            <a:off x="415489" y="1493838"/>
            <a:ext cx="2388476" cy="353943"/>
          </a:xfrm>
          <a:prstGeom prst="rect">
            <a:avLst/>
          </a:prstGeom>
          <a:noFill/>
          <a:ln w="9525">
            <a:noFill/>
            <a:miter lim="800000"/>
            <a:headEnd/>
            <a:tailEnd/>
          </a:ln>
          <a:effectLst/>
        </p:spPr>
        <p:txBody>
          <a:bodyPr wrap="none" lIns="77788" tIns="38100" rIns="77788" bIns="38100">
            <a:spAutoFit/>
          </a:bodyPr>
          <a:lstStyle/>
          <a:p>
            <a:pPr algn="ctr" defTabSz="661988" eaLnBrk="0" hangingPunct="0"/>
            <a:r>
              <a:rPr lang="de-DE" sz="1800" b="1" dirty="0" err="1" smtClean="0">
                <a:solidFill>
                  <a:schemeClr val="tx1"/>
                </a:solidFill>
              </a:rPr>
              <a:t>Stati</a:t>
            </a:r>
            <a:r>
              <a:rPr lang="sl-SI" sz="1800" b="1" dirty="0" err="1" smtClean="0">
                <a:solidFill>
                  <a:schemeClr val="tx1"/>
                </a:solidFill>
              </a:rPr>
              <a:t>čni</a:t>
            </a:r>
            <a:r>
              <a:rPr lang="sl-SI" sz="1800" b="1" dirty="0" smtClean="0">
                <a:solidFill>
                  <a:schemeClr val="tx1"/>
                </a:solidFill>
              </a:rPr>
              <a:t> UPS sistemi</a:t>
            </a:r>
            <a:endParaRPr lang="de-DE" sz="1800" b="1" dirty="0">
              <a:solidFill>
                <a:schemeClr val="tx1"/>
              </a:solidFill>
            </a:endParaRPr>
          </a:p>
        </p:txBody>
      </p:sp>
      <p:sp>
        <p:nvSpPr>
          <p:cNvPr id="228356" name="Rectangle 4"/>
          <p:cNvSpPr>
            <a:spLocks noChangeArrowheads="1"/>
          </p:cNvSpPr>
          <p:nvPr/>
        </p:nvSpPr>
        <p:spPr bwMode="auto">
          <a:xfrm>
            <a:off x="4862221" y="1447800"/>
            <a:ext cx="3016853" cy="630942"/>
          </a:xfrm>
          <a:prstGeom prst="rect">
            <a:avLst/>
          </a:prstGeom>
          <a:noFill/>
          <a:ln w="9525">
            <a:noFill/>
            <a:miter lim="800000"/>
            <a:headEnd/>
            <a:tailEnd/>
          </a:ln>
          <a:effectLst/>
        </p:spPr>
        <p:txBody>
          <a:bodyPr wrap="none" lIns="77788" tIns="38100" rIns="77788" bIns="38100">
            <a:spAutoFit/>
          </a:bodyPr>
          <a:lstStyle/>
          <a:p>
            <a:pPr algn="ctr" defTabSz="661988" eaLnBrk="0" hangingPunct="0"/>
            <a:r>
              <a:rPr lang="de-DE" sz="1800" b="1" dirty="0">
                <a:solidFill>
                  <a:schemeClr val="tx1"/>
                </a:solidFill>
              </a:rPr>
              <a:t>UPS </a:t>
            </a:r>
            <a:r>
              <a:rPr lang="sl-SI" sz="1800" b="1" dirty="0" smtClean="0">
                <a:solidFill>
                  <a:schemeClr val="tx1"/>
                </a:solidFill>
              </a:rPr>
              <a:t>sistemi </a:t>
            </a:r>
            <a:r>
              <a:rPr lang="sl-SI" sz="1800" b="1" dirty="0" smtClean="0">
                <a:solidFill>
                  <a:schemeClr val="tx1"/>
                </a:solidFill>
              </a:rPr>
              <a:t>z dinamičnim</a:t>
            </a:r>
          </a:p>
          <a:p>
            <a:pPr algn="ctr" defTabSz="661988" eaLnBrk="0" hangingPunct="0"/>
            <a:r>
              <a:rPr lang="sl-SI" sz="1800" b="1" dirty="0" smtClean="0">
                <a:solidFill>
                  <a:schemeClr val="tx1"/>
                </a:solidFill>
              </a:rPr>
              <a:t>generiranjem napetosti</a:t>
            </a:r>
            <a:endParaRPr lang="de-DE" sz="1800" b="1" dirty="0">
              <a:solidFill>
                <a:schemeClr val="tx1"/>
              </a:solidFill>
            </a:endParaRPr>
          </a:p>
        </p:txBody>
      </p:sp>
      <p:sp>
        <p:nvSpPr>
          <p:cNvPr id="228357" name="Rectangle 5"/>
          <p:cNvSpPr>
            <a:spLocks noChangeArrowheads="1"/>
          </p:cNvSpPr>
          <p:nvPr/>
        </p:nvSpPr>
        <p:spPr bwMode="auto">
          <a:xfrm>
            <a:off x="1589088" y="2830513"/>
            <a:ext cx="2247900" cy="1298575"/>
          </a:xfrm>
          <a:prstGeom prst="rect">
            <a:avLst/>
          </a:prstGeom>
          <a:solidFill>
            <a:schemeClr val="bg1"/>
          </a:solidFill>
          <a:ln w="9525">
            <a:noFill/>
            <a:miter lim="800000"/>
            <a:headEnd/>
            <a:tailEnd/>
          </a:ln>
          <a:effectLst/>
        </p:spPr>
        <p:txBody>
          <a:bodyPr wrap="none" anchor="ctr"/>
          <a:lstStyle/>
          <a:p>
            <a:endParaRPr lang="sl-SI"/>
          </a:p>
        </p:txBody>
      </p:sp>
      <p:graphicFrame>
        <p:nvGraphicFramePr>
          <p:cNvPr id="228358" name="Object 6">
            <a:hlinkClick r:id="" action="ppaction://ole?verb=0"/>
          </p:cNvPr>
          <p:cNvGraphicFramePr>
            <a:graphicFrameLocks/>
          </p:cNvGraphicFramePr>
          <p:nvPr/>
        </p:nvGraphicFramePr>
        <p:xfrm>
          <a:off x="5768975" y="2844800"/>
          <a:ext cx="2451100" cy="1250950"/>
        </p:xfrm>
        <a:graphic>
          <a:graphicData uri="http://schemas.openxmlformats.org/presentationml/2006/ole">
            <mc:AlternateContent xmlns:mc="http://schemas.openxmlformats.org/markup-compatibility/2006">
              <mc:Choice xmlns:v="urn:schemas-microsoft-com:vml" Requires="v">
                <p:oleObj spid="_x0000_s55302" name="CorelDRAW" r:id="rId3" imgW="2450880" imgH="1250640" progId="CorelDraw.Graphic.8">
                  <p:embed/>
                </p:oleObj>
              </mc:Choice>
              <mc:Fallback>
                <p:oleObj name="CorelDRAW" r:id="rId3" imgW="2450880" imgH="1250640" progId="CorelDraw.Graphic.8">
                  <p:embed/>
                  <p:pic>
                    <p:nvPicPr>
                      <p:cNvPr id="0" name="Picture 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68975" y="2844800"/>
                        <a:ext cx="2451100" cy="1250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28359" name="Rectangle 7"/>
          <p:cNvSpPr>
            <a:spLocks noChangeArrowheads="1"/>
          </p:cNvSpPr>
          <p:nvPr/>
        </p:nvSpPr>
        <p:spPr bwMode="auto">
          <a:xfrm>
            <a:off x="4503738" y="4168775"/>
            <a:ext cx="3702050" cy="827919"/>
          </a:xfrm>
          <a:prstGeom prst="rect">
            <a:avLst/>
          </a:prstGeom>
          <a:noFill/>
          <a:ln w="9525">
            <a:noFill/>
            <a:miter lim="800000"/>
            <a:headEnd/>
            <a:tailEnd/>
          </a:ln>
          <a:effectLst/>
        </p:spPr>
        <p:txBody>
          <a:bodyPr lIns="77788" tIns="38100" rIns="77788" bIns="38100">
            <a:spAutoFit/>
          </a:bodyPr>
          <a:lstStyle/>
          <a:p>
            <a:pPr defTabSz="661988" eaLnBrk="0" hangingPunct="0"/>
            <a:r>
              <a:rPr lang="sl-SI" sz="1600" dirty="0" smtClean="0"/>
              <a:t>»Naravna« </a:t>
            </a:r>
            <a:r>
              <a:rPr lang="sl-SI" sz="1600" dirty="0" smtClean="0"/>
              <a:t>sinusoida, generirana z modernim električnim strojem</a:t>
            </a:r>
            <a:endParaRPr lang="en-GB" sz="1600" dirty="0">
              <a:solidFill>
                <a:schemeClr val="tx1"/>
              </a:solidFill>
            </a:endParaRPr>
          </a:p>
          <a:p>
            <a:pPr defTabSz="661988" eaLnBrk="0" hangingPunct="0">
              <a:lnSpc>
                <a:spcPct val="105000"/>
              </a:lnSpc>
            </a:pPr>
            <a:endParaRPr lang="de-DE" sz="1600" dirty="0">
              <a:solidFill>
                <a:schemeClr val="tx1"/>
              </a:solidFill>
            </a:endParaRPr>
          </a:p>
        </p:txBody>
      </p:sp>
      <p:graphicFrame>
        <p:nvGraphicFramePr>
          <p:cNvPr id="228360" name="Object 8">
            <a:hlinkClick r:id="" action="ppaction://ole?verb=0"/>
          </p:cNvPr>
          <p:cNvGraphicFramePr>
            <a:graphicFrameLocks/>
          </p:cNvGraphicFramePr>
          <p:nvPr/>
        </p:nvGraphicFramePr>
        <p:xfrm>
          <a:off x="1436688" y="2943225"/>
          <a:ext cx="2532062" cy="1247775"/>
        </p:xfrm>
        <a:graphic>
          <a:graphicData uri="http://schemas.openxmlformats.org/presentationml/2006/ole">
            <mc:AlternateContent xmlns:mc="http://schemas.openxmlformats.org/markup-compatibility/2006">
              <mc:Choice xmlns:v="urn:schemas-microsoft-com:vml" Requires="v">
                <p:oleObj spid="_x0000_s55303" name="CorelDRAW" r:id="rId5" imgW="2531880" imgH="1247760" progId="CorelDraw.Graphic.8">
                  <p:embed/>
                </p:oleObj>
              </mc:Choice>
              <mc:Fallback>
                <p:oleObj name="CorelDRAW" r:id="rId5" imgW="2531880" imgH="1247760" progId="CorelDraw.Graphic.8">
                  <p:embed/>
                  <p:pic>
                    <p:nvPicPr>
                      <p:cNvPr id="0" name="Picture 3"/>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36688" y="2943225"/>
                        <a:ext cx="2532062" cy="124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28361" name="Line 9"/>
          <p:cNvSpPr>
            <a:spLocks noChangeShapeType="1"/>
          </p:cNvSpPr>
          <p:nvPr/>
        </p:nvSpPr>
        <p:spPr bwMode="auto">
          <a:xfrm>
            <a:off x="4213225" y="1412875"/>
            <a:ext cx="0" cy="4721225"/>
          </a:xfrm>
          <a:prstGeom prst="line">
            <a:avLst/>
          </a:prstGeom>
          <a:noFill/>
          <a:ln w="12700">
            <a:solidFill>
              <a:schemeClr val="tx1"/>
            </a:solidFill>
            <a:round/>
            <a:headEnd type="none" w="sm" len="sm"/>
            <a:tailEnd type="none" w="sm" len="sm"/>
          </a:ln>
          <a:effectLst/>
        </p:spPr>
        <p:txBody>
          <a:bodyPr wrap="none" anchor="ctr"/>
          <a:lstStyle/>
          <a:p>
            <a:endParaRPr lang="sl-SI"/>
          </a:p>
        </p:txBody>
      </p:sp>
      <p:grpSp>
        <p:nvGrpSpPr>
          <p:cNvPr id="2" name="Group 10"/>
          <p:cNvGrpSpPr>
            <a:grpSpLocks noChangeAspect="1"/>
          </p:cNvGrpSpPr>
          <p:nvPr/>
        </p:nvGrpSpPr>
        <p:grpSpPr bwMode="auto">
          <a:xfrm>
            <a:off x="561975" y="1841500"/>
            <a:ext cx="2273300" cy="1139825"/>
            <a:chOff x="186" y="1202"/>
            <a:chExt cx="1432" cy="718"/>
          </a:xfrm>
        </p:grpSpPr>
        <p:sp>
          <p:nvSpPr>
            <p:cNvPr id="228363" name="AutoShape 11"/>
            <p:cNvSpPr>
              <a:spLocks noChangeAspect="1" noChangeArrowheads="1" noTextEdit="1"/>
            </p:cNvSpPr>
            <p:nvPr/>
          </p:nvSpPr>
          <p:spPr bwMode="auto">
            <a:xfrm>
              <a:off x="186" y="1202"/>
              <a:ext cx="1432" cy="718"/>
            </a:xfrm>
            <a:prstGeom prst="rect">
              <a:avLst/>
            </a:prstGeom>
            <a:noFill/>
            <a:ln w="9525">
              <a:noFill/>
              <a:miter lim="800000"/>
              <a:headEnd/>
              <a:tailEnd/>
            </a:ln>
          </p:spPr>
          <p:txBody>
            <a:bodyPr/>
            <a:lstStyle/>
            <a:p>
              <a:endParaRPr lang="sl-SI"/>
            </a:p>
          </p:txBody>
        </p:sp>
        <p:grpSp>
          <p:nvGrpSpPr>
            <p:cNvPr id="3" name="Group 12"/>
            <p:cNvGrpSpPr>
              <a:grpSpLocks/>
            </p:cNvGrpSpPr>
            <p:nvPr/>
          </p:nvGrpSpPr>
          <p:grpSpPr bwMode="auto">
            <a:xfrm>
              <a:off x="191" y="1207"/>
              <a:ext cx="1383" cy="670"/>
              <a:chOff x="191" y="1207"/>
              <a:chExt cx="1383" cy="670"/>
            </a:xfrm>
          </p:grpSpPr>
          <p:sp>
            <p:nvSpPr>
              <p:cNvPr id="228365" name="Rectangle 13"/>
              <p:cNvSpPr>
                <a:spLocks noChangeArrowheads="1"/>
              </p:cNvSpPr>
              <p:nvPr/>
            </p:nvSpPr>
            <p:spPr bwMode="auto">
              <a:xfrm>
                <a:off x="191" y="1207"/>
                <a:ext cx="1383" cy="670"/>
              </a:xfrm>
              <a:prstGeom prst="rect">
                <a:avLst/>
              </a:prstGeom>
              <a:solidFill>
                <a:srgbClr val="0066FF"/>
              </a:solidFill>
              <a:ln w="9525">
                <a:noFill/>
                <a:miter lim="800000"/>
                <a:headEnd/>
                <a:tailEnd/>
              </a:ln>
            </p:spPr>
            <p:txBody>
              <a:bodyPr/>
              <a:lstStyle/>
              <a:p>
                <a:endParaRPr lang="sl-SI"/>
              </a:p>
            </p:txBody>
          </p:sp>
          <p:sp>
            <p:nvSpPr>
              <p:cNvPr id="228366" name="Freeform 14"/>
              <p:cNvSpPr>
                <a:spLocks/>
              </p:cNvSpPr>
              <p:nvPr/>
            </p:nvSpPr>
            <p:spPr bwMode="auto">
              <a:xfrm>
                <a:off x="268" y="1267"/>
                <a:ext cx="2" cy="550"/>
              </a:xfrm>
              <a:custGeom>
                <a:avLst/>
                <a:gdLst/>
                <a:ahLst/>
                <a:cxnLst>
                  <a:cxn ang="0">
                    <a:pos x="5" y="2201"/>
                  </a:cxn>
                  <a:cxn ang="0">
                    <a:pos x="10" y="2201"/>
                  </a:cxn>
                  <a:cxn ang="0">
                    <a:pos x="10" y="0"/>
                  </a:cxn>
                  <a:cxn ang="0">
                    <a:pos x="0" y="0"/>
                  </a:cxn>
                  <a:cxn ang="0">
                    <a:pos x="0" y="2201"/>
                  </a:cxn>
                  <a:cxn ang="0">
                    <a:pos x="5" y="2201"/>
                  </a:cxn>
                </a:cxnLst>
                <a:rect l="0" t="0" r="r" b="b"/>
                <a:pathLst>
                  <a:path w="10" h="2201">
                    <a:moveTo>
                      <a:pt x="5" y="2201"/>
                    </a:moveTo>
                    <a:lnTo>
                      <a:pt x="10" y="2201"/>
                    </a:lnTo>
                    <a:lnTo>
                      <a:pt x="10" y="0"/>
                    </a:lnTo>
                    <a:lnTo>
                      <a:pt x="0" y="0"/>
                    </a:lnTo>
                    <a:lnTo>
                      <a:pt x="0" y="2201"/>
                    </a:lnTo>
                    <a:lnTo>
                      <a:pt x="5" y="2201"/>
                    </a:lnTo>
                    <a:close/>
                  </a:path>
                </a:pathLst>
              </a:custGeom>
              <a:solidFill>
                <a:srgbClr val="FFFFFF"/>
              </a:solidFill>
              <a:ln w="9525">
                <a:noFill/>
                <a:round/>
                <a:headEnd/>
                <a:tailEnd/>
              </a:ln>
            </p:spPr>
            <p:txBody>
              <a:bodyPr/>
              <a:lstStyle/>
              <a:p>
                <a:endParaRPr lang="sl-SI"/>
              </a:p>
            </p:txBody>
          </p:sp>
          <p:sp>
            <p:nvSpPr>
              <p:cNvPr id="228367" name="Freeform 15"/>
              <p:cNvSpPr>
                <a:spLocks/>
              </p:cNvSpPr>
              <p:nvPr/>
            </p:nvSpPr>
            <p:spPr bwMode="auto">
              <a:xfrm>
                <a:off x="340" y="1267"/>
                <a:ext cx="2" cy="550"/>
              </a:xfrm>
              <a:custGeom>
                <a:avLst/>
                <a:gdLst/>
                <a:ahLst/>
                <a:cxnLst>
                  <a:cxn ang="0">
                    <a:pos x="5" y="2201"/>
                  </a:cxn>
                  <a:cxn ang="0">
                    <a:pos x="10" y="2201"/>
                  </a:cxn>
                  <a:cxn ang="0">
                    <a:pos x="10" y="0"/>
                  </a:cxn>
                  <a:cxn ang="0">
                    <a:pos x="0" y="0"/>
                  </a:cxn>
                  <a:cxn ang="0">
                    <a:pos x="0" y="2201"/>
                  </a:cxn>
                  <a:cxn ang="0">
                    <a:pos x="5" y="2201"/>
                  </a:cxn>
                </a:cxnLst>
                <a:rect l="0" t="0" r="r" b="b"/>
                <a:pathLst>
                  <a:path w="10" h="2201">
                    <a:moveTo>
                      <a:pt x="5" y="2201"/>
                    </a:moveTo>
                    <a:lnTo>
                      <a:pt x="10" y="2201"/>
                    </a:lnTo>
                    <a:lnTo>
                      <a:pt x="10" y="0"/>
                    </a:lnTo>
                    <a:lnTo>
                      <a:pt x="0" y="0"/>
                    </a:lnTo>
                    <a:lnTo>
                      <a:pt x="0" y="2201"/>
                    </a:lnTo>
                    <a:lnTo>
                      <a:pt x="5" y="2201"/>
                    </a:lnTo>
                    <a:close/>
                  </a:path>
                </a:pathLst>
              </a:custGeom>
              <a:solidFill>
                <a:srgbClr val="FFFFFF"/>
              </a:solidFill>
              <a:ln w="9525">
                <a:noFill/>
                <a:round/>
                <a:headEnd/>
                <a:tailEnd/>
              </a:ln>
            </p:spPr>
            <p:txBody>
              <a:bodyPr/>
              <a:lstStyle/>
              <a:p>
                <a:endParaRPr lang="sl-SI"/>
              </a:p>
            </p:txBody>
          </p:sp>
          <p:sp>
            <p:nvSpPr>
              <p:cNvPr id="228368" name="Freeform 16"/>
              <p:cNvSpPr>
                <a:spLocks/>
              </p:cNvSpPr>
              <p:nvPr/>
            </p:nvSpPr>
            <p:spPr bwMode="auto">
              <a:xfrm>
                <a:off x="556" y="1267"/>
                <a:ext cx="3" cy="550"/>
              </a:xfrm>
              <a:custGeom>
                <a:avLst/>
                <a:gdLst/>
                <a:ahLst/>
                <a:cxnLst>
                  <a:cxn ang="0">
                    <a:pos x="5" y="2201"/>
                  </a:cxn>
                  <a:cxn ang="0">
                    <a:pos x="9" y="2201"/>
                  </a:cxn>
                  <a:cxn ang="0">
                    <a:pos x="9" y="0"/>
                  </a:cxn>
                  <a:cxn ang="0">
                    <a:pos x="0" y="0"/>
                  </a:cxn>
                  <a:cxn ang="0">
                    <a:pos x="0" y="2201"/>
                  </a:cxn>
                  <a:cxn ang="0">
                    <a:pos x="5" y="2201"/>
                  </a:cxn>
                </a:cxnLst>
                <a:rect l="0" t="0" r="r" b="b"/>
                <a:pathLst>
                  <a:path w="9" h="2201">
                    <a:moveTo>
                      <a:pt x="5" y="2201"/>
                    </a:moveTo>
                    <a:lnTo>
                      <a:pt x="9" y="2201"/>
                    </a:lnTo>
                    <a:lnTo>
                      <a:pt x="9" y="0"/>
                    </a:lnTo>
                    <a:lnTo>
                      <a:pt x="0" y="0"/>
                    </a:lnTo>
                    <a:lnTo>
                      <a:pt x="0" y="2201"/>
                    </a:lnTo>
                    <a:lnTo>
                      <a:pt x="5" y="2201"/>
                    </a:lnTo>
                    <a:close/>
                  </a:path>
                </a:pathLst>
              </a:custGeom>
              <a:solidFill>
                <a:srgbClr val="FFFFFF"/>
              </a:solidFill>
              <a:ln w="9525">
                <a:noFill/>
                <a:round/>
                <a:headEnd/>
                <a:tailEnd/>
              </a:ln>
            </p:spPr>
            <p:txBody>
              <a:bodyPr/>
              <a:lstStyle/>
              <a:p>
                <a:endParaRPr lang="sl-SI"/>
              </a:p>
            </p:txBody>
          </p:sp>
          <p:sp>
            <p:nvSpPr>
              <p:cNvPr id="228369" name="Freeform 17"/>
              <p:cNvSpPr>
                <a:spLocks/>
              </p:cNvSpPr>
              <p:nvPr/>
            </p:nvSpPr>
            <p:spPr bwMode="auto">
              <a:xfrm>
                <a:off x="773" y="1267"/>
                <a:ext cx="3" cy="550"/>
              </a:xfrm>
              <a:custGeom>
                <a:avLst/>
                <a:gdLst/>
                <a:ahLst/>
                <a:cxnLst>
                  <a:cxn ang="0">
                    <a:pos x="5" y="2201"/>
                  </a:cxn>
                  <a:cxn ang="0">
                    <a:pos x="10" y="2201"/>
                  </a:cxn>
                  <a:cxn ang="0">
                    <a:pos x="10" y="0"/>
                  </a:cxn>
                  <a:cxn ang="0">
                    <a:pos x="0" y="0"/>
                  </a:cxn>
                  <a:cxn ang="0">
                    <a:pos x="0" y="2201"/>
                  </a:cxn>
                  <a:cxn ang="0">
                    <a:pos x="5" y="2201"/>
                  </a:cxn>
                </a:cxnLst>
                <a:rect l="0" t="0" r="r" b="b"/>
                <a:pathLst>
                  <a:path w="10" h="2201">
                    <a:moveTo>
                      <a:pt x="5" y="2201"/>
                    </a:moveTo>
                    <a:lnTo>
                      <a:pt x="10" y="2201"/>
                    </a:lnTo>
                    <a:lnTo>
                      <a:pt x="10" y="0"/>
                    </a:lnTo>
                    <a:lnTo>
                      <a:pt x="0" y="0"/>
                    </a:lnTo>
                    <a:lnTo>
                      <a:pt x="0" y="2201"/>
                    </a:lnTo>
                    <a:lnTo>
                      <a:pt x="5" y="2201"/>
                    </a:lnTo>
                    <a:close/>
                  </a:path>
                </a:pathLst>
              </a:custGeom>
              <a:solidFill>
                <a:srgbClr val="FFFFFF"/>
              </a:solidFill>
              <a:ln w="9525">
                <a:noFill/>
                <a:round/>
                <a:headEnd/>
                <a:tailEnd/>
              </a:ln>
            </p:spPr>
            <p:txBody>
              <a:bodyPr/>
              <a:lstStyle/>
              <a:p>
                <a:endParaRPr lang="sl-SI"/>
              </a:p>
            </p:txBody>
          </p:sp>
          <p:sp>
            <p:nvSpPr>
              <p:cNvPr id="228370" name="Freeform 18"/>
              <p:cNvSpPr>
                <a:spLocks/>
              </p:cNvSpPr>
              <p:nvPr/>
            </p:nvSpPr>
            <p:spPr bwMode="auto">
              <a:xfrm>
                <a:off x="412" y="1267"/>
                <a:ext cx="2" cy="550"/>
              </a:xfrm>
              <a:custGeom>
                <a:avLst/>
                <a:gdLst/>
                <a:ahLst/>
                <a:cxnLst>
                  <a:cxn ang="0">
                    <a:pos x="5" y="2201"/>
                  </a:cxn>
                  <a:cxn ang="0">
                    <a:pos x="10" y="2201"/>
                  </a:cxn>
                  <a:cxn ang="0">
                    <a:pos x="10" y="0"/>
                  </a:cxn>
                  <a:cxn ang="0">
                    <a:pos x="0" y="0"/>
                  </a:cxn>
                  <a:cxn ang="0">
                    <a:pos x="0" y="2201"/>
                  </a:cxn>
                  <a:cxn ang="0">
                    <a:pos x="5" y="2201"/>
                  </a:cxn>
                </a:cxnLst>
                <a:rect l="0" t="0" r="r" b="b"/>
                <a:pathLst>
                  <a:path w="10" h="2201">
                    <a:moveTo>
                      <a:pt x="5" y="2201"/>
                    </a:moveTo>
                    <a:lnTo>
                      <a:pt x="10" y="2201"/>
                    </a:lnTo>
                    <a:lnTo>
                      <a:pt x="10" y="0"/>
                    </a:lnTo>
                    <a:lnTo>
                      <a:pt x="0" y="0"/>
                    </a:lnTo>
                    <a:lnTo>
                      <a:pt x="0" y="2201"/>
                    </a:lnTo>
                    <a:lnTo>
                      <a:pt x="5" y="2201"/>
                    </a:lnTo>
                    <a:close/>
                  </a:path>
                </a:pathLst>
              </a:custGeom>
              <a:solidFill>
                <a:srgbClr val="FFFFFF"/>
              </a:solidFill>
              <a:ln w="9525">
                <a:noFill/>
                <a:round/>
                <a:headEnd/>
                <a:tailEnd/>
              </a:ln>
            </p:spPr>
            <p:txBody>
              <a:bodyPr/>
              <a:lstStyle/>
              <a:p>
                <a:endParaRPr lang="sl-SI"/>
              </a:p>
            </p:txBody>
          </p:sp>
          <p:sp>
            <p:nvSpPr>
              <p:cNvPr id="228371" name="Freeform 19"/>
              <p:cNvSpPr>
                <a:spLocks/>
              </p:cNvSpPr>
              <p:nvPr/>
            </p:nvSpPr>
            <p:spPr bwMode="auto">
              <a:xfrm>
                <a:off x="629" y="1267"/>
                <a:ext cx="2" cy="550"/>
              </a:xfrm>
              <a:custGeom>
                <a:avLst/>
                <a:gdLst/>
                <a:ahLst/>
                <a:cxnLst>
                  <a:cxn ang="0">
                    <a:pos x="5" y="2201"/>
                  </a:cxn>
                  <a:cxn ang="0">
                    <a:pos x="10" y="2201"/>
                  </a:cxn>
                  <a:cxn ang="0">
                    <a:pos x="10" y="0"/>
                  </a:cxn>
                  <a:cxn ang="0">
                    <a:pos x="0" y="0"/>
                  </a:cxn>
                  <a:cxn ang="0">
                    <a:pos x="0" y="2201"/>
                  </a:cxn>
                  <a:cxn ang="0">
                    <a:pos x="5" y="2201"/>
                  </a:cxn>
                </a:cxnLst>
                <a:rect l="0" t="0" r="r" b="b"/>
                <a:pathLst>
                  <a:path w="10" h="2201">
                    <a:moveTo>
                      <a:pt x="5" y="2201"/>
                    </a:moveTo>
                    <a:lnTo>
                      <a:pt x="10" y="2201"/>
                    </a:lnTo>
                    <a:lnTo>
                      <a:pt x="10" y="0"/>
                    </a:lnTo>
                    <a:lnTo>
                      <a:pt x="0" y="0"/>
                    </a:lnTo>
                    <a:lnTo>
                      <a:pt x="0" y="2201"/>
                    </a:lnTo>
                    <a:lnTo>
                      <a:pt x="5" y="2201"/>
                    </a:lnTo>
                    <a:close/>
                  </a:path>
                </a:pathLst>
              </a:custGeom>
              <a:solidFill>
                <a:srgbClr val="FFFFFF"/>
              </a:solidFill>
              <a:ln w="9525">
                <a:noFill/>
                <a:round/>
                <a:headEnd/>
                <a:tailEnd/>
              </a:ln>
            </p:spPr>
            <p:txBody>
              <a:bodyPr/>
              <a:lstStyle/>
              <a:p>
                <a:endParaRPr lang="sl-SI"/>
              </a:p>
            </p:txBody>
          </p:sp>
          <p:sp>
            <p:nvSpPr>
              <p:cNvPr id="228372" name="Freeform 20"/>
              <p:cNvSpPr>
                <a:spLocks/>
              </p:cNvSpPr>
              <p:nvPr/>
            </p:nvSpPr>
            <p:spPr bwMode="auto">
              <a:xfrm>
                <a:off x="845" y="1267"/>
                <a:ext cx="3" cy="550"/>
              </a:xfrm>
              <a:custGeom>
                <a:avLst/>
                <a:gdLst/>
                <a:ahLst/>
                <a:cxnLst>
                  <a:cxn ang="0">
                    <a:pos x="5" y="2201"/>
                  </a:cxn>
                  <a:cxn ang="0">
                    <a:pos x="10" y="2201"/>
                  </a:cxn>
                  <a:cxn ang="0">
                    <a:pos x="10" y="0"/>
                  </a:cxn>
                  <a:cxn ang="0">
                    <a:pos x="0" y="0"/>
                  </a:cxn>
                  <a:cxn ang="0">
                    <a:pos x="0" y="2201"/>
                  </a:cxn>
                  <a:cxn ang="0">
                    <a:pos x="5" y="2201"/>
                  </a:cxn>
                </a:cxnLst>
                <a:rect l="0" t="0" r="r" b="b"/>
                <a:pathLst>
                  <a:path w="10" h="2201">
                    <a:moveTo>
                      <a:pt x="5" y="2201"/>
                    </a:moveTo>
                    <a:lnTo>
                      <a:pt x="10" y="2201"/>
                    </a:lnTo>
                    <a:lnTo>
                      <a:pt x="10" y="0"/>
                    </a:lnTo>
                    <a:lnTo>
                      <a:pt x="0" y="0"/>
                    </a:lnTo>
                    <a:lnTo>
                      <a:pt x="0" y="2201"/>
                    </a:lnTo>
                    <a:lnTo>
                      <a:pt x="5" y="2201"/>
                    </a:lnTo>
                    <a:close/>
                  </a:path>
                </a:pathLst>
              </a:custGeom>
              <a:solidFill>
                <a:srgbClr val="FFFFFF"/>
              </a:solidFill>
              <a:ln w="9525">
                <a:noFill/>
                <a:round/>
                <a:headEnd/>
                <a:tailEnd/>
              </a:ln>
            </p:spPr>
            <p:txBody>
              <a:bodyPr/>
              <a:lstStyle/>
              <a:p>
                <a:endParaRPr lang="sl-SI"/>
              </a:p>
            </p:txBody>
          </p:sp>
          <p:sp>
            <p:nvSpPr>
              <p:cNvPr id="228373" name="Freeform 21"/>
              <p:cNvSpPr>
                <a:spLocks/>
              </p:cNvSpPr>
              <p:nvPr/>
            </p:nvSpPr>
            <p:spPr bwMode="auto">
              <a:xfrm>
                <a:off x="484" y="1267"/>
                <a:ext cx="2" cy="550"/>
              </a:xfrm>
              <a:custGeom>
                <a:avLst/>
                <a:gdLst/>
                <a:ahLst/>
                <a:cxnLst>
                  <a:cxn ang="0">
                    <a:pos x="5" y="2201"/>
                  </a:cxn>
                  <a:cxn ang="0">
                    <a:pos x="10" y="2201"/>
                  </a:cxn>
                  <a:cxn ang="0">
                    <a:pos x="10" y="0"/>
                  </a:cxn>
                  <a:cxn ang="0">
                    <a:pos x="0" y="0"/>
                  </a:cxn>
                  <a:cxn ang="0">
                    <a:pos x="0" y="2201"/>
                  </a:cxn>
                  <a:cxn ang="0">
                    <a:pos x="5" y="2201"/>
                  </a:cxn>
                </a:cxnLst>
                <a:rect l="0" t="0" r="r" b="b"/>
                <a:pathLst>
                  <a:path w="10" h="2201">
                    <a:moveTo>
                      <a:pt x="5" y="2201"/>
                    </a:moveTo>
                    <a:lnTo>
                      <a:pt x="10" y="2201"/>
                    </a:lnTo>
                    <a:lnTo>
                      <a:pt x="10" y="0"/>
                    </a:lnTo>
                    <a:lnTo>
                      <a:pt x="0" y="0"/>
                    </a:lnTo>
                    <a:lnTo>
                      <a:pt x="0" y="2201"/>
                    </a:lnTo>
                    <a:lnTo>
                      <a:pt x="5" y="2201"/>
                    </a:lnTo>
                    <a:close/>
                  </a:path>
                </a:pathLst>
              </a:custGeom>
              <a:solidFill>
                <a:srgbClr val="FFFFFF"/>
              </a:solidFill>
              <a:ln w="9525">
                <a:noFill/>
                <a:round/>
                <a:headEnd/>
                <a:tailEnd/>
              </a:ln>
            </p:spPr>
            <p:txBody>
              <a:bodyPr/>
              <a:lstStyle/>
              <a:p>
                <a:endParaRPr lang="sl-SI"/>
              </a:p>
            </p:txBody>
          </p:sp>
          <p:sp>
            <p:nvSpPr>
              <p:cNvPr id="228374" name="Freeform 22"/>
              <p:cNvSpPr>
                <a:spLocks/>
              </p:cNvSpPr>
              <p:nvPr/>
            </p:nvSpPr>
            <p:spPr bwMode="auto">
              <a:xfrm>
                <a:off x="701" y="1267"/>
                <a:ext cx="2" cy="550"/>
              </a:xfrm>
              <a:custGeom>
                <a:avLst/>
                <a:gdLst/>
                <a:ahLst/>
                <a:cxnLst>
                  <a:cxn ang="0">
                    <a:pos x="5" y="2201"/>
                  </a:cxn>
                  <a:cxn ang="0">
                    <a:pos x="9" y="2201"/>
                  </a:cxn>
                  <a:cxn ang="0">
                    <a:pos x="9" y="0"/>
                  </a:cxn>
                  <a:cxn ang="0">
                    <a:pos x="0" y="0"/>
                  </a:cxn>
                  <a:cxn ang="0">
                    <a:pos x="0" y="2201"/>
                  </a:cxn>
                  <a:cxn ang="0">
                    <a:pos x="5" y="2201"/>
                  </a:cxn>
                </a:cxnLst>
                <a:rect l="0" t="0" r="r" b="b"/>
                <a:pathLst>
                  <a:path w="9" h="2201">
                    <a:moveTo>
                      <a:pt x="5" y="2201"/>
                    </a:moveTo>
                    <a:lnTo>
                      <a:pt x="9" y="2201"/>
                    </a:lnTo>
                    <a:lnTo>
                      <a:pt x="9" y="0"/>
                    </a:lnTo>
                    <a:lnTo>
                      <a:pt x="0" y="0"/>
                    </a:lnTo>
                    <a:lnTo>
                      <a:pt x="0" y="2201"/>
                    </a:lnTo>
                    <a:lnTo>
                      <a:pt x="5" y="2201"/>
                    </a:lnTo>
                    <a:close/>
                  </a:path>
                </a:pathLst>
              </a:custGeom>
              <a:solidFill>
                <a:srgbClr val="FFFFFF"/>
              </a:solidFill>
              <a:ln w="9525">
                <a:noFill/>
                <a:round/>
                <a:headEnd/>
                <a:tailEnd/>
              </a:ln>
            </p:spPr>
            <p:txBody>
              <a:bodyPr/>
              <a:lstStyle/>
              <a:p>
                <a:endParaRPr lang="sl-SI"/>
              </a:p>
            </p:txBody>
          </p:sp>
          <p:sp>
            <p:nvSpPr>
              <p:cNvPr id="228375" name="Freeform 23"/>
              <p:cNvSpPr>
                <a:spLocks/>
              </p:cNvSpPr>
              <p:nvPr/>
            </p:nvSpPr>
            <p:spPr bwMode="auto">
              <a:xfrm>
                <a:off x="917" y="1267"/>
                <a:ext cx="3" cy="550"/>
              </a:xfrm>
              <a:custGeom>
                <a:avLst/>
                <a:gdLst/>
                <a:ahLst/>
                <a:cxnLst>
                  <a:cxn ang="0">
                    <a:pos x="5" y="2201"/>
                  </a:cxn>
                  <a:cxn ang="0">
                    <a:pos x="10" y="2201"/>
                  </a:cxn>
                  <a:cxn ang="0">
                    <a:pos x="10" y="0"/>
                  </a:cxn>
                  <a:cxn ang="0">
                    <a:pos x="0" y="0"/>
                  </a:cxn>
                  <a:cxn ang="0">
                    <a:pos x="0" y="2201"/>
                  </a:cxn>
                  <a:cxn ang="0">
                    <a:pos x="5" y="2201"/>
                  </a:cxn>
                </a:cxnLst>
                <a:rect l="0" t="0" r="r" b="b"/>
                <a:pathLst>
                  <a:path w="10" h="2201">
                    <a:moveTo>
                      <a:pt x="5" y="2201"/>
                    </a:moveTo>
                    <a:lnTo>
                      <a:pt x="10" y="2201"/>
                    </a:lnTo>
                    <a:lnTo>
                      <a:pt x="10" y="0"/>
                    </a:lnTo>
                    <a:lnTo>
                      <a:pt x="0" y="0"/>
                    </a:lnTo>
                    <a:lnTo>
                      <a:pt x="0" y="2201"/>
                    </a:lnTo>
                    <a:lnTo>
                      <a:pt x="5" y="2201"/>
                    </a:lnTo>
                    <a:close/>
                  </a:path>
                </a:pathLst>
              </a:custGeom>
              <a:solidFill>
                <a:srgbClr val="FFFFFF"/>
              </a:solidFill>
              <a:ln w="9525">
                <a:noFill/>
                <a:round/>
                <a:headEnd/>
                <a:tailEnd/>
              </a:ln>
            </p:spPr>
            <p:txBody>
              <a:bodyPr/>
              <a:lstStyle/>
              <a:p>
                <a:endParaRPr lang="sl-SI"/>
              </a:p>
            </p:txBody>
          </p:sp>
          <p:sp>
            <p:nvSpPr>
              <p:cNvPr id="228376" name="Freeform 24"/>
              <p:cNvSpPr>
                <a:spLocks/>
              </p:cNvSpPr>
              <p:nvPr/>
            </p:nvSpPr>
            <p:spPr bwMode="auto">
              <a:xfrm>
                <a:off x="299" y="1356"/>
                <a:ext cx="60" cy="60"/>
              </a:xfrm>
              <a:custGeom>
                <a:avLst/>
                <a:gdLst/>
                <a:ahLst/>
                <a:cxnLst>
                  <a:cxn ang="0">
                    <a:pos x="120" y="239"/>
                  </a:cxn>
                  <a:cxn ang="0">
                    <a:pos x="95" y="236"/>
                  </a:cxn>
                  <a:cxn ang="0">
                    <a:pos x="73" y="229"/>
                  </a:cxn>
                  <a:cxn ang="0">
                    <a:pos x="53" y="218"/>
                  </a:cxn>
                  <a:cxn ang="0">
                    <a:pos x="36" y="203"/>
                  </a:cxn>
                  <a:cxn ang="0">
                    <a:pos x="21" y="186"/>
                  </a:cxn>
                  <a:cxn ang="0">
                    <a:pos x="10" y="166"/>
                  </a:cxn>
                  <a:cxn ang="0">
                    <a:pos x="3" y="144"/>
                  </a:cxn>
                  <a:cxn ang="0">
                    <a:pos x="0" y="119"/>
                  </a:cxn>
                  <a:cxn ang="0">
                    <a:pos x="3" y="95"/>
                  </a:cxn>
                  <a:cxn ang="0">
                    <a:pos x="10" y="73"/>
                  </a:cxn>
                  <a:cxn ang="0">
                    <a:pos x="21" y="53"/>
                  </a:cxn>
                  <a:cxn ang="0">
                    <a:pos x="36" y="36"/>
                  </a:cxn>
                  <a:cxn ang="0">
                    <a:pos x="53" y="21"/>
                  </a:cxn>
                  <a:cxn ang="0">
                    <a:pos x="73" y="10"/>
                  </a:cxn>
                  <a:cxn ang="0">
                    <a:pos x="95" y="3"/>
                  </a:cxn>
                  <a:cxn ang="0">
                    <a:pos x="120" y="0"/>
                  </a:cxn>
                  <a:cxn ang="0">
                    <a:pos x="144" y="3"/>
                  </a:cxn>
                  <a:cxn ang="0">
                    <a:pos x="166" y="10"/>
                  </a:cxn>
                  <a:cxn ang="0">
                    <a:pos x="187" y="21"/>
                  </a:cxn>
                  <a:cxn ang="0">
                    <a:pos x="204" y="36"/>
                  </a:cxn>
                  <a:cxn ang="0">
                    <a:pos x="219" y="53"/>
                  </a:cxn>
                  <a:cxn ang="0">
                    <a:pos x="230" y="73"/>
                  </a:cxn>
                  <a:cxn ang="0">
                    <a:pos x="237" y="95"/>
                  </a:cxn>
                  <a:cxn ang="0">
                    <a:pos x="240" y="119"/>
                  </a:cxn>
                  <a:cxn ang="0">
                    <a:pos x="237" y="144"/>
                  </a:cxn>
                  <a:cxn ang="0">
                    <a:pos x="230" y="166"/>
                  </a:cxn>
                  <a:cxn ang="0">
                    <a:pos x="219" y="186"/>
                  </a:cxn>
                  <a:cxn ang="0">
                    <a:pos x="204" y="203"/>
                  </a:cxn>
                  <a:cxn ang="0">
                    <a:pos x="187" y="218"/>
                  </a:cxn>
                  <a:cxn ang="0">
                    <a:pos x="166" y="229"/>
                  </a:cxn>
                  <a:cxn ang="0">
                    <a:pos x="144" y="236"/>
                  </a:cxn>
                  <a:cxn ang="0">
                    <a:pos x="120" y="239"/>
                  </a:cxn>
                </a:cxnLst>
                <a:rect l="0" t="0" r="r" b="b"/>
                <a:pathLst>
                  <a:path w="240" h="239">
                    <a:moveTo>
                      <a:pt x="120" y="239"/>
                    </a:moveTo>
                    <a:lnTo>
                      <a:pt x="95" y="236"/>
                    </a:lnTo>
                    <a:lnTo>
                      <a:pt x="73" y="229"/>
                    </a:lnTo>
                    <a:lnTo>
                      <a:pt x="53" y="218"/>
                    </a:lnTo>
                    <a:lnTo>
                      <a:pt x="36" y="203"/>
                    </a:lnTo>
                    <a:lnTo>
                      <a:pt x="21" y="186"/>
                    </a:lnTo>
                    <a:lnTo>
                      <a:pt x="10" y="166"/>
                    </a:lnTo>
                    <a:lnTo>
                      <a:pt x="3" y="144"/>
                    </a:lnTo>
                    <a:lnTo>
                      <a:pt x="0" y="119"/>
                    </a:lnTo>
                    <a:lnTo>
                      <a:pt x="3" y="95"/>
                    </a:lnTo>
                    <a:lnTo>
                      <a:pt x="10" y="73"/>
                    </a:lnTo>
                    <a:lnTo>
                      <a:pt x="21" y="53"/>
                    </a:lnTo>
                    <a:lnTo>
                      <a:pt x="36" y="36"/>
                    </a:lnTo>
                    <a:lnTo>
                      <a:pt x="53" y="21"/>
                    </a:lnTo>
                    <a:lnTo>
                      <a:pt x="73" y="10"/>
                    </a:lnTo>
                    <a:lnTo>
                      <a:pt x="95" y="3"/>
                    </a:lnTo>
                    <a:lnTo>
                      <a:pt x="120" y="0"/>
                    </a:lnTo>
                    <a:lnTo>
                      <a:pt x="144" y="3"/>
                    </a:lnTo>
                    <a:lnTo>
                      <a:pt x="166" y="10"/>
                    </a:lnTo>
                    <a:lnTo>
                      <a:pt x="187" y="21"/>
                    </a:lnTo>
                    <a:lnTo>
                      <a:pt x="204" y="36"/>
                    </a:lnTo>
                    <a:lnTo>
                      <a:pt x="219" y="53"/>
                    </a:lnTo>
                    <a:lnTo>
                      <a:pt x="230" y="73"/>
                    </a:lnTo>
                    <a:lnTo>
                      <a:pt x="237" y="95"/>
                    </a:lnTo>
                    <a:lnTo>
                      <a:pt x="240" y="119"/>
                    </a:lnTo>
                    <a:lnTo>
                      <a:pt x="237" y="144"/>
                    </a:lnTo>
                    <a:lnTo>
                      <a:pt x="230" y="166"/>
                    </a:lnTo>
                    <a:lnTo>
                      <a:pt x="219" y="186"/>
                    </a:lnTo>
                    <a:lnTo>
                      <a:pt x="204" y="203"/>
                    </a:lnTo>
                    <a:lnTo>
                      <a:pt x="187" y="218"/>
                    </a:lnTo>
                    <a:lnTo>
                      <a:pt x="166" y="229"/>
                    </a:lnTo>
                    <a:lnTo>
                      <a:pt x="144" y="236"/>
                    </a:lnTo>
                    <a:lnTo>
                      <a:pt x="120" y="239"/>
                    </a:lnTo>
                    <a:close/>
                  </a:path>
                </a:pathLst>
              </a:custGeom>
              <a:solidFill>
                <a:srgbClr val="0066FF"/>
              </a:solidFill>
              <a:ln w="9525">
                <a:noFill/>
                <a:round/>
                <a:headEnd/>
                <a:tailEnd/>
              </a:ln>
            </p:spPr>
            <p:txBody>
              <a:bodyPr/>
              <a:lstStyle/>
              <a:p>
                <a:endParaRPr lang="sl-SI"/>
              </a:p>
            </p:txBody>
          </p:sp>
          <p:sp>
            <p:nvSpPr>
              <p:cNvPr id="228377" name="Freeform 25"/>
              <p:cNvSpPr>
                <a:spLocks/>
              </p:cNvSpPr>
              <p:nvPr/>
            </p:nvSpPr>
            <p:spPr bwMode="auto">
              <a:xfrm>
                <a:off x="298" y="1386"/>
                <a:ext cx="31" cy="31"/>
              </a:xfrm>
              <a:custGeom>
                <a:avLst/>
                <a:gdLst/>
                <a:ahLst/>
                <a:cxnLst>
                  <a:cxn ang="0">
                    <a:pos x="0" y="0"/>
                  </a:cxn>
                  <a:cxn ang="0">
                    <a:pos x="0" y="0"/>
                  </a:cxn>
                  <a:cxn ang="0">
                    <a:pos x="3" y="26"/>
                  </a:cxn>
                  <a:cxn ang="0">
                    <a:pos x="10" y="49"/>
                  </a:cxn>
                  <a:cxn ang="0">
                    <a:pos x="22" y="70"/>
                  </a:cxn>
                  <a:cxn ang="0">
                    <a:pos x="37" y="88"/>
                  </a:cxn>
                  <a:cxn ang="0">
                    <a:pos x="55" y="102"/>
                  </a:cxn>
                  <a:cxn ang="0">
                    <a:pos x="76" y="115"/>
                  </a:cxn>
                  <a:cxn ang="0">
                    <a:pos x="99" y="122"/>
                  </a:cxn>
                  <a:cxn ang="0">
                    <a:pos x="125" y="124"/>
                  </a:cxn>
                  <a:cxn ang="0">
                    <a:pos x="125" y="115"/>
                  </a:cxn>
                  <a:cxn ang="0">
                    <a:pos x="102" y="112"/>
                  </a:cxn>
                  <a:cxn ang="0">
                    <a:pos x="81" y="105"/>
                  </a:cxn>
                  <a:cxn ang="0">
                    <a:pos x="60" y="95"/>
                  </a:cxn>
                  <a:cxn ang="0">
                    <a:pos x="44" y="81"/>
                  </a:cxn>
                  <a:cxn ang="0">
                    <a:pos x="30" y="65"/>
                  </a:cxn>
                  <a:cxn ang="0">
                    <a:pos x="20" y="44"/>
                  </a:cxn>
                  <a:cxn ang="0">
                    <a:pos x="12" y="24"/>
                  </a:cxn>
                  <a:cxn ang="0">
                    <a:pos x="10" y="0"/>
                  </a:cxn>
                  <a:cxn ang="0">
                    <a:pos x="10" y="0"/>
                  </a:cxn>
                  <a:cxn ang="0">
                    <a:pos x="0" y="0"/>
                  </a:cxn>
                </a:cxnLst>
                <a:rect l="0" t="0" r="r" b="b"/>
                <a:pathLst>
                  <a:path w="125" h="124">
                    <a:moveTo>
                      <a:pt x="0" y="0"/>
                    </a:moveTo>
                    <a:lnTo>
                      <a:pt x="0" y="0"/>
                    </a:lnTo>
                    <a:lnTo>
                      <a:pt x="3" y="26"/>
                    </a:lnTo>
                    <a:lnTo>
                      <a:pt x="10" y="49"/>
                    </a:lnTo>
                    <a:lnTo>
                      <a:pt x="22" y="70"/>
                    </a:lnTo>
                    <a:lnTo>
                      <a:pt x="37" y="88"/>
                    </a:lnTo>
                    <a:lnTo>
                      <a:pt x="55" y="102"/>
                    </a:lnTo>
                    <a:lnTo>
                      <a:pt x="76" y="115"/>
                    </a:lnTo>
                    <a:lnTo>
                      <a:pt x="99" y="122"/>
                    </a:lnTo>
                    <a:lnTo>
                      <a:pt x="125" y="124"/>
                    </a:lnTo>
                    <a:lnTo>
                      <a:pt x="125" y="115"/>
                    </a:lnTo>
                    <a:lnTo>
                      <a:pt x="102" y="112"/>
                    </a:lnTo>
                    <a:lnTo>
                      <a:pt x="81" y="105"/>
                    </a:lnTo>
                    <a:lnTo>
                      <a:pt x="60" y="95"/>
                    </a:lnTo>
                    <a:lnTo>
                      <a:pt x="44" y="81"/>
                    </a:lnTo>
                    <a:lnTo>
                      <a:pt x="30" y="65"/>
                    </a:lnTo>
                    <a:lnTo>
                      <a:pt x="20" y="44"/>
                    </a:lnTo>
                    <a:lnTo>
                      <a:pt x="12" y="24"/>
                    </a:lnTo>
                    <a:lnTo>
                      <a:pt x="10" y="0"/>
                    </a:lnTo>
                    <a:lnTo>
                      <a:pt x="10" y="0"/>
                    </a:lnTo>
                    <a:lnTo>
                      <a:pt x="0" y="0"/>
                    </a:lnTo>
                    <a:close/>
                  </a:path>
                </a:pathLst>
              </a:custGeom>
              <a:solidFill>
                <a:srgbClr val="FFFFFF"/>
              </a:solidFill>
              <a:ln w="9525">
                <a:noFill/>
                <a:round/>
                <a:headEnd/>
                <a:tailEnd/>
              </a:ln>
            </p:spPr>
            <p:txBody>
              <a:bodyPr/>
              <a:lstStyle/>
              <a:p>
                <a:endParaRPr lang="sl-SI"/>
              </a:p>
            </p:txBody>
          </p:sp>
          <p:sp>
            <p:nvSpPr>
              <p:cNvPr id="228378" name="Freeform 26"/>
              <p:cNvSpPr>
                <a:spLocks/>
              </p:cNvSpPr>
              <p:nvPr/>
            </p:nvSpPr>
            <p:spPr bwMode="auto">
              <a:xfrm>
                <a:off x="298" y="1355"/>
                <a:ext cx="31" cy="31"/>
              </a:xfrm>
              <a:custGeom>
                <a:avLst/>
                <a:gdLst/>
                <a:ahLst/>
                <a:cxnLst>
                  <a:cxn ang="0">
                    <a:pos x="125" y="0"/>
                  </a:cxn>
                  <a:cxn ang="0">
                    <a:pos x="125" y="0"/>
                  </a:cxn>
                  <a:cxn ang="0">
                    <a:pos x="99" y="3"/>
                  </a:cxn>
                  <a:cxn ang="0">
                    <a:pos x="76" y="10"/>
                  </a:cxn>
                  <a:cxn ang="0">
                    <a:pos x="55" y="22"/>
                  </a:cxn>
                  <a:cxn ang="0">
                    <a:pos x="37" y="37"/>
                  </a:cxn>
                  <a:cxn ang="0">
                    <a:pos x="22" y="55"/>
                  </a:cxn>
                  <a:cxn ang="0">
                    <a:pos x="10" y="76"/>
                  </a:cxn>
                  <a:cxn ang="0">
                    <a:pos x="3" y="99"/>
                  </a:cxn>
                  <a:cxn ang="0">
                    <a:pos x="0" y="124"/>
                  </a:cxn>
                  <a:cxn ang="0">
                    <a:pos x="10" y="124"/>
                  </a:cxn>
                  <a:cxn ang="0">
                    <a:pos x="12" y="101"/>
                  </a:cxn>
                  <a:cxn ang="0">
                    <a:pos x="20" y="81"/>
                  </a:cxn>
                  <a:cxn ang="0">
                    <a:pos x="30" y="60"/>
                  </a:cxn>
                  <a:cxn ang="0">
                    <a:pos x="44" y="44"/>
                  </a:cxn>
                  <a:cxn ang="0">
                    <a:pos x="60" y="30"/>
                  </a:cxn>
                  <a:cxn ang="0">
                    <a:pos x="81" y="20"/>
                  </a:cxn>
                  <a:cxn ang="0">
                    <a:pos x="102" y="13"/>
                  </a:cxn>
                  <a:cxn ang="0">
                    <a:pos x="125" y="10"/>
                  </a:cxn>
                  <a:cxn ang="0">
                    <a:pos x="125" y="10"/>
                  </a:cxn>
                  <a:cxn ang="0">
                    <a:pos x="125" y="0"/>
                  </a:cxn>
                </a:cxnLst>
                <a:rect l="0" t="0" r="r" b="b"/>
                <a:pathLst>
                  <a:path w="125" h="124">
                    <a:moveTo>
                      <a:pt x="125" y="0"/>
                    </a:moveTo>
                    <a:lnTo>
                      <a:pt x="125" y="0"/>
                    </a:lnTo>
                    <a:lnTo>
                      <a:pt x="99" y="3"/>
                    </a:lnTo>
                    <a:lnTo>
                      <a:pt x="76" y="10"/>
                    </a:lnTo>
                    <a:lnTo>
                      <a:pt x="55" y="22"/>
                    </a:lnTo>
                    <a:lnTo>
                      <a:pt x="37" y="37"/>
                    </a:lnTo>
                    <a:lnTo>
                      <a:pt x="22" y="55"/>
                    </a:lnTo>
                    <a:lnTo>
                      <a:pt x="10" y="76"/>
                    </a:lnTo>
                    <a:lnTo>
                      <a:pt x="3" y="99"/>
                    </a:lnTo>
                    <a:lnTo>
                      <a:pt x="0" y="124"/>
                    </a:lnTo>
                    <a:lnTo>
                      <a:pt x="10" y="124"/>
                    </a:lnTo>
                    <a:lnTo>
                      <a:pt x="12" y="101"/>
                    </a:lnTo>
                    <a:lnTo>
                      <a:pt x="20" y="81"/>
                    </a:lnTo>
                    <a:lnTo>
                      <a:pt x="30" y="60"/>
                    </a:lnTo>
                    <a:lnTo>
                      <a:pt x="44" y="44"/>
                    </a:lnTo>
                    <a:lnTo>
                      <a:pt x="60" y="30"/>
                    </a:lnTo>
                    <a:lnTo>
                      <a:pt x="81" y="20"/>
                    </a:lnTo>
                    <a:lnTo>
                      <a:pt x="102" y="13"/>
                    </a:lnTo>
                    <a:lnTo>
                      <a:pt x="125" y="10"/>
                    </a:lnTo>
                    <a:lnTo>
                      <a:pt x="125" y="10"/>
                    </a:lnTo>
                    <a:lnTo>
                      <a:pt x="125" y="0"/>
                    </a:lnTo>
                    <a:close/>
                  </a:path>
                </a:pathLst>
              </a:custGeom>
              <a:solidFill>
                <a:srgbClr val="FFFFFF"/>
              </a:solidFill>
              <a:ln w="9525">
                <a:noFill/>
                <a:round/>
                <a:headEnd/>
                <a:tailEnd/>
              </a:ln>
            </p:spPr>
            <p:txBody>
              <a:bodyPr/>
              <a:lstStyle/>
              <a:p>
                <a:endParaRPr lang="sl-SI"/>
              </a:p>
            </p:txBody>
          </p:sp>
          <p:sp>
            <p:nvSpPr>
              <p:cNvPr id="228379" name="Freeform 27"/>
              <p:cNvSpPr>
                <a:spLocks/>
              </p:cNvSpPr>
              <p:nvPr/>
            </p:nvSpPr>
            <p:spPr bwMode="auto">
              <a:xfrm>
                <a:off x="329" y="1355"/>
                <a:ext cx="31" cy="31"/>
              </a:xfrm>
              <a:custGeom>
                <a:avLst/>
                <a:gdLst/>
                <a:ahLst/>
                <a:cxnLst>
                  <a:cxn ang="0">
                    <a:pos x="125" y="124"/>
                  </a:cxn>
                  <a:cxn ang="0">
                    <a:pos x="125" y="124"/>
                  </a:cxn>
                  <a:cxn ang="0">
                    <a:pos x="122" y="99"/>
                  </a:cxn>
                  <a:cxn ang="0">
                    <a:pos x="115" y="76"/>
                  </a:cxn>
                  <a:cxn ang="0">
                    <a:pos x="103" y="55"/>
                  </a:cxn>
                  <a:cxn ang="0">
                    <a:pos x="88" y="37"/>
                  </a:cxn>
                  <a:cxn ang="0">
                    <a:pos x="70" y="22"/>
                  </a:cxn>
                  <a:cxn ang="0">
                    <a:pos x="49" y="10"/>
                  </a:cxn>
                  <a:cxn ang="0">
                    <a:pos x="26" y="3"/>
                  </a:cxn>
                  <a:cxn ang="0">
                    <a:pos x="0" y="0"/>
                  </a:cxn>
                  <a:cxn ang="0">
                    <a:pos x="0" y="10"/>
                  </a:cxn>
                  <a:cxn ang="0">
                    <a:pos x="23" y="13"/>
                  </a:cxn>
                  <a:cxn ang="0">
                    <a:pos x="44" y="20"/>
                  </a:cxn>
                  <a:cxn ang="0">
                    <a:pos x="65" y="30"/>
                  </a:cxn>
                  <a:cxn ang="0">
                    <a:pos x="81" y="44"/>
                  </a:cxn>
                  <a:cxn ang="0">
                    <a:pos x="95" y="60"/>
                  </a:cxn>
                  <a:cxn ang="0">
                    <a:pos x="105" y="81"/>
                  </a:cxn>
                  <a:cxn ang="0">
                    <a:pos x="112" y="101"/>
                  </a:cxn>
                  <a:cxn ang="0">
                    <a:pos x="115" y="124"/>
                  </a:cxn>
                  <a:cxn ang="0">
                    <a:pos x="115" y="124"/>
                  </a:cxn>
                  <a:cxn ang="0">
                    <a:pos x="125" y="124"/>
                  </a:cxn>
                </a:cxnLst>
                <a:rect l="0" t="0" r="r" b="b"/>
                <a:pathLst>
                  <a:path w="125" h="124">
                    <a:moveTo>
                      <a:pt x="125" y="124"/>
                    </a:moveTo>
                    <a:lnTo>
                      <a:pt x="125" y="124"/>
                    </a:lnTo>
                    <a:lnTo>
                      <a:pt x="122" y="99"/>
                    </a:lnTo>
                    <a:lnTo>
                      <a:pt x="115" y="76"/>
                    </a:lnTo>
                    <a:lnTo>
                      <a:pt x="103" y="55"/>
                    </a:lnTo>
                    <a:lnTo>
                      <a:pt x="88" y="37"/>
                    </a:lnTo>
                    <a:lnTo>
                      <a:pt x="70" y="22"/>
                    </a:lnTo>
                    <a:lnTo>
                      <a:pt x="49" y="10"/>
                    </a:lnTo>
                    <a:lnTo>
                      <a:pt x="26" y="3"/>
                    </a:lnTo>
                    <a:lnTo>
                      <a:pt x="0" y="0"/>
                    </a:lnTo>
                    <a:lnTo>
                      <a:pt x="0" y="10"/>
                    </a:lnTo>
                    <a:lnTo>
                      <a:pt x="23" y="13"/>
                    </a:lnTo>
                    <a:lnTo>
                      <a:pt x="44" y="20"/>
                    </a:lnTo>
                    <a:lnTo>
                      <a:pt x="65" y="30"/>
                    </a:lnTo>
                    <a:lnTo>
                      <a:pt x="81" y="44"/>
                    </a:lnTo>
                    <a:lnTo>
                      <a:pt x="95" y="60"/>
                    </a:lnTo>
                    <a:lnTo>
                      <a:pt x="105" y="81"/>
                    </a:lnTo>
                    <a:lnTo>
                      <a:pt x="112" y="101"/>
                    </a:lnTo>
                    <a:lnTo>
                      <a:pt x="115" y="124"/>
                    </a:lnTo>
                    <a:lnTo>
                      <a:pt x="115" y="124"/>
                    </a:lnTo>
                    <a:lnTo>
                      <a:pt x="125" y="124"/>
                    </a:lnTo>
                    <a:close/>
                  </a:path>
                </a:pathLst>
              </a:custGeom>
              <a:solidFill>
                <a:srgbClr val="FFFFFF"/>
              </a:solidFill>
              <a:ln w="9525">
                <a:noFill/>
                <a:round/>
                <a:headEnd/>
                <a:tailEnd/>
              </a:ln>
            </p:spPr>
            <p:txBody>
              <a:bodyPr/>
              <a:lstStyle/>
              <a:p>
                <a:endParaRPr lang="sl-SI"/>
              </a:p>
            </p:txBody>
          </p:sp>
          <p:sp>
            <p:nvSpPr>
              <p:cNvPr id="228380" name="Freeform 28"/>
              <p:cNvSpPr>
                <a:spLocks/>
              </p:cNvSpPr>
              <p:nvPr/>
            </p:nvSpPr>
            <p:spPr bwMode="auto">
              <a:xfrm>
                <a:off x="329" y="1386"/>
                <a:ext cx="31" cy="31"/>
              </a:xfrm>
              <a:custGeom>
                <a:avLst/>
                <a:gdLst/>
                <a:ahLst/>
                <a:cxnLst>
                  <a:cxn ang="0">
                    <a:pos x="0" y="124"/>
                  </a:cxn>
                  <a:cxn ang="0">
                    <a:pos x="0" y="124"/>
                  </a:cxn>
                  <a:cxn ang="0">
                    <a:pos x="26" y="122"/>
                  </a:cxn>
                  <a:cxn ang="0">
                    <a:pos x="49" y="115"/>
                  </a:cxn>
                  <a:cxn ang="0">
                    <a:pos x="70" y="102"/>
                  </a:cxn>
                  <a:cxn ang="0">
                    <a:pos x="88" y="88"/>
                  </a:cxn>
                  <a:cxn ang="0">
                    <a:pos x="103" y="70"/>
                  </a:cxn>
                  <a:cxn ang="0">
                    <a:pos x="115" y="49"/>
                  </a:cxn>
                  <a:cxn ang="0">
                    <a:pos x="122" y="26"/>
                  </a:cxn>
                  <a:cxn ang="0">
                    <a:pos x="125" y="0"/>
                  </a:cxn>
                  <a:cxn ang="0">
                    <a:pos x="115" y="0"/>
                  </a:cxn>
                  <a:cxn ang="0">
                    <a:pos x="112" y="24"/>
                  </a:cxn>
                  <a:cxn ang="0">
                    <a:pos x="105" y="44"/>
                  </a:cxn>
                  <a:cxn ang="0">
                    <a:pos x="95" y="65"/>
                  </a:cxn>
                  <a:cxn ang="0">
                    <a:pos x="81" y="81"/>
                  </a:cxn>
                  <a:cxn ang="0">
                    <a:pos x="65" y="95"/>
                  </a:cxn>
                  <a:cxn ang="0">
                    <a:pos x="44" y="105"/>
                  </a:cxn>
                  <a:cxn ang="0">
                    <a:pos x="23" y="112"/>
                  </a:cxn>
                  <a:cxn ang="0">
                    <a:pos x="0" y="115"/>
                  </a:cxn>
                  <a:cxn ang="0">
                    <a:pos x="0" y="115"/>
                  </a:cxn>
                  <a:cxn ang="0">
                    <a:pos x="0" y="124"/>
                  </a:cxn>
                </a:cxnLst>
                <a:rect l="0" t="0" r="r" b="b"/>
                <a:pathLst>
                  <a:path w="125" h="124">
                    <a:moveTo>
                      <a:pt x="0" y="124"/>
                    </a:moveTo>
                    <a:lnTo>
                      <a:pt x="0" y="124"/>
                    </a:lnTo>
                    <a:lnTo>
                      <a:pt x="26" y="122"/>
                    </a:lnTo>
                    <a:lnTo>
                      <a:pt x="49" y="115"/>
                    </a:lnTo>
                    <a:lnTo>
                      <a:pt x="70" y="102"/>
                    </a:lnTo>
                    <a:lnTo>
                      <a:pt x="88" y="88"/>
                    </a:lnTo>
                    <a:lnTo>
                      <a:pt x="103" y="70"/>
                    </a:lnTo>
                    <a:lnTo>
                      <a:pt x="115" y="49"/>
                    </a:lnTo>
                    <a:lnTo>
                      <a:pt x="122" y="26"/>
                    </a:lnTo>
                    <a:lnTo>
                      <a:pt x="125" y="0"/>
                    </a:lnTo>
                    <a:lnTo>
                      <a:pt x="115" y="0"/>
                    </a:lnTo>
                    <a:lnTo>
                      <a:pt x="112" y="24"/>
                    </a:lnTo>
                    <a:lnTo>
                      <a:pt x="105" y="44"/>
                    </a:lnTo>
                    <a:lnTo>
                      <a:pt x="95" y="65"/>
                    </a:lnTo>
                    <a:lnTo>
                      <a:pt x="81" y="81"/>
                    </a:lnTo>
                    <a:lnTo>
                      <a:pt x="65" y="95"/>
                    </a:lnTo>
                    <a:lnTo>
                      <a:pt x="44" y="105"/>
                    </a:lnTo>
                    <a:lnTo>
                      <a:pt x="23" y="112"/>
                    </a:lnTo>
                    <a:lnTo>
                      <a:pt x="0" y="115"/>
                    </a:lnTo>
                    <a:lnTo>
                      <a:pt x="0" y="115"/>
                    </a:lnTo>
                    <a:lnTo>
                      <a:pt x="0" y="124"/>
                    </a:lnTo>
                    <a:close/>
                  </a:path>
                </a:pathLst>
              </a:custGeom>
              <a:solidFill>
                <a:srgbClr val="FFFFFF"/>
              </a:solidFill>
              <a:ln w="9525">
                <a:noFill/>
                <a:round/>
                <a:headEnd/>
                <a:tailEnd/>
              </a:ln>
            </p:spPr>
            <p:txBody>
              <a:bodyPr/>
              <a:lstStyle/>
              <a:p>
                <a:endParaRPr lang="sl-SI"/>
              </a:p>
            </p:txBody>
          </p:sp>
          <p:sp>
            <p:nvSpPr>
              <p:cNvPr id="228381" name="Freeform 29"/>
              <p:cNvSpPr>
                <a:spLocks/>
              </p:cNvSpPr>
              <p:nvPr/>
            </p:nvSpPr>
            <p:spPr bwMode="auto">
              <a:xfrm>
                <a:off x="515" y="1356"/>
                <a:ext cx="60" cy="60"/>
              </a:xfrm>
              <a:custGeom>
                <a:avLst/>
                <a:gdLst/>
                <a:ahLst/>
                <a:cxnLst>
                  <a:cxn ang="0">
                    <a:pos x="120" y="239"/>
                  </a:cxn>
                  <a:cxn ang="0">
                    <a:pos x="95" y="236"/>
                  </a:cxn>
                  <a:cxn ang="0">
                    <a:pos x="73" y="229"/>
                  </a:cxn>
                  <a:cxn ang="0">
                    <a:pos x="52" y="218"/>
                  </a:cxn>
                  <a:cxn ang="0">
                    <a:pos x="35" y="203"/>
                  </a:cxn>
                  <a:cxn ang="0">
                    <a:pos x="21" y="186"/>
                  </a:cxn>
                  <a:cxn ang="0">
                    <a:pos x="10" y="166"/>
                  </a:cxn>
                  <a:cxn ang="0">
                    <a:pos x="2" y="144"/>
                  </a:cxn>
                  <a:cxn ang="0">
                    <a:pos x="0" y="119"/>
                  </a:cxn>
                  <a:cxn ang="0">
                    <a:pos x="2" y="95"/>
                  </a:cxn>
                  <a:cxn ang="0">
                    <a:pos x="10" y="73"/>
                  </a:cxn>
                  <a:cxn ang="0">
                    <a:pos x="21" y="53"/>
                  </a:cxn>
                  <a:cxn ang="0">
                    <a:pos x="35" y="36"/>
                  </a:cxn>
                  <a:cxn ang="0">
                    <a:pos x="52" y="21"/>
                  </a:cxn>
                  <a:cxn ang="0">
                    <a:pos x="73" y="10"/>
                  </a:cxn>
                  <a:cxn ang="0">
                    <a:pos x="95" y="3"/>
                  </a:cxn>
                  <a:cxn ang="0">
                    <a:pos x="120" y="0"/>
                  </a:cxn>
                  <a:cxn ang="0">
                    <a:pos x="144" y="3"/>
                  </a:cxn>
                  <a:cxn ang="0">
                    <a:pos x="166" y="10"/>
                  </a:cxn>
                  <a:cxn ang="0">
                    <a:pos x="187" y="21"/>
                  </a:cxn>
                  <a:cxn ang="0">
                    <a:pos x="204" y="36"/>
                  </a:cxn>
                  <a:cxn ang="0">
                    <a:pos x="219" y="53"/>
                  </a:cxn>
                  <a:cxn ang="0">
                    <a:pos x="230" y="73"/>
                  </a:cxn>
                  <a:cxn ang="0">
                    <a:pos x="237" y="95"/>
                  </a:cxn>
                  <a:cxn ang="0">
                    <a:pos x="239" y="119"/>
                  </a:cxn>
                  <a:cxn ang="0">
                    <a:pos x="237" y="144"/>
                  </a:cxn>
                  <a:cxn ang="0">
                    <a:pos x="230" y="166"/>
                  </a:cxn>
                  <a:cxn ang="0">
                    <a:pos x="219" y="186"/>
                  </a:cxn>
                  <a:cxn ang="0">
                    <a:pos x="204" y="203"/>
                  </a:cxn>
                  <a:cxn ang="0">
                    <a:pos x="187" y="218"/>
                  </a:cxn>
                  <a:cxn ang="0">
                    <a:pos x="166" y="229"/>
                  </a:cxn>
                  <a:cxn ang="0">
                    <a:pos x="144" y="236"/>
                  </a:cxn>
                  <a:cxn ang="0">
                    <a:pos x="120" y="239"/>
                  </a:cxn>
                </a:cxnLst>
                <a:rect l="0" t="0" r="r" b="b"/>
                <a:pathLst>
                  <a:path w="239" h="239">
                    <a:moveTo>
                      <a:pt x="120" y="239"/>
                    </a:moveTo>
                    <a:lnTo>
                      <a:pt x="95" y="236"/>
                    </a:lnTo>
                    <a:lnTo>
                      <a:pt x="73" y="229"/>
                    </a:lnTo>
                    <a:lnTo>
                      <a:pt x="52" y="218"/>
                    </a:lnTo>
                    <a:lnTo>
                      <a:pt x="35" y="203"/>
                    </a:lnTo>
                    <a:lnTo>
                      <a:pt x="21" y="186"/>
                    </a:lnTo>
                    <a:lnTo>
                      <a:pt x="10" y="166"/>
                    </a:lnTo>
                    <a:lnTo>
                      <a:pt x="2" y="144"/>
                    </a:lnTo>
                    <a:lnTo>
                      <a:pt x="0" y="119"/>
                    </a:lnTo>
                    <a:lnTo>
                      <a:pt x="2" y="95"/>
                    </a:lnTo>
                    <a:lnTo>
                      <a:pt x="10" y="73"/>
                    </a:lnTo>
                    <a:lnTo>
                      <a:pt x="21" y="53"/>
                    </a:lnTo>
                    <a:lnTo>
                      <a:pt x="35" y="36"/>
                    </a:lnTo>
                    <a:lnTo>
                      <a:pt x="52" y="21"/>
                    </a:lnTo>
                    <a:lnTo>
                      <a:pt x="73" y="10"/>
                    </a:lnTo>
                    <a:lnTo>
                      <a:pt x="95" y="3"/>
                    </a:lnTo>
                    <a:lnTo>
                      <a:pt x="120" y="0"/>
                    </a:lnTo>
                    <a:lnTo>
                      <a:pt x="144" y="3"/>
                    </a:lnTo>
                    <a:lnTo>
                      <a:pt x="166" y="10"/>
                    </a:lnTo>
                    <a:lnTo>
                      <a:pt x="187" y="21"/>
                    </a:lnTo>
                    <a:lnTo>
                      <a:pt x="204" y="36"/>
                    </a:lnTo>
                    <a:lnTo>
                      <a:pt x="219" y="53"/>
                    </a:lnTo>
                    <a:lnTo>
                      <a:pt x="230" y="73"/>
                    </a:lnTo>
                    <a:lnTo>
                      <a:pt x="237" y="95"/>
                    </a:lnTo>
                    <a:lnTo>
                      <a:pt x="239" y="119"/>
                    </a:lnTo>
                    <a:lnTo>
                      <a:pt x="237" y="144"/>
                    </a:lnTo>
                    <a:lnTo>
                      <a:pt x="230" y="166"/>
                    </a:lnTo>
                    <a:lnTo>
                      <a:pt x="219" y="186"/>
                    </a:lnTo>
                    <a:lnTo>
                      <a:pt x="204" y="203"/>
                    </a:lnTo>
                    <a:lnTo>
                      <a:pt x="187" y="218"/>
                    </a:lnTo>
                    <a:lnTo>
                      <a:pt x="166" y="229"/>
                    </a:lnTo>
                    <a:lnTo>
                      <a:pt x="144" y="236"/>
                    </a:lnTo>
                    <a:lnTo>
                      <a:pt x="120" y="239"/>
                    </a:lnTo>
                    <a:close/>
                  </a:path>
                </a:pathLst>
              </a:custGeom>
              <a:solidFill>
                <a:srgbClr val="0066FF"/>
              </a:solidFill>
              <a:ln w="9525">
                <a:noFill/>
                <a:round/>
                <a:headEnd/>
                <a:tailEnd/>
              </a:ln>
            </p:spPr>
            <p:txBody>
              <a:bodyPr/>
              <a:lstStyle/>
              <a:p>
                <a:endParaRPr lang="sl-SI"/>
              </a:p>
            </p:txBody>
          </p:sp>
          <p:sp>
            <p:nvSpPr>
              <p:cNvPr id="228382" name="Freeform 30"/>
              <p:cNvSpPr>
                <a:spLocks/>
              </p:cNvSpPr>
              <p:nvPr/>
            </p:nvSpPr>
            <p:spPr bwMode="auto">
              <a:xfrm>
                <a:off x="514" y="1386"/>
                <a:ext cx="31" cy="31"/>
              </a:xfrm>
              <a:custGeom>
                <a:avLst/>
                <a:gdLst/>
                <a:ahLst/>
                <a:cxnLst>
                  <a:cxn ang="0">
                    <a:pos x="0" y="0"/>
                  </a:cxn>
                  <a:cxn ang="0">
                    <a:pos x="0" y="0"/>
                  </a:cxn>
                  <a:cxn ang="0">
                    <a:pos x="2" y="26"/>
                  </a:cxn>
                  <a:cxn ang="0">
                    <a:pos x="10" y="49"/>
                  </a:cxn>
                  <a:cxn ang="0">
                    <a:pos x="22" y="70"/>
                  </a:cxn>
                  <a:cxn ang="0">
                    <a:pos x="37" y="88"/>
                  </a:cxn>
                  <a:cxn ang="0">
                    <a:pos x="55" y="102"/>
                  </a:cxn>
                  <a:cxn ang="0">
                    <a:pos x="76" y="115"/>
                  </a:cxn>
                  <a:cxn ang="0">
                    <a:pos x="99" y="122"/>
                  </a:cxn>
                  <a:cxn ang="0">
                    <a:pos x="125" y="124"/>
                  </a:cxn>
                  <a:cxn ang="0">
                    <a:pos x="125" y="115"/>
                  </a:cxn>
                  <a:cxn ang="0">
                    <a:pos x="101" y="112"/>
                  </a:cxn>
                  <a:cxn ang="0">
                    <a:pos x="81" y="105"/>
                  </a:cxn>
                  <a:cxn ang="0">
                    <a:pos x="60" y="95"/>
                  </a:cxn>
                  <a:cxn ang="0">
                    <a:pos x="44" y="81"/>
                  </a:cxn>
                  <a:cxn ang="0">
                    <a:pos x="29" y="65"/>
                  </a:cxn>
                  <a:cxn ang="0">
                    <a:pos x="19" y="44"/>
                  </a:cxn>
                  <a:cxn ang="0">
                    <a:pos x="12" y="24"/>
                  </a:cxn>
                  <a:cxn ang="0">
                    <a:pos x="10" y="0"/>
                  </a:cxn>
                  <a:cxn ang="0">
                    <a:pos x="10" y="0"/>
                  </a:cxn>
                  <a:cxn ang="0">
                    <a:pos x="0" y="0"/>
                  </a:cxn>
                </a:cxnLst>
                <a:rect l="0" t="0" r="r" b="b"/>
                <a:pathLst>
                  <a:path w="125" h="124">
                    <a:moveTo>
                      <a:pt x="0" y="0"/>
                    </a:moveTo>
                    <a:lnTo>
                      <a:pt x="0" y="0"/>
                    </a:lnTo>
                    <a:lnTo>
                      <a:pt x="2" y="26"/>
                    </a:lnTo>
                    <a:lnTo>
                      <a:pt x="10" y="49"/>
                    </a:lnTo>
                    <a:lnTo>
                      <a:pt x="22" y="70"/>
                    </a:lnTo>
                    <a:lnTo>
                      <a:pt x="37" y="88"/>
                    </a:lnTo>
                    <a:lnTo>
                      <a:pt x="55" y="102"/>
                    </a:lnTo>
                    <a:lnTo>
                      <a:pt x="76" y="115"/>
                    </a:lnTo>
                    <a:lnTo>
                      <a:pt x="99" y="122"/>
                    </a:lnTo>
                    <a:lnTo>
                      <a:pt x="125" y="124"/>
                    </a:lnTo>
                    <a:lnTo>
                      <a:pt x="125" y="115"/>
                    </a:lnTo>
                    <a:lnTo>
                      <a:pt x="101" y="112"/>
                    </a:lnTo>
                    <a:lnTo>
                      <a:pt x="81" y="105"/>
                    </a:lnTo>
                    <a:lnTo>
                      <a:pt x="60" y="95"/>
                    </a:lnTo>
                    <a:lnTo>
                      <a:pt x="44" y="81"/>
                    </a:lnTo>
                    <a:lnTo>
                      <a:pt x="29" y="65"/>
                    </a:lnTo>
                    <a:lnTo>
                      <a:pt x="19" y="44"/>
                    </a:lnTo>
                    <a:lnTo>
                      <a:pt x="12" y="24"/>
                    </a:lnTo>
                    <a:lnTo>
                      <a:pt x="10" y="0"/>
                    </a:lnTo>
                    <a:lnTo>
                      <a:pt x="10" y="0"/>
                    </a:lnTo>
                    <a:lnTo>
                      <a:pt x="0" y="0"/>
                    </a:lnTo>
                    <a:close/>
                  </a:path>
                </a:pathLst>
              </a:custGeom>
              <a:solidFill>
                <a:srgbClr val="FFFFFF"/>
              </a:solidFill>
              <a:ln w="9525">
                <a:noFill/>
                <a:round/>
                <a:headEnd/>
                <a:tailEnd/>
              </a:ln>
            </p:spPr>
            <p:txBody>
              <a:bodyPr/>
              <a:lstStyle/>
              <a:p>
                <a:endParaRPr lang="sl-SI"/>
              </a:p>
            </p:txBody>
          </p:sp>
          <p:sp>
            <p:nvSpPr>
              <p:cNvPr id="228383" name="Freeform 31"/>
              <p:cNvSpPr>
                <a:spLocks/>
              </p:cNvSpPr>
              <p:nvPr/>
            </p:nvSpPr>
            <p:spPr bwMode="auto">
              <a:xfrm>
                <a:off x="514" y="1355"/>
                <a:ext cx="31" cy="31"/>
              </a:xfrm>
              <a:custGeom>
                <a:avLst/>
                <a:gdLst/>
                <a:ahLst/>
                <a:cxnLst>
                  <a:cxn ang="0">
                    <a:pos x="125" y="0"/>
                  </a:cxn>
                  <a:cxn ang="0">
                    <a:pos x="125" y="0"/>
                  </a:cxn>
                  <a:cxn ang="0">
                    <a:pos x="99" y="3"/>
                  </a:cxn>
                  <a:cxn ang="0">
                    <a:pos x="76" y="10"/>
                  </a:cxn>
                  <a:cxn ang="0">
                    <a:pos x="55" y="22"/>
                  </a:cxn>
                  <a:cxn ang="0">
                    <a:pos x="37" y="37"/>
                  </a:cxn>
                  <a:cxn ang="0">
                    <a:pos x="22" y="55"/>
                  </a:cxn>
                  <a:cxn ang="0">
                    <a:pos x="10" y="76"/>
                  </a:cxn>
                  <a:cxn ang="0">
                    <a:pos x="2" y="99"/>
                  </a:cxn>
                  <a:cxn ang="0">
                    <a:pos x="0" y="124"/>
                  </a:cxn>
                  <a:cxn ang="0">
                    <a:pos x="10" y="124"/>
                  </a:cxn>
                  <a:cxn ang="0">
                    <a:pos x="12" y="101"/>
                  </a:cxn>
                  <a:cxn ang="0">
                    <a:pos x="19" y="81"/>
                  </a:cxn>
                  <a:cxn ang="0">
                    <a:pos x="29" y="60"/>
                  </a:cxn>
                  <a:cxn ang="0">
                    <a:pos x="44" y="44"/>
                  </a:cxn>
                  <a:cxn ang="0">
                    <a:pos x="60" y="30"/>
                  </a:cxn>
                  <a:cxn ang="0">
                    <a:pos x="81" y="20"/>
                  </a:cxn>
                  <a:cxn ang="0">
                    <a:pos x="101" y="13"/>
                  </a:cxn>
                  <a:cxn ang="0">
                    <a:pos x="125" y="10"/>
                  </a:cxn>
                  <a:cxn ang="0">
                    <a:pos x="125" y="10"/>
                  </a:cxn>
                  <a:cxn ang="0">
                    <a:pos x="125" y="0"/>
                  </a:cxn>
                </a:cxnLst>
                <a:rect l="0" t="0" r="r" b="b"/>
                <a:pathLst>
                  <a:path w="125" h="124">
                    <a:moveTo>
                      <a:pt x="125" y="0"/>
                    </a:moveTo>
                    <a:lnTo>
                      <a:pt x="125" y="0"/>
                    </a:lnTo>
                    <a:lnTo>
                      <a:pt x="99" y="3"/>
                    </a:lnTo>
                    <a:lnTo>
                      <a:pt x="76" y="10"/>
                    </a:lnTo>
                    <a:lnTo>
                      <a:pt x="55" y="22"/>
                    </a:lnTo>
                    <a:lnTo>
                      <a:pt x="37" y="37"/>
                    </a:lnTo>
                    <a:lnTo>
                      <a:pt x="22" y="55"/>
                    </a:lnTo>
                    <a:lnTo>
                      <a:pt x="10" y="76"/>
                    </a:lnTo>
                    <a:lnTo>
                      <a:pt x="2" y="99"/>
                    </a:lnTo>
                    <a:lnTo>
                      <a:pt x="0" y="124"/>
                    </a:lnTo>
                    <a:lnTo>
                      <a:pt x="10" y="124"/>
                    </a:lnTo>
                    <a:lnTo>
                      <a:pt x="12" y="101"/>
                    </a:lnTo>
                    <a:lnTo>
                      <a:pt x="19" y="81"/>
                    </a:lnTo>
                    <a:lnTo>
                      <a:pt x="29" y="60"/>
                    </a:lnTo>
                    <a:lnTo>
                      <a:pt x="44" y="44"/>
                    </a:lnTo>
                    <a:lnTo>
                      <a:pt x="60" y="30"/>
                    </a:lnTo>
                    <a:lnTo>
                      <a:pt x="81" y="20"/>
                    </a:lnTo>
                    <a:lnTo>
                      <a:pt x="101" y="13"/>
                    </a:lnTo>
                    <a:lnTo>
                      <a:pt x="125" y="10"/>
                    </a:lnTo>
                    <a:lnTo>
                      <a:pt x="125" y="10"/>
                    </a:lnTo>
                    <a:lnTo>
                      <a:pt x="125" y="0"/>
                    </a:lnTo>
                    <a:close/>
                  </a:path>
                </a:pathLst>
              </a:custGeom>
              <a:solidFill>
                <a:srgbClr val="FFFFFF"/>
              </a:solidFill>
              <a:ln w="9525">
                <a:noFill/>
                <a:round/>
                <a:headEnd/>
                <a:tailEnd/>
              </a:ln>
            </p:spPr>
            <p:txBody>
              <a:bodyPr/>
              <a:lstStyle/>
              <a:p>
                <a:endParaRPr lang="sl-SI"/>
              </a:p>
            </p:txBody>
          </p:sp>
          <p:sp>
            <p:nvSpPr>
              <p:cNvPr id="228384" name="Freeform 32"/>
              <p:cNvSpPr>
                <a:spLocks/>
              </p:cNvSpPr>
              <p:nvPr/>
            </p:nvSpPr>
            <p:spPr bwMode="auto">
              <a:xfrm>
                <a:off x="545" y="1355"/>
                <a:ext cx="32" cy="31"/>
              </a:xfrm>
              <a:custGeom>
                <a:avLst/>
                <a:gdLst/>
                <a:ahLst/>
                <a:cxnLst>
                  <a:cxn ang="0">
                    <a:pos x="124" y="124"/>
                  </a:cxn>
                  <a:cxn ang="0">
                    <a:pos x="124" y="124"/>
                  </a:cxn>
                  <a:cxn ang="0">
                    <a:pos x="122" y="99"/>
                  </a:cxn>
                  <a:cxn ang="0">
                    <a:pos x="115" y="76"/>
                  </a:cxn>
                  <a:cxn ang="0">
                    <a:pos x="102" y="55"/>
                  </a:cxn>
                  <a:cxn ang="0">
                    <a:pos x="88" y="37"/>
                  </a:cxn>
                  <a:cxn ang="0">
                    <a:pos x="69" y="22"/>
                  </a:cxn>
                  <a:cxn ang="0">
                    <a:pos x="49" y="10"/>
                  </a:cxn>
                  <a:cxn ang="0">
                    <a:pos x="25" y="3"/>
                  </a:cxn>
                  <a:cxn ang="0">
                    <a:pos x="0" y="0"/>
                  </a:cxn>
                  <a:cxn ang="0">
                    <a:pos x="0" y="10"/>
                  </a:cxn>
                  <a:cxn ang="0">
                    <a:pos x="23" y="13"/>
                  </a:cxn>
                  <a:cxn ang="0">
                    <a:pos x="44" y="20"/>
                  </a:cxn>
                  <a:cxn ang="0">
                    <a:pos x="64" y="30"/>
                  </a:cxn>
                  <a:cxn ang="0">
                    <a:pos x="80" y="44"/>
                  </a:cxn>
                  <a:cxn ang="0">
                    <a:pos x="95" y="60"/>
                  </a:cxn>
                  <a:cxn ang="0">
                    <a:pos x="105" y="81"/>
                  </a:cxn>
                  <a:cxn ang="0">
                    <a:pos x="112" y="101"/>
                  </a:cxn>
                  <a:cxn ang="0">
                    <a:pos x="115" y="124"/>
                  </a:cxn>
                  <a:cxn ang="0">
                    <a:pos x="115" y="124"/>
                  </a:cxn>
                  <a:cxn ang="0">
                    <a:pos x="124" y="124"/>
                  </a:cxn>
                </a:cxnLst>
                <a:rect l="0" t="0" r="r" b="b"/>
                <a:pathLst>
                  <a:path w="124" h="124">
                    <a:moveTo>
                      <a:pt x="124" y="124"/>
                    </a:moveTo>
                    <a:lnTo>
                      <a:pt x="124" y="124"/>
                    </a:lnTo>
                    <a:lnTo>
                      <a:pt x="122" y="99"/>
                    </a:lnTo>
                    <a:lnTo>
                      <a:pt x="115" y="76"/>
                    </a:lnTo>
                    <a:lnTo>
                      <a:pt x="102" y="55"/>
                    </a:lnTo>
                    <a:lnTo>
                      <a:pt x="88" y="37"/>
                    </a:lnTo>
                    <a:lnTo>
                      <a:pt x="69" y="22"/>
                    </a:lnTo>
                    <a:lnTo>
                      <a:pt x="49" y="10"/>
                    </a:lnTo>
                    <a:lnTo>
                      <a:pt x="25" y="3"/>
                    </a:lnTo>
                    <a:lnTo>
                      <a:pt x="0" y="0"/>
                    </a:lnTo>
                    <a:lnTo>
                      <a:pt x="0" y="10"/>
                    </a:lnTo>
                    <a:lnTo>
                      <a:pt x="23" y="13"/>
                    </a:lnTo>
                    <a:lnTo>
                      <a:pt x="44" y="20"/>
                    </a:lnTo>
                    <a:lnTo>
                      <a:pt x="64" y="30"/>
                    </a:lnTo>
                    <a:lnTo>
                      <a:pt x="80" y="44"/>
                    </a:lnTo>
                    <a:lnTo>
                      <a:pt x="95" y="60"/>
                    </a:lnTo>
                    <a:lnTo>
                      <a:pt x="105" y="81"/>
                    </a:lnTo>
                    <a:lnTo>
                      <a:pt x="112" y="101"/>
                    </a:lnTo>
                    <a:lnTo>
                      <a:pt x="115" y="124"/>
                    </a:lnTo>
                    <a:lnTo>
                      <a:pt x="115" y="124"/>
                    </a:lnTo>
                    <a:lnTo>
                      <a:pt x="124" y="124"/>
                    </a:lnTo>
                    <a:close/>
                  </a:path>
                </a:pathLst>
              </a:custGeom>
              <a:solidFill>
                <a:srgbClr val="FFFFFF"/>
              </a:solidFill>
              <a:ln w="9525">
                <a:noFill/>
                <a:round/>
                <a:headEnd/>
                <a:tailEnd/>
              </a:ln>
            </p:spPr>
            <p:txBody>
              <a:bodyPr/>
              <a:lstStyle/>
              <a:p>
                <a:endParaRPr lang="sl-SI"/>
              </a:p>
            </p:txBody>
          </p:sp>
          <p:sp>
            <p:nvSpPr>
              <p:cNvPr id="228385" name="Freeform 33"/>
              <p:cNvSpPr>
                <a:spLocks/>
              </p:cNvSpPr>
              <p:nvPr/>
            </p:nvSpPr>
            <p:spPr bwMode="auto">
              <a:xfrm>
                <a:off x="545" y="1386"/>
                <a:ext cx="32" cy="31"/>
              </a:xfrm>
              <a:custGeom>
                <a:avLst/>
                <a:gdLst/>
                <a:ahLst/>
                <a:cxnLst>
                  <a:cxn ang="0">
                    <a:pos x="0" y="124"/>
                  </a:cxn>
                  <a:cxn ang="0">
                    <a:pos x="0" y="124"/>
                  </a:cxn>
                  <a:cxn ang="0">
                    <a:pos x="25" y="122"/>
                  </a:cxn>
                  <a:cxn ang="0">
                    <a:pos x="49" y="115"/>
                  </a:cxn>
                  <a:cxn ang="0">
                    <a:pos x="69" y="102"/>
                  </a:cxn>
                  <a:cxn ang="0">
                    <a:pos x="88" y="88"/>
                  </a:cxn>
                  <a:cxn ang="0">
                    <a:pos x="102" y="70"/>
                  </a:cxn>
                  <a:cxn ang="0">
                    <a:pos x="115" y="49"/>
                  </a:cxn>
                  <a:cxn ang="0">
                    <a:pos x="122" y="26"/>
                  </a:cxn>
                  <a:cxn ang="0">
                    <a:pos x="124" y="0"/>
                  </a:cxn>
                  <a:cxn ang="0">
                    <a:pos x="115" y="0"/>
                  </a:cxn>
                  <a:cxn ang="0">
                    <a:pos x="112" y="24"/>
                  </a:cxn>
                  <a:cxn ang="0">
                    <a:pos x="105" y="44"/>
                  </a:cxn>
                  <a:cxn ang="0">
                    <a:pos x="95" y="65"/>
                  </a:cxn>
                  <a:cxn ang="0">
                    <a:pos x="80" y="81"/>
                  </a:cxn>
                  <a:cxn ang="0">
                    <a:pos x="64" y="95"/>
                  </a:cxn>
                  <a:cxn ang="0">
                    <a:pos x="44" y="105"/>
                  </a:cxn>
                  <a:cxn ang="0">
                    <a:pos x="23" y="112"/>
                  </a:cxn>
                  <a:cxn ang="0">
                    <a:pos x="0" y="115"/>
                  </a:cxn>
                  <a:cxn ang="0">
                    <a:pos x="0" y="115"/>
                  </a:cxn>
                  <a:cxn ang="0">
                    <a:pos x="0" y="124"/>
                  </a:cxn>
                </a:cxnLst>
                <a:rect l="0" t="0" r="r" b="b"/>
                <a:pathLst>
                  <a:path w="124" h="124">
                    <a:moveTo>
                      <a:pt x="0" y="124"/>
                    </a:moveTo>
                    <a:lnTo>
                      <a:pt x="0" y="124"/>
                    </a:lnTo>
                    <a:lnTo>
                      <a:pt x="25" y="122"/>
                    </a:lnTo>
                    <a:lnTo>
                      <a:pt x="49" y="115"/>
                    </a:lnTo>
                    <a:lnTo>
                      <a:pt x="69" y="102"/>
                    </a:lnTo>
                    <a:lnTo>
                      <a:pt x="88" y="88"/>
                    </a:lnTo>
                    <a:lnTo>
                      <a:pt x="102" y="70"/>
                    </a:lnTo>
                    <a:lnTo>
                      <a:pt x="115" y="49"/>
                    </a:lnTo>
                    <a:lnTo>
                      <a:pt x="122" y="26"/>
                    </a:lnTo>
                    <a:lnTo>
                      <a:pt x="124" y="0"/>
                    </a:lnTo>
                    <a:lnTo>
                      <a:pt x="115" y="0"/>
                    </a:lnTo>
                    <a:lnTo>
                      <a:pt x="112" y="24"/>
                    </a:lnTo>
                    <a:lnTo>
                      <a:pt x="105" y="44"/>
                    </a:lnTo>
                    <a:lnTo>
                      <a:pt x="95" y="65"/>
                    </a:lnTo>
                    <a:lnTo>
                      <a:pt x="80" y="81"/>
                    </a:lnTo>
                    <a:lnTo>
                      <a:pt x="64" y="95"/>
                    </a:lnTo>
                    <a:lnTo>
                      <a:pt x="44" y="105"/>
                    </a:lnTo>
                    <a:lnTo>
                      <a:pt x="23" y="112"/>
                    </a:lnTo>
                    <a:lnTo>
                      <a:pt x="0" y="115"/>
                    </a:lnTo>
                    <a:lnTo>
                      <a:pt x="0" y="115"/>
                    </a:lnTo>
                    <a:lnTo>
                      <a:pt x="0" y="124"/>
                    </a:lnTo>
                    <a:close/>
                  </a:path>
                </a:pathLst>
              </a:custGeom>
              <a:solidFill>
                <a:srgbClr val="FFFFFF"/>
              </a:solidFill>
              <a:ln w="9525">
                <a:noFill/>
                <a:round/>
                <a:headEnd/>
                <a:tailEnd/>
              </a:ln>
            </p:spPr>
            <p:txBody>
              <a:bodyPr/>
              <a:lstStyle/>
              <a:p>
                <a:endParaRPr lang="sl-SI"/>
              </a:p>
            </p:txBody>
          </p:sp>
          <p:sp>
            <p:nvSpPr>
              <p:cNvPr id="228386" name="Freeform 34"/>
              <p:cNvSpPr>
                <a:spLocks/>
              </p:cNvSpPr>
              <p:nvPr/>
            </p:nvSpPr>
            <p:spPr bwMode="auto">
              <a:xfrm>
                <a:off x="732" y="1356"/>
                <a:ext cx="60" cy="60"/>
              </a:xfrm>
              <a:custGeom>
                <a:avLst/>
                <a:gdLst/>
                <a:ahLst/>
                <a:cxnLst>
                  <a:cxn ang="0">
                    <a:pos x="119" y="239"/>
                  </a:cxn>
                  <a:cxn ang="0">
                    <a:pos x="95" y="236"/>
                  </a:cxn>
                  <a:cxn ang="0">
                    <a:pos x="73" y="229"/>
                  </a:cxn>
                  <a:cxn ang="0">
                    <a:pos x="52" y="218"/>
                  </a:cxn>
                  <a:cxn ang="0">
                    <a:pos x="35" y="203"/>
                  </a:cxn>
                  <a:cxn ang="0">
                    <a:pos x="20" y="186"/>
                  </a:cxn>
                  <a:cxn ang="0">
                    <a:pos x="9" y="166"/>
                  </a:cxn>
                  <a:cxn ang="0">
                    <a:pos x="2" y="144"/>
                  </a:cxn>
                  <a:cxn ang="0">
                    <a:pos x="0" y="119"/>
                  </a:cxn>
                  <a:cxn ang="0">
                    <a:pos x="2" y="95"/>
                  </a:cxn>
                  <a:cxn ang="0">
                    <a:pos x="9" y="73"/>
                  </a:cxn>
                  <a:cxn ang="0">
                    <a:pos x="20" y="53"/>
                  </a:cxn>
                  <a:cxn ang="0">
                    <a:pos x="35" y="36"/>
                  </a:cxn>
                  <a:cxn ang="0">
                    <a:pos x="52" y="21"/>
                  </a:cxn>
                  <a:cxn ang="0">
                    <a:pos x="73" y="10"/>
                  </a:cxn>
                  <a:cxn ang="0">
                    <a:pos x="95" y="3"/>
                  </a:cxn>
                  <a:cxn ang="0">
                    <a:pos x="119" y="0"/>
                  </a:cxn>
                  <a:cxn ang="0">
                    <a:pos x="144" y="3"/>
                  </a:cxn>
                  <a:cxn ang="0">
                    <a:pos x="166" y="10"/>
                  </a:cxn>
                  <a:cxn ang="0">
                    <a:pos x="187" y="21"/>
                  </a:cxn>
                  <a:cxn ang="0">
                    <a:pos x="204" y="36"/>
                  </a:cxn>
                  <a:cxn ang="0">
                    <a:pos x="218" y="53"/>
                  </a:cxn>
                  <a:cxn ang="0">
                    <a:pos x="229" y="73"/>
                  </a:cxn>
                  <a:cxn ang="0">
                    <a:pos x="237" y="95"/>
                  </a:cxn>
                  <a:cxn ang="0">
                    <a:pos x="239" y="119"/>
                  </a:cxn>
                  <a:cxn ang="0">
                    <a:pos x="237" y="144"/>
                  </a:cxn>
                  <a:cxn ang="0">
                    <a:pos x="229" y="166"/>
                  </a:cxn>
                  <a:cxn ang="0">
                    <a:pos x="218" y="186"/>
                  </a:cxn>
                  <a:cxn ang="0">
                    <a:pos x="204" y="203"/>
                  </a:cxn>
                  <a:cxn ang="0">
                    <a:pos x="187" y="218"/>
                  </a:cxn>
                  <a:cxn ang="0">
                    <a:pos x="166" y="229"/>
                  </a:cxn>
                  <a:cxn ang="0">
                    <a:pos x="144" y="236"/>
                  </a:cxn>
                  <a:cxn ang="0">
                    <a:pos x="119" y="239"/>
                  </a:cxn>
                </a:cxnLst>
                <a:rect l="0" t="0" r="r" b="b"/>
                <a:pathLst>
                  <a:path w="239" h="239">
                    <a:moveTo>
                      <a:pt x="119" y="239"/>
                    </a:moveTo>
                    <a:lnTo>
                      <a:pt x="95" y="236"/>
                    </a:lnTo>
                    <a:lnTo>
                      <a:pt x="73" y="229"/>
                    </a:lnTo>
                    <a:lnTo>
                      <a:pt x="52" y="218"/>
                    </a:lnTo>
                    <a:lnTo>
                      <a:pt x="35" y="203"/>
                    </a:lnTo>
                    <a:lnTo>
                      <a:pt x="20" y="186"/>
                    </a:lnTo>
                    <a:lnTo>
                      <a:pt x="9" y="166"/>
                    </a:lnTo>
                    <a:lnTo>
                      <a:pt x="2" y="144"/>
                    </a:lnTo>
                    <a:lnTo>
                      <a:pt x="0" y="119"/>
                    </a:lnTo>
                    <a:lnTo>
                      <a:pt x="2" y="95"/>
                    </a:lnTo>
                    <a:lnTo>
                      <a:pt x="9" y="73"/>
                    </a:lnTo>
                    <a:lnTo>
                      <a:pt x="20" y="53"/>
                    </a:lnTo>
                    <a:lnTo>
                      <a:pt x="35" y="36"/>
                    </a:lnTo>
                    <a:lnTo>
                      <a:pt x="52" y="21"/>
                    </a:lnTo>
                    <a:lnTo>
                      <a:pt x="73" y="10"/>
                    </a:lnTo>
                    <a:lnTo>
                      <a:pt x="95" y="3"/>
                    </a:lnTo>
                    <a:lnTo>
                      <a:pt x="119" y="0"/>
                    </a:lnTo>
                    <a:lnTo>
                      <a:pt x="144" y="3"/>
                    </a:lnTo>
                    <a:lnTo>
                      <a:pt x="166" y="10"/>
                    </a:lnTo>
                    <a:lnTo>
                      <a:pt x="187" y="21"/>
                    </a:lnTo>
                    <a:lnTo>
                      <a:pt x="204" y="36"/>
                    </a:lnTo>
                    <a:lnTo>
                      <a:pt x="218" y="53"/>
                    </a:lnTo>
                    <a:lnTo>
                      <a:pt x="229" y="73"/>
                    </a:lnTo>
                    <a:lnTo>
                      <a:pt x="237" y="95"/>
                    </a:lnTo>
                    <a:lnTo>
                      <a:pt x="239" y="119"/>
                    </a:lnTo>
                    <a:lnTo>
                      <a:pt x="237" y="144"/>
                    </a:lnTo>
                    <a:lnTo>
                      <a:pt x="229" y="166"/>
                    </a:lnTo>
                    <a:lnTo>
                      <a:pt x="218" y="186"/>
                    </a:lnTo>
                    <a:lnTo>
                      <a:pt x="204" y="203"/>
                    </a:lnTo>
                    <a:lnTo>
                      <a:pt x="187" y="218"/>
                    </a:lnTo>
                    <a:lnTo>
                      <a:pt x="166" y="229"/>
                    </a:lnTo>
                    <a:lnTo>
                      <a:pt x="144" y="236"/>
                    </a:lnTo>
                    <a:lnTo>
                      <a:pt x="119" y="239"/>
                    </a:lnTo>
                    <a:close/>
                  </a:path>
                </a:pathLst>
              </a:custGeom>
              <a:solidFill>
                <a:srgbClr val="0066FF"/>
              </a:solidFill>
              <a:ln w="9525">
                <a:noFill/>
                <a:round/>
                <a:headEnd/>
                <a:tailEnd/>
              </a:ln>
            </p:spPr>
            <p:txBody>
              <a:bodyPr/>
              <a:lstStyle/>
              <a:p>
                <a:endParaRPr lang="sl-SI"/>
              </a:p>
            </p:txBody>
          </p:sp>
          <p:sp>
            <p:nvSpPr>
              <p:cNvPr id="228387" name="Freeform 35"/>
              <p:cNvSpPr>
                <a:spLocks/>
              </p:cNvSpPr>
              <p:nvPr/>
            </p:nvSpPr>
            <p:spPr bwMode="auto">
              <a:xfrm>
                <a:off x="731" y="1386"/>
                <a:ext cx="31" cy="31"/>
              </a:xfrm>
              <a:custGeom>
                <a:avLst/>
                <a:gdLst/>
                <a:ahLst/>
                <a:cxnLst>
                  <a:cxn ang="0">
                    <a:pos x="0" y="0"/>
                  </a:cxn>
                  <a:cxn ang="0">
                    <a:pos x="0" y="0"/>
                  </a:cxn>
                  <a:cxn ang="0">
                    <a:pos x="2" y="26"/>
                  </a:cxn>
                  <a:cxn ang="0">
                    <a:pos x="9" y="49"/>
                  </a:cxn>
                  <a:cxn ang="0">
                    <a:pos x="22" y="70"/>
                  </a:cxn>
                  <a:cxn ang="0">
                    <a:pos x="36" y="88"/>
                  </a:cxn>
                  <a:cxn ang="0">
                    <a:pos x="55" y="102"/>
                  </a:cxn>
                  <a:cxn ang="0">
                    <a:pos x="75" y="115"/>
                  </a:cxn>
                  <a:cxn ang="0">
                    <a:pos x="99" y="122"/>
                  </a:cxn>
                  <a:cxn ang="0">
                    <a:pos x="124" y="124"/>
                  </a:cxn>
                  <a:cxn ang="0">
                    <a:pos x="124" y="115"/>
                  </a:cxn>
                  <a:cxn ang="0">
                    <a:pos x="101" y="112"/>
                  </a:cxn>
                  <a:cxn ang="0">
                    <a:pos x="80" y="105"/>
                  </a:cxn>
                  <a:cxn ang="0">
                    <a:pos x="60" y="95"/>
                  </a:cxn>
                  <a:cxn ang="0">
                    <a:pos x="44" y="81"/>
                  </a:cxn>
                  <a:cxn ang="0">
                    <a:pos x="29" y="65"/>
                  </a:cxn>
                  <a:cxn ang="0">
                    <a:pos x="19" y="44"/>
                  </a:cxn>
                  <a:cxn ang="0">
                    <a:pos x="12" y="24"/>
                  </a:cxn>
                  <a:cxn ang="0">
                    <a:pos x="9" y="0"/>
                  </a:cxn>
                  <a:cxn ang="0">
                    <a:pos x="9" y="0"/>
                  </a:cxn>
                  <a:cxn ang="0">
                    <a:pos x="0" y="0"/>
                  </a:cxn>
                </a:cxnLst>
                <a:rect l="0" t="0" r="r" b="b"/>
                <a:pathLst>
                  <a:path w="124" h="124">
                    <a:moveTo>
                      <a:pt x="0" y="0"/>
                    </a:moveTo>
                    <a:lnTo>
                      <a:pt x="0" y="0"/>
                    </a:lnTo>
                    <a:lnTo>
                      <a:pt x="2" y="26"/>
                    </a:lnTo>
                    <a:lnTo>
                      <a:pt x="9" y="49"/>
                    </a:lnTo>
                    <a:lnTo>
                      <a:pt x="22" y="70"/>
                    </a:lnTo>
                    <a:lnTo>
                      <a:pt x="36" y="88"/>
                    </a:lnTo>
                    <a:lnTo>
                      <a:pt x="55" y="102"/>
                    </a:lnTo>
                    <a:lnTo>
                      <a:pt x="75" y="115"/>
                    </a:lnTo>
                    <a:lnTo>
                      <a:pt x="99" y="122"/>
                    </a:lnTo>
                    <a:lnTo>
                      <a:pt x="124" y="124"/>
                    </a:lnTo>
                    <a:lnTo>
                      <a:pt x="124" y="115"/>
                    </a:lnTo>
                    <a:lnTo>
                      <a:pt x="101" y="112"/>
                    </a:lnTo>
                    <a:lnTo>
                      <a:pt x="80" y="105"/>
                    </a:lnTo>
                    <a:lnTo>
                      <a:pt x="60" y="95"/>
                    </a:lnTo>
                    <a:lnTo>
                      <a:pt x="44" y="81"/>
                    </a:lnTo>
                    <a:lnTo>
                      <a:pt x="29" y="65"/>
                    </a:lnTo>
                    <a:lnTo>
                      <a:pt x="19" y="44"/>
                    </a:lnTo>
                    <a:lnTo>
                      <a:pt x="12" y="24"/>
                    </a:lnTo>
                    <a:lnTo>
                      <a:pt x="9" y="0"/>
                    </a:lnTo>
                    <a:lnTo>
                      <a:pt x="9" y="0"/>
                    </a:lnTo>
                    <a:lnTo>
                      <a:pt x="0" y="0"/>
                    </a:lnTo>
                    <a:close/>
                  </a:path>
                </a:pathLst>
              </a:custGeom>
              <a:solidFill>
                <a:srgbClr val="FFFFFF"/>
              </a:solidFill>
              <a:ln w="9525">
                <a:noFill/>
                <a:round/>
                <a:headEnd/>
                <a:tailEnd/>
              </a:ln>
            </p:spPr>
            <p:txBody>
              <a:bodyPr/>
              <a:lstStyle/>
              <a:p>
                <a:endParaRPr lang="sl-SI"/>
              </a:p>
            </p:txBody>
          </p:sp>
          <p:sp>
            <p:nvSpPr>
              <p:cNvPr id="228388" name="Freeform 36"/>
              <p:cNvSpPr>
                <a:spLocks/>
              </p:cNvSpPr>
              <p:nvPr/>
            </p:nvSpPr>
            <p:spPr bwMode="auto">
              <a:xfrm>
                <a:off x="731" y="1355"/>
                <a:ext cx="31" cy="31"/>
              </a:xfrm>
              <a:custGeom>
                <a:avLst/>
                <a:gdLst/>
                <a:ahLst/>
                <a:cxnLst>
                  <a:cxn ang="0">
                    <a:pos x="124" y="0"/>
                  </a:cxn>
                  <a:cxn ang="0">
                    <a:pos x="124" y="0"/>
                  </a:cxn>
                  <a:cxn ang="0">
                    <a:pos x="99" y="3"/>
                  </a:cxn>
                  <a:cxn ang="0">
                    <a:pos x="75" y="10"/>
                  </a:cxn>
                  <a:cxn ang="0">
                    <a:pos x="55" y="22"/>
                  </a:cxn>
                  <a:cxn ang="0">
                    <a:pos x="36" y="37"/>
                  </a:cxn>
                  <a:cxn ang="0">
                    <a:pos x="22" y="55"/>
                  </a:cxn>
                  <a:cxn ang="0">
                    <a:pos x="9" y="76"/>
                  </a:cxn>
                  <a:cxn ang="0">
                    <a:pos x="2" y="99"/>
                  </a:cxn>
                  <a:cxn ang="0">
                    <a:pos x="0" y="124"/>
                  </a:cxn>
                  <a:cxn ang="0">
                    <a:pos x="9" y="124"/>
                  </a:cxn>
                  <a:cxn ang="0">
                    <a:pos x="12" y="101"/>
                  </a:cxn>
                  <a:cxn ang="0">
                    <a:pos x="19" y="81"/>
                  </a:cxn>
                  <a:cxn ang="0">
                    <a:pos x="29" y="60"/>
                  </a:cxn>
                  <a:cxn ang="0">
                    <a:pos x="44" y="44"/>
                  </a:cxn>
                  <a:cxn ang="0">
                    <a:pos x="60" y="30"/>
                  </a:cxn>
                  <a:cxn ang="0">
                    <a:pos x="80" y="20"/>
                  </a:cxn>
                  <a:cxn ang="0">
                    <a:pos x="101" y="13"/>
                  </a:cxn>
                  <a:cxn ang="0">
                    <a:pos x="124" y="10"/>
                  </a:cxn>
                  <a:cxn ang="0">
                    <a:pos x="124" y="10"/>
                  </a:cxn>
                  <a:cxn ang="0">
                    <a:pos x="124" y="0"/>
                  </a:cxn>
                </a:cxnLst>
                <a:rect l="0" t="0" r="r" b="b"/>
                <a:pathLst>
                  <a:path w="124" h="124">
                    <a:moveTo>
                      <a:pt x="124" y="0"/>
                    </a:moveTo>
                    <a:lnTo>
                      <a:pt x="124" y="0"/>
                    </a:lnTo>
                    <a:lnTo>
                      <a:pt x="99" y="3"/>
                    </a:lnTo>
                    <a:lnTo>
                      <a:pt x="75" y="10"/>
                    </a:lnTo>
                    <a:lnTo>
                      <a:pt x="55" y="22"/>
                    </a:lnTo>
                    <a:lnTo>
                      <a:pt x="36" y="37"/>
                    </a:lnTo>
                    <a:lnTo>
                      <a:pt x="22" y="55"/>
                    </a:lnTo>
                    <a:lnTo>
                      <a:pt x="9" y="76"/>
                    </a:lnTo>
                    <a:lnTo>
                      <a:pt x="2" y="99"/>
                    </a:lnTo>
                    <a:lnTo>
                      <a:pt x="0" y="124"/>
                    </a:lnTo>
                    <a:lnTo>
                      <a:pt x="9" y="124"/>
                    </a:lnTo>
                    <a:lnTo>
                      <a:pt x="12" y="101"/>
                    </a:lnTo>
                    <a:lnTo>
                      <a:pt x="19" y="81"/>
                    </a:lnTo>
                    <a:lnTo>
                      <a:pt x="29" y="60"/>
                    </a:lnTo>
                    <a:lnTo>
                      <a:pt x="44" y="44"/>
                    </a:lnTo>
                    <a:lnTo>
                      <a:pt x="60" y="30"/>
                    </a:lnTo>
                    <a:lnTo>
                      <a:pt x="80" y="20"/>
                    </a:lnTo>
                    <a:lnTo>
                      <a:pt x="101" y="13"/>
                    </a:lnTo>
                    <a:lnTo>
                      <a:pt x="124" y="10"/>
                    </a:lnTo>
                    <a:lnTo>
                      <a:pt x="124" y="10"/>
                    </a:lnTo>
                    <a:lnTo>
                      <a:pt x="124" y="0"/>
                    </a:lnTo>
                    <a:close/>
                  </a:path>
                </a:pathLst>
              </a:custGeom>
              <a:solidFill>
                <a:srgbClr val="FFFFFF"/>
              </a:solidFill>
              <a:ln w="9525">
                <a:noFill/>
                <a:round/>
                <a:headEnd/>
                <a:tailEnd/>
              </a:ln>
            </p:spPr>
            <p:txBody>
              <a:bodyPr/>
              <a:lstStyle/>
              <a:p>
                <a:endParaRPr lang="sl-SI"/>
              </a:p>
            </p:txBody>
          </p:sp>
          <p:sp>
            <p:nvSpPr>
              <p:cNvPr id="228389" name="Freeform 37"/>
              <p:cNvSpPr>
                <a:spLocks/>
              </p:cNvSpPr>
              <p:nvPr/>
            </p:nvSpPr>
            <p:spPr bwMode="auto">
              <a:xfrm>
                <a:off x="762" y="1355"/>
                <a:ext cx="31" cy="31"/>
              </a:xfrm>
              <a:custGeom>
                <a:avLst/>
                <a:gdLst/>
                <a:ahLst/>
                <a:cxnLst>
                  <a:cxn ang="0">
                    <a:pos x="125" y="124"/>
                  </a:cxn>
                  <a:cxn ang="0">
                    <a:pos x="125" y="124"/>
                  </a:cxn>
                  <a:cxn ang="0">
                    <a:pos x="123" y="99"/>
                  </a:cxn>
                  <a:cxn ang="0">
                    <a:pos x="115" y="76"/>
                  </a:cxn>
                  <a:cxn ang="0">
                    <a:pos x="103" y="55"/>
                  </a:cxn>
                  <a:cxn ang="0">
                    <a:pos x="88" y="37"/>
                  </a:cxn>
                  <a:cxn ang="0">
                    <a:pos x="70" y="22"/>
                  </a:cxn>
                  <a:cxn ang="0">
                    <a:pos x="49" y="10"/>
                  </a:cxn>
                  <a:cxn ang="0">
                    <a:pos x="26" y="3"/>
                  </a:cxn>
                  <a:cxn ang="0">
                    <a:pos x="0" y="0"/>
                  </a:cxn>
                  <a:cxn ang="0">
                    <a:pos x="0" y="10"/>
                  </a:cxn>
                  <a:cxn ang="0">
                    <a:pos x="24" y="13"/>
                  </a:cxn>
                  <a:cxn ang="0">
                    <a:pos x="44" y="20"/>
                  </a:cxn>
                  <a:cxn ang="0">
                    <a:pos x="65" y="30"/>
                  </a:cxn>
                  <a:cxn ang="0">
                    <a:pos x="81" y="44"/>
                  </a:cxn>
                  <a:cxn ang="0">
                    <a:pos x="96" y="60"/>
                  </a:cxn>
                  <a:cxn ang="0">
                    <a:pos x="105" y="81"/>
                  </a:cxn>
                  <a:cxn ang="0">
                    <a:pos x="113" y="101"/>
                  </a:cxn>
                  <a:cxn ang="0">
                    <a:pos x="115" y="124"/>
                  </a:cxn>
                  <a:cxn ang="0">
                    <a:pos x="115" y="124"/>
                  </a:cxn>
                  <a:cxn ang="0">
                    <a:pos x="125" y="124"/>
                  </a:cxn>
                </a:cxnLst>
                <a:rect l="0" t="0" r="r" b="b"/>
                <a:pathLst>
                  <a:path w="125" h="124">
                    <a:moveTo>
                      <a:pt x="125" y="124"/>
                    </a:moveTo>
                    <a:lnTo>
                      <a:pt x="125" y="124"/>
                    </a:lnTo>
                    <a:lnTo>
                      <a:pt x="123" y="99"/>
                    </a:lnTo>
                    <a:lnTo>
                      <a:pt x="115" y="76"/>
                    </a:lnTo>
                    <a:lnTo>
                      <a:pt x="103" y="55"/>
                    </a:lnTo>
                    <a:lnTo>
                      <a:pt x="88" y="37"/>
                    </a:lnTo>
                    <a:lnTo>
                      <a:pt x="70" y="22"/>
                    </a:lnTo>
                    <a:lnTo>
                      <a:pt x="49" y="10"/>
                    </a:lnTo>
                    <a:lnTo>
                      <a:pt x="26" y="3"/>
                    </a:lnTo>
                    <a:lnTo>
                      <a:pt x="0" y="0"/>
                    </a:lnTo>
                    <a:lnTo>
                      <a:pt x="0" y="10"/>
                    </a:lnTo>
                    <a:lnTo>
                      <a:pt x="24" y="13"/>
                    </a:lnTo>
                    <a:lnTo>
                      <a:pt x="44" y="20"/>
                    </a:lnTo>
                    <a:lnTo>
                      <a:pt x="65" y="30"/>
                    </a:lnTo>
                    <a:lnTo>
                      <a:pt x="81" y="44"/>
                    </a:lnTo>
                    <a:lnTo>
                      <a:pt x="96" y="60"/>
                    </a:lnTo>
                    <a:lnTo>
                      <a:pt x="105" y="81"/>
                    </a:lnTo>
                    <a:lnTo>
                      <a:pt x="113" y="101"/>
                    </a:lnTo>
                    <a:lnTo>
                      <a:pt x="115" y="124"/>
                    </a:lnTo>
                    <a:lnTo>
                      <a:pt x="115" y="124"/>
                    </a:lnTo>
                    <a:lnTo>
                      <a:pt x="125" y="124"/>
                    </a:lnTo>
                    <a:close/>
                  </a:path>
                </a:pathLst>
              </a:custGeom>
              <a:solidFill>
                <a:srgbClr val="FFFFFF"/>
              </a:solidFill>
              <a:ln w="9525">
                <a:noFill/>
                <a:round/>
                <a:headEnd/>
                <a:tailEnd/>
              </a:ln>
            </p:spPr>
            <p:txBody>
              <a:bodyPr/>
              <a:lstStyle/>
              <a:p>
                <a:endParaRPr lang="sl-SI"/>
              </a:p>
            </p:txBody>
          </p:sp>
          <p:sp>
            <p:nvSpPr>
              <p:cNvPr id="228390" name="Freeform 38"/>
              <p:cNvSpPr>
                <a:spLocks/>
              </p:cNvSpPr>
              <p:nvPr/>
            </p:nvSpPr>
            <p:spPr bwMode="auto">
              <a:xfrm>
                <a:off x="762" y="1386"/>
                <a:ext cx="31" cy="31"/>
              </a:xfrm>
              <a:custGeom>
                <a:avLst/>
                <a:gdLst/>
                <a:ahLst/>
                <a:cxnLst>
                  <a:cxn ang="0">
                    <a:pos x="0" y="124"/>
                  </a:cxn>
                  <a:cxn ang="0">
                    <a:pos x="0" y="124"/>
                  </a:cxn>
                  <a:cxn ang="0">
                    <a:pos x="26" y="122"/>
                  </a:cxn>
                  <a:cxn ang="0">
                    <a:pos x="49" y="115"/>
                  </a:cxn>
                  <a:cxn ang="0">
                    <a:pos x="70" y="102"/>
                  </a:cxn>
                  <a:cxn ang="0">
                    <a:pos x="88" y="88"/>
                  </a:cxn>
                  <a:cxn ang="0">
                    <a:pos x="103" y="70"/>
                  </a:cxn>
                  <a:cxn ang="0">
                    <a:pos x="115" y="49"/>
                  </a:cxn>
                  <a:cxn ang="0">
                    <a:pos x="123" y="26"/>
                  </a:cxn>
                  <a:cxn ang="0">
                    <a:pos x="125" y="0"/>
                  </a:cxn>
                  <a:cxn ang="0">
                    <a:pos x="115" y="0"/>
                  </a:cxn>
                  <a:cxn ang="0">
                    <a:pos x="113" y="24"/>
                  </a:cxn>
                  <a:cxn ang="0">
                    <a:pos x="105" y="44"/>
                  </a:cxn>
                  <a:cxn ang="0">
                    <a:pos x="96" y="65"/>
                  </a:cxn>
                  <a:cxn ang="0">
                    <a:pos x="81" y="81"/>
                  </a:cxn>
                  <a:cxn ang="0">
                    <a:pos x="65" y="95"/>
                  </a:cxn>
                  <a:cxn ang="0">
                    <a:pos x="44" y="105"/>
                  </a:cxn>
                  <a:cxn ang="0">
                    <a:pos x="24" y="112"/>
                  </a:cxn>
                  <a:cxn ang="0">
                    <a:pos x="0" y="115"/>
                  </a:cxn>
                  <a:cxn ang="0">
                    <a:pos x="0" y="115"/>
                  </a:cxn>
                  <a:cxn ang="0">
                    <a:pos x="0" y="124"/>
                  </a:cxn>
                </a:cxnLst>
                <a:rect l="0" t="0" r="r" b="b"/>
                <a:pathLst>
                  <a:path w="125" h="124">
                    <a:moveTo>
                      <a:pt x="0" y="124"/>
                    </a:moveTo>
                    <a:lnTo>
                      <a:pt x="0" y="124"/>
                    </a:lnTo>
                    <a:lnTo>
                      <a:pt x="26" y="122"/>
                    </a:lnTo>
                    <a:lnTo>
                      <a:pt x="49" y="115"/>
                    </a:lnTo>
                    <a:lnTo>
                      <a:pt x="70" y="102"/>
                    </a:lnTo>
                    <a:lnTo>
                      <a:pt x="88" y="88"/>
                    </a:lnTo>
                    <a:lnTo>
                      <a:pt x="103" y="70"/>
                    </a:lnTo>
                    <a:lnTo>
                      <a:pt x="115" y="49"/>
                    </a:lnTo>
                    <a:lnTo>
                      <a:pt x="123" y="26"/>
                    </a:lnTo>
                    <a:lnTo>
                      <a:pt x="125" y="0"/>
                    </a:lnTo>
                    <a:lnTo>
                      <a:pt x="115" y="0"/>
                    </a:lnTo>
                    <a:lnTo>
                      <a:pt x="113" y="24"/>
                    </a:lnTo>
                    <a:lnTo>
                      <a:pt x="105" y="44"/>
                    </a:lnTo>
                    <a:lnTo>
                      <a:pt x="96" y="65"/>
                    </a:lnTo>
                    <a:lnTo>
                      <a:pt x="81" y="81"/>
                    </a:lnTo>
                    <a:lnTo>
                      <a:pt x="65" y="95"/>
                    </a:lnTo>
                    <a:lnTo>
                      <a:pt x="44" y="105"/>
                    </a:lnTo>
                    <a:lnTo>
                      <a:pt x="24" y="112"/>
                    </a:lnTo>
                    <a:lnTo>
                      <a:pt x="0" y="115"/>
                    </a:lnTo>
                    <a:lnTo>
                      <a:pt x="0" y="115"/>
                    </a:lnTo>
                    <a:lnTo>
                      <a:pt x="0" y="124"/>
                    </a:lnTo>
                    <a:close/>
                  </a:path>
                </a:pathLst>
              </a:custGeom>
              <a:solidFill>
                <a:srgbClr val="FFFFFF"/>
              </a:solidFill>
              <a:ln w="9525">
                <a:noFill/>
                <a:round/>
                <a:headEnd/>
                <a:tailEnd/>
              </a:ln>
            </p:spPr>
            <p:txBody>
              <a:bodyPr/>
              <a:lstStyle/>
              <a:p>
                <a:endParaRPr lang="sl-SI"/>
              </a:p>
            </p:txBody>
          </p:sp>
          <p:sp>
            <p:nvSpPr>
              <p:cNvPr id="228391" name="Freeform 39"/>
              <p:cNvSpPr>
                <a:spLocks/>
              </p:cNvSpPr>
              <p:nvPr/>
            </p:nvSpPr>
            <p:spPr bwMode="auto">
              <a:xfrm>
                <a:off x="299" y="1608"/>
                <a:ext cx="60" cy="59"/>
              </a:xfrm>
              <a:custGeom>
                <a:avLst/>
                <a:gdLst/>
                <a:ahLst/>
                <a:cxnLst>
                  <a:cxn ang="0">
                    <a:pos x="120" y="238"/>
                  </a:cxn>
                  <a:cxn ang="0">
                    <a:pos x="95" y="236"/>
                  </a:cxn>
                  <a:cxn ang="0">
                    <a:pos x="73" y="229"/>
                  </a:cxn>
                  <a:cxn ang="0">
                    <a:pos x="53" y="218"/>
                  </a:cxn>
                  <a:cxn ang="0">
                    <a:pos x="36" y="203"/>
                  </a:cxn>
                  <a:cxn ang="0">
                    <a:pos x="21" y="186"/>
                  </a:cxn>
                  <a:cxn ang="0">
                    <a:pos x="10" y="166"/>
                  </a:cxn>
                  <a:cxn ang="0">
                    <a:pos x="3" y="144"/>
                  </a:cxn>
                  <a:cxn ang="0">
                    <a:pos x="0" y="119"/>
                  </a:cxn>
                  <a:cxn ang="0">
                    <a:pos x="3" y="95"/>
                  </a:cxn>
                  <a:cxn ang="0">
                    <a:pos x="10" y="73"/>
                  </a:cxn>
                  <a:cxn ang="0">
                    <a:pos x="21" y="53"/>
                  </a:cxn>
                  <a:cxn ang="0">
                    <a:pos x="36" y="36"/>
                  </a:cxn>
                  <a:cxn ang="0">
                    <a:pos x="53" y="21"/>
                  </a:cxn>
                  <a:cxn ang="0">
                    <a:pos x="73" y="10"/>
                  </a:cxn>
                  <a:cxn ang="0">
                    <a:pos x="95" y="3"/>
                  </a:cxn>
                  <a:cxn ang="0">
                    <a:pos x="120" y="0"/>
                  </a:cxn>
                  <a:cxn ang="0">
                    <a:pos x="144" y="3"/>
                  </a:cxn>
                  <a:cxn ang="0">
                    <a:pos x="166" y="10"/>
                  </a:cxn>
                  <a:cxn ang="0">
                    <a:pos x="187" y="21"/>
                  </a:cxn>
                  <a:cxn ang="0">
                    <a:pos x="204" y="36"/>
                  </a:cxn>
                  <a:cxn ang="0">
                    <a:pos x="219" y="53"/>
                  </a:cxn>
                  <a:cxn ang="0">
                    <a:pos x="230" y="73"/>
                  </a:cxn>
                  <a:cxn ang="0">
                    <a:pos x="237" y="95"/>
                  </a:cxn>
                  <a:cxn ang="0">
                    <a:pos x="240" y="119"/>
                  </a:cxn>
                  <a:cxn ang="0">
                    <a:pos x="237" y="144"/>
                  </a:cxn>
                  <a:cxn ang="0">
                    <a:pos x="230" y="166"/>
                  </a:cxn>
                  <a:cxn ang="0">
                    <a:pos x="219" y="186"/>
                  </a:cxn>
                  <a:cxn ang="0">
                    <a:pos x="204" y="203"/>
                  </a:cxn>
                  <a:cxn ang="0">
                    <a:pos x="187" y="218"/>
                  </a:cxn>
                  <a:cxn ang="0">
                    <a:pos x="166" y="229"/>
                  </a:cxn>
                  <a:cxn ang="0">
                    <a:pos x="144" y="236"/>
                  </a:cxn>
                  <a:cxn ang="0">
                    <a:pos x="120" y="238"/>
                  </a:cxn>
                </a:cxnLst>
                <a:rect l="0" t="0" r="r" b="b"/>
                <a:pathLst>
                  <a:path w="240" h="238">
                    <a:moveTo>
                      <a:pt x="120" y="238"/>
                    </a:moveTo>
                    <a:lnTo>
                      <a:pt x="95" y="236"/>
                    </a:lnTo>
                    <a:lnTo>
                      <a:pt x="73" y="229"/>
                    </a:lnTo>
                    <a:lnTo>
                      <a:pt x="53" y="218"/>
                    </a:lnTo>
                    <a:lnTo>
                      <a:pt x="36" y="203"/>
                    </a:lnTo>
                    <a:lnTo>
                      <a:pt x="21" y="186"/>
                    </a:lnTo>
                    <a:lnTo>
                      <a:pt x="10" y="166"/>
                    </a:lnTo>
                    <a:lnTo>
                      <a:pt x="3" y="144"/>
                    </a:lnTo>
                    <a:lnTo>
                      <a:pt x="0" y="119"/>
                    </a:lnTo>
                    <a:lnTo>
                      <a:pt x="3" y="95"/>
                    </a:lnTo>
                    <a:lnTo>
                      <a:pt x="10" y="73"/>
                    </a:lnTo>
                    <a:lnTo>
                      <a:pt x="21" y="53"/>
                    </a:lnTo>
                    <a:lnTo>
                      <a:pt x="36" y="36"/>
                    </a:lnTo>
                    <a:lnTo>
                      <a:pt x="53" y="21"/>
                    </a:lnTo>
                    <a:lnTo>
                      <a:pt x="73" y="10"/>
                    </a:lnTo>
                    <a:lnTo>
                      <a:pt x="95" y="3"/>
                    </a:lnTo>
                    <a:lnTo>
                      <a:pt x="120" y="0"/>
                    </a:lnTo>
                    <a:lnTo>
                      <a:pt x="144" y="3"/>
                    </a:lnTo>
                    <a:lnTo>
                      <a:pt x="166" y="10"/>
                    </a:lnTo>
                    <a:lnTo>
                      <a:pt x="187" y="21"/>
                    </a:lnTo>
                    <a:lnTo>
                      <a:pt x="204" y="36"/>
                    </a:lnTo>
                    <a:lnTo>
                      <a:pt x="219" y="53"/>
                    </a:lnTo>
                    <a:lnTo>
                      <a:pt x="230" y="73"/>
                    </a:lnTo>
                    <a:lnTo>
                      <a:pt x="237" y="95"/>
                    </a:lnTo>
                    <a:lnTo>
                      <a:pt x="240" y="119"/>
                    </a:lnTo>
                    <a:lnTo>
                      <a:pt x="237" y="144"/>
                    </a:lnTo>
                    <a:lnTo>
                      <a:pt x="230" y="166"/>
                    </a:lnTo>
                    <a:lnTo>
                      <a:pt x="219" y="186"/>
                    </a:lnTo>
                    <a:lnTo>
                      <a:pt x="204" y="203"/>
                    </a:lnTo>
                    <a:lnTo>
                      <a:pt x="187" y="218"/>
                    </a:lnTo>
                    <a:lnTo>
                      <a:pt x="166" y="229"/>
                    </a:lnTo>
                    <a:lnTo>
                      <a:pt x="144" y="236"/>
                    </a:lnTo>
                    <a:lnTo>
                      <a:pt x="120" y="238"/>
                    </a:lnTo>
                    <a:close/>
                  </a:path>
                </a:pathLst>
              </a:custGeom>
              <a:solidFill>
                <a:srgbClr val="0066FF"/>
              </a:solidFill>
              <a:ln w="9525">
                <a:noFill/>
                <a:round/>
                <a:headEnd/>
                <a:tailEnd/>
              </a:ln>
            </p:spPr>
            <p:txBody>
              <a:bodyPr/>
              <a:lstStyle/>
              <a:p>
                <a:endParaRPr lang="sl-SI"/>
              </a:p>
            </p:txBody>
          </p:sp>
          <p:sp>
            <p:nvSpPr>
              <p:cNvPr id="228392" name="Freeform 40"/>
              <p:cNvSpPr>
                <a:spLocks/>
              </p:cNvSpPr>
              <p:nvPr/>
            </p:nvSpPr>
            <p:spPr bwMode="auto">
              <a:xfrm>
                <a:off x="298" y="1637"/>
                <a:ext cx="31" cy="31"/>
              </a:xfrm>
              <a:custGeom>
                <a:avLst/>
                <a:gdLst/>
                <a:ahLst/>
                <a:cxnLst>
                  <a:cxn ang="0">
                    <a:pos x="0" y="0"/>
                  </a:cxn>
                  <a:cxn ang="0">
                    <a:pos x="0" y="0"/>
                  </a:cxn>
                  <a:cxn ang="0">
                    <a:pos x="3" y="26"/>
                  </a:cxn>
                  <a:cxn ang="0">
                    <a:pos x="10" y="49"/>
                  </a:cxn>
                  <a:cxn ang="0">
                    <a:pos x="22" y="70"/>
                  </a:cxn>
                  <a:cxn ang="0">
                    <a:pos x="37" y="88"/>
                  </a:cxn>
                  <a:cxn ang="0">
                    <a:pos x="55" y="102"/>
                  </a:cxn>
                  <a:cxn ang="0">
                    <a:pos x="76" y="115"/>
                  </a:cxn>
                  <a:cxn ang="0">
                    <a:pos x="99" y="122"/>
                  </a:cxn>
                  <a:cxn ang="0">
                    <a:pos x="125" y="124"/>
                  </a:cxn>
                  <a:cxn ang="0">
                    <a:pos x="125" y="115"/>
                  </a:cxn>
                  <a:cxn ang="0">
                    <a:pos x="102" y="112"/>
                  </a:cxn>
                  <a:cxn ang="0">
                    <a:pos x="81" y="105"/>
                  </a:cxn>
                  <a:cxn ang="0">
                    <a:pos x="60" y="95"/>
                  </a:cxn>
                  <a:cxn ang="0">
                    <a:pos x="44" y="81"/>
                  </a:cxn>
                  <a:cxn ang="0">
                    <a:pos x="30" y="65"/>
                  </a:cxn>
                  <a:cxn ang="0">
                    <a:pos x="20" y="44"/>
                  </a:cxn>
                  <a:cxn ang="0">
                    <a:pos x="12" y="23"/>
                  </a:cxn>
                  <a:cxn ang="0">
                    <a:pos x="10" y="0"/>
                  </a:cxn>
                  <a:cxn ang="0">
                    <a:pos x="10" y="0"/>
                  </a:cxn>
                  <a:cxn ang="0">
                    <a:pos x="0" y="0"/>
                  </a:cxn>
                </a:cxnLst>
                <a:rect l="0" t="0" r="r" b="b"/>
                <a:pathLst>
                  <a:path w="125" h="124">
                    <a:moveTo>
                      <a:pt x="0" y="0"/>
                    </a:moveTo>
                    <a:lnTo>
                      <a:pt x="0" y="0"/>
                    </a:lnTo>
                    <a:lnTo>
                      <a:pt x="3" y="26"/>
                    </a:lnTo>
                    <a:lnTo>
                      <a:pt x="10" y="49"/>
                    </a:lnTo>
                    <a:lnTo>
                      <a:pt x="22" y="70"/>
                    </a:lnTo>
                    <a:lnTo>
                      <a:pt x="37" y="88"/>
                    </a:lnTo>
                    <a:lnTo>
                      <a:pt x="55" y="102"/>
                    </a:lnTo>
                    <a:lnTo>
                      <a:pt x="76" y="115"/>
                    </a:lnTo>
                    <a:lnTo>
                      <a:pt x="99" y="122"/>
                    </a:lnTo>
                    <a:lnTo>
                      <a:pt x="125" y="124"/>
                    </a:lnTo>
                    <a:lnTo>
                      <a:pt x="125" y="115"/>
                    </a:lnTo>
                    <a:lnTo>
                      <a:pt x="102" y="112"/>
                    </a:lnTo>
                    <a:lnTo>
                      <a:pt x="81" y="105"/>
                    </a:lnTo>
                    <a:lnTo>
                      <a:pt x="60" y="95"/>
                    </a:lnTo>
                    <a:lnTo>
                      <a:pt x="44" y="81"/>
                    </a:lnTo>
                    <a:lnTo>
                      <a:pt x="30" y="65"/>
                    </a:lnTo>
                    <a:lnTo>
                      <a:pt x="20" y="44"/>
                    </a:lnTo>
                    <a:lnTo>
                      <a:pt x="12" y="23"/>
                    </a:lnTo>
                    <a:lnTo>
                      <a:pt x="10" y="0"/>
                    </a:lnTo>
                    <a:lnTo>
                      <a:pt x="10" y="0"/>
                    </a:lnTo>
                    <a:lnTo>
                      <a:pt x="0" y="0"/>
                    </a:lnTo>
                    <a:close/>
                  </a:path>
                </a:pathLst>
              </a:custGeom>
              <a:solidFill>
                <a:srgbClr val="FFFFFF"/>
              </a:solidFill>
              <a:ln w="9525">
                <a:noFill/>
                <a:round/>
                <a:headEnd/>
                <a:tailEnd/>
              </a:ln>
            </p:spPr>
            <p:txBody>
              <a:bodyPr/>
              <a:lstStyle/>
              <a:p>
                <a:endParaRPr lang="sl-SI"/>
              </a:p>
            </p:txBody>
          </p:sp>
          <p:sp>
            <p:nvSpPr>
              <p:cNvPr id="228393" name="Freeform 41"/>
              <p:cNvSpPr>
                <a:spLocks/>
              </p:cNvSpPr>
              <p:nvPr/>
            </p:nvSpPr>
            <p:spPr bwMode="auto">
              <a:xfrm>
                <a:off x="298" y="1606"/>
                <a:ext cx="31" cy="31"/>
              </a:xfrm>
              <a:custGeom>
                <a:avLst/>
                <a:gdLst/>
                <a:ahLst/>
                <a:cxnLst>
                  <a:cxn ang="0">
                    <a:pos x="125" y="0"/>
                  </a:cxn>
                  <a:cxn ang="0">
                    <a:pos x="125" y="0"/>
                  </a:cxn>
                  <a:cxn ang="0">
                    <a:pos x="99" y="3"/>
                  </a:cxn>
                  <a:cxn ang="0">
                    <a:pos x="76" y="10"/>
                  </a:cxn>
                  <a:cxn ang="0">
                    <a:pos x="55" y="22"/>
                  </a:cxn>
                  <a:cxn ang="0">
                    <a:pos x="37" y="37"/>
                  </a:cxn>
                  <a:cxn ang="0">
                    <a:pos x="22" y="55"/>
                  </a:cxn>
                  <a:cxn ang="0">
                    <a:pos x="10" y="76"/>
                  </a:cxn>
                  <a:cxn ang="0">
                    <a:pos x="3" y="99"/>
                  </a:cxn>
                  <a:cxn ang="0">
                    <a:pos x="0" y="124"/>
                  </a:cxn>
                  <a:cxn ang="0">
                    <a:pos x="10" y="124"/>
                  </a:cxn>
                  <a:cxn ang="0">
                    <a:pos x="12" y="101"/>
                  </a:cxn>
                  <a:cxn ang="0">
                    <a:pos x="20" y="81"/>
                  </a:cxn>
                  <a:cxn ang="0">
                    <a:pos x="30" y="60"/>
                  </a:cxn>
                  <a:cxn ang="0">
                    <a:pos x="44" y="44"/>
                  </a:cxn>
                  <a:cxn ang="0">
                    <a:pos x="60" y="30"/>
                  </a:cxn>
                  <a:cxn ang="0">
                    <a:pos x="81" y="20"/>
                  </a:cxn>
                  <a:cxn ang="0">
                    <a:pos x="102" y="13"/>
                  </a:cxn>
                  <a:cxn ang="0">
                    <a:pos x="125" y="10"/>
                  </a:cxn>
                  <a:cxn ang="0">
                    <a:pos x="125" y="10"/>
                  </a:cxn>
                  <a:cxn ang="0">
                    <a:pos x="125" y="0"/>
                  </a:cxn>
                </a:cxnLst>
                <a:rect l="0" t="0" r="r" b="b"/>
                <a:pathLst>
                  <a:path w="125" h="124">
                    <a:moveTo>
                      <a:pt x="125" y="0"/>
                    </a:moveTo>
                    <a:lnTo>
                      <a:pt x="125" y="0"/>
                    </a:lnTo>
                    <a:lnTo>
                      <a:pt x="99" y="3"/>
                    </a:lnTo>
                    <a:lnTo>
                      <a:pt x="76" y="10"/>
                    </a:lnTo>
                    <a:lnTo>
                      <a:pt x="55" y="22"/>
                    </a:lnTo>
                    <a:lnTo>
                      <a:pt x="37" y="37"/>
                    </a:lnTo>
                    <a:lnTo>
                      <a:pt x="22" y="55"/>
                    </a:lnTo>
                    <a:lnTo>
                      <a:pt x="10" y="76"/>
                    </a:lnTo>
                    <a:lnTo>
                      <a:pt x="3" y="99"/>
                    </a:lnTo>
                    <a:lnTo>
                      <a:pt x="0" y="124"/>
                    </a:lnTo>
                    <a:lnTo>
                      <a:pt x="10" y="124"/>
                    </a:lnTo>
                    <a:lnTo>
                      <a:pt x="12" y="101"/>
                    </a:lnTo>
                    <a:lnTo>
                      <a:pt x="20" y="81"/>
                    </a:lnTo>
                    <a:lnTo>
                      <a:pt x="30" y="60"/>
                    </a:lnTo>
                    <a:lnTo>
                      <a:pt x="44" y="44"/>
                    </a:lnTo>
                    <a:lnTo>
                      <a:pt x="60" y="30"/>
                    </a:lnTo>
                    <a:lnTo>
                      <a:pt x="81" y="20"/>
                    </a:lnTo>
                    <a:lnTo>
                      <a:pt x="102" y="13"/>
                    </a:lnTo>
                    <a:lnTo>
                      <a:pt x="125" y="10"/>
                    </a:lnTo>
                    <a:lnTo>
                      <a:pt x="125" y="10"/>
                    </a:lnTo>
                    <a:lnTo>
                      <a:pt x="125" y="0"/>
                    </a:lnTo>
                    <a:close/>
                  </a:path>
                </a:pathLst>
              </a:custGeom>
              <a:solidFill>
                <a:srgbClr val="FFFFFF"/>
              </a:solidFill>
              <a:ln w="9525">
                <a:noFill/>
                <a:round/>
                <a:headEnd/>
                <a:tailEnd/>
              </a:ln>
            </p:spPr>
            <p:txBody>
              <a:bodyPr/>
              <a:lstStyle/>
              <a:p>
                <a:endParaRPr lang="sl-SI"/>
              </a:p>
            </p:txBody>
          </p:sp>
          <p:sp>
            <p:nvSpPr>
              <p:cNvPr id="228394" name="Freeform 42"/>
              <p:cNvSpPr>
                <a:spLocks/>
              </p:cNvSpPr>
              <p:nvPr/>
            </p:nvSpPr>
            <p:spPr bwMode="auto">
              <a:xfrm>
                <a:off x="329" y="1606"/>
                <a:ext cx="31" cy="31"/>
              </a:xfrm>
              <a:custGeom>
                <a:avLst/>
                <a:gdLst/>
                <a:ahLst/>
                <a:cxnLst>
                  <a:cxn ang="0">
                    <a:pos x="125" y="124"/>
                  </a:cxn>
                  <a:cxn ang="0">
                    <a:pos x="125" y="124"/>
                  </a:cxn>
                  <a:cxn ang="0">
                    <a:pos x="122" y="99"/>
                  </a:cxn>
                  <a:cxn ang="0">
                    <a:pos x="115" y="76"/>
                  </a:cxn>
                  <a:cxn ang="0">
                    <a:pos x="103" y="55"/>
                  </a:cxn>
                  <a:cxn ang="0">
                    <a:pos x="88" y="37"/>
                  </a:cxn>
                  <a:cxn ang="0">
                    <a:pos x="70" y="22"/>
                  </a:cxn>
                  <a:cxn ang="0">
                    <a:pos x="49" y="10"/>
                  </a:cxn>
                  <a:cxn ang="0">
                    <a:pos x="26" y="3"/>
                  </a:cxn>
                  <a:cxn ang="0">
                    <a:pos x="0" y="0"/>
                  </a:cxn>
                  <a:cxn ang="0">
                    <a:pos x="0" y="10"/>
                  </a:cxn>
                  <a:cxn ang="0">
                    <a:pos x="23" y="13"/>
                  </a:cxn>
                  <a:cxn ang="0">
                    <a:pos x="44" y="20"/>
                  </a:cxn>
                  <a:cxn ang="0">
                    <a:pos x="65" y="30"/>
                  </a:cxn>
                  <a:cxn ang="0">
                    <a:pos x="81" y="44"/>
                  </a:cxn>
                  <a:cxn ang="0">
                    <a:pos x="95" y="60"/>
                  </a:cxn>
                  <a:cxn ang="0">
                    <a:pos x="105" y="81"/>
                  </a:cxn>
                  <a:cxn ang="0">
                    <a:pos x="112" y="101"/>
                  </a:cxn>
                  <a:cxn ang="0">
                    <a:pos x="115" y="124"/>
                  </a:cxn>
                  <a:cxn ang="0">
                    <a:pos x="115" y="124"/>
                  </a:cxn>
                  <a:cxn ang="0">
                    <a:pos x="125" y="124"/>
                  </a:cxn>
                </a:cxnLst>
                <a:rect l="0" t="0" r="r" b="b"/>
                <a:pathLst>
                  <a:path w="125" h="124">
                    <a:moveTo>
                      <a:pt x="125" y="124"/>
                    </a:moveTo>
                    <a:lnTo>
                      <a:pt x="125" y="124"/>
                    </a:lnTo>
                    <a:lnTo>
                      <a:pt x="122" y="99"/>
                    </a:lnTo>
                    <a:lnTo>
                      <a:pt x="115" y="76"/>
                    </a:lnTo>
                    <a:lnTo>
                      <a:pt x="103" y="55"/>
                    </a:lnTo>
                    <a:lnTo>
                      <a:pt x="88" y="37"/>
                    </a:lnTo>
                    <a:lnTo>
                      <a:pt x="70" y="22"/>
                    </a:lnTo>
                    <a:lnTo>
                      <a:pt x="49" y="10"/>
                    </a:lnTo>
                    <a:lnTo>
                      <a:pt x="26" y="3"/>
                    </a:lnTo>
                    <a:lnTo>
                      <a:pt x="0" y="0"/>
                    </a:lnTo>
                    <a:lnTo>
                      <a:pt x="0" y="10"/>
                    </a:lnTo>
                    <a:lnTo>
                      <a:pt x="23" y="13"/>
                    </a:lnTo>
                    <a:lnTo>
                      <a:pt x="44" y="20"/>
                    </a:lnTo>
                    <a:lnTo>
                      <a:pt x="65" y="30"/>
                    </a:lnTo>
                    <a:lnTo>
                      <a:pt x="81" y="44"/>
                    </a:lnTo>
                    <a:lnTo>
                      <a:pt x="95" y="60"/>
                    </a:lnTo>
                    <a:lnTo>
                      <a:pt x="105" y="81"/>
                    </a:lnTo>
                    <a:lnTo>
                      <a:pt x="112" y="101"/>
                    </a:lnTo>
                    <a:lnTo>
                      <a:pt x="115" y="124"/>
                    </a:lnTo>
                    <a:lnTo>
                      <a:pt x="115" y="124"/>
                    </a:lnTo>
                    <a:lnTo>
                      <a:pt x="125" y="124"/>
                    </a:lnTo>
                    <a:close/>
                  </a:path>
                </a:pathLst>
              </a:custGeom>
              <a:solidFill>
                <a:srgbClr val="FFFFFF"/>
              </a:solidFill>
              <a:ln w="9525">
                <a:noFill/>
                <a:round/>
                <a:headEnd/>
                <a:tailEnd/>
              </a:ln>
            </p:spPr>
            <p:txBody>
              <a:bodyPr/>
              <a:lstStyle/>
              <a:p>
                <a:endParaRPr lang="sl-SI"/>
              </a:p>
            </p:txBody>
          </p:sp>
          <p:sp>
            <p:nvSpPr>
              <p:cNvPr id="228395" name="Freeform 43"/>
              <p:cNvSpPr>
                <a:spLocks/>
              </p:cNvSpPr>
              <p:nvPr/>
            </p:nvSpPr>
            <p:spPr bwMode="auto">
              <a:xfrm>
                <a:off x="329" y="1637"/>
                <a:ext cx="31" cy="31"/>
              </a:xfrm>
              <a:custGeom>
                <a:avLst/>
                <a:gdLst/>
                <a:ahLst/>
                <a:cxnLst>
                  <a:cxn ang="0">
                    <a:pos x="0" y="124"/>
                  </a:cxn>
                  <a:cxn ang="0">
                    <a:pos x="0" y="124"/>
                  </a:cxn>
                  <a:cxn ang="0">
                    <a:pos x="26" y="122"/>
                  </a:cxn>
                  <a:cxn ang="0">
                    <a:pos x="49" y="115"/>
                  </a:cxn>
                  <a:cxn ang="0">
                    <a:pos x="70" y="102"/>
                  </a:cxn>
                  <a:cxn ang="0">
                    <a:pos x="88" y="88"/>
                  </a:cxn>
                  <a:cxn ang="0">
                    <a:pos x="103" y="70"/>
                  </a:cxn>
                  <a:cxn ang="0">
                    <a:pos x="115" y="49"/>
                  </a:cxn>
                  <a:cxn ang="0">
                    <a:pos x="122" y="26"/>
                  </a:cxn>
                  <a:cxn ang="0">
                    <a:pos x="125" y="0"/>
                  </a:cxn>
                  <a:cxn ang="0">
                    <a:pos x="115" y="0"/>
                  </a:cxn>
                  <a:cxn ang="0">
                    <a:pos x="112" y="23"/>
                  </a:cxn>
                  <a:cxn ang="0">
                    <a:pos x="105" y="44"/>
                  </a:cxn>
                  <a:cxn ang="0">
                    <a:pos x="95" y="65"/>
                  </a:cxn>
                  <a:cxn ang="0">
                    <a:pos x="81" y="81"/>
                  </a:cxn>
                  <a:cxn ang="0">
                    <a:pos x="65" y="95"/>
                  </a:cxn>
                  <a:cxn ang="0">
                    <a:pos x="44" y="105"/>
                  </a:cxn>
                  <a:cxn ang="0">
                    <a:pos x="23" y="112"/>
                  </a:cxn>
                  <a:cxn ang="0">
                    <a:pos x="0" y="115"/>
                  </a:cxn>
                  <a:cxn ang="0">
                    <a:pos x="0" y="115"/>
                  </a:cxn>
                  <a:cxn ang="0">
                    <a:pos x="0" y="124"/>
                  </a:cxn>
                </a:cxnLst>
                <a:rect l="0" t="0" r="r" b="b"/>
                <a:pathLst>
                  <a:path w="125" h="124">
                    <a:moveTo>
                      <a:pt x="0" y="124"/>
                    </a:moveTo>
                    <a:lnTo>
                      <a:pt x="0" y="124"/>
                    </a:lnTo>
                    <a:lnTo>
                      <a:pt x="26" y="122"/>
                    </a:lnTo>
                    <a:lnTo>
                      <a:pt x="49" y="115"/>
                    </a:lnTo>
                    <a:lnTo>
                      <a:pt x="70" y="102"/>
                    </a:lnTo>
                    <a:lnTo>
                      <a:pt x="88" y="88"/>
                    </a:lnTo>
                    <a:lnTo>
                      <a:pt x="103" y="70"/>
                    </a:lnTo>
                    <a:lnTo>
                      <a:pt x="115" y="49"/>
                    </a:lnTo>
                    <a:lnTo>
                      <a:pt x="122" y="26"/>
                    </a:lnTo>
                    <a:lnTo>
                      <a:pt x="125" y="0"/>
                    </a:lnTo>
                    <a:lnTo>
                      <a:pt x="115" y="0"/>
                    </a:lnTo>
                    <a:lnTo>
                      <a:pt x="112" y="23"/>
                    </a:lnTo>
                    <a:lnTo>
                      <a:pt x="105" y="44"/>
                    </a:lnTo>
                    <a:lnTo>
                      <a:pt x="95" y="65"/>
                    </a:lnTo>
                    <a:lnTo>
                      <a:pt x="81" y="81"/>
                    </a:lnTo>
                    <a:lnTo>
                      <a:pt x="65" y="95"/>
                    </a:lnTo>
                    <a:lnTo>
                      <a:pt x="44" y="105"/>
                    </a:lnTo>
                    <a:lnTo>
                      <a:pt x="23" y="112"/>
                    </a:lnTo>
                    <a:lnTo>
                      <a:pt x="0" y="115"/>
                    </a:lnTo>
                    <a:lnTo>
                      <a:pt x="0" y="115"/>
                    </a:lnTo>
                    <a:lnTo>
                      <a:pt x="0" y="124"/>
                    </a:lnTo>
                    <a:close/>
                  </a:path>
                </a:pathLst>
              </a:custGeom>
              <a:solidFill>
                <a:srgbClr val="FFFFFF"/>
              </a:solidFill>
              <a:ln w="9525">
                <a:noFill/>
                <a:round/>
                <a:headEnd/>
                <a:tailEnd/>
              </a:ln>
            </p:spPr>
            <p:txBody>
              <a:bodyPr/>
              <a:lstStyle/>
              <a:p>
                <a:endParaRPr lang="sl-SI"/>
              </a:p>
            </p:txBody>
          </p:sp>
          <p:sp>
            <p:nvSpPr>
              <p:cNvPr id="228396" name="Freeform 44"/>
              <p:cNvSpPr>
                <a:spLocks/>
              </p:cNvSpPr>
              <p:nvPr/>
            </p:nvSpPr>
            <p:spPr bwMode="auto">
              <a:xfrm>
                <a:off x="515" y="1608"/>
                <a:ext cx="60" cy="59"/>
              </a:xfrm>
              <a:custGeom>
                <a:avLst/>
                <a:gdLst/>
                <a:ahLst/>
                <a:cxnLst>
                  <a:cxn ang="0">
                    <a:pos x="120" y="238"/>
                  </a:cxn>
                  <a:cxn ang="0">
                    <a:pos x="95" y="236"/>
                  </a:cxn>
                  <a:cxn ang="0">
                    <a:pos x="73" y="229"/>
                  </a:cxn>
                  <a:cxn ang="0">
                    <a:pos x="52" y="218"/>
                  </a:cxn>
                  <a:cxn ang="0">
                    <a:pos x="35" y="203"/>
                  </a:cxn>
                  <a:cxn ang="0">
                    <a:pos x="21" y="186"/>
                  </a:cxn>
                  <a:cxn ang="0">
                    <a:pos x="10" y="166"/>
                  </a:cxn>
                  <a:cxn ang="0">
                    <a:pos x="2" y="144"/>
                  </a:cxn>
                  <a:cxn ang="0">
                    <a:pos x="0" y="119"/>
                  </a:cxn>
                  <a:cxn ang="0">
                    <a:pos x="2" y="95"/>
                  </a:cxn>
                  <a:cxn ang="0">
                    <a:pos x="10" y="73"/>
                  </a:cxn>
                  <a:cxn ang="0">
                    <a:pos x="21" y="53"/>
                  </a:cxn>
                  <a:cxn ang="0">
                    <a:pos x="35" y="36"/>
                  </a:cxn>
                  <a:cxn ang="0">
                    <a:pos x="52" y="21"/>
                  </a:cxn>
                  <a:cxn ang="0">
                    <a:pos x="73" y="10"/>
                  </a:cxn>
                  <a:cxn ang="0">
                    <a:pos x="95" y="3"/>
                  </a:cxn>
                  <a:cxn ang="0">
                    <a:pos x="120" y="0"/>
                  </a:cxn>
                  <a:cxn ang="0">
                    <a:pos x="144" y="3"/>
                  </a:cxn>
                  <a:cxn ang="0">
                    <a:pos x="166" y="10"/>
                  </a:cxn>
                  <a:cxn ang="0">
                    <a:pos x="187" y="21"/>
                  </a:cxn>
                  <a:cxn ang="0">
                    <a:pos x="204" y="36"/>
                  </a:cxn>
                  <a:cxn ang="0">
                    <a:pos x="219" y="53"/>
                  </a:cxn>
                  <a:cxn ang="0">
                    <a:pos x="230" y="73"/>
                  </a:cxn>
                  <a:cxn ang="0">
                    <a:pos x="237" y="95"/>
                  </a:cxn>
                  <a:cxn ang="0">
                    <a:pos x="239" y="119"/>
                  </a:cxn>
                  <a:cxn ang="0">
                    <a:pos x="237" y="144"/>
                  </a:cxn>
                  <a:cxn ang="0">
                    <a:pos x="230" y="166"/>
                  </a:cxn>
                  <a:cxn ang="0">
                    <a:pos x="219" y="186"/>
                  </a:cxn>
                  <a:cxn ang="0">
                    <a:pos x="204" y="203"/>
                  </a:cxn>
                  <a:cxn ang="0">
                    <a:pos x="187" y="218"/>
                  </a:cxn>
                  <a:cxn ang="0">
                    <a:pos x="166" y="229"/>
                  </a:cxn>
                  <a:cxn ang="0">
                    <a:pos x="144" y="236"/>
                  </a:cxn>
                  <a:cxn ang="0">
                    <a:pos x="120" y="238"/>
                  </a:cxn>
                </a:cxnLst>
                <a:rect l="0" t="0" r="r" b="b"/>
                <a:pathLst>
                  <a:path w="239" h="238">
                    <a:moveTo>
                      <a:pt x="120" y="238"/>
                    </a:moveTo>
                    <a:lnTo>
                      <a:pt x="95" y="236"/>
                    </a:lnTo>
                    <a:lnTo>
                      <a:pt x="73" y="229"/>
                    </a:lnTo>
                    <a:lnTo>
                      <a:pt x="52" y="218"/>
                    </a:lnTo>
                    <a:lnTo>
                      <a:pt x="35" y="203"/>
                    </a:lnTo>
                    <a:lnTo>
                      <a:pt x="21" y="186"/>
                    </a:lnTo>
                    <a:lnTo>
                      <a:pt x="10" y="166"/>
                    </a:lnTo>
                    <a:lnTo>
                      <a:pt x="2" y="144"/>
                    </a:lnTo>
                    <a:lnTo>
                      <a:pt x="0" y="119"/>
                    </a:lnTo>
                    <a:lnTo>
                      <a:pt x="2" y="95"/>
                    </a:lnTo>
                    <a:lnTo>
                      <a:pt x="10" y="73"/>
                    </a:lnTo>
                    <a:lnTo>
                      <a:pt x="21" y="53"/>
                    </a:lnTo>
                    <a:lnTo>
                      <a:pt x="35" y="36"/>
                    </a:lnTo>
                    <a:lnTo>
                      <a:pt x="52" y="21"/>
                    </a:lnTo>
                    <a:lnTo>
                      <a:pt x="73" y="10"/>
                    </a:lnTo>
                    <a:lnTo>
                      <a:pt x="95" y="3"/>
                    </a:lnTo>
                    <a:lnTo>
                      <a:pt x="120" y="0"/>
                    </a:lnTo>
                    <a:lnTo>
                      <a:pt x="144" y="3"/>
                    </a:lnTo>
                    <a:lnTo>
                      <a:pt x="166" y="10"/>
                    </a:lnTo>
                    <a:lnTo>
                      <a:pt x="187" y="21"/>
                    </a:lnTo>
                    <a:lnTo>
                      <a:pt x="204" y="36"/>
                    </a:lnTo>
                    <a:lnTo>
                      <a:pt x="219" y="53"/>
                    </a:lnTo>
                    <a:lnTo>
                      <a:pt x="230" y="73"/>
                    </a:lnTo>
                    <a:lnTo>
                      <a:pt x="237" y="95"/>
                    </a:lnTo>
                    <a:lnTo>
                      <a:pt x="239" y="119"/>
                    </a:lnTo>
                    <a:lnTo>
                      <a:pt x="237" y="144"/>
                    </a:lnTo>
                    <a:lnTo>
                      <a:pt x="230" y="166"/>
                    </a:lnTo>
                    <a:lnTo>
                      <a:pt x="219" y="186"/>
                    </a:lnTo>
                    <a:lnTo>
                      <a:pt x="204" y="203"/>
                    </a:lnTo>
                    <a:lnTo>
                      <a:pt x="187" y="218"/>
                    </a:lnTo>
                    <a:lnTo>
                      <a:pt x="166" y="229"/>
                    </a:lnTo>
                    <a:lnTo>
                      <a:pt x="144" y="236"/>
                    </a:lnTo>
                    <a:lnTo>
                      <a:pt x="120" y="238"/>
                    </a:lnTo>
                    <a:close/>
                  </a:path>
                </a:pathLst>
              </a:custGeom>
              <a:solidFill>
                <a:srgbClr val="0066FF"/>
              </a:solidFill>
              <a:ln w="9525">
                <a:noFill/>
                <a:round/>
                <a:headEnd/>
                <a:tailEnd/>
              </a:ln>
            </p:spPr>
            <p:txBody>
              <a:bodyPr/>
              <a:lstStyle/>
              <a:p>
                <a:endParaRPr lang="sl-SI"/>
              </a:p>
            </p:txBody>
          </p:sp>
          <p:sp>
            <p:nvSpPr>
              <p:cNvPr id="228397" name="Freeform 45"/>
              <p:cNvSpPr>
                <a:spLocks/>
              </p:cNvSpPr>
              <p:nvPr/>
            </p:nvSpPr>
            <p:spPr bwMode="auto">
              <a:xfrm>
                <a:off x="514" y="1637"/>
                <a:ext cx="31" cy="31"/>
              </a:xfrm>
              <a:custGeom>
                <a:avLst/>
                <a:gdLst/>
                <a:ahLst/>
                <a:cxnLst>
                  <a:cxn ang="0">
                    <a:pos x="0" y="0"/>
                  </a:cxn>
                  <a:cxn ang="0">
                    <a:pos x="0" y="0"/>
                  </a:cxn>
                  <a:cxn ang="0">
                    <a:pos x="2" y="26"/>
                  </a:cxn>
                  <a:cxn ang="0">
                    <a:pos x="10" y="49"/>
                  </a:cxn>
                  <a:cxn ang="0">
                    <a:pos x="22" y="70"/>
                  </a:cxn>
                  <a:cxn ang="0">
                    <a:pos x="37" y="88"/>
                  </a:cxn>
                  <a:cxn ang="0">
                    <a:pos x="55" y="102"/>
                  </a:cxn>
                  <a:cxn ang="0">
                    <a:pos x="76" y="115"/>
                  </a:cxn>
                  <a:cxn ang="0">
                    <a:pos x="99" y="122"/>
                  </a:cxn>
                  <a:cxn ang="0">
                    <a:pos x="125" y="124"/>
                  </a:cxn>
                  <a:cxn ang="0">
                    <a:pos x="125" y="115"/>
                  </a:cxn>
                  <a:cxn ang="0">
                    <a:pos x="101" y="112"/>
                  </a:cxn>
                  <a:cxn ang="0">
                    <a:pos x="81" y="105"/>
                  </a:cxn>
                  <a:cxn ang="0">
                    <a:pos x="60" y="95"/>
                  </a:cxn>
                  <a:cxn ang="0">
                    <a:pos x="44" y="81"/>
                  </a:cxn>
                  <a:cxn ang="0">
                    <a:pos x="29" y="65"/>
                  </a:cxn>
                  <a:cxn ang="0">
                    <a:pos x="19" y="44"/>
                  </a:cxn>
                  <a:cxn ang="0">
                    <a:pos x="12" y="23"/>
                  </a:cxn>
                  <a:cxn ang="0">
                    <a:pos x="10" y="0"/>
                  </a:cxn>
                  <a:cxn ang="0">
                    <a:pos x="10" y="0"/>
                  </a:cxn>
                  <a:cxn ang="0">
                    <a:pos x="0" y="0"/>
                  </a:cxn>
                </a:cxnLst>
                <a:rect l="0" t="0" r="r" b="b"/>
                <a:pathLst>
                  <a:path w="125" h="124">
                    <a:moveTo>
                      <a:pt x="0" y="0"/>
                    </a:moveTo>
                    <a:lnTo>
                      <a:pt x="0" y="0"/>
                    </a:lnTo>
                    <a:lnTo>
                      <a:pt x="2" y="26"/>
                    </a:lnTo>
                    <a:lnTo>
                      <a:pt x="10" y="49"/>
                    </a:lnTo>
                    <a:lnTo>
                      <a:pt x="22" y="70"/>
                    </a:lnTo>
                    <a:lnTo>
                      <a:pt x="37" y="88"/>
                    </a:lnTo>
                    <a:lnTo>
                      <a:pt x="55" y="102"/>
                    </a:lnTo>
                    <a:lnTo>
                      <a:pt x="76" y="115"/>
                    </a:lnTo>
                    <a:lnTo>
                      <a:pt x="99" y="122"/>
                    </a:lnTo>
                    <a:lnTo>
                      <a:pt x="125" y="124"/>
                    </a:lnTo>
                    <a:lnTo>
                      <a:pt x="125" y="115"/>
                    </a:lnTo>
                    <a:lnTo>
                      <a:pt x="101" y="112"/>
                    </a:lnTo>
                    <a:lnTo>
                      <a:pt x="81" y="105"/>
                    </a:lnTo>
                    <a:lnTo>
                      <a:pt x="60" y="95"/>
                    </a:lnTo>
                    <a:lnTo>
                      <a:pt x="44" y="81"/>
                    </a:lnTo>
                    <a:lnTo>
                      <a:pt x="29" y="65"/>
                    </a:lnTo>
                    <a:lnTo>
                      <a:pt x="19" y="44"/>
                    </a:lnTo>
                    <a:lnTo>
                      <a:pt x="12" y="23"/>
                    </a:lnTo>
                    <a:lnTo>
                      <a:pt x="10" y="0"/>
                    </a:lnTo>
                    <a:lnTo>
                      <a:pt x="10" y="0"/>
                    </a:lnTo>
                    <a:lnTo>
                      <a:pt x="0" y="0"/>
                    </a:lnTo>
                    <a:close/>
                  </a:path>
                </a:pathLst>
              </a:custGeom>
              <a:solidFill>
                <a:srgbClr val="FFFFFF"/>
              </a:solidFill>
              <a:ln w="9525">
                <a:noFill/>
                <a:round/>
                <a:headEnd/>
                <a:tailEnd/>
              </a:ln>
            </p:spPr>
            <p:txBody>
              <a:bodyPr/>
              <a:lstStyle/>
              <a:p>
                <a:endParaRPr lang="sl-SI"/>
              </a:p>
            </p:txBody>
          </p:sp>
          <p:sp>
            <p:nvSpPr>
              <p:cNvPr id="228398" name="Freeform 46"/>
              <p:cNvSpPr>
                <a:spLocks/>
              </p:cNvSpPr>
              <p:nvPr/>
            </p:nvSpPr>
            <p:spPr bwMode="auto">
              <a:xfrm>
                <a:off x="514" y="1606"/>
                <a:ext cx="31" cy="31"/>
              </a:xfrm>
              <a:custGeom>
                <a:avLst/>
                <a:gdLst/>
                <a:ahLst/>
                <a:cxnLst>
                  <a:cxn ang="0">
                    <a:pos x="125" y="0"/>
                  </a:cxn>
                  <a:cxn ang="0">
                    <a:pos x="125" y="0"/>
                  </a:cxn>
                  <a:cxn ang="0">
                    <a:pos x="99" y="3"/>
                  </a:cxn>
                  <a:cxn ang="0">
                    <a:pos x="76" y="10"/>
                  </a:cxn>
                  <a:cxn ang="0">
                    <a:pos x="55" y="22"/>
                  </a:cxn>
                  <a:cxn ang="0">
                    <a:pos x="37" y="37"/>
                  </a:cxn>
                  <a:cxn ang="0">
                    <a:pos x="22" y="55"/>
                  </a:cxn>
                  <a:cxn ang="0">
                    <a:pos x="10" y="76"/>
                  </a:cxn>
                  <a:cxn ang="0">
                    <a:pos x="2" y="99"/>
                  </a:cxn>
                  <a:cxn ang="0">
                    <a:pos x="0" y="124"/>
                  </a:cxn>
                  <a:cxn ang="0">
                    <a:pos x="10" y="124"/>
                  </a:cxn>
                  <a:cxn ang="0">
                    <a:pos x="12" y="101"/>
                  </a:cxn>
                  <a:cxn ang="0">
                    <a:pos x="19" y="81"/>
                  </a:cxn>
                  <a:cxn ang="0">
                    <a:pos x="29" y="60"/>
                  </a:cxn>
                  <a:cxn ang="0">
                    <a:pos x="44" y="44"/>
                  </a:cxn>
                  <a:cxn ang="0">
                    <a:pos x="60" y="30"/>
                  </a:cxn>
                  <a:cxn ang="0">
                    <a:pos x="81" y="20"/>
                  </a:cxn>
                  <a:cxn ang="0">
                    <a:pos x="101" y="13"/>
                  </a:cxn>
                  <a:cxn ang="0">
                    <a:pos x="125" y="10"/>
                  </a:cxn>
                  <a:cxn ang="0">
                    <a:pos x="125" y="10"/>
                  </a:cxn>
                  <a:cxn ang="0">
                    <a:pos x="125" y="0"/>
                  </a:cxn>
                </a:cxnLst>
                <a:rect l="0" t="0" r="r" b="b"/>
                <a:pathLst>
                  <a:path w="125" h="124">
                    <a:moveTo>
                      <a:pt x="125" y="0"/>
                    </a:moveTo>
                    <a:lnTo>
                      <a:pt x="125" y="0"/>
                    </a:lnTo>
                    <a:lnTo>
                      <a:pt x="99" y="3"/>
                    </a:lnTo>
                    <a:lnTo>
                      <a:pt x="76" y="10"/>
                    </a:lnTo>
                    <a:lnTo>
                      <a:pt x="55" y="22"/>
                    </a:lnTo>
                    <a:lnTo>
                      <a:pt x="37" y="37"/>
                    </a:lnTo>
                    <a:lnTo>
                      <a:pt x="22" y="55"/>
                    </a:lnTo>
                    <a:lnTo>
                      <a:pt x="10" y="76"/>
                    </a:lnTo>
                    <a:lnTo>
                      <a:pt x="2" y="99"/>
                    </a:lnTo>
                    <a:lnTo>
                      <a:pt x="0" y="124"/>
                    </a:lnTo>
                    <a:lnTo>
                      <a:pt x="10" y="124"/>
                    </a:lnTo>
                    <a:lnTo>
                      <a:pt x="12" y="101"/>
                    </a:lnTo>
                    <a:lnTo>
                      <a:pt x="19" y="81"/>
                    </a:lnTo>
                    <a:lnTo>
                      <a:pt x="29" y="60"/>
                    </a:lnTo>
                    <a:lnTo>
                      <a:pt x="44" y="44"/>
                    </a:lnTo>
                    <a:lnTo>
                      <a:pt x="60" y="30"/>
                    </a:lnTo>
                    <a:lnTo>
                      <a:pt x="81" y="20"/>
                    </a:lnTo>
                    <a:lnTo>
                      <a:pt x="101" y="13"/>
                    </a:lnTo>
                    <a:lnTo>
                      <a:pt x="125" y="10"/>
                    </a:lnTo>
                    <a:lnTo>
                      <a:pt x="125" y="10"/>
                    </a:lnTo>
                    <a:lnTo>
                      <a:pt x="125" y="0"/>
                    </a:lnTo>
                    <a:close/>
                  </a:path>
                </a:pathLst>
              </a:custGeom>
              <a:solidFill>
                <a:srgbClr val="FFFFFF"/>
              </a:solidFill>
              <a:ln w="9525">
                <a:noFill/>
                <a:round/>
                <a:headEnd/>
                <a:tailEnd/>
              </a:ln>
            </p:spPr>
            <p:txBody>
              <a:bodyPr/>
              <a:lstStyle/>
              <a:p>
                <a:endParaRPr lang="sl-SI"/>
              </a:p>
            </p:txBody>
          </p:sp>
          <p:sp>
            <p:nvSpPr>
              <p:cNvPr id="228399" name="Freeform 47"/>
              <p:cNvSpPr>
                <a:spLocks/>
              </p:cNvSpPr>
              <p:nvPr/>
            </p:nvSpPr>
            <p:spPr bwMode="auto">
              <a:xfrm>
                <a:off x="545" y="1606"/>
                <a:ext cx="32" cy="31"/>
              </a:xfrm>
              <a:custGeom>
                <a:avLst/>
                <a:gdLst/>
                <a:ahLst/>
                <a:cxnLst>
                  <a:cxn ang="0">
                    <a:pos x="124" y="124"/>
                  </a:cxn>
                  <a:cxn ang="0">
                    <a:pos x="124" y="124"/>
                  </a:cxn>
                  <a:cxn ang="0">
                    <a:pos x="122" y="99"/>
                  </a:cxn>
                  <a:cxn ang="0">
                    <a:pos x="115" y="76"/>
                  </a:cxn>
                  <a:cxn ang="0">
                    <a:pos x="102" y="55"/>
                  </a:cxn>
                  <a:cxn ang="0">
                    <a:pos x="88" y="37"/>
                  </a:cxn>
                  <a:cxn ang="0">
                    <a:pos x="69" y="22"/>
                  </a:cxn>
                  <a:cxn ang="0">
                    <a:pos x="49" y="10"/>
                  </a:cxn>
                  <a:cxn ang="0">
                    <a:pos x="25" y="3"/>
                  </a:cxn>
                  <a:cxn ang="0">
                    <a:pos x="0" y="0"/>
                  </a:cxn>
                  <a:cxn ang="0">
                    <a:pos x="0" y="10"/>
                  </a:cxn>
                  <a:cxn ang="0">
                    <a:pos x="23" y="13"/>
                  </a:cxn>
                  <a:cxn ang="0">
                    <a:pos x="44" y="20"/>
                  </a:cxn>
                  <a:cxn ang="0">
                    <a:pos x="64" y="30"/>
                  </a:cxn>
                  <a:cxn ang="0">
                    <a:pos x="80" y="44"/>
                  </a:cxn>
                  <a:cxn ang="0">
                    <a:pos x="95" y="60"/>
                  </a:cxn>
                  <a:cxn ang="0">
                    <a:pos x="105" y="81"/>
                  </a:cxn>
                  <a:cxn ang="0">
                    <a:pos x="112" y="101"/>
                  </a:cxn>
                  <a:cxn ang="0">
                    <a:pos x="115" y="124"/>
                  </a:cxn>
                  <a:cxn ang="0">
                    <a:pos x="115" y="124"/>
                  </a:cxn>
                  <a:cxn ang="0">
                    <a:pos x="124" y="124"/>
                  </a:cxn>
                </a:cxnLst>
                <a:rect l="0" t="0" r="r" b="b"/>
                <a:pathLst>
                  <a:path w="124" h="124">
                    <a:moveTo>
                      <a:pt x="124" y="124"/>
                    </a:moveTo>
                    <a:lnTo>
                      <a:pt x="124" y="124"/>
                    </a:lnTo>
                    <a:lnTo>
                      <a:pt x="122" y="99"/>
                    </a:lnTo>
                    <a:lnTo>
                      <a:pt x="115" y="76"/>
                    </a:lnTo>
                    <a:lnTo>
                      <a:pt x="102" y="55"/>
                    </a:lnTo>
                    <a:lnTo>
                      <a:pt x="88" y="37"/>
                    </a:lnTo>
                    <a:lnTo>
                      <a:pt x="69" y="22"/>
                    </a:lnTo>
                    <a:lnTo>
                      <a:pt x="49" y="10"/>
                    </a:lnTo>
                    <a:lnTo>
                      <a:pt x="25" y="3"/>
                    </a:lnTo>
                    <a:lnTo>
                      <a:pt x="0" y="0"/>
                    </a:lnTo>
                    <a:lnTo>
                      <a:pt x="0" y="10"/>
                    </a:lnTo>
                    <a:lnTo>
                      <a:pt x="23" y="13"/>
                    </a:lnTo>
                    <a:lnTo>
                      <a:pt x="44" y="20"/>
                    </a:lnTo>
                    <a:lnTo>
                      <a:pt x="64" y="30"/>
                    </a:lnTo>
                    <a:lnTo>
                      <a:pt x="80" y="44"/>
                    </a:lnTo>
                    <a:lnTo>
                      <a:pt x="95" y="60"/>
                    </a:lnTo>
                    <a:lnTo>
                      <a:pt x="105" y="81"/>
                    </a:lnTo>
                    <a:lnTo>
                      <a:pt x="112" y="101"/>
                    </a:lnTo>
                    <a:lnTo>
                      <a:pt x="115" y="124"/>
                    </a:lnTo>
                    <a:lnTo>
                      <a:pt x="115" y="124"/>
                    </a:lnTo>
                    <a:lnTo>
                      <a:pt x="124" y="124"/>
                    </a:lnTo>
                    <a:close/>
                  </a:path>
                </a:pathLst>
              </a:custGeom>
              <a:solidFill>
                <a:srgbClr val="FFFFFF"/>
              </a:solidFill>
              <a:ln w="9525">
                <a:noFill/>
                <a:round/>
                <a:headEnd/>
                <a:tailEnd/>
              </a:ln>
            </p:spPr>
            <p:txBody>
              <a:bodyPr/>
              <a:lstStyle/>
              <a:p>
                <a:endParaRPr lang="sl-SI"/>
              </a:p>
            </p:txBody>
          </p:sp>
          <p:sp>
            <p:nvSpPr>
              <p:cNvPr id="228400" name="Freeform 48"/>
              <p:cNvSpPr>
                <a:spLocks/>
              </p:cNvSpPr>
              <p:nvPr/>
            </p:nvSpPr>
            <p:spPr bwMode="auto">
              <a:xfrm>
                <a:off x="545" y="1637"/>
                <a:ext cx="32" cy="31"/>
              </a:xfrm>
              <a:custGeom>
                <a:avLst/>
                <a:gdLst/>
                <a:ahLst/>
                <a:cxnLst>
                  <a:cxn ang="0">
                    <a:pos x="0" y="124"/>
                  </a:cxn>
                  <a:cxn ang="0">
                    <a:pos x="0" y="124"/>
                  </a:cxn>
                  <a:cxn ang="0">
                    <a:pos x="25" y="122"/>
                  </a:cxn>
                  <a:cxn ang="0">
                    <a:pos x="49" y="115"/>
                  </a:cxn>
                  <a:cxn ang="0">
                    <a:pos x="69" y="102"/>
                  </a:cxn>
                  <a:cxn ang="0">
                    <a:pos x="88" y="88"/>
                  </a:cxn>
                  <a:cxn ang="0">
                    <a:pos x="102" y="70"/>
                  </a:cxn>
                  <a:cxn ang="0">
                    <a:pos x="115" y="49"/>
                  </a:cxn>
                  <a:cxn ang="0">
                    <a:pos x="122" y="26"/>
                  </a:cxn>
                  <a:cxn ang="0">
                    <a:pos x="124" y="0"/>
                  </a:cxn>
                  <a:cxn ang="0">
                    <a:pos x="115" y="0"/>
                  </a:cxn>
                  <a:cxn ang="0">
                    <a:pos x="112" y="23"/>
                  </a:cxn>
                  <a:cxn ang="0">
                    <a:pos x="105" y="44"/>
                  </a:cxn>
                  <a:cxn ang="0">
                    <a:pos x="95" y="65"/>
                  </a:cxn>
                  <a:cxn ang="0">
                    <a:pos x="80" y="81"/>
                  </a:cxn>
                  <a:cxn ang="0">
                    <a:pos x="64" y="95"/>
                  </a:cxn>
                  <a:cxn ang="0">
                    <a:pos x="44" y="105"/>
                  </a:cxn>
                  <a:cxn ang="0">
                    <a:pos x="23" y="112"/>
                  </a:cxn>
                  <a:cxn ang="0">
                    <a:pos x="0" y="115"/>
                  </a:cxn>
                  <a:cxn ang="0">
                    <a:pos x="0" y="115"/>
                  </a:cxn>
                  <a:cxn ang="0">
                    <a:pos x="0" y="124"/>
                  </a:cxn>
                </a:cxnLst>
                <a:rect l="0" t="0" r="r" b="b"/>
                <a:pathLst>
                  <a:path w="124" h="124">
                    <a:moveTo>
                      <a:pt x="0" y="124"/>
                    </a:moveTo>
                    <a:lnTo>
                      <a:pt x="0" y="124"/>
                    </a:lnTo>
                    <a:lnTo>
                      <a:pt x="25" y="122"/>
                    </a:lnTo>
                    <a:lnTo>
                      <a:pt x="49" y="115"/>
                    </a:lnTo>
                    <a:lnTo>
                      <a:pt x="69" y="102"/>
                    </a:lnTo>
                    <a:lnTo>
                      <a:pt x="88" y="88"/>
                    </a:lnTo>
                    <a:lnTo>
                      <a:pt x="102" y="70"/>
                    </a:lnTo>
                    <a:lnTo>
                      <a:pt x="115" y="49"/>
                    </a:lnTo>
                    <a:lnTo>
                      <a:pt x="122" y="26"/>
                    </a:lnTo>
                    <a:lnTo>
                      <a:pt x="124" y="0"/>
                    </a:lnTo>
                    <a:lnTo>
                      <a:pt x="115" y="0"/>
                    </a:lnTo>
                    <a:lnTo>
                      <a:pt x="112" y="23"/>
                    </a:lnTo>
                    <a:lnTo>
                      <a:pt x="105" y="44"/>
                    </a:lnTo>
                    <a:lnTo>
                      <a:pt x="95" y="65"/>
                    </a:lnTo>
                    <a:lnTo>
                      <a:pt x="80" y="81"/>
                    </a:lnTo>
                    <a:lnTo>
                      <a:pt x="64" y="95"/>
                    </a:lnTo>
                    <a:lnTo>
                      <a:pt x="44" y="105"/>
                    </a:lnTo>
                    <a:lnTo>
                      <a:pt x="23" y="112"/>
                    </a:lnTo>
                    <a:lnTo>
                      <a:pt x="0" y="115"/>
                    </a:lnTo>
                    <a:lnTo>
                      <a:pt x="0" y="115"/>
                    </a:lnTo>
                    <a:lnTo>
                      <a:pt x="0" y="124"/>
                    </a:lnTo>
                    <a:close/>
                  </a:path>
                </a:pathLst>
              </a:custGeom>
              <a:solidFill>
                <a:srgbClr val="FFFFFF"/>
              </a:solidFill>
              <a:ln w="9525">
                <a:noFill/>
                <a:round/>
                <a:headEnd/>
                <a:tailEnd/>
              </a:ln>
            </p:spPr>
            <p:txBody>
              <a:bodyPr/>
              <a:lstStyle/>
              <a:p>
                <a:endParaRPr lang="sl-SI"/>
              </a:p>
            </p:txBody>
          </p:sp>
          <p:sp>
            <p:nvSpPr>
              <p:cNvPr id="228401" name="Freeform 49"/>
              <p:cNvSpPr>
                <a:spLocks/>
              </p:cNvSpPr>
              <p:nvPr/>
            </p:nvSpPr>
            <p:spPr bwMode="auto">
              <a:xfrm>
                <a:off x="732" y="1608"/>
                <a:ext cx="60" cy="59"/>
              </a:xfrm>
              <a:custGeom>
                <a:avLst/>
                <a:gdLst/>
                <a:ahLst/>
                <a:cxnLst>
                  <a:cxn ang="0">
                    <a:pos x="119" y="238"/>
                  </a:cxn>
                  <a:cxn ang="0">
                    <a:pos x="95" y="236"/>
                  </a:cxn>
                  <a:cxn ang="0">
                    <a:pos x="73" y="229"/>
                  </a:cxn>
                  <a:cxn ang="0">
                    <a:pos x="52" y="218"/>
                  </a:cxn>
                  <a:cxn ang="0">
                    <a:pos x="35" y="203"/>
                  </a:cxn>
                  <a:cxn ang="0">
                    <a:pos x="20" y="186"/>
                  </a:cxn>
                  <a:cxn ang="0">
                    <a:pos x="9" y="166"/>
                  </a:cxn>
                  <a:cxn ang="0">
                    <a:pos x="2" y="144"/>
                  </a:cxn>
                  <a:cxn ang="0">
                    <a:pos x="0" y="119"/>
                  </a:cxn>
                  <a:cxn ang="0">
                    <a:pos x="2" y="95"/>
                  </a:cxn>
                  <a:cxn ang="0">
                    <a:pos x="9" y="73"/>
                  </a:cxn>
                  <a:cxn ang="0">
                    <a:pos x="20" y="53"/>
                  </a:cxn>
                  <a:cxn ang="0">
                    <a:pos x="35" y="36"/>
                  </a:cxn>
                  <a:cxn ang="0">
                    <a:pos x="52" y="21"/>
                  </a:cxn>
                  <a:cxn ang="0">
                    <a:pos x="73" y="10"/>
                  </a:cxn>
                  <a:cxn ang="0">
                    <a:pos x="95" y="3"/>
                  </a:cxn>
                  <a:cxn ang="0">
                    <a:pos x="119" y="0"/>
                  </a:cxn>
                  <a:cxn ang="0">
                    <a:pos x="144" y="3"/>
                  </a:cxn>
                  <a:cxn ang="0">
                    <a:pos x="166" y="10"/>
                  </a:cxn>
                  <a:cxn ang="0">
                    <a:pos x="187" y="21"/>
                  </a:cxn>
                  <a:cxn ang="0">
                    <a:pos x="204" y="36"/>
                  </a:cxn>
                  <a:cxn ang="0">
                    <a:pos x="218" y="53"/>
                  </a:cxn>
                  <a:cxn ang="0">
                    <a:pos x="229" y="73"/>
                  </a:cxn>
                  <a:cxn ang="0">
                    <a:pos x="237" y="95"/>
                  </a:cxn>
                  <a:cxn ang="0">
                    <a:pos x="239" y="119"/>
                  </a:cxn>
                  <a:cxn ang="0">
                    <a:pos x="237" y="144"/>
                  </a:cxn>
                  <a:cxn ang="0">
                    <a:pos x="229" y="166"/>
                  </a:cxn>
                  <a:cxn ang="0">
                    <a:pos x="218" y="186"/>
                  </a:cxn>
                  <a:cxn ang="0">
                    <a:pos x="204" y="203"/>
                  </a:cxn>
                  <a:cxn ang="0">
                    <a:pos x="187" y="218"/>
                  </a:cxn>
                  <a:cxn ang="0">
                    <a:pos x="166" y="229"/>
                  </a:cxn>
                  <a:cxn ang="0">
                    <a:pos x="144" y="236"/>
                  </a:cxn>
                  <a:cxn ang="0">
                    <a:pos x="119" y="238"/>
                  </a:cxn>
                </a:cxnLst>
                <a:rect l="0" t="0" r="r" b="b"/>
                <a:pathLst>
                  <a:path w="239" h="238">
                    <a:moveTo>
                      <a:pt x="119" y="238"/>
                    </a:moveTo>
                    <a:lnTo>
                      <a:pt x="95" y="236"/>
                    </a:lnTo>
                    <a:lnTo>
                      <a:pt x="73" y="229"/>
                    </a:lnTo>
                    <a:lnTo>
                      <a:pt x="52" y="218"/>
                    </a:lnTo>
                    <a:lnTo>
                      <a:pt x="35" y="203"/>
                    </a:lnTo>
                    <a:lnTo>
                      <a:pt x="20" y="186"/>
                    </a:lnTo>
                    <a:lnTo>
                      <a:pt x="9" y="166"/>
                    </a:lnTo>
                    <a:lnTo>
                      <a:pt x="2" y="144"/>
                    </a:lnTo>
                    <a:lnTo>
                      <a:pt x="0" y="119"/>
                    </a:lnTo>
                    <a:lnTo>
                      <a:pt x="2" y="95"/>
                    </a:lnTo>
                    <a:lnTo>
                      <a:pt x="9" y="73"/>
                    </a:lnTo>
                    <a:lnTo>
                      <a:pt x="20" y="53"/>
                    </a:lnTo>
                    <a:lnTo>
                      <a:pt x="35" y="36"/>
                    </a:lnTo>
                    <a:lnTo>
                      <a:pt x="52" y="21"/>
                    </a:lnTo>
                    <a:lnTo>
                      <a:pt x="73" y="10"/>
                    </a:lnTo>
                    <a:lnTo>
                      <a:pt x="95" y="3"/>
                    </a:lnTo>
                    <a:lnTo>
                      <a:pt x="119" y="0"/>
                    </a:lnTo>
                    <a:lnTo>
                      <a:pt x="144" y="3"/>
                    </a:lnTo>
                    <a:lnTo>
                      <a:pt x="166" y="10"/>
                    </a:lnTo>
                    <a:lnTo>
                      <a:pt x="187" y="21"/>
                    </a:lnTo>
                    <a:lnTo>
                      <a:pt x="204" y="36"/>
                    </a:lnTo>
                    <a:lnTo>
                      <a:pt x="218" y="53"/>
                    </a:lnTo>
                    <a:lnTo>
                      <a:pt x="229" y="73"/>
                    </a:lnTo>
                    <a:lnTo>
                      <a:pt x="237" y="95"/>
                    </a:lnTo>
                    <a:lnTo>
                      <a:pt x="239" y="119"/>
                    </a:lnTo>
                    <a:lnTo>
                      <a:pt x="237" y="144"/>
                    </a:lnTo>
                    <a:lnTo>
                      <a:pt x="229" y="166"/>
                    </a:lnTo>
                    <a:lnTo>
                      <a:pt x="218" y="186"/>
                    </a:lnTo>
                    <a:lnTo>
                      <a:pt x="204" y="203"/>
                    </a:lnTo>
                    <a:lnTo>
                      <a:pt x="187" y="218"/>
                    </a:lnTo>
                    <a:lnTo>
                      <a:pt x="166" y="229"/>
                    </a:lnTo>
                    <a:lnTo>
                      <a:pt x="144" y="236"/>
                    </a:lnTo>
                    <a:lnTo>
                      <a:pt x="119" y="238"/>
                    </a:lnTo>
                    <a:close/>
                  </a:path>
                </a:pathLst>
              </a:custGeom>
              <a:solidFill>
                <a:srgbClr val="0066FF"/>
              </a:solidFill>
              <a:ln w="9525">
                <a:noFill/>
                <a:round/>
                <a:headEnd/>
                <a:tailEnd/>
              </a:ln>
            </p:spPr>
            <p:txBody>
              <a:bodyPr/>
              <a:lstStyle/>
              <a:p>
                <a:endParaRPr lang="sl-SI"/>
              </a:p>
            </p:txBody>
          </p:sp>
          <p:sp>
            <p:nvSpPr>
              <p:cNvPr id="228402" name="Freeform 50"/>
              <p:cNvSpPr>
                <a:spLocks/>
              </p:cNvSpPr>
              <p:nvPr/>
            </p:nvSpPr>
            <p:spPr bwMode="auto">
              <a:xfrm>
                <a:off x="731" y="1637"/>
                <a:ext cx="31" cy="31"/>
              </a:xfrm>
              <a:custGeom>
                <a:avLst/>
                <a:gdLst/>
                <a:ahLst/>
                <a:cxnLst>
                  <a:cxn ang="0">
                    <a:pos x="0" y="0"/>
                  </a:cxn>
                  <a:cxn ang="0">
                    <a:pos x="0" y="0"/>
                  </a:cxn>
                  <a:cxn ang="0">
                    <a:pos x="2" y="26"/>
                  </a:cxn>
                  <a:cxn ang="0">
                    <a:pos x="9" y="49"/>
                  </a:cxn>
                  <a:cxn ang="0">
                    <a:pos x="22" y="70"/>
                  </a:cxn>
                  <a:cxn ang="0">
                    <a:pos x="36" y="88"/>
                  </a:cxn>
                  <a:cxn ang="0">
                    <a:pos x="55" y="102"/>
                  </a:cxn>
                  <a:cxn ang="0">
                    <a:pos x="75" y="115"/>
                  </a:cxn>
                  <a:cxn ang="0">
                    <a:pos x="99" y="122"/>
                  </a:cxn>
                  <a:cxn ang="0">
                    <a:pos x="124" y="124"/>
                  </a:cxn>
                  <a:cxn ang="0">
                    <a:pos x="124" y="115"/>
                  </a:cxn>
                  <a:cxn ang="0">
                    <a:pos x="101" y="112"/>
                  </a:cxn>
                  <a:cxn ang="0">
                    <a:pos x="80" y="105"/>
                  </a:cxn>
                  <a:cxn ang="0">
                    <a:pos x="60" y="95"/>
                  </a:cxn>
                  <a:cxn ang="0">
                    <a:pos x="44" y="81"/>
                  </a:cxn>
                  <a:cxn ang="0">
                    <a:pos x="29" y="65"/>
                  </a:cxn>
                  <a:cxn ang="0">
                    <a:pos x="19" y="44"/>
                  </a:cxn>
                  <a:cxn ang="0">
                    <a:pos x="12" y="23"/>
                  </a:cxn>
                  <a:cxn ang="0">
                    <a:pos x="9" y="0"/>
                  </a:cxn>
                  <a:cxn ang="0">
                    <a:pos x="9" y="0"/>
                  </a:cxn>
                  <a:cxn ang="0">
                    <a:pos x="0" y="0"/>
                  </a:cxn>
                </a:cxnLst>
                <a:rect l="0" t="0" r="r" b="b"/>
                <a:pathLst>
                  <a:path w="124" h="124">
                    <a:moveTo>
                      <a:pt x="0" y="0"/>
                    </a:moveTo>
                    <a:lnTo>
                      <a:pt x="0" y="0"/>
                    </a:lnTo>
                    <a:lnTo>
                      <a:pt x="2" y="26"/>
                    </a:lnTo>
                    <a:lnTo>
                      <a:pt x="9" y="49"/>
                    </a:lnTo>
                    <a:lnTo>
                      <a:pt x="22" y="70"/>
                    </a:lnTo>
                    <a:lnTo>
                      <a:pt x="36" y="88"/>
                    </a:lnTo>
                    <a:lnTo>
                      <a:pt x="55" y="102"/>
                    </a:lnTo>
                    <a:lnTo>
                      <a:pt x="75" y="115"/>
                    </a:lnTo>
                    <a:lnTo>
                      <a:pt x="99" y="122"/>
                    </a:lnTo>
                    <a:lnTo>
                      <a:pt x="124" y="124"/>
                    </a:lnTo>
                    <a:lnTo>
                      <a:pt x="124" y="115"/>
                    </a:lnTo>
                    <a:lnTo>
                      <a:pt x="101" y="112"/>
                    </a:lnTo>
                    <a:lnTo>
                      <a:pt x="80" y="105"/>
                    </a:lnTo>
                    <a:lnTo>
                      <a:pt x="60" y="95"/>
                    </a:lnTo>
                    <a:lnTo>
                      <a:pt x="44" y="81"/>
                    </a:lnTo>
                    <a:lnTo>
                      <a:pt x="29" y="65"/>
                    </a:lnTo>
                    <a:lnTo>
                      <a:pt x="19" y="44"/>
                    </a:lnTo>
                    <a:lnTo>
                      <a:pt x="12" y="23"/>
                    </a:lnTo>
                    <a:lnTo>
                      <a:pt x="9" y="0"/>
                    </a:lnTo>
                    <a:lnTo>
                      <a:pt x="9" y="0"/>
                    </a:lnTo>
                    <a:lnTo>
                      <a:pt x="0" y="0"/>
                    </a:lnTo>
                    <a:close/>
                  </a:path>
                </a:pathLst>
              </a:custGeom>
              <a:solidFill>
                <a:srgbClr val="FFFFFF"/>
              </a:solidFill>
              <a:ln w="9525">
                <a:noFill/>
                <a:round/>
                <a:headEnd/>
                <a:tailEnd/>
              </a:ln>
            </p:spPr>
            <p:txBody>
              <a:bodyPr/>
              <a:lstStyle/>
              <a:p>
                <a:endParaRPr lang="sl-SI"/>
              </a:p>
            </p:txBody>
          </p:sp>
          <p:sp>
            <p:nvSpPr>
              <p:cNvPr id="228403" name="Freeform 51"/>
              <p:cNvSpPr>
                <a:spLocks/>
              </p:cNvSpPr>
              <p:nvPr/>
            </p:nvSpPr>
            <p:spPr bwMode="auto">
              <a:xfrm>
                <a:off x="731" y="1606"/>
                <a:ext cx="31" cy="31"/>
              </a:xfrm>
              <a:custGeom>
                <a:avLst/>
                <a:gdLst/>
                <a:ahLst/>
                <a:cxnLst>
                  <a:cxn ang="0">
                    <a:pos x="124" y="0"/>
                  </a:cxn>
                  <a:cxn ang="0">
                    <a:pos x="124" y="0"/>
                  </a:cxn>
                  <a:cxn ang="0">
                    <a:pos x="99" y="3"/>
                  </a:cxn>
                  <a:cxn ang="0">
                    <a:pos x="75" y="10"/>
                  </a:cxn>
                  <a:cxn ang="0">
                    <a:pos x="55" y="22"/>
                  </a:cxn>
                  <a:cxn ang="0">
                    <a:pos x="36" y="37"/>
                  </a:cxn>
                  <a:cxn ang="0">
                    <a:pos x="22" y="55"/>
                  </a:cxn>
                  <a:cxn ang="0">
                    <a:pos x="9" y="76"/>
                  </a:cxn>
                  <a:cxn ang="0">
                    <a:pos x="2" y="99"/>
                  </a:cxn>
                  <a:cxn ang="0">
                    <a:pos x="0" y="124"/>
                  </a:cxn>
                  <a:cxn ang="0">
                    <a:pos x="9" y="124"/>
                  </a:cxn>
                  <a:cxn ang="0">
                    <a:pos x="12" y="101"/>
                  </a:cxn>
                  <a:cxn ang="0">
                    <a:pos x="19" y="81"/>
                  </a:cxn>
                  <a:cxn ang="0">
                    <a:pos x="29" y="60"/>
                  </a:cxn>
                  <a:cxn ang="0">
                    <a:pos x="44" y="44"/>
                  </a:cxn>
                  <a:cxn ang="0">
                    <a:pos x="60" y="30"/>
                  </a:cxn>
                  <a:cxn ang="0">
                    <a:pos x="80" y="20"/>
                  </a:cxn>
                  <a:cxn ang="0">
                    <a:pos x="101" y="13"/>
                  </a:cxn>
                  <a:cxn ang="0">
                    <a:pos x="124" y="10"/>
                  </a:cxn>
                  <a:cxn ang="0">
                    <a:pos x="124" y="10"/>
                  </a:cxn>
                  <a:cxn ang="0">
                    <a:pos x="124" y="0"/>
                  </a:cxn>
                </a:cxnLst>
                <a:rect l="0" t="0" r="r" b="b"/>
                <a:pathLst>
                  <a:path w="124" h="124">
                    <a:moveTo>
                      <a:pt x="124" y="0"/>
                    </a:moveTo>
                    <a:lnTo>
                      <a:pt x="124" y="0"/>
                    </a:lnTo>
                    <a:lnTo>
                      <a:pt x="99" y="3"/>
                    </a:lnTo>
                    <a:lnTo>
                      <a:pt x="75" y="10"/>
                    </a:lnTo>
                    <a:lnTo>
                      <a:pt x="55" y="22"/>
                    </a:lnTo>
                    <a:lnTo>
                      <a:pt x="36" y="37"/>
                    </a:lnTo>
                    <a:lnTo>
                      <a:pt x="22" y="55"/>
                    </a:lnTo>
                    <a:lnTo>
                      <a:pt x="9" y="76"/>
                    </a:lnTo>
                    <a:lnTo>
                      <a:pt x="2" y="99"/>
                    </a:lnTo>
                    <a:lnTo>
                      <a:pt x="0" y="124"/>
                    </a:lnTo>
                    <a:lnTo>
                      <a:pt x="9" y="124"/>
                    </a:lnTo>
                    <a:lnTo>
                      <a:pt x="12" y="101"/>
                    </a:lnTo>
                    <a:lnTo>
                      <a:pt x="19" y="81"/>
                    </a:lnTo>
                    <a:lnTo>
                      <a:pt x="29" y="60"/>
                    </a:lnTo>
                    <a:lnTo>
                      <a:pt x="44" y="44"/>
                    </a:lnTo>
                    <a:lnTo>
                      <a:pt x="60" y="30"/>
                    </a:lnTo>
                    <a:lnTo>
                      <a:pt x="80" y="20"/>
                    </a:lnTo>
                    <a:lnTo>
                      <a:pt x="101" y="13"/>
                    </a:lnTo>
                    <a:lnTo>
                      <a:pt x="124" y="10"/>
                    </a:lnTo>
                    <a:lnTo>
                      <a:pt x="124" y="10"/>
                    </a:lnTo>
                    <a:lnTo>
                      <a:pt x="124" y="0"/>
                    </a:lnTo>
                    <a:close/>
                  </a:path>
                </a:pathLst>
              </a:custGeom>
              <a:solidFill>
                <a:srgbClr val="FFFFFF"/>
              </a:solidFill>
              <a:ln w="9525">
                <a:noFill/>
                <a:round/>
                <a:headEnd/>
                <a:tailEnd/>
              </a:ln>
            </p:spPr>
            <p:txBody>
              <a:bodyPr/>
              <a:lstStyle/>
              <a:p>
                <a:endParaRPr lang="sl-SI"/>
              </a:p>
            </p:txBody>
          </p:sp>
          <p:sp>
            <p:nvSpPr>
              <p:cNvPr id="228404" name="Freeform 52"/>
              <p:cNvSpPr>
                <a:spLocks/>
              </p:cNvSpPr>
              <p:nvPr/>
            </p:nvSpPr>
            <p:spPr bwMode="auto">
              <a:xfrm>
                <a:off x="762" y="1606"/>
                <a:ext cx="31" cy="31"/>
              </a:xfrm>
              <a:custGeom>
                <a:avLst/>
                <a:gdLst/>
                <a:ahLst/>
                <a:cxnLst>
                  <a:cxn ang="0">
                    <a:pos x="125" y="124"/>
                  </a:cxn>
                  <a:cxn ang="0">
                    <a:pos x="125" y="124"/>
                  </a:cxn>
                  <a:cxn ang="0">
                    <a:pos x="123" y="99"/>
                  </a:cxn>
                  <a:cxn ang="0">
                    <a:pos x="115" y="76"/>
                  </a:cxn>
                  <a:cxn ang="0">
                    <a:pos x="103" y="55"/>
                  </a:cxn>
                  <a:cxn ang="0">
                    <a:pos x="88" y="37"/>
                  </a:cxn>
                  <a:cxn ang="0">
                    <a:pos x="70" y="22"/>
                  </a:cxn>
                  <a:cxn ang="0">
                    <a:pos x="49" y="10"/>
                  </a:cxn>
                  <a:cxn ang="0">
                    <a:pos x="26" y="3"/>
                  </a:cxn>
                  <a:cxn ang="0">
                    <a:pos x="0" y="0"/>
                  </a:cxn>
                  <a:cxn ang="0">
                    <a:pos x="0" y="10"/>
                  </a:cxn>
                  <a:cxn ang="0">
                    <a:pos x="24" y="13"/>
                  </a:cxn>
                  <a:cxn ang="0">
                    <a:pos x="44" y="20"/>
                  </a:cxn>
                  <a:cxn ang="0">
                    <a:pos x="65" y="30"/>
                  </a:cxn>
                  <a:cxn ang="0">
                    <a:pos x="81" y="44"/>
                  </a:cxn>
                  <a:cxn ang="0">
                    <a:pos x="96" y="60"/>
                  </a:cxn>
                  <a:cxn ang="0">
                    <a:pos x="105" y="81"/>
                  </a:cxn>
                  <a:cxn ang="0">
                    <a:pos x="113" y="101"/>
                  </a:cxn>
                  <a:cxn ang="0">
                    <a:pos x="115" y="124"/>
                  </a:cxn>
                  <a:cxn ang="0">
                    <a:pos x="115" y="124"/>
                  </a:cxn>
                  <a:cxn ang="0">
                    <a:pos x="125" y="124"/>
                  </a:cxn>
                </a:cxnLst>
                <a:rect l="0" t="0" r="r" b="b"/>
                <a:pathLst>
                  <a:path w="125" h="124">
                    <a:moveTo>
                      <a:pt x="125" y="124"/>
                    </a:moveTo>
                    <a:lnTo>
                      <a:pt x="125" y="124"/>
                    </a:lnTo>
                    <a:lnTo>
                      <a:pt x="123" y="99"/>
                    </a:lnTo>
                    <a:lnTo>
                      <a:pt x="115" y="76"/>
                    </a:lnTo>
                    <a:lnTo>
                      <a:pt x="103" y="55"/>
                    </a:lnTo>
                    <a:lnTo>
                      <a:pt x="88" y="37"/>
                    </a:lnTo>
                    <a:lnTo>
                      <a:pt x="70" y="22"/>
                    </a:lnTo>
                    <a:lnTo>
                      <a:pt x="49" y="10"/>
                    </a:lnTo>
                    <a:lnTo>
                      <a:pt x="26" y="3"/>
                    </a:lnTo>
                    <a:lnTo>
                      <a:pt x="0" y="0"/>
                    </a:lnTo>
                    <a:lnTo>
                      <a:pt x="0" y="10"/>
                    </a:lnTo>
                    <a:lnTo>
                      <a:pt x="24" y="13"/>
                    </a:lnTo>
                    <a:lnTo>
                      <a:pt x="44" y="20"/>
                    </a:lnTo>
                    <a:lnTo>
                      <a:pt x="65" y="30"/>
                    </a:lnTo>
                    <a:lnTo>
                      <a:pt x="81" y="44"/>
                    </a:lnTo>
                    <a:lnTo>
                      <a:pt x="96" y="60"/>
                    </a:lnTo>
                    <a:lnTo>
                      <a:pt x="105" y="81"/>
                    </a:lnTo>
                    <a:lnTo>
                      <a:pt x="113" y="101"/>
                    </a:lnTo>
                    <a:lnTo>
                      <a:pt x="115" y="124"/>
                    </a:lnTo>
                    <a:lnTo>
                      <a:pt x="115" y="124"/>
                    </a:lnTo>
                    <a:lnTo>
                      <a:pt x="125" y="124"/>
                    </a:lnTo>
                    <a:close/>
                  </a:path>
                </a:pathLst>
              </a:custGeom>
              <a:solidFill>
                <a:srgbClr val="FFFFFF"/>
              </a:solidFill>
              <a:ln w="9525">
                <a:noFill/>
                <a:round/>
                <a:headEnd/>
                <a:tailEnd/>
              </a:ln>
            </p:spPr>
            <p:txBody>
              <a:bodyPr/>
              <a:lstStyle/>
              <a:p>
                <a:endParaRPr lang="sl-SI"/>
              </a:p>
            </p:txBody>
          </p:sp>
          <p:sp>
            <p:nvSpPr>
              <p:cNvPr id="228405" name="Freeform 53"/>
              <p:cNvSpPr>
                <a:spLocks/>
              </p:cNvSpPr>
              <p:nvPr/>
            </p:nvSpPr>
            <p:spPr bwMode="auto">
              <a:xfrm>
                <a:off x="762" y="1637"/>
                <a:ext cx="31" cy="31"/>
              </a:xfrm>
              <a:custGeom>
                <a:avLst/>
                <a:gdLst/>
                <a:ahLst/>
                <a:cxnLst>
                  <a:cxn ang="0">
                    <a:pos x="0" y="124"/>
                  </a:cxn>
                  <a:cxn ang="0">
                    <a:pos x="0" y="124"/>
                  </a:cxn>
                  <a:cxn ang="0">
                    <a:pos x="26" y="122"/>
                  </a:cxn>
                  <a:cxn ang="0">
                    <a:pos x="49" y="115"/>
                  </a:cxn>
                  <a:cxn ang="0">
                    <a:pos x="70" y="102"/>
                  </a:cxn>
                  <a:cxn ang="0">
                    <a:pos x="88" y="88"/>
                  </a:cxn>
                  <a:cxn ang="0">
                    <a:pos x="103" y="70"/>
                  </a:cxn>
                  <a:cxn ang="0">
                    <a:pos x="115" y="49"/>
                  </a:cxn>
                  <a:cxn ang="0">
                    <a:pos x="123" y="26"/>
                  </a:cxn>
                  <a:cxn ang="0">
                    <a:pos x="125" y="0"/>
                  </a:cxn>
                  <a:cxn ang="0">
                    <a:pos x="115" y="0"/>
                  </a:cxn>
                  <a:cxn ang="0">
                    <a:pos x="113" y="23"/>
                  </a:cxn>
                  <a:cxn ang="0">
                    <a:pos x="105" y="44"/>
                  </a:cxn>
                  <a:cxn ang="0">
                    <a:pos x="96" y="65"/>
                  </a:cxn>
                  <a:cxn ang="0">
                    <a:pos x="81" y="81"/>
                  </a:cxn>
                  <a:cxn ang="0">
                    <a:pos x="65" y="95"/>
                  </a:cxn>
                  <a:cxn ang="0">
                    <a:pos x="44" y="105"/>
                  </a:cxn>
                  <a:cxn ang="0">
                    <a:pos x="24" y="112"/>
                  </a:cxn>
                  <a:cxn ang="0">
                    <a:pos x="0" y="115"/>
                  </a:cxn>
                  <a:cxn ang="0">
                    <a:pos x="0" y="115"/>
                  </a:cxn>
                  <a:cxn ang="0">
                    <a:pos x="0" y="124"/>
                  </a:cxn>
                </a:cxnLst>
                <a:rect l="0" t="0" r="r" b="b"/>
                <a:pathLst>
                  <a:path w="125" h="124">
                    <a:moveTo>
                      <a:pt x="0" y="124"/>
                    </a:moveTo>
                    <a:lnTo>
                      <a:pt x="0" y="124"/>
                    </a:lnTo>
                    <a:lnTo>
                      <a:pt x="26" y="122"/>
                    </a:lnTo>
                    <a:lnTo>
                      <a:pt x="49" y="115"/>
                    </a:lnTo>
                    <a:lnTo>
                      <a:pt x="70" y="102"/>
                    </a:lnTo>
                    <a:lnTo>
                      <a:pt x="88" y="88"/>
                    </a:lnTo>
                    <a:lnTo>
                      <a:pt x="103" y="70"/>
                    </a:lnTo>
                    <a:lnTo>
                      <a:pt x="115" y="49"/>
                    </a:lnTo>
                    <a:lnTo>
                      <a:pt x="123" y="26"/>
                    </a:lnTo>
                    <a:lnTo>
                      <a:pt x="125" y="0"/>
                    </a:lnTo>
                    <a:lnTo>
                      <a:pt x="115" y="0"/>
                    </a:lnTo>
                    <a:lnTo>
                      <a:pt x="113" y="23"/>
                    </a:lnTo>
                    <a:lnTo>
                      <a:pt x="105" y="44"/>
                    </a:lnTo>
                    <a:lnTo>
                      <a:pt x="96" y="65"/>
                    </a:lnTo>
                    <a:lnTo>
                      <a:pt x="81" y="81"/>
                    </a:lnTo>
                    <a:lnTo>
                      <a:pt x="65" y="95"/>
                    </a:lnTo>
                    <a:lnTo>
                      <a:pt x="44" y="105"/>
                    </a:lnTo>
                    <a:lnTo>
                      <a:pt x="24" y="112"/>
                    </a:lnTo>
                    <a:lnTo>
                      <a:pt x="0" y="115"/>
                    </a:lnTo>
                    <a:lnTo>
                      <a:pt x="0" y="115"/>
                    </a:lnTo>
                    <a:lnTo>
                      <a:pt x="0" y="124"/>
                    </a:lnTo>
                    <a:close/>
                  </a:path>
                </a:pathLst>
              </a:custGeom>
              <a:solidFill>
                <a:srgbClr val="FFFFFF"/>
              </a:solidFill>
              <a:ln w="9525">
                <a:noFill/>
                <a:round/>
                <a:headEnd/>
                <a:tailEnd/>
              </a:ln>
            </p:spPr>
            <p:txBody>
              <a:bodyPr/>
              <a:lstStyle/>
              <a:p>
                <a:endParaRPr lang="sl-SI"/>
              </a:p>
            </p:txBody>
          </p:sp>
          <p:sp>
            <p:nvSpPr>
              <p:cNvPr id="228406" name="Freeform 54"/>
              <p:cNvSpPr>
                <a:spLocks/>
              </p:cNvSpPr>
              <p:nvPr/>
            </p:nvSpPr>
            <p:spPr bwMode="auto">
              <a:xfrm>
                <a:off x="316" y="1368"/>
                <a:ext cx="3" cy="36"/>
              </a:xfrm>
              <a:custGeom>
                <a:avLst/>
                <a:gdLst/>
                <a:ahLst/>
                <a:cxnLst>
                  <a:cxn ang="0">
                    <a:pos x="5" y="143"/>
                  </a:cxn>
                  <a:cxn ang="0">
                    <a:pos x="10" y="143"/>
                  </a:cxn>
                  <a:cxn ang="0">
                    <a:pos x="10" y="0"/>
                  </a:cxn>
                  <a:cxn ang="0">
                    <a:pos x="0" y="0"/>
                  </a:cxn>
                  <a:cxn ang="0">
                    <a:pos x="0" y="143"/>
                  </a:cxn>
                  <a:cxn ang="0">
                    <a:pos x="5" y="143"/>
                  </a:cxn>
                </a:cxnLst>
                <a:rect l="0" t="0" r="r" b="b"/>
                <a:pathLst>
                  <a:path w="10" h="143">
                    <a:moveTo>
                      <a:pt x="5" y="143"/>
                    </a:moveTo>
                    <a:lnTo>
                      <a:pt x="10" y="143"/>
                    </a:lnTo>
                    <a:lnTo>
                      <a:pt x="10" y="0"/>
                    </a:lnTo>
                    <a:lnTo>
                      <a:pt x="0" y="0"/>
                    </a:lnTo>
                    <a:lnTo>
                      <a:pt x="0" y="143"/>
                    </a:lnTo>
                    <a:lnTo>
                      <a:pt x="5" y="143"/>
                    </a:lnTo>
                    <a:close/>
                  </a:path>
                </a:pathLst>
              </a:custGeom>
              <a:solidFill>
                <a:srgbClr val="FFFFFF"/>
              </a:solidFill>
              <a:ln w="9525">
                <a:noFill/>
                <a:round/>
                <a:headEnd/>
                <a:tailEnd/>
              </a:ln>
            </p:spPr>
            <p:txBody>
              <a:bodyPr/>
              <a:lstStyle/>
              <a:p>
                <a:endParaRPr lang="sl-SI"/>
              </a:p>
            </p:txBody>
          </p:sp>
          <p:sp>
            <p:nvSpPr>
              <p:cNvPr id="228407" name="Freeform 55"/>
              <p:cNvSpPr>
                <a:spLocks/>
              </p:cNvSpPr>
              <p:nvPr/>
            </p:nvSpPr>
            <p:spPr bwMode="auto">
              <a:xfrm>
                <a:off x="533" y="1368"/>
                <a:ext cx="2" cy="36"/>
              </a:xfrm>
              <a:custGeom>
                <a:avLst/>
                <a:gdLst/>
                <a:ahLst/>
                <a:cxnLst>
                  <a:cxn ang="0">
                    <a:pos x="5" y="143"/>
                  </a:cxn>
                  <a:cxn ang="0">
                    <a:pos x="10" y="143"/>
                  </a:cxn>
                  <a:cxn ang="0">
                    <a:pos x="10" y="0"/>
                  </a:cxn>
                  <a:cxn ang="0">
                    <a:pos x="0" y="0"/>
                  </a:cxn>
                  <a:cxn ang="0">
                    <a:pos x="0" y="143"/>
                  </a:cxn>
                  <a:cxn ang="0">
                    <a:pos x="5" y="143"/>
                  </a:cxn>
                </a:cxnLst>
                <a:rect l="0" t="0" r="r" b="b"/>
                <a:pathLst>
                  <a:path w="10" h="143">
                    <a:moveTo>
                      <a:pt x="5" y="143"/>
                    </a:moveTo>
                    <a:lnTo>
                      <a:pt x="10" y="143"/>
                    </a:lnTo>
                    <a:lnTo>
                      <a:pt x="10" y="0"/>
                    </a:lnTo>
                    <a:lnTo>
                      <a:pt x="0" y="0"/>
                    </a:lnTo>
                    <a:lnTo>
                      <a:pt x="0" y="143"/>
                    </a:lnTo>
                    <a:lnTo>
                      <a:pt x="5" y="143"/>
                    </a:lnTo>
                    <a:close/>
                  </a:path>
                </a:pathLst>
              </a:custGeom>
              <a:solidFill>
                <a:srgbClr val="FFFFFF"/>
              </a:solidFill>
              <a:ln w="9525">
                <a:noFill/>
                <a:round/>
                <a:headEnd/>
                <a:tailEnd/>
              </a:ln>
            </p:spPr>
            <p:txBody>
              <a:bodyPr/>
              <a:lstStyle/>
              <a:p>
                <a:endParaRPr lang="sl-SI"/>
              </a:p>
            </p:txBody>
          </p:sp>
          <p:sp>
            <p:nvSpPr>
              <p:cNvPr id="228408" name="Freeform 56"/>
              <p:cNvSpPr>
                <a:spLocks/>
              </p:cNvSpPr>
              <p:nvPr/>
            </p:nvSpPr>
            <p:spPr bwMode="auto">
              <a:xfrm>
                <a:off x="750" y="1368"/>
                <a:ext cx="2" cy="36"/>
              </a:xfrm>
              <a:custGeom>
                <a:avLst/>
                <a:gdLst/>
                <a:ahLst/>
                <a:cxnLst>
                  <a:cxn ang="0">
                    <a:pos x="5" y="143"/>
                  </a:cxn>
                  <a:cxn ang="0">
                    <a:pos x="10" y="143"/>
                  </a:cxn>
                  <a:cxn ang="0">
                    <a:pos x="10" y="0"/>
                  </a:cxn>
                  <a:cxn ang="0">
                    <a:pos x="0" y="0"/>
                  </a:cxn>
                  <a:cxn ang="0">
                    <a:pos x="0" y="143"/>
                  </a:cxn>
                  <a:cxn ang="0">
                    <a:pos x="5" y="143"/>
                  </a:cxn>
                </a:cxnLst>
                <a:rect l="0" t="0" r="r" b="b"/>
                <a:pathLst>
                  <a:path w="10" h="143">
                    <a:moveTo>
                      <a:pt x="5" y="143"/>
                    </a:moveTo>
                    <a:lnTo>
                      <a:pt x="10" y="143"/>
                    </a:lnTo>
                    <a:lnTo>
                      <a:pt x="10" y="0"/>
                    </a:lnTo>
                    <a:lnTo>
                      <a:pt x="0" y="0"/>
                    </a:lnTo>
                    <a:lnTo>
                      <a:pt x="0" y="143"/>
                    </a:lnTo>
                    <a:lnTo>
                      <a:pt x="5" y="143"/>
                    </a:lnTo>
                    <a:close/>
                  </a:path>
                </a:pathLst>
              </a:custGeom>
              <a:solidFill>
                <a:srgbClr val="FFFFFF"/>
              </a:solidFill>
              <a:ln w="9525">
                <a:noFill/>
                <a:round/>
                <a:headEnd/>
                <a:tailEnd/>
              </a:ln>
            </p:spPr>
            <p:txBody>
              <a:bodyPr/>
              <a:lstStyle/>
              <a:p>
                <a:endParaRPr lang="sl-SI"/>
              </a:p>
            </p:txBody>
          </p:sp>
          <p:sp>
            <p:nvSpPr>
              <p:cNvPr id="228409" name="Freeform 57"/>
              <p:cNvSpPr>
                <a:spLocks/>
              </p:cNvSpPr>
              <p:nvPr/>
            </p:nvSpPr>
            <p:spPr bwMode="auto">
              <a:xfrm>
                <a:off x="316" y="1619"/>
                <a:ext cx="3" cy="36"/>
              </a:xfrm>
              <a:custGeom>
                <a:avLst/>
                <a:gdLst/>
                <a:ahLst/>
                <a:cxnLst>
                  <a:cxn ang="0">
                    <a:pos x="5" y="143"/>
                  </a:cxn>
                  <a:cxn ang="0">
                    <a:pos x="10" y="143"/>
                  </a:cxn>
                  <a:cxn ang="0">
                    <a:pos x="10" y="0"/>
                  </a:cxn>
                  <a:cxn ang="0">
                    <a:pos x="0" y="0"/>
                  </a:cxn>
                  <a:cxn ang="0">
                    <a:pos x="0" y="143"/>
                  </a:cxn>
                  <a:cxn ang="0">
                    <a:pos x="5" y="143"/>
                  </a:cxn>
                </a:cxnLst>
                <a:rect l="0" t="0" r="r" b="b"/>
                <a:pathLst>
                  <a:path w="10" h="143">
                    <a:moveTo>
                      <a:pt x="5" y="143"/>
                    </a:moveTo>
                    <a:lnTo>
                      <a:pt x="10" y="143"/>
                    </a:lnTo>
                    <a:lnTo>
                      <a:pt x="10" y="0"/>
                    </a:lnTo>
                    <a:lnTo>
                      <a:pt x="0" y="0"/>
                    </a:lnTo>
                    <a:lnTo>
                      <a:pt x="0" y="143"/>
                    </a:lnTo>
                    <a:lnTo>
                      <a:pt x="5" y="143"/>
                    </a:lnTo>
                    <a:close/>
                  </a:path>
                </a:pathLst>
              </a:custGeom>
              <a:solidFill>
                <a:srgbClr val="FFFFFF"/>
              </a:solidFill>
              <a:ln w="9525">
                <a:noFill/>
                <a:round/>
                <a:headEnd/>
                <a:tailEnd/>
              </a:ln>
            </p:spPr>
            <p:txBody>
              <a:bodyPr/>
              <a:lstStyle/>
              <a:p>
                <a:endParaRPr lang="sl-SI"/>
              </a:p>
            </p:txBody>
          </p:sp>
          <p:sp>
            <p:nvSpPr>
              <p:cNvPr id="228410" name="Freeform 58"/>
              <p:cNvSpPr>
                <a:spLocks/>
              </p:cNvSpPr>
              <p:nvPr/>
            </p:nvSpPr>
            <p:spPr bwMode="auto">
              <a:xfrm>
                <a:off x="533" y="1619"/>
                <a:ext cx="2" cy="36"/>
              </a:xfrm>
              <a:custGeom>
                <a:avLst/>
                <a:gdLst/>
                <a:ahLst/>
                <a:cxnLst>
                  <a:cxn ang="0">
                    <a:pos x="5" y="143"/>
                  </a:cxn>
                  <a:cxn ang="0">
                    <a:pos x="10" y="143"/>
                  </a:cxn>
                  <a:cxn ang="0">
                    <a:pos x="10" y="0"/>
                  </a:cxn>
                  <a:cxn ang="0">
                    <a:pos x="0" y="0"/>
                  </a:cxn>
                  <a:cxn ang="0">
                    <a:pos x="0" y="143"/>
                  </a:cxn>
                  <a:cxn ang="0">
                    <a:pos x="5" y="143"/>
                  </a:cxn>
                </a:cxnLst>
                <a:rect l="0" t="0" r="r" b="b"/>
                <a:pathLst>
                  <a:path w="10" h="143">
                    <a:moveTo>
                      <a:pt x="5" y="143"/>
                    </a:moveTo>
                    <a:lnTo>
                      <a:pt x="10" y="143"/>
                    </a:lnTo>
                    <a:lnTo>
                      <a:pt x="10" y="0"/>
                    </a:lnTo>
                    <a:lnTo>
                      <a:pt x="0" y="0"/>
                    </a:lnTo>
                    <a:lnTo>
                      <a:pt x="0" y="143"/>
                    </a:lnTo>
                    <a:lnTo>
                      <a:pt x="5" y="143"/>
                    </a:lnTo>
                    <a:close/>
                  </a:path>
                </a:pathLst>
              </a:custGeom>
              <a:solidFill>
                <a:srgbClr val="FFFFFF"/>
              </a:solidFill>
              <a:ln w="9525">
                <a:noFill/>
                <a:round/>
                <a:headEnd/>
                <a:tailEnd/>
              </a:ln>
            </p:spPr>
            <p:txBody>
              <a:bodyPr/>
              <a:lstStyle/>
              <a:p>
                <a:endParaRPr lang="sl-SI"/>
              </a:p>
            </p:txBody>
          </p:sp>
          <p:sp>
            <p:nvSpPr>
              <p:cNvPr id="228411" name="Freeform 59"/>
              <p:cNvSpPr>
                <a:spLocks/>
              </p:cNvSpPr>
              <p:nvPr/>
            </p:nvSpPr>
            <p:spPr bwMode="auto">
              <a:xfrm>
                <a:off x="750" y="1619"/>
                <a:ext cx="2" cy="36"/>
              </a:xfrm>
              <a:custGeom>
                <a:avLst/>
                <a:gdLst/>
                <a:ahLst/>
                <a:cxnLst>
                  <a:cxn ang="0">
                    <a:pos x="5" y="143"/>
                  </a:cxn>
                  <a:cxn ang="0">
                    <a:pos x="10" y="143"/>
                  </a:cxn>
                  <a:cxn ang="0">
                    <a:pos x="10" y="0"/>
                  </a:cxn>
                  <a:cxn ang="0">
                    <a:pos x="0" y="0"/>
                  </a:cxn>
                  <a:cxn ang="0">
                    <a:pos x="0" y="143"/>
                  </a:cxn>
                  <a:cxn ang="0">
                    <a:pos x="5" y="143"/>
                  </a:cxn>
                </a:cxnLst>
                <a:rect l="0" t="0" r="r" b="b"/>
                <a:pathLst>
                  <a:path w="10" h="143">
                    <a:moveTo>
                      <a:pt x="5" y="143"/>
                    </a:moveTo>
                    <a:lnTo>
                      <a:pt x="10" y="143"/>
                    </a:lnTo>
                    <a:lnTo>
                      <a:pt x="10" y="0"/>
                    </a:lnTo>
                    <a:lnTo>
                      <a:pt x="0" y="0"/>
                    </a:lnTo>
                    <a:lnTo>
                      <a:pt x="0" y="143"/>
                    </a:lnTo>
                    <a:lnTo>
                      <a:pt x="5" y="143"/>
                    </a:lnTo>
                    <a:close/>
                  </a:path>
                </a:pathLst>
              </a:custGeom>
              <a:solidFill>
                <a:srgbClr val="FFFFFF"/>
              </a:solidFill>
              <a:ln w="9525">
                <a:noFill/>
                <a:round/>
                <a:headEnd/>
                <a:tailEnd/>
              </a:ln>
            </p:spPr>
            <p:txBody>
              <a:bodyPr/>
              <a:lstStyle/>
              <a:p>
                <a:endParaRPr lang="sl-SI"/>
              </a:p>
            </p:txBody>
          </p:sp>
          <p:sp>
            <p:nvSpPr>
              <p:cNvPr id="228412" name="Freeform 60"/>
              <p:cNvSpPr>
                <a:spLocks/>
              </p:cNvSpPr>
              <p:nvPr/>
            </p:nvSpPr>
            <p:spPr bwMode="auto">
              <a:xfrm>
                <a:off x="310" y="1368"/>
                <a:ext cx="3" cy="36"/>
              </a:xfrm>
              <a:custGeom>
                <a:avLst/>
                <a:gdLst/>
                <a:ahLst/>
                <a:cxnLst>
                  <a:cxn ang="0">
                    <a:pos x="5" y="143"/>
                  </a:cxn>
                  <a:cxn ang="0">
                    <a:pos x="10" y="143"/>
                  </a:cxn>
                  <a:cxn ang="0">
                    <a:pos x="10" y="0"/>
                  </a:cxn>
                  <a:cxn ang="0">
                    <a:pos x="0" y="0"/>
                  </a:cxn>
                  <a:cxn ang="0">
                    <a:pos x="0" y="143"/>
                  </a:cxn>
                  <a:cxn ang="0">
                    <a:pos x="5" y="143"/>
                  </a:cxn>
                </a:cxnLst>
                <a:rect l="0" t="0" r="r" b="b"/>
                <a:pathLst>
                  <a:path w="10" h="143">
                    <a:moveTo>
                      <a:pt x="5" y="143"/>
                    </a:moveTo>
                    <a:lnTo>
                      <a:pt x="10" y="143"/>
                    </a:lnTo>
                    <a:lnTo>
                      <a:pt x="10" y="0"/>
                    </a:lnTo>
                    <a:lnTo>
                      <a:pt x="0" y="0"/>
                    </a:lnTo>
                    <a:lnTo>
                      <a:pt x="0" y="143"/>
                    </a:lnTo>
                    <a:lnTo>
                      <a:pt x="5" y="143"/>
                    </a:lnTo>
                    <a:close/>
                  </a:path>
                </a:pathLst>
              </a:custGeom>
              <a:solidFill>
                <a:srgbClr val="FFFFFF"/>
              </a:solidFill>
              <a:ln w="9525">
                <a:noFill/>
                <a:round/>
                <a:headEnd/>
                <a:tailEnd/>
              </a:ln>
            </p:spPr>
            <p:txBody>
              <a:bodyPr/>
              <a:lstStyle/>
              <a:p>
                <a:endParaRPr lang="sl-SI"/>
              </a:p>
            </p:txBody>
          </p:sp>
          <p:sp>
            <p:nvSpPr>
              <p:cNvPr id="228413" name="Freeform 61"/>
              <p:cNvSpPr>
                <a:spLocks/>
              </p:cNvSpPr>
              <p:nvPr/>
            </p:nvSpPr>
            <p:spPr bwMode="auto">
              <a:xfrm>
                <a:off x="527" y="1368"/>
                <a:ext cx="2" cy="36"/>
              </a:xfrm>
              <a:custGeom>
                <a:avLst/>
                <a:gdLst/>
                <a:ahLst/>
                <a:cxnLst>
                  <a:cxn ang="0">
                    <a:pos x="5" y="143"/>
                  </a:cxn>
                  <a:cxn ang="0">
                    <a:pos x="10" y="143"/>
                  </a:cxn>
                  <a:cxn ang="0">
                    <a:pos x="10" y="0"/>
                  </a:cxn>
                  <a:cxn ang="0">
                    <a:pos x="0" y="0"/>
                  </a:cxn>
                  <a:cxn ang="0">
                    <a:pos x="0" y="143"/>
                  </a:cxn>
                  <a:cxn ang="0">
                    <a:pos x="5" y="143"/>
                  </a:cxn>
                </a:cxnLst>
                <a:rect l="0" t="0" r="r" b="b"/>
                <a:pathLst>
                  <a:path w="10" h="143">
                    <a:moveTo>
                      <a:pt x="5" y="143"/>
                    </a:moveTo>
                    <a:lnTo>
                      <a:pt x="10" y="143"/>
                    </a:lnTo>
                    <a:lnTo>
                      <a:pt x="10" y="0"/>
                    </a:lnTo>
                    <a:lnTo>
                      <a:pt x="0" y="0"/>
                    </a:lnTo>
                    <a:lnTo>
                      <a:pt x="0" y="143"/>
                    </a:lnTo>
                    <a:lnTo>
                      <a:pt x="5" y="143"/>
                    </a:lnTo>
                    <a:close/>
                  </a:path>
                </a:pathLst>
              </a:custGeom>
              <a:solidFill>
                <a:srgbClr val="FFFFFF"/>
              </a:solidFill>
              <a:ln w="9525">
                <a:noFill/>
                <a:round/>
                <a:headEnd/>
                <a:tailEnd/>
              </a:ln>
            </p:spPr>
            <p:txBody>
              <a:bodyPr/>
              <a:lstStyle/>
              <a:p>
                <a:endParaRPr lang="sl-SI"/>
              </a:p>
            </p:txBody>
          </p:sp>
          <p:sp>
            <p:nvSpPr>
              <p:cNvPr id="228414" name="Freeform 62"/>
              <p:cNvSpPr>
                <a:spLocks/>
              </p:cNvSpPr>
              <p:nvPr/>
            </p:nvSpPr>
            <p:spPr bwMode="auto">
              <a:xfrm>
                <a:off x="743" y="1368"/>
                <a:ext cx="3" cy="36"/>
              </a:xfrm>
              <a:custGeom>
                <a:avLst/>
                <a:gdLst/>
                <a:ahLst/>
                <a:cxnLst>
                  <a:cxn ang="0">
                    <a:pos x="5" y="143"/>
                  </a:cxn>
                  <a:cxn ang="0">
                    <a:pos x="10" y="143"/>
                  </a:cxn>
                  <a:cxn ang="0">
                    <a:pos x="10" y="0"/>
                  </a:cxn>
                  <a:cxn ang="0">
                    <a:pos x="0" y="0"/>
                  </a:cxn>
                  <a:cxn ang="0">
                    <a:pos x="0" y="143"/>
                  </a:cxn>
                  <a:cxn ang="0">
                    <a:pos x="5" y="143"/>
                  </a:cxn>
                </a:cxnLst>
                <a:rect l="0" t="0" r="r" b="b"/>
                <a:pathLst>
                  <a:path w="10" h="143">
                    <a:moveTo>
                      <a:pt x="5" y="143"/>
                    </a:moveTo>
                    <a:lnTo>
                      <a:pt x="10" y="143"/>
                    </a:lnTo>
                    <a:lnTo>
                      <a:pt x="10" y="0"/>
                    </a:lnTo>
                    <a:lnTo>
                      <a:pt x="0" y="0"/>
                    </a:lnTo>
                    <a:lnTo>
                      <a:pt x="0" y="143"/>
                    </a:lnTo>
                    <a:lnTo>
                      <a:pt x="5" y="143"/>
                    </a:lnTo>
                    <a:close/>
                  </a:path>
                </a:pathLst>
              </a:custGeom>
              <a:solidFill>
                <a:srgbClr val="FFFFFF"/>
              </a:solidFill>
              <a:ln w="9525">
                <a:noFill/>
                <a:round/>
                <a:headEnd/>
                <a:tailEnd/>
              </a:ln>
            </p:spPr>
            <p:txBody>
              <a:bodyPr/>
              <a:lstStyle/>
              <a:p>
                <a:endParaRPr lang="sl-SI"/>
              </a:p>
            </p:txBody>
          </p:sp>
          <p:sp>
            <p:nvSpPr>
              <p:cNvPr id="228415" name="Freeform 63"/>
              <p:cNvSpPr>
                <a:spLocks/>
              </p:cNvSpPr>
              <p:nvPr/>
            </p:nvSpPr>
            <p:spPr bwMode="auto">
              <a:xfrm>
                <a:off x="310" y="1619"/>
                <a:ext cx="3" cy="36"/>
              </a:xfrm>
              <a:custGeom>
                <a:avLst/>
                <a:gdLst/>
                <a:ahLst/>
                <a:cxnLst>
                  <a:cxn ang="0">
                    <a:pos x="5" y="143"/>
                  </a:cxn>
                  <a:cxn ang="0">
                    <a:pos x="10" y="143"/>
                  </a:cxn>
                  <a:cxn ang="0">
                    <a:pos x="10" y="0"/>
                  </a:cxn>
                  <a:cxn ang="0">
                    <a:pos x="0" y="0"/>
                  </a:cxn>
                  <a:cxn ang="0">
                    <a:pos x="0" y="143"/>
                  </a:cxn>
                  <a:cxn ang="0">
                    <a:pos x="5" y="143"/>
                  </a:cxn>
                </a:cxnLst>
                <a:rect l="0" t="0" r="r" b="b"/>
                <a:pathLst>
                  <a:path w="10" h="143">
                    <a:moveTo>
                      <a:pt x="5" y="143"/>
                    </a:moveTo>
                    <a:lnTo>
                      <a:pt x="10" y="143"/>
                    </a:lnTo>
                    <a:lnTo>
                      <a:pt x="10" y="0"/>
                    </a:lnTo>
                    <a:lnTo>
                      <a:pt x="0" y="0"/>
                    </a:lnTo>
                    <a:lnTo>
                      <a:pt x="0" y="143"/>
                    </a:lnTo>
                    <a:lnTo>
                      <a:pt x="5" y="143"/>
                    </a:lnTo>
                    <a:close/>
                  </a:path>
                </a:pathLst>
              </a:custGeom>
              <a:solidFill>
                <a:srgbClr val="FFFFFF"/>
              </a:solidFill>
              <a:ln w="9525">
                <a:noFill/>
                <a:round/>
                <a:headEnd/>
                <a:tailEnd/>
              </a:ln>
            </p:spPr>
            <p:txBody>
              <a:bodyPr/>
              <a:lstStyle/>
              <a:p>
                <a:endParaRPr lang="sl-SI"/>
              </a:p>
            </p:txBody>
          </p:sp>
          <p:sp>
            <p:nvSpPr>
              <p:cNvPr id="228416" name="Freeform 64"/>
              <p:cNvSpPr>
                <a:spLocks/>
              </p:cNvSpPr>
              <p:nvPr/>
            </p:nvSpPr>
            <p:spPr bwMode="auto">
              <a:xfrm>
                <a:off x="527" y="1619"/>
                <a:ext cx="2" cy="36"/>
              </a:xfrm>
              <a:custGeom>
                <a:avLst/>
                <a:gdLst/>
                <a:ahLst/>
                <a:cxnLst>
                  <a:cxn ang="0">
                    <a:pos x="5" y="143"/>
                  </a:cxn>
                  <a:cxn ang="0">
                    <a:pos x="10" y="143"/>
                  </a:cxn>
                  <a:cxn ang="0">
                    <a:pos x="10" y="0"/>
                  </a:cxn>
                  <a:cxn ang="0">
                    <a:pos x="0" y="0"/>
                  </a:cxn>
                  <a:cxn ang="0">
                    <a:pos x="0" y="143"/>
                  </a:cxn>
                  <a:cxn ang="0">
                    <a:pos x="5" y="143"/>
                  </a:cxn>
                </a:cxnLst>
                <a:rect l="0" t="0" r="r" b="b"/>
                <a:pathLst>
                  <a:path w="10" h="143">
                    <a:moveTo>
                      <a:pt x="5" y="143"/>
                    </a:moveTo>
                    <a:lnTo>
                      <a:pt x="10" y="143"/>
                    </a:lnTo>
                    <a:lnTo>
                      <a:pt x="10" y="0"/>
                    </a:lnTo>
                    <a:lnTo>
                      <a:pt x="0" y="0"/>
                    </a:lnTo>
                    <a:lnTo>
                      <a:pt x="0" y="143"/>
                    </a:lnTo>
                    <a:lnTo>
                      <a:pt x="5" y="143"/>
                    </a:lnTo>
                    <a:close/>
                  </a:path>
                </a:pathLst>
              </a:custGeom>
              <a:solidFill>
                <a:srgbClr val="FFFFFF"/>
              </a:solidFill>
              <a:ln w="9525">
                <a:noFill/>
                <a:round/>
                <a:headEnd/>
                <a:tailEnd/>
              </a:ln>
            </p:spPr>
            <p:txBody>
              <a:bodyPr/>
              <a:lstStyle/>
              <a:p>
                <a:endParaRPr lang="sl-SI"/>
              </a:p>
            </p:txBody>
          </p:sp>
          <p:sp>
            <p:nvSpPr>
              <p:cNvPr id="228417" name="Freeform 65"/>
              <p:cNvSpPr>
                <a:spLocks/>
              </p:cNvSpPr>
              <p:nvPr/>
            </p:nvSpPr>
            <p:spPr bwMode="auto">
              <a:xfrm>
                <a:off x="743" y="1619"/>
                <a:ext cx="3" cy="36"/>
              </a:xfrm>
              <a:custGeom>
                <a:avLst/>
                <a:gdLst/>
                <a:ahLst/>
                <a:cxnLst>
                  <a:cxn ang="0">
                    <a:pos x="5" y="143"/>
                  </a:cxn>
                  <a:cxn ang="0">
                    <a:pos x="10" y="143"/>
                  </a:cxn>
                  <a:cxn ang="0">
                    <a:pos x="10" y="0"/>
                  </a:cxn>
                  <a:cxn ang="0">
                    <a:pos x="0" y="0"/>
                  </a:cxn>
                  <a:cxn ang="0">
                    <a:pos x="0" y="143"/>
                  </a:cxn>
                  <a:cxn ang="0">
                    <a:pos x="5" y="143"/>
                  </a:cxn>
                </a:cxnLst>
                <a:rect l="0" t="0" r="r" b="b"/>
                <a:pathLst>
                  <a:path w="10" h="143">
                    <a:moveTo>
                      <a:pt x="5" y="143"/>
                    </a:moveTo>
                    <a:lnTo>
                      <a:pt x="10" y="143"/>
                    </a:lnTo>
                    <a:lnTo>
                      <a:pt x="10" y="0"/>
                    </a:lnTo>
                    <a:lnTo>
                      <a:pt x="0" y="0"/>
                    </a:lnTo>
                    <a:lnTo>
                      <a:pt x="0" y="143"/>
                    </a:lnTo>
                    <a:lnTo>
                      <a:pt x="5" y="143"/>
                    </a:lnTo>
                    <a:close/>
                  </a:path>
                </a:pathLst>
              </a:custGeom>
              <a:solidFill>
                <a:srgbClr val="FFFFFF"/>
              </a:solidFill>
              <a:ln w="9525">
                <a:noFill/>
                <a:round/>
                <a:headEnd/>
                <a:tailEnd/>
              </a:ln>
            </p:spPr>
            <p:txBody>
              <a:bodyPr/>
              <a:lstStyle/>
              <a:p>
                <a:endParaRPr lang="sl-SI"/>
              </a:p>
            </p:txBody>
          </p:sp>
          <p:sp>
            <p:nvSpPr>
              <p:cNvPr id="228418" name="Freeform 66"/>
              <p:cNvSpPr>
                <a:spLocks/>
              </p:cNvSpPr>
              <p:nvPr/>
            </p:nvSpPr>
            <p:spPr bwMode="auto">
              <a:xfrm>
                <a:off x="317" y="1389"/>
                <a:ext cx="25" cy="26"/>
              </a:xfrm>
              <a:custGeom>
                <a:avLst/>
                <a:gdLst/>
                <a:ahLst/>
                <a:cxnLst>
                  <a:cxn ang="0">
                    <a:pos x="97" y="98"/>
                  </a:cxn>
                  <a:cxn ang="0">
                    <a:pos x="100" y="94"/>
                  </a:cxn>
                  <a:cxn ang="0">
                    <a:pos x="8" y="0"/>
                  </a:cxn>
                  <a:cxn ang="0">
                    <a:pos x="0" y="7"/>
                  </a:cxn>
                  <a:cxn ang="0">
                    <a:pos x="93" y="102"/>
                  </a:cxn>
                  <a:cxn ang="0">
                    <a:pos x="97" y="98"/>
                  </a:cxn>
                </a:cxnLst>
                <a:rect l="0" t="0" r="r" b="b"/>
                <a:pathLst>
                  <a:path w="100" h="102">
                    <a:moveTo>
                      <a:pt x="97" y="98"/>
                    </a:moveTo>
                    <a:lnTo>
                      <a:pt x="100" y="94"/>
                    </a:lnTo>
                    <a:lnTo>
                      <a:pt x="8" y="0"/>
                    </a:lnTo>
                    <a:lnTo>
                      <a:pt x="0" y="7"/>
                    </a:lnTo>
                    <a:lnTo>
                      <a:pt x="93" y="102"/>
                    </a:lnTo>
                    <a:lnTo>
                      <a:pt x="97" y="98"/>
                    </a:lnTo>
                    <a:close/>
                  </a:path>
                </a:pathLst>
              </a:custGeom>
              <a:solidFill>
                <a:srgbClr val="FFFFFF"/>
              </a:solidFill>
              <a:ln w="9525">
                <a:noFill/>
                <a:round/>
                <a:headEnd/>
                <a:tailEnd/>
              </a:ln>
            </p:spPr>
            <p:txBody>
              <a:bodyPr/>
              <a:lstStyle/>
              <a:p>
                <a:endParaRPr lang="sl-SI"/>
              </a:p>
            </p:txBody>
          </p:sp>
          <p:sp>
            <p:nvSpPr>
              <p:cNvPr id="228419" name="Freeform 67"/>
              <p:cNvSpPr>
                <a:spLocks/>
              </p:cNvSpPr>
              <p:nvPr/>
            </p:nvSpPr>
            <p:spPr bwMode="auto">
              <a:xfrm>
                <a:off x="533" y="1389"/>
                <a:ext cx="26" cy="26"/>
              </a:xfrm>
              <a:custGeom>
                <a:avLst/>
                <a:gdLst/>
                <a:ahLst/>
                <a:cxnLst>
                  <a:cxn ang="0">
                    <a:pos x="97" y="98"/>
                  </a:cxn>
                  <a:cxn ang="0">
                    <a:pos x="100" y="94"/>
                  </a:cxn>
                  <a:cxn ang="0">
                    <a:pos x="7" y="0"/>
                  </a:cxn>
                  <a:cxn ang="0">
                    <a:pos x="0" y="7"/>
                  </a:cxn>
                  <a:cxn ang="0">
                    <a:pos x="93" y="102"/>
                  </a:cxn>
                  <a:cxn ang="0">
                    <a:pos x="97" y="98"/>
                  </a:cxn>
                </a:cxnLst>
                <a:rect l="0" t="0" r="r" b="b"/>
                <a:pathLst>
                  <a:path w="100" h="102">
                    <a:moveTo>
                      <a:pt x="97" y="98"/>
                    </a:moveTo>
                    <a:lnTo>
                      <a:pt x="100" y="94"/>
                    </a:lnTo>
                    <a:lnTo>
                      <a:pt x="7" y="0"/>
                    </a:lnTo>
                    <a:lnTo>
                      <a:pt x="0" y="7"/>
                    </a:lnTo>
                    <a:lnTo>
                      <a:pt x="93" y="102"/>
                    </a:lnTo>
                    <a:lnTo>
                      <a:pt x="97" y="98"/>
                    </a:lnTo>
                    <a:close/>
                  </a:path>
                </a:pathLst>
              </a:custGeom>
              <a:solidFill>
                <a:srgbClr val="FFFFFF"/>
              </a:solidFill>
              <a:ln w="9525">
                <a:noFill/>
                <a:round/>
                <a:headEnd/>
                <a:tailEnd/>
              </a:ln>
            </p:spPr>
            <p:txBody>
              <a:bodyPr/>
              <a:lstStyle/>
              <a:p>
                <a:endParaRPr lang="sl-SI"/>
              </a:p>
            </p:txBody>
          </p:sp>
          <p:sp>
            <p:nvSpPr>
              <p:cNvPr id="228420" name="Freeform 68"/>
              <p:cNvSpPr>
                <a:spLocks/>
              </p:cNvSpPr>
              <p:nvPr/>
            </p:nvSpPr>
            <p:spPr bwMode="auto">
              <a:xfrm>
                <a:off x="750" y="1389"/>
                <a:ext cx="25" cy="26"/>
              </a:xfrm>
              <a:custGeom>
                <a:avLst/>
                <a:gdLst/>
                <a:ahLst/>
                <a:cxnLst>
                  <a:cxn ang="0">
                    <a:pos x="96" y="98"/>
                  </a:cxn>
                  <a:cxn ang="0">
                    <a:pos x="100" y="94"/>
                  </a:cxn>
                  <a:cxn ang="0">
                    <a:pos x="7" y="0"/>
                  </a:cxn>
                  <a:cxn ang="0">
                    <a:pos x="0" y="7"/>
                  </a:cxn>
                  <a:cxn ang="0">
                    <a:pos x="93" y="102"/>
                  </a:cxn>
                  <a:cxn ang="0">
                    <a:pos x="96" y="98"/>
                  </a:cxn>
                </a:cxnLst>
                <a:rect l="0" t="0" r="r" b="b"/>
                <a:pathLst>
                  <a:path w="100" h="102">
                    <a:moveTo>
                      <a:pt x="96" y="98"/>
                    </a:moveTo>
                    <a:lnTo>
                      <a:pt x="100" y="94"/>
                    </a:lnTo>
                    <a:lnTo>
                      <a:pt x="7" y="0"/>
                    </a:lnTo>
                    <a:lnTo>
                      <a:pt x="0" y="7"/>
                    </a:lnTo>
                    <a:lnTo>
                      <a:pt x="93" y="102"/>
                    </a:lnTo>
                    <a:lnTo>
                      <a:pt x="96" y="98"/>
                    </a:lnTo>
                    <a:close/>
                  </a:path>
                </a:pathLst>
              </a:custGeom>
              <a:solidFill>
                <a:srgbClr val="FFFFFF"/>
              </a:solidFill>
              <a:ln w="9525">
                <a:noFill/>
                <a:round/>
                <a:headEnd/>
                <a:tailEnd/>
              </a:ln>
            </p:spPr>
            <p:txBody>
              <a:bodyPr/>
              <a:lstStyle/>
              <a:p>
                <a:endParaRPr lang="sl-SI"/>
              </a:p>
            </p:txBody>
          </p:sp>
          <p:sp>
            <p:nvSpPr>
              <p:cNvPr id="228421" name="Freeform 69"/>
              <p:cNvSpPr>
                <a:spLocks/>
              </p:cNvSpPr>
              <p:nvPr/>
            </p:nvSpPr>
            <p:spPr bwMode="auto">
              <a:xfrm>
                <a:off x="317" y="1640"/>
                <a:ext cx="25" cy="26"/>
              </a:xfrm>
              <a:custGeom>
                <a:avLst/>
                <a:gdLst/>
                <a:ahLst/>
                <a:cxnLst>
                  <a:cxn ang="0">
                    <a:pos x="97" y="98"/>
                  </a:cxn>
                  <a:cxn ang="0">
                    <a:pos x="100" y="94"/>
                  </a:cxn>
                  <a:cxn ang="0">
                    <a:pos x="8" y="0"/>
                  </a:cxn>
                  <a:cxn ang="0">
                    <a:pos x="0" y="7"/>
                  </a:cxn>
                  <a:cxn ang="0">
                    <a:pos x="93" y="102"/>
                  </a:cxn>
                  <a:cxn ang="0">
                    <a:pos x="97" y="98"/>
                  </a:cxn>
                </a:cxnLst>
                <a:rect l="0" t="0" r="r" b="b"/>
                <a:pathLst>
                  <a:path w="100" h="102">
                    <a:moveTo>
                      <a:pt x="97" y="98"/>
                    </a:moveTo>
                    <a:lnTo>
                      <a:pt x="100" y="94"/>
                    </a:lnTo>
                    <a:lnTo>
                      <a:pt x="8" y="0"/>
                    </a:lnTo>
                    <a:lnTo>
                      <a:pt x="0" y="7"/>
                    </a:lnTo>
                    <a:lnTo>
                      <a:pt x="93" y="102"/>
                    </a:lnTo>
                    <a:lnTo>
                      <a:pt x="97" y="98"/>
                    </a:lnTo>
                    <a:close/>
                  </a:path>
                </a:pathLst>
              </a:custGeom>
              <a:solidFill>
                <a:srgbClr val="FFFFFF"/>
              </a:solidFill>
              <a:ln w="9525">
                <a:noFill/>
                <a:round/>
                <a:headEnd/>
                <a:tailEnd/>
              </a:ln>
            </p:spPr>
            <p:txBody>
              <a:bodyPr/>
              <a:lstStyle/>
              <a:p>
                <a:endParaRPr lang="sl-SI"/>
              </a:p>
            </p:txBody>
          </p:sp>
          <p:sp>
            <p:nvSpPr>
              <p:cNvPr id="228422" name="Freeform 70"/>
              <p:cNvSpPr>
                <a:spLocks/>
              </p:cNvSpPr>
              <p:nvPr/>
            </p:nvSpPr>
            <p:spPr bwMode="auto">
              <a:xfrm>
                <a:off x="533" y="1640"/>
                <a:ext cx="26" cy="26"/>
              </a:xfrm>
              <a:custGeom>
                <a:avLst/>
                <a:gdLst/>
                <a:ahLst/>
                <a:cxnLst>
                  <a:cxn ang="0">
                    <a:pos x="97" y="98"/>
                  </a:cxn>
                  <a:cxn ang="0">
                    <a:pos x="100" y="94"/>
                  </a:cxn>
                  <a:cxn ang="0">
                    <a:pos x="7" y="0"/>
                  </a:cxn>
                  <a:cxn ang="0">
                    <a:pos x="0" y="7"/>
                  </a:cxn>
                  <a:cxn ang="0">
                    <a:pos x="93" y="102"/>
                  </a:cxn>
                  <a:cxn ang="0">
                    <a:pos x="97" y="98"/>
                  </a:cxn>
                </a:cxnLst>
                <a:rect l="0" t="0" r="r" b="b"/>
                <a:pathLst>
                  <a:path w="100" h="102">
                    <a:moveTo>
                      <a:pt x="97" y="98"/>
                    </a:moveTo>
                    <a:lnTo>
                      <a:pt x="100" y="94"/>
                    </a:lnTo>
                    <a:lnTo>
                      <a:pt x="7" y="0"/>
                    </a:lnTo>
                    <a:lnTo>
                      <a:pt x="0" y="7"/>
                    </a:lnTo>
                    <a:lnTo>
                      <a:pt x="93" y="102"/>
                    </a:lnTo>
                    <a:lnTo>
                      <a:pt x="97" y="98"/>
                    </a:lnTo>
                    <a:close/>
                  </a:path>
                </a:pathLst>
              </a:custGeom>
              <a:solidFill>
                <a:srgbClr val="FFFFFF"/>
              </a:solidFill>
              <a:ln w="9525">
                <a:noFill/>
                <a:round/>
                <a:headEnd/>
                <a:tailEnd/>
              </a:ln>
            </p:spPr>
            <p:txBody>
              <a:bodyPr/>
              <a:lstStyle/>
              <a:p>
                <a:endParaRPr lang="sl-SI"/>
              </a:p>
            </p:txBody>
          </p:sp>
          <p:sp>
            <p:nvSpPr>
              <p:cNvPr id="228423" name="Freeform 71"/>
              <p:cNvSpPr>
                <a:spLocks/>
              </p:cNvSpPr>
              <p:nvPr/>
            </p:nvSpPr>
            <p:spPr bwMode="auto">
              <a:xfrm>
                <a:off x="750" y="1640"/>
                <a:ext cx="25" cy="26"/>
              </a:xfrm>
              <a:custGeom>
                <a:avLst/>
                <a:gdLst/>
                <a:ahLst/>
                <a:cxnLst>
                  <a:cxn ang="0">
                    <a:pos x="96" y="98"/>
                  </a:cxn>
                  <a:cxn ang="0">
                    <a:pos x="100" y="94"/>
                  </a:cxn>
                  <a:cxn ang="0">
                    <a:pos x="7" y="0"/>
                  </a:cxn>
                  <a:cxn ang="0">
                    <a:pos x="0" y="7"/>
                  </a:cxn>
                  <a:cxn ang="0">
                    <a:pos x="93" y="102"/>
                  </a:cxn>
                  <a:cxn ang="0">
                    <a:pos x="96" y="98"/>
                  </a:cxn>
                </a:cxnLst>
                <a:rect l="0" t="0" r="r" b="b"/>
                <a:pathLst>
                  <a:path w="100" h="102">
                    <a:moveTo>
                      <a:pt x="96" y="98"/>
                    </a:moveTo>
                    <a:lnTo>
                      <a:pt x="100" y="94"/>
                    </a:lnTo>
                    <a:lnTo>
                      <a:pt x="7" y="0"/>
                    </a:lnTo>
                    <a:lnTo>
                      <a:pt x="0" y="7"/>
                    </a:lnTo>
                    <a:lnTo>
                      <a:pt x="93" y="102"/>
                    </a:lnTo>
                    <a:lnTo>
                      <a:pt x="96" y="98"/>
                    </a:lnTo>
                    <a:close/>
                  </a:path>
                </a:pathLst>
              </a:custGeom>
              <a:solidFill>
                <a:srgbClr val="FFFFFF"/>
              </a:solidFill>
              <a:ln w="9525">
                <a:noFill/>
                <a:round/>
                <a:headEnd/>
                <a:tailEnd/>
              </a:ln>
            </p:spPr>
            <p:txBody>
              <a:bodyPr/>
              <a:lstStyle/>
              <a:p>
                <a:endParaRPr lang="sl-SI"/>
              </a:p>
            </p:txBody>
          </p:sp>
          <p:sp>
            <p:nvSpPr>
              <p:cNvPr id="228424" name="Freeform 72"/>
              <p:cNvSpPr>
                <a:spLocks/>
              </p:cNvSpPr>
              <p:nvPr/>
            </p:nvSpPr>
            <p:spPr bwMode="auto">
              <a:xfrm>
                <a:off x="330" y="1402"/>
                <a:ext cx="11" cy="12"/>
              </a:xfrm>
              <a:custGeom>
                <a:avLst/>
                <a:gdLst/>
                <a:ahLst/>
                <a:cxnLst>
                  <a:cxn ang="0">
                    <a:pos x="0" y="29"/>
                  </a:cxn>
                  <a:cxn ang="0">
                    <a:pos x="44" y="46"/>
                  </a:cxn>
                  <a:cxn ang="0">
                    <a:pos x="35" y="0"/>
                  </a:cxn>
                  <a:cxn ang="0">
                    <a:pos x="0" y="29"/>
                  </a:cxn>
                </a:cxnLst>
                <a:rect l="0" t="0" r="r" b="b"/>
                <a:pathLst>
                  <a:path w="44" h="46">
                    <a:moveTo>
                      <a:pt x="0" y="29"/>
                    </a:moveTo>
                    <a:lnTo>
                      <a:pt x="44" y="46"/>
                    </a:lnTo>
                    <a:lnTo>
                      <a:pt x="35" y="0"/>
                    </a:lnTo>
                    <a:lnTo>
                      <a:pt x="0" y="29"/>
                    </a:lnTo>
                    <a:close/>
                  </a:path>
                </a:pathLst>
              </a:custGeom>
              <a:solidFill>
                <a:srgbClr val="FFFFFF"/>
              </a:solidFill>
              <a:ln w="9525">
                <a:noFill/>
                <a:round/>
                <a:headEnd/>
                <a:tailEnd/>
              </a:ln>
            </p:spPr>
            <p:txBody>
              <a:bodyPr/>
              <a:lstStyle/>
              <a:p>
                <a:endParaRPr lang="sl-SI"/>
              </a:p>
            </p:txBody>
          </p:sp>
          <p:sp>
            <p:nvSpPr>
              <p:cNvPr id="228425" name="Freeform 73"/>
              <p:cNvSpPr>
                <a:spLocks/>
              </p:cNvSpPr>
              <p:nvPr/>
            </p:nvSpPr>
            <p:spPr bwMode="auto">
              <a:xfrm>
                <a:off x="547" y="1402"/>
                <a:ext cx="11" cy="12"/>
              </a:xfrm>
              <a:custGeom>
                <a:avLst/>
                <a:gdLst/>
                <a:ahLst/>
                <a:cxnLst>
                  <a:cxn ang="0">
                    <a:pos x="0" y="29"/>
                  </a:cxn>
                  <a:cxn ang="0">
                    <a:pos x="44" y="46"/>
                  </a:cxn>
                  <a:cxn ang="0">
                    <a:pos x="35" y="0"/>
                  </a:cxn>
                  <a:cxn ang="0">
                    <a:pos x="0" y="29"/>
                  </a:cxn>
                </a:cxnLst>
                <a:rect l="0" t="0" r="r" b="b"/>
                <a:pathLst>
                  <a:path w="44" h="46">
                    <a:moveTo>
                      <a:pt x="0" y="29"/>
                    </a:moveTo>
                    <a:lnTo>
                      <a:pt x="44" y="46"/>
                    </a:lnTo>
                    <a:lnTo>
                      <a:pt x="35" y="0"/>
                    </a:lnTo>
                    <a:lnTo>
                      <a:pt x="0" y="29"/>
                    </a:lnTo>
                    <a:close/>
                  </a:path>
                </a:pathLst>
              </a:custGeom>
              <a:solidFill>
                <a:srgbClr val="FFFFFF"/>
              </a:solidFill>
              <a:ln w="9525">
                <a:noFill/>
                <a:round/>
                <a:headEnd/>
                <a:tailEnd/>
              </a:ln>
            </p:spPr>
            <p:txBody>
              <a:bodyPr/>
              <a:lstStyle/>
              <a:p>
                <a:endParaRPr lang="sl-SI"/>
              </a:p>
            </p:txBody>
          </p:sp>
          <p:sp>
            <p:nvSpPr>
              <p:cNvPr id="228426" name="Freeform 74"/>
              <p:cNvSpPr>
                <a:spLocks/>
              </p:cNvSpPr>
              <p:nvPr/>
            </p:nvSpPr>
            <p:spPr bwMode="auto">
              <a:xfrm>
                <a:off x="763" y="1402"/>
                <a:ext cx="11" cy="12"/>
              </a:xfrm>
              <a:custGeom>
                <a:avLst/>
                <a:gdLst/>
                <a:ahLst/>
                <a:cxnLst>
                  <a:cxn ang="0">
                    <a:pos x="0" y="29"/>
                  </a:cxn>
                  <a:cxn ang="0">
                    <a:pos x="44" y="46"/>
                  </a:cxn>
                  <a:cxn ang="0">
                    <a:pos x="36" y="0"/>
                  </a:cxn>
                  <a:cxn ang="0">
                    <a:pos x="0" y="29"/>
                  </a:cxn>
                </a:cxnLst>
                <a:rect l="0" t="0" r="r" b="b"/>
                <a:pathLst>
                  <a:path w="44" h="46">
                    <a:moveTo>
                      <a:pt x="0" y="29"/>
                    </a:moveTo>
                    <a:lnTo>
                      <a:pt x="44" y="46"/>
                    </a:lnTo>
                    <a:lnTo>
                      <a:pt x="36" y="0"/>
                    </a:lnTo>
                    <a:lnTo>
                      <a:pt x="0" y="29"/>
                    </a:lnTo>
                    <a:close/>
                  </a:path>
                </a:pathLst>
              </a:custGeom>
              <a:solidFill>
                <a:srgbClr val="FFFFFF"/>
              </a:solidFill>
              <a:ln w="9525">
                <a:noFill/>
                <a:round/>
                <a:headEnd/>
                <a:tailEnd/>
              </a:ln>
            </p:spPr>
            <p:txBody>
              <a:bodyPr/>
              <a:lstStyle/>
              <a:p>
                <a:endParaRPr lang="sl-SI"/>
              </a:p>
            </p:txBody>
          </p:sp>
          <p:sp>
            <p:nvSpPr>
              <p:cNvPr id="228427" name="Freeform 75"/>
              <p:cNvSpPr>
                <a:spLocks/>
              </p:cNvSpPr>
              <p:nvPr/>
            </p:nvSpPr>
            <p:spPr bwMode="auto">
              <a:xfrm>
                <a:off x="330" y="1654"/>
                <a:ext cx="11" cy="11"/>
              </a:xfrm>
              <a:custGeom>
                <a:avLst/>
                <a:gdLst/>
                <a:ahLst/>
                <a:cxnLst>
                  <a:cxn ang="0">
                    <a:pos x="0" y="29"/>
                  </a:cxn>
                  <a:cxn ang="0">
                    <a:pos x="44" y="46"/>
                  </a:cxn>
                  <a:cxn ang="0">
                    <a:pos x="35" y="0"/>
                  </a:cxn>
                  <a:cxn ang="0">
                    <a:pos x="0" y="29"/>
                  </a:cxn>
                </a:cxnLst>
                <a:rect l="0" t="0" r="r" b="b"/>
                <a:pathLst>
                  <a:path w="44" h="46">
                    <a:moveTo>
                      <a:pt x="0" y="29"/>
                    </a:moveTo>
                    <a:lnTo>
                      <a:pt x="44" y="46"/>
                    </a:lnTo>
                    <a:lnTo>
                      <a:pt x="35" y="0"/>
                    </a:lnTo>
                    <a:lnTo>
                      <a:pt x="0" y="29"/>
                    </a:lnTo>
                    <a:close/>
                  </a:path>
                </a:pathLst>
              </a:custGeom>
              <a:solidFill>
                <a:srgbClr val="FFFFFF"/>
              </a:solidFill>
              <a:ln w="9525">
                <a:noFill/>
                <a:round/>
                <a:headEnd/>
                <a:tailEnd/>
              </a:ln>
            </p:spPr>
            <p:txBody>
              <a:bodyPr/>
              <a:lstStyle/>
              <a:p>
                <a:endParaRPr lang="sl-SI"/>
              </a:p>
            </p:txBody>
          </p:sp>
          <p:sp>
            <p:nvSpPr>
              <p:cNvPr id="228428" name="Freeform 76"/>
              <p:cNvSpPr>
                <a:spLocks/>
              </p:cNvSpPr>
              <p:nvPr/>
            </p:nvSpPr>
            <p:spPr bwMode="auto">
              <a:xfrm>
                <a:off x="547" y="1654"/>
                <a:ext cx="11" cy="11"/>
              </a:xfrm>
              <a:custGeom>
                <a:avLst/>
                <a:gdLst/>
                <a:ahLst/>
                <a:cxnLst>
                  <a:cxn ang="0">
                    <a:pos x="0" y="29"/>
                  </a:cxn>
                  <a:cxn ang="0">
                    <a:pos x="44" y="46"/>
                  </a:cxn>
                  <a:cxn ang="0">
                    <a:pos x="35" y="0"/>
                  </a:cxn>
                  <a:cxn ang="0">
                    <a:pos x="0" y="29"/>
                  </a:cxn>
                </a:cxnLst>
                <a:rect l="0" t="0" r="r" b="b"/>
                <a:pathLst>
                  <a:path w="44" h="46">
                    <a:moveTo>
                      <a:pt x="0" y="29"/>
                    </a:moveTo>
                    <a:lnTo>
                      <a:pt x="44" y="46"/>
                    </a:lnTo>
                    <a:lnTo>
                      <a:pt x="35" y="0"/>
                    </a:lnTo>
                    <a:lnTo>
                      <a:pt x="0" y="29"/>
                    </a:lnTo>
                    <a:close/>
                  </a:path>
                </a:pathLst>
              </a:custGeom>
              <a:solidFill>
                <a:srgbClr val="FFFFFF"/>
              </a:solidFill>
              <a:ln w="9525">
                <a:noFill/>
                <a:round/>
                <a:headEnd/>
                <a:tailEnd/>
              </a:ln>
            </p:spPr>
            <p:txBody>
              <a:bodyPr/>
              <a:lstStyle/>
              <a:p>
                <a:endParaRPr lang="sl-SI"/>
              </a:p>
            </p:txBody>
          </p:sp>
          <p:sp>
            <p:nvSpPr>
              <p:cNvPr id="228429" name="Freeform 77"/>
              <p:cNvSpPr>
                <a:spLocks/>
              </p:cNvSpPr>
              <p:nvPr/>
            </p:nvSpPr>
            <p:spPr bwMode="auto">
              <a:xfrm>
                <a:off x="764" y="1654"/>
                <a:ext cx="11" cy="11"/>
              </a:xfrm>
              <a:custGeom>
                <a:avLst/>
                <a:gdLst/>
                <a:ahLst/>
                <a:cxnLst>
                  <a:cxn ang="0">
                    <a:pos x="0" y="29"/>
                  </a:cxn>
                  <a:cxn ang="0">
                    <a:pos x="44" y="46"/>
                  </a:cxn>
                  <a:cxn ang="0">
                    <a:pos x="36" y="0"/>
                  </a:cxn>
                  <a:cxn ang="0">
                    <a:pos x="0" y="29"/>
                  </a:cxn>
                </a:cxnLst>
                <a:rect l="0" t="0" r="r" b="b"/>
                <a:pathLst>
                  <a:path w="44" h="46">
                    <a:moveTo>
                      <a:pt x="0" y="29"/>
                    </a:moveTo>
                    <a:lnTo>
                      <a:pt x="44" y="46"/>
                    </a:lnTo>
                    <a:lnTo>
                      <a:pt x="36" y="0"/>
                    </a:lnTo>
                    <a:lnTo>
                      <a:pt x="0" y="29"/>
                    </a:lnTo>
                    <a:close/>
                  </a:path>
                </a:pathLst>
              </a:custGeom>
              <a:solidFill>
                <a:srgbClr val="FFFFFF"/>
              </a:solidFill>
              <a:ln w="9525">
                <a:noFill/>
                <a:round/>
                <a:headEnd/>
                <a:tailEnd/>
              </a:ln>
            </p:spPr>
            <p:txBody>
              <a:bodyPr/>
              <a:lstStyle/>
              <a:p>
                <a:endParaRPr lang="sl-SI"/>
              </a:p>
            </p:txBody>
          </p:sp>
          <p:sp>
            <p:nvSpPr>
              <p:cNvPr id="228430" name="Freeform 78"/>
              <p:cNvSpPr>
                <a:spLocks/>
              </p:cNvSpPr>
              <p:nvPr/>
            </p:nvSpPr>
            <p:spPr bwMode="auto">
              <a:xfrm>
                <a:off x="316" y="1358"/>
                <a:ext cx="26" cy="25"/>
              </a:xfrm>
              <a:custGeom>
                <a:avLst/>
                <a:gdLst/>
                <a:ahLst/>
                <a:cxnLst>
                  <a:cxn ang="0">
                    <a:pos x="99" y="3"/>
                  </a:cxn>
                  <a:cxn ang="0">
                    <a:pos x="95" y="0"/>
                  </a:cxn>
                  <a:cxn ang="0">
                    <a:pos x="0" y="93"/>
                  </a:cxn>
                  <a:cxn ang="0">
                    <a:pos x="7" y="100"/>
                  </a:cxn>
                  <a:cxn ang="0">
                    <a:pos x="102" y="7"/>
                  </a:cxn>
                  <a:cxn ang="0">
                    <a:pos x="99" y="3"/>
                  </a:cxn>
                </a:cxnLst>
                <a:rect l="0" t="0" r="r" b="b"/>
                <a:pathLst>
                  <a:path w="102" h="100">
                    <a:moveTo>
                      <a:pt x="99" y="3"/>
                    </a:moveTo>
                    <a:lnTo>
                      <a:pt x="95" y="0"/>
                    </a:lnTo>
                    <a:lnTo>
                      <a:pt x="0" y="93"/>
                    </a:lnTo>
                    <a:lnTo>
                      <a:pt x="7" y="100"/>
                    </a:lnTo>
                    <a:lnTo>
                      <a:pt x="102" y="7"/>
                    </a:lnTo>
                    <a:lnTo>
                      <a:pt x="99" y="3"/>
                    </a:lnTo>
                    <a:close/>
                  </a:path>
                </a:pathLst>
              </a:custGeom>
              <a:solidFill>
                <a:srgbClr val="FFFFFF"/>
              </a:solidFill>
              <a:ln w="9525">
                <a:noFill/>
                <a:round/>
                <a:headEnd/>
                <a:tailEnd/>
              </a:ln>
            </p:spPr>
            <p:txBody>
              <a:bodyPr/>
              <a:lstStyle/>
              <a:p>
                <a:endParaRPr lang="sl-SI"/>
              </a:p>
            </p:txBody>
          </p:sp>
          <p:sp>
            <p:nvSpPr>
              <p:cNvPr id="228431" name="Freeform 79"/>
              <p:cNvSpPr>
                <a:spLocks/>
              </p:cNvSpPr>
              <p:nvPr/>
            </p:nvSpPr>
            <p:spPr bwMode="auto">
              <a:xfrm>
                <a:off x="533" y="1358"/>
                <a:ext cx="25" cy="25"/>
              </a:xfrm>
              <a:custGeom>
                <a:avLst/>
                <a:gdLst/>
                <a:ahLst/>
                <a:cxnLst>
                  <a:cxn ang="0">
                    <a:pos x="99" y="3"/>
                  </a:cxn>
                  <a:cxn ang="0">
                    <a:pos x="96" y="0"/>
                  </a:cxn>
                  <a:cxn ang="0">
                    <a:pos x="0" y="93"/>
                  </a:cxn>
                  <a:cxn ang="0">
                    <a:pos x="8" y="100"/>
                  </a:cxn>
                  <a:cxn ang="0">
                    <a:pos x="103" y="7"/>
                  </a:cxn>
                  <a:cxn ang="0">
                    <a:pos x="99" y="3"/>
                  </a:cxn>
                </a:cxnLst>
                <a:rect l="0" t="0" r="r" b="b"/>
                <a:pathLst>
                  <a:path w="103" h="100">
                    <a:moveTo>
                      <a:pt x="99" y="3"/>
                    </a:moveTo>
                    <a:lnTo>
                      <a:pt x="96" y="0"/>
                    </a:lnTo>
                    <a:lnTo>
                      <a:pt x="0" y="93"/>
                    </a:lnTo>
                    <a:lnTo>
                      <a:pt x="8" y="100"/>
                    </a:lnTo>
                    <a:lnTo>
                      <a:pt x="103" y="7"/>
                    </a:lnTo>
                    <a:lnTo>
                      <a:pt x="99" y="3"/>
                    </a:lnTo>
                    <a:close/>
                  </a:path>
                </a:pathLst>
              </a:custGeom>
              <a:solidFill>
                <a:srgbClr val="FFFFFF"/>
              </a:solidFill>
              <a:ln w="9525">
                <a:noFill/>
                <a:round/>
                <a:headEnd/>
                <a:tailEnd/>
              </a:ln>
            </p:spPr>
            <p:txBody>
              <a:bodyPr/>
              <a:lstStyle/>
              <a:p>
                <a:endParaRPr lang="sl-SI"/>
              </a:p>
            </p:txBody>
          </p:sp>
          <p:sp>
            <p:nvSpPr>
              <p:cNvPr id="228432" name="Freeform 80"/>
              <p:cNvSpPr>
                <a:spLocks/>
              </p:cNvSpPr>
              <p:nvPr/>
            </p:nvSpPr>
            <p:spPr bwMode="auto">
              <a:xfrm>
                <a:off x="749" y="1358"/>
                <a:ext cx="26" cy="25"/>
              </a:xfrm>
              <a:custGeom>
                <a:avLst/>
                <a:gdLst/>
                <a:ahLst/>
                <a:cxnLst>
                  <a:cxn ang="0">
                    <a:pos x="99" y="3"/>
                  </a:cxn>
                  <a:cxn ang="0">
                    <a:pos x="95" y="0"/>
                  </a:cxn>
                  <a:cxn ang="0">
                    <a:pos x="0" y="93"/>
                  </a:cxn>
                  <a:cxn ang="0">
                    <a:pos x="7" y="100"/>
                  </a:cxn>
                  <a:cxn ang="0">
                    <a:pos x="103" y="7"/>
                  </a:cxn>
                  <a:cxn ang="0">
                    <a:pos x="99" y="3"/>
                  </a:cxn>
                </a:cxnLst>
                <a:rect l="0" t="0" r="r" b="b"/>
                <a:pathLst>
                  <a:path w="103" h="100">
                    <a:moveTo>
                      <a:pt x="99" y="3"/>
                    </a:moveTo>
                    <a:lnTo>
                      <a:pt x="95" y="0"/>
                    </a:lnTo>
                    <a:lnTo>
                      <a:pt x="0" y="93"/>
                    </a:lnTo>
                    <a:lnTo>
                      <a:pt x="7" y="100"/>
                    </a:lnTo>
                    <a:lnTo>
                      <a:pt x="103" y="7"/>
                    </a:lnTo>
                    <a:lnTo>
                      <a:pt x="99" y="3"/>
                    </a:lnTo>
                    <a:close/>
                  </a:path>
                </a:pathLst>
              </a:custGeom>
              <a:solidFill>
                <a:srgbClr val="FFFFFF"/>
              </a:solidFill>
              <a:ln w="9525">
                <a:noFill/>
                <a:round/>
                <a:headEnd/>
                <a:tailEnd/>
              </a:ln>
            </p:spPr>
            <p:txBody>
              <a:bodyPr/>
              <a:lstStyle/>
              <a:p>
                <a:endParaRPr lang="sl-SI"/>
              </a:p>
            </p:txBody>
          </p:sp>
          <p:sp>
            <p:nvSpPr>
              <p:cNvPr id="228433" name="Freeform 81"/>
              <p:cNvSpPr>
                <a:spLocks/>
              </p:cNvSpPr>
              <p:nvPr/>
            </p:nvSpPr>
            <p:spPr bwMode="auto">
              <a:xfrm>
                <a:off x="316" y="1609"/>
                <a:ext cx="26" cy="26"/>
              </a:xfrm>
              <a:custGeom>
                <a:avLst/>
                <a:gdLst/>
                <a:ahLst/>
                <a:cxnLst>
                  <a:cxn ang="0">
                    <a:pos x="99" y="3"/>
                  </a:cxn>
                  <a:cxn ang="0">
                    <a:pos x="95" y="0"/>
                  </a:cxn>
                  <a:cxn ang="0">
                    <a:pos x="0" y="93"/>
                  </a:cxn>
                  <a:cxn ang="0">
                    <a:pos x="7" y="100"/>
                  </a:cxn>
                  <a:cxn ang="0">
                    <a:pos x="102" y="7"/>
                  </a:cxn>
                  <a:cxn ang="0">
                    <a:pos x="99" y="3"/>
                  </a:cxn>
                </a:cxnLst>
                <a:rect l="0" t="0" r="r" b="b"/>
                <a:pathLst>
                  <a:path w="102" h="100">
                    <a:moveTo>
                      <a:pt x="99" y="3"/>
                    </a:moveTo>
                    <a:lnTo>
                      <a:pt x="95" y="0"/>
                    </a:lnTo>
                    <a:lnTo>
                      <a:pt x="0" y="93"/>
                    </a:lnTo>
                    <a:lnTo>
                      <a:pt x="7" y="100"/>
                    </a:lnTo>
                    <a:lnTo>
                      <a:pt x="102" y="7"/>
                    </a:lnTo>
                    <a:lnTo>
                      <a:pt x="99" y="3"/>
                    </a:lnTo>
                    <a:close/>
                  </a:path>
                </a:pathLst>
              </a:custGeom>
              <a:solidFill>
                <a:srgbClr val="FFFFFF"/>
              </a:solidFill>
              <a:ln w="9525">
                <a:noFill/>
                <a:round/>
                <a:headEnd/>
                <a:tailEnd/>
              </a:ln>
            </p:spPr>
            <p:txBody>
              <a:bodyPr/>
              <a:lstStyle/>
              <a:p>
                <a:endParaRPr lang="sl-SI"/>
              </a:p>
            </p:txBody>
          </p:sp>
          <p:sp>
            <p:nvSpPr>
              <p:cNvPr id="228434" name="Freeform 82"/>
              <p:cNvSpPr>
                <a:spLocks/>
              </p:cNvSpPr>
              <p:nvPr/>
            </p:nvSpPr>
            <p:spPr bwMode="auto">
              <a:xfrm>
                <a:off x="533" y="1609"/>
                <a:ext cx="25" cy="26"/>
              </a:xfrm>
              <a:custGeom>
                <a:avLst/>
                <a:gdLst/>
                <a:ahLst/>
                <a:cxnLst>
                  <a:cxn ang="0">
                    <a:pos x="99" y="3"/>
                  </a:cxn>
                  <a:cxn ang="0">
                    <a:pos x="96" y="0"/>
                  </a:cxn>
                  <a:cxn ang="0">
                    <a:pos x="0" y="93"/>
                  </a:cxn>
                  <a:cxn ang="0">
                    <a:pos x="8" y="100"/>
                  </a:cxn>
                  <a:cxn ang="0">
                    <a:pos x="103" y="7"/>
                  </a:cxn>
                  <a:cxn ang="0">
                    <a:pos x="99" y="3"/>
                  </a:cxn>
                </a:cxnLst>
                <a:rect l="0" t="0" r="r" b="b"/>
                <a:pathLst>
                  <a:path w="103" h="100">
                    <a:moveTo>
                      <a:pt x="99" y="3"/>
                    </a:moveTo>
                    <a:lnTo>
                      <a:pt x="96" y="0"/>
                    </a:lnTo>
                    <a:lnTo>
                      <a:pt x="0" y="93"/>
                    </a:lnTo>
                    <a:lnTo>
                      <a:pt x="8" y="100"/>
                    </a:lnTo>
                    <a:lnTo>
                      <a:pt x="103" y="7"/>
                    </a:lnTo>
                    <a:lnTo>
                      <a:pt x="99" y="3"/>
                    </a:lnTo>
                    <a:close/>
                  </a:path>
                </a:pathLst>
              </a:custGeom>
              <a:solidFill>
                <a:srgbClr val="FFFFFF"/>
              </a:solidFill>
              <a:ln w="9525">
                <a:noFill/>
                <a:round/>
                <a:headEnd/>
                <a:tailEnd/>
              </a:ln>
            </p:spPr>
            <p:txBody>
              <a:bodyPr/>
              <a:lstStyle/>
              <a:p>
                <a:endParaRPr lang="sl-SI"/>
              </a:p>
            </p:txBody>
          </p:sp>
          <p:sp>
            <p:nvSpPr>
              <p:cNvPr id="228435" name="Freeform 83"/>
              <p:cNvSpPr>
                <a:spLocks/>
              </p:cNvSpPr>
              <p:nvPr/>
            </p:nvSpPr>
            <p:spPr bwMode="auto">
              <a:xfrm>
                <a:off x="749" y="1609"/>
                <a:ext cx="26" cy="26"/>
              </a:xfrm>
              <a:custGeom>
                <a:avLst/>
                <a:gdLst/>
                <a:ahLst/>
                <a:cxnLst>
                  <a:cxn ang="0">
                    <a:pos x="99" y="3"/>
                  </a:cxn>
                  <a:cxn ang="0">
                    <a:pos x="95" y="0"/>
                  </a:cxn>
                  <a:cxn ang="0">
                    <a:pos x="0" y="93"/>
                  </a:cxn>
                  <a:cxn ang="0">
                    <a:pos x="7" y="100"/>
                  </a:cxn>
                  <a:cxn ang="0">
                    <a:pos x="103" y="7"/>
                  </a:cxn>
                  <a:cxn ang="0">
                    <a:pos x="99" y="3"/>
                  </a:cxn>
                </a:cxnLst>
                <a:rect l="0" t="0" r="r" b="b"/>
                <a:pathLst>
                  <a:path w="103" h="100">
                    <a:moveTo>
                      <a:pt x="99" y="3"/>
                    </a:moveTo>
                    <a:lnTo>
                      <a:pt x="95" y="0"/>
                    </a:lnTo>
                    <a:lnTo>
                      <a:pt x="0" y="93"/>
                    </a:lnTo>
                    <a:lnTo>
                      <a:pt x="7" y="100"/>
                    </a:lnTo>
                    <a:lnTo>
                      <a:pt x="103" y="7"/>
                    </a:lnTo>
                    <a:lnTo>
                      <a:pt x="99" y="3"/>
                    </a:lnTo>
                    <a:close/>
                  </a:path>
                </a:pathLst>
              </a:custGeom>
              <a:solidFill>
                <a:srgbClr val="FFFFFF"/>
              </a:solidFill>
              <a:ln w="9525">
                <a:noFill/>
                <a:round/>
                <a:headEnd/>
                <a:tailEnd/>
              </a:ln>
            </p:spPr>
            <p:txBody>
              <a:bodyPr/>
              <a:lstStyle/>
              <a:p>
                <a:endParaRPr lang="sl-SI"/>
              </a:p>
            </p:txBody>
          </p:sp>
          <p:sp>
            <p:nvSpPr>
              <p:cNvPr id="228436" name="Freeform 84"/>
              <p:cNvSpPr>
                <a:spLocks/>
              </p:cNvSpPr>
              <p:nvPr/>
            </p:nvSpPr>
            <p:spPr bwMode="auto">
              <a:xfrm>
                <a:off x="302" y="1385"/>
                <a:ext cx="9" cy="3"/>
              </a:xfrm>
              <a:custGeom>
                <a:avLst/>
                <a:gdLst/>
                <a:ahLst/>
                <a:cxnLst>
                  <a:cxn ang="0">
                    <a:pos x="35" y="6"/>
                  </a:cxn>
                  <a:cxn ang="0">
                    <a:pos x="35" y="1"/>
                  </a:cxn>
                  <a:cxn ang="0">
                    <a:pos x="0" y="0"/>
                  </a:cxn>
                  <a:cxn ang="0">
                    <a:pos x="0" y="9"/>
                  </a:cxn>
                  <a:cxn ang="0">
                    <a:pos x="35" y="11"/>
                  </a:cxn>
                  <a:cxn ang="0">
                    <a:pos x="35" y="6"/>
                  </a:cxn>
                </a:cxnLst>
                <a:rect l="0" t="0" r="r" b="b"/>
                <a:pathLst>
                  <a:path w="35" h="11">
                    <a:moveTo>
                      <a:pt x="35" y="6"/>
                    </a:moveTo>
                    <a:lnTo>
                      <a:pt x="35" y="1"/>
                    </a:lnTo>
                    <a:lnTo>
                      <a:pt x="0" y="0"/>
                    </a:lnTo>
                    <a:lnTo>
                      <a:pt x="0" y="9"/>
                    </a:lnTo>
                    <a:lnTo>
                      <a:pt x="35" y="11"/>
                    </a:lnTo>
                    <a:lnTo>
                      <a:pt x="35" y="6"/>
                    </a:lnTo>
                    <a:close/>
                  </a:path>
                </a:pathLst>
              </a:custGeom>
              <a:solidFill>
                <a:srgbClr val="FFFFFF"/>
              </a:solidFill>
              <a:ln w="9525">
                <a:noFill/>
                <a:round/>
                <a:headEnd/>
                <a:tailEnd/>
              </a:ln>
            </p:spPr>
            <p:txBody>
              <a:bodyPr/>
              <a:lstStyle/>
              <a:p>
                <a:endParaRPr lang="sl-SI"/>
              </a:p>
            </p:txBody>
          </p:sp>
          <p:sp>
            <p:nvSpPr>
              <p:cNvPr id="228437" name="Freeform 85"/>
              <p:cNvSpPr>
                <a:spLocks/>
              </p:cNvSpPr>
              <p:nvPr/>
            </p:nvSpPr>
            <p:spPr bwMode="auto">
              <a:xfrm>
                <a:off x="519" y="1385"/>
                <a:ext cx="9" cy="3"/>
              </a:xfrm>
              <a:custGeom>
                <a:avLst/>
                <a:gdLst/>
                <a:ahLst/>
                <a:cxnLst>
                  <a:cxn ang="0">
                    <a:pos x="36" y="6"/>
                  </a:cxn>
                  <a:cxn ang="0">
                    <a:pos x="36" y="1"/>
                  </a:cxn>
                  <a:cxn ang="0">
                    <a:pos x="0" y="0"/>
                  </a:cxn>
                  <a:cxn ang="0">
                    <a:pos x="0" y="9"/>
                  </a:cxn>
                  <a:cxn ang="0">
                    <a:pos x="36" y="11"/>
                  </a:cxn>
                  <a:cxn ang="0">
                    <a:pos x="36" y="6"/>
                  </a:cxn>
                </a:cxnLst>
                <a:rect l="0" t="0" r="r" b="b"/>
                <a:pathLst>
                  <a:path w="36" h="11">
                    <a:moveTo>
                      <a:pt x="36" y="6"/>
                    </a:moveTo>
                    <a:lnTo>
                      <a:pt x="36" y="1"/>
                    </a:lnTo>
                    <a:lnTo>
                      <a:pt x="0" y="0"/>
                    </a:lnTo>
                    <a:lnTo>
                      <a:pt x="0" y="9"/>
                    </a:lnTo>
                    <a:lnTo>
                      <a:pt x="36" y="11"/>
                    </a:lnTo>
                    <a:lnTo>
                      <a:pt x="36" y="6"/>
                    </a:lnTo>
                    <a:close/>
                  </a:path>
                </a:pathLst>
              </a:custGeom>
              <a:solidFill>
                <a:srgbClr val="FFFFFF"/>
              </a:solidFill>
              <a:ln w="9525">
                <a:noFill/>
                <a:round/>
                <a:headEnd/>
                <a:tailEnd/>
              </a:ln>
            </p:spPr>
            <p:txBody>
              <a:bodyPr/>
              <a:lstStyle/>
              <a:p>
                <a:endParaRPr lang="sl-SI"/>
              </a:p>
            </p:txBody>
          </p:sp>
          <p:sp>
            <p:nvSpPr>
              <p:cNvPr id="228438" name="Freeform 86"/>
              <p:cNvSpPr>
                <a:spLocks/>
              </p:cNvSpPr>
              <p:nvPr/>
            </p:nvSpPr>
            <p:spPr bwMode="auto">
              <a:xfrm>
                <a:off x="736" y="1385"/>
                <a:ext cx="9" cy="3"/>
              </a:xfrm>
              <a:custGeom>
                <a:avLst/>
                <a:gdLst/>
                <a:ahLst/>
                <a:cxnLst>
                  <a:cxn ang="0">
                    <a:pos x="36" y="6"/>
                  </a:cxn>
                  <a:cxn ang="0">
                    <a:pos x="36" y="1"/>
                  </a:cxn>
                  <a:cxn ang="0">
                    <a:pos x="0" y="0"/>
                  </a:cxn>
                  <a:cxn ang="0">
                    <a:pos x="0" y="9"/>
                  </a:cxn>
                  <a:cxn ang="0">
                    <a:pos x="36" y="11"/>
                  </a:cxn>
                  <a:cxn ang="0">
                    <a:pos x="36" y="6"/>
                  </a:cxn>
                </a:cxnLst>
                <a:rect l="0" t="0" r="r" b="b"/>
                <a:pathLst>
                  <a:path w="36" h="11">
                    <a:moveTo>
                      <a:pt x="36" y="6"/>
                    </a:moveTo>
                    <a:lnTo>
                      <a:pt x="36" y="1"/>
                    </a:lnTo>
                    <a:lnTo>
                      <a:pt x="0" y="0"/>
                    </a:lnTo>
                    <a:lnTo>
                      <a:pt x="0" y="9"/>
                    </a:lnTo>
                    <a:lnTo>
                      <a:pt x="36" y="11"/>
                    </a:lnTo>
                    <a:lnTo>
                      <a:pt x="36" y="6"/>
                    </a:lnTo>
                    <a:close/>
                  </a:path>
                </a:pathLst>
              </a:custGeom>
              <a:solidFill>
                <a:srgbClr val="FFFFFF"/>
              </a:solidFill>
              <a:ln w="9525">
                <a:noFill/>
                <a:round/>
                <a:headEnd/>
                <a:tailEnd/>
              </a:ln>
            </p:spPr>
            <p:txBody>
              <a:bodyPr/>
              <a:lstStyle/>
              <a:p>
                <a:endParaRPr lang="sl-SI"/>
              </a:p>
            </p:txBody>
          </p:sp>
          <p:sp>
            <p:nvSpPr>
              <p:cNvPr id="228439" name="Freeform 87"/>
              <p:cNvSpPr>
                <a:spLocks/>
              </p:cNvSpPr>
              <p:nvPr/>
            </p:nvSpPr>
            <p:spPr bwMode="auto">
              <a:xfrm>
                <a:off x="302" y="1636"/>
                <a:ext cx="9" cy="3"/>
              </a:xfrm>
              <a:custGeom>
                <a:avLst/>
                <a:gdLst/>
                <a:ahLst/>
                <a:cxnLst>
                  <a:cxn ang="0">
                    <a:pos x="35" y="6"/>
                  </a:cxn>
                  <a:cxn ang="0">
                    <a:pos x="35" y="1"/>
                  </a:cxn>
                  <a:cxn ang="0">
                    <a:pos x="0" y="0"/>
                  </a:cxn>
                  <a:cxn ang="0">
                    <a:pos x="0" y="9"/>
                  </a:cxn>
                  <a:cxn ang="0">
                    <a:pos x="35" y="11"/>
                  </a:cxn>
                  <a:cxn ang="0">
                    <a:pos x="35" y="6"/>
                  </a:cxn>
                </a:cxnLst>
                <a:rect l="0" t="0" r="r" b="b"/>
                <a:pathLst>
                  <a:path w="35" h="11">
                    <a:moveTo>
                      <a:pt x="35" y="6"/>
                    </a:moveTo>
                    <a:lnTo>
                      <a:pt x="35" y="1"/>
                    </a:lnTo>
                    <a:lnTo>
                      <a:pt x="0" y="0"/>
                    </a:lnTo>
                    <a:lnTo>
                      <a:pt x="0" y="9"/>
                    </a:lnTo>
                    <a:lnTo>
                      <a:pt x="35" y="11"/>
                    </a:lnTo>
                    <a:lnTo>
                      <a:pt x="35" y="6"/>
                    </a:lnTo>
                    <a:close/>
                  </a:path>
                </a:pathLst>
              </a:custGeom>
              <a:solidFill>
                <a:srgbClr val="FFFFFF"/>
              </a:solidFill>
              <a:ln w="9525">
                <a:noFill/>
                <a:round/>
                <a:headEnd/>
                <a:tailEnd/>
              </a:ln>
            </p:spPr>
            <p:txBody>
              <a:bodyPr/>
              <a:lstStyle/>
              <a:p>
                <a:endParaRPr lang="sl-SI"/>
              </a:p>
            </p:txBody>
          </p:sp>
          <p:sp>
            <p:nvSpPr>
              <p:cNvPr id="228440" name="Freeform 88"/>
              <p:cNvSpPr>
                <a:spLocks/>
              </p:cNvSpPr>
              <p:nvPr/>
            </p:nvSpPr>
            <p:spPr bwMode="auto">
              <a:xfrm>
                <a:off x="519" y="1636"/>
                <a:ext cx="9" cy="3"/>
              </a:xfrm>
              <a:custGeom>
                <a:avLst/>
                <a:gdLst/>
                <a:ahLst/>
                <a:cxnLst>
                  <a:cxn ang="0">
                    <a:pos x="36" y="6"/>
                  </a:cxn>
                  <a:cxn ang="0">
                    <a:pos x="36" y="1"/>
                  </a:cxn>
                  <a:cxn ang="0">
                    <a:pos x="0" y="0"/>
                  </a:cxn>
                  <a:cxn ang="0">
                    <a:pos x="0" y="9"/>
                  </a:cxn>
                  <a:cxn ang="0">
                    <a:pos x="36" y="11"/>
                  </a:cxn>
                  <a:cxn ang="0">
                    <a:pos x="36" y="6"/>
                  </a:cxn>
                </a:cxnLst>
                <a:rect l="0" t="0" r="r" b="b"/>
                <a:pathLst>
                  <a:path w="36" h="11">
                    <a:moveTo>
                      <a:pt x="36" y="6"/>
                    </a:moveTo>
                    <a:lnTo>
                      <a:pt x="36" y="1"/>
                    </a:lnTo>
                    <a:lnTo>
                      <a:pt x="0" y="0"/>
                    </a:lnTo>
                    <a:lnTo>
                      <a:pt x="0" y="9"/>
                    </a:lnTo>
                    <a:lnTo>
                      <a:pt x="36" y="11"/>
                    </a:lnTo>
                    <a:lnTo>
                      <a:pt x="36" y="6"/>
                    </a:lnTo>
                    <a:close/>
                  </a:path>
                </a:pathLst>
              </a:custGeom>
              <a:solidFill>
                <a:srgbClr val="FFFFFF"/>
              </a:solidFill>
              <a:ln w="9525">
                <a:noFill/>
                <a:round/>
                <a:headEnd/>
                <a:tailEnd/>
              </a:ln>
            </p:spPr>
            <p:txBody>
              <a:bodyPr/>
              <a:lstStyle/>
              <a:p>
                <a:endParaRPr lang="sl-SI"/>
              </a:p>
            </p:txBody>
          </p:sp>
          <p:sp>
            <p:nvSpPr>
              <p:cNvPr id="228441" name="Freeform 89"/>
              <p:cNvSpPr>
                <a:spLocks/>
              </p:cNvSpPr>
              <p:nvPr/>
            </p:nvSpPr>
            <p:spPr bwMode="auto">
              <a:xfrm>
                <a:off x="736" y="1636"/>
                <a:ext cx="9" cy="3"/>
              </a:xfrm>
              <a:custGeom>
                <a:avLst/>
                <a:gdLst/>
                <a:ahLst/>
                <a:cxnLst>
                  <a:cxn ang="0">
                    <a:pos x="36" y="6"/>
                  </a:cxn>
                  <a:cxn ang="0">
                    <a:pos x="36" y="1"/>
                  </a:cxn>
                  <a:cxn ang="0">
                    <a:pos x="0" y="0"/>
                  </a:cxn>
                  <a:cxn ang="0">
                    <a:pos x="0" y="9"/>
                  </a:cxn>
                  <a:cxn ang="0">
                    <a:pos x="36" y="11"/>
                  </a:cxn>
                  <a:cxn ang="0">
                    <a:pos x="36" y="6"/>
                  </a:cxn>
                </a:cxnLst>
                <a:rect l="0" t="0" r="r" b="b"/>
                <a:pathLst>
                  <a:path w="36" h="11">
                    <a:moveTo>
                      <a:pt x="36" y="6"/>
                    </a:moveTo>
                    <a:lnTo>
                      <a:pt x="36" y="1"/>
                    </a:lnTo>
                    <a:lnTo>
                      <a:pt x="0" y="0"/>
                    </a:lnTo>
                    <a:lnTo>
                      <a:pt x="0" y="9"/>
                    </a:lnTo>
                    <a:lnTo>
                      <a:pt x="36" y="11"/>
                    </a:lnTo>
                    <a:lnTo>
                      <a:pt x="36" y="6"/>
                    </a:lnTo>
                    <a:close/>
                  </a:path>
                </a:pathLst>
              </a:custGeom>
              <a:solidFill>
                <a:srgbClr val="FFFFFF"/>
              </a:solidFill>
              <a:ln w="9525">
                <a:noFill/>
                <a:round/>
                <a:headEnd/>
                <a:tailEnd/>
              </a:ln>
            </p:spPr>
            <p:txBody>
              <a:bodyPr/>
              <a:lstStyle/>
              <a:p>
                <a:endParaRPr lang="sl-SI"/>
              </a:p>
            </p:txBody>
          </p:sp>
          <p:sp>
            <p:nvSpPr>
              <p:cNvPr id="228442" name="Freeform 90"/>
              <p:cNvSpPr>
                <a:spLocks/>
              </p:cNvSpPr>
              <p:nvPr/>
            </p:nvSpPr>
            <p:spPr bwMode="auto">
              <a:xfrm>
                <a:off x="257" y="1505"/>
                <a:ext cx="24" cy="2"/>
              </a:xfrm>
              <a:custGeom>
                <a:avLst/>
                <a:gdLst/>
                <a:ahLst/>
                <a:cxnLst>
                  <a:cxn ang="0">
                    <a:pos x="95" y="5"/>
                  </a:cxn>
                  <a:cxn ang="0">
                    <a:pos x="95" y="0"/>
                  </a:cxn>
                  <a:cxn ang="0">
                    <a:pos x="0" y="0"/>
                  </a:cxn>
                  <a:cxn ang="0">
                    <a:pos x="0" y="10"/>
                  </a:cxn>
                  <a:cxn ang="0">
                    <a:pos x="95" y="10"/>
                  </a:cxn>
                  <a:cxn ang="0">
                    <a:pos x="95" y="5"/>
                  </a:cxn>
                </a:cxnLst>
                <a:rect l="0" t="0" r="r" b="b"/>
                <a:pathLst>
                  <a:path w="95" h="10">
                    <a:moveTo>
                      <a:pt x="95" y="5"/>
                    </a:moveTo>
                    <a:lnTo>
                      <a:pt x="95" y="0"/>
                    </a:lnTo>
                    <a:lnTo>
                      <a:pt x="0" y="0"/>
                    </a:lnTo>
                    <a:lnTo>
                      <a:pt x="0" y="10"/>
                    </a:lnTo>
                    <a:lnTo>
                      <a:pt x="95" y="10"/>
                    </a:lnTo>
                    <a:lnTo>
                      <a:pt x="95" y="5"/>
                    </a:lnTo>
                    <a:close/>
                  </a:path>
                </a:pathLst>
              </a:custGeom>
              <a:solidFill>
                <a:srgbClr val="FFFFFF"/>
              </a:solidFill>
              <a:ln w="9525">
                <a:noFill/>
                <a:round/>
                <a:headEnd/>
                <a:tailEnd/>
              </a:ln>
            </p:spPr>
            <p:txBody>
              <a:bodyPr/>
              <a:lstStyle/>
              <a:p>
                <a:endParaRPr lang="sl-SI"/>
              </a:p>
            </p:txBody>
          </p:sp>
          <p:sp>
            <p:nvSpPr>
              <p:cNvPr id="228443" name="Freeform 91"/>
              <p:cNvSpPr>
                <a:spLocks/>
              </p:cNvSpPr>
              <p:nvPr/>
            </p:nvSpPr>
            <p:spPr bwMode="auto">
              <a:xfrm>
                <a:off x="401" y="1445"/>
                <a:ext cx="24" cy="2"/>
              </a:xfrm>
              <a:custGeom>
                <a:avLst/>
                <a:gdLst/>
                <a:ahLst/>
                <a:cxnLst>
                  <a:cxn ang="0">
                    <a:pos x="95" y="5"/>
                  </a:cxn>
                  <a:cxn ang="0">
                    <a:pos x="95" y="0"/>
                  </a:cxn>
                  <a:cxn ang="0">
                    <a:pos x="0" y="0"/>
                  </a:cxn>
                  <a:cxn ang="0">
                    <a:pos x="0" y="10"/>
                  </a:cxn>
                  <a:cxn ang="0">
                    <a:pos x="95" y="10"/>
                  </a:cxn>
                  <a:cxn ang="0">
                    <a:pos x="95" y="5"/>
                  </a:cxn>
                </a:cxnLst>
                <a:rect l="0" t="0" r="r" b="b"/>
                <a:pathLst>
                  <a:path w="95" h="10">
                    <a:moveTo>
                      <a:pt x="95" y="5"/>
                    </a:moveTo>
                    <a:lnTo>
                      <a:pt x="95" y="0"/>
                    </a:lnTo>
                    <a:lnTo>
                      <a:pt x="0" y="0"/>
                    </a:lnTo>
                    <a:lnTo>
                      <a:pt x="0" y="10"/>
                    </a:lnTo>
                    <a:lnTo>
                      <a:pt x="95" y="10"/>
                    </a:lnTo>
                    <a:lnTo>
                      <a:pt x="95" y="5"/>
                    </a:lnTo>
                    <a:close/>
                  </a:path>
                </a:pathLst>
              </a:custGeom>
              <a:solidFill>
                <a:srgbClr val="FFFFFF"/>
              </a:solidFill>
              <a:ln w="9525">
                <a:noFill/>
                <a:round/>
                <a:headEnd/>
                <a:tailEnd/>
              </a:ln>
            </p:spPr>
            <p:txBody>
              <a:bodyPr/>
              <a:lstStyle/>
              <a:p>
                <a:endParaRPr lang="sl-SI"/>
              </a:p>
            </p:txBody>
          </p:sp>
          <p:sp>
            <p:nvSpPr>
              <p:cNvPr id="228444" name="Freeform 92"/>
              <p:cNvSpPr>
                <a:spLocks/>
              </p:cNvSpPr>
              <p:nvPr/>
            </p:nvSpPr>
            <p:spPr bwMode="auto">
              <a:xfrm>
                <a:off x="618" y="1445"/>
                <a:ext cx="24" cy="2"/>
              </a:xfrm>
              <a:custGeom>
                <a:avLst/>
                <a:gdLst/>
                <a:ahLst/>
                <a:cxnLst>
                  <a:cxn ang="0">
                    <a:pos x="95" y="5"/>
                  </a:cxn>
                  <a:cxn ang="0">
                    <a:pos x="95" y="0"/>
                  </a:cxn>
                  <a:cxn ang="0">
                    <a:pos x="0" y="0"/>
                  </a:cxn>
                  <a:cxn ang="0">
                    <a:pos x="0" y="10"/>
                  </a:cxn>
                  <a:cxn ang="0">
                    <a:pos x="95" y="10"/>
                  </a:cxn>
                  <a:cxn ang="0">
                    <a:pos x="95" y="5"/>
                  </a:cxn>
                </a:cxnLst>
                <a:rect l="0" t="0" r="r" b="b"/>
                <a:pathLst>
                  <a:path w="95" h="10">
                    <a:moveTo>
                      <a:pt x="95" y="5"/>
                    </a:moveTo>
                    <a:lnTo>
                      <a:pt x="95" y="0"/>
                    </a:lnTo>
                    <a:lnTo>
                      <a:pt x="0" y="0"/>
                    </a:lnTo>
                    <a:lnTo>
                      <a:pt x="0" y="10"/>
                    </a:lnTo>
                    <a:lnTo>
                      <a:pt x="95" y="10"/>
                    </a:lnTo>
                    <a:lnTo>
                      <a:pt x="95" y="5"/>
                    </a:lnTo>
                    <a:close/>
                  </a:path>
                </a:pathLst>
              </a:custGeom>
              <a:solidFill>
                <a:srgbClr val="FFFFFF"/>
              </a:solidFill>
              <a:ln w="9525">
                <a:noFill/>
                <a:round/>
                <a:headEnd/>
                <a:tailEnd/>
              </a:ln>
            </p:spPr>
            <p:txBody>
              <a:bodyPr/>
              <a:lstStyle/>
              <a:p>
                <a:endParaRPr lang="sl-SI"/>
              </a:p>
            </p:txBody>
          </p:sp>
          <p:sp>
            <p:nvSpPr>
              <p:cNvPr id="228445" name="Freeform 93"/>
              <p:cNvSpPr>
                <a:spLocks/>
              </p:cNvSpPr>
              <p:nvPr/>
            </p:nvSpPr>
            <p:spPr bwMode="auto">
              <a:xfrm>
                <a:off x="835" y="1445"/>
                <a:ext cx="24" cy="2"/>
              </a:xfrm>
              <a:custGeom>
                <a:avLst/>
                <a:gdLst/>
                <a:ahLst/>
                <a:cxnLst>
                  <a:cxn ang="0">
                    <a:pos x="96" y="5"/>
                  </a:cxn>
                  <a:cxn ang="0">
                    <a:pos x="96" y="0"/>
                  </a:cxn>
                  <a:cxn ang="0">
                    <a:pos x="0" y="0"/>
                  </a:cxn>
                  <a:cxn ang="0">
                    <a:pos x="0" y="10"/>
                  </a:cxn>
                  <a:cxn ang="0">
                    <a:pos x="96" y="10"/>
                  </a:cxn>
                  <a:cxn ang="0">
                    <a:pos x="96" y="5"/>
                  </a:cxn>
                </a:cxnLst>
                <a:rect l="0" t="0" r="r" b="b"/>
                <a:pathLst>
                  <a:path w="96" h="10">
                    <a:moveTo>
                      <a:pt x="96" y="5"/>
                    </a:moveTo>
                    <a:lnTo>
                      <a:pt x="96" y="0"/>
                    </a:lnTo>
                    <a:lnTo>
                      <a:pt x="0" y="0"/>
                    </a:lnTo>
                    <a:lnTo>
                      <a:pt x="0" y="10"/>
                    </a:lnTo>
                    <a:lnTo>
                      <a:pt x="96" y="10"/>
                    </a:lnTo>
                    <a:lnTo>
                      <a:pt x="96" y="5"/>
                    </a:lnTo>
                    <a:close/>
                  </a:path>
                </a:pathLst>
              </a:custGeom>
              <a:solidFill>
                <a:srgbClr val="FFFFFF"/>
              </a:solidFill>
              <a:ln w="9525">
                <a:noFill/>
                <a:round/>
                <a:headEnd/>
                <a:tailEnd/>
              </a:ln>
            </p:spPr>
            <p:txBody>
              <a:bodyPr/>
              <a:lstStyle/>
              <a:p>
                <a:endParaRPr lang="sl-SI"/>
              </a:p>
            </p:txBody>
          </p:sp>
          <p:sp>
            <p:nvSpPr>
              <p:cNvPr id="228446" name="Freeform 94"/>
              <p:cNvSpPr>
                <a:spLocks/>
              </p:cNvSpPr>
              <p:nvPr/>
            </p:nvSpPr>
            <p:spPr bwMode="auto">
              <a:xfrm>
                <a:off x="474" y="1373"/>
                <a:ext cx="23" cy="2"/>
              </a:xfrm>
              <a:custGeom>
                <a:avLst/>
                <a:gdLst/>
                <a:ahLst/>
                <a:cxnLst>
                  <a:cxn ang="0">
                    <a:pos x="96" y="5"/>
                  </a:cxn>
                  <a:cxn ang="0">
                    <a:pos x="96" y="0"/>
                  </a:cxn>
                  <a:cxn ang="0">
                    <a:pos x="0" y="0"/>
                  </a:cxn>
                  <a:cxn ang="0">
                    <a:pos x="0" y="10"/>
                  </a:cxn>
                  <a:cxn ang="0">
                    <a:pos x="96" y="10"/>
                  </a:cxn>
                  <a:cxn ang="0">
                    <a:pos x="96" y="5"/>
                  </a:cxn>
                </a:cxnLst>
                <a:rect l="0" t="0" r="r" b="b"/>
                <a:pathLst>
                  <a:path w="96" h="10">
                    <a:moveTo>
                      <a:pt x="96" y="5"/>
                    </a:moveTo>
                    <a:lnTo>
                      <a:pt x="96" y="0"/>
                    </a:lnTo>
                    <a:lnTo>
                      <a:pt x="0" y="0"/>
                    </a:lnTo>
                    <a:lnTo>
                      <a:pt x="0" y="10"/>
                    </a:lnTo>
                    <a:lnTo>
                      <a:pt x="96" y="10"/>
                    </a:lnTo>
                    <a:lnTo>
                      <a:pt x="96" y="5"/>
                    </a:lnTo>
                    <a:close/>
                  </a:path>
                </a:pathLst>
              </a:custGeom>
              <a:solidFill>
                <a:srgbClr val="FFFFFF"/>
              </a:solidFill>
              <a:ln w="9525">
                <a:noFill/>
                <a:round/>
                <a:headEnd/>
                <a:tailEnd/>
              </a:ln>
            </p:spPr>
            <p:txBody>
              <a:bodyPr/>
              <a:lstStyle/>
              <a:p>
                <a:endParaRPr lang="sl-SI"/>
              </a:p>
            </p:txBody>
          </p:sp>
          <p:sp>
            <p:nvSpPr>
              <p:cNvPr id="228447" name="Freeform 95"/>
              <p:cNvSpPr>
                <a:spLocks/>
              </p:cNvSpPr>
              <p:nvPr/>
            </p:nvSpPr>
            <p:spPr bwMode="auto">
              <a:xfrm>
                <a:off x="690" y="1373"/>
                <a:ext cx="24" cy="2"/>
              </a:xfrm>
              <a:custGeom>
                <a:avLst/>
                <a:gdLst/>
                <a:ahLst/>
                <a:cxnLst>
                  <a:cxn ang="0">
                    <a:pos x="95" y="5"/>
                  </a:cxn>
                  <a:cxn ang="0">
                    <a:pos x="95" y="0"/>
                  </a:cxn>
                  <a:cxn ang="0">
                    <a:pos x="0" y="0"/>
                  </a:cxn>
                  <a:cxn ang="0">
                    <a:pos x="0" y="10"/>
                  </a:cxn>
                  <a:cxn ang="0">
                    <a:pos x="95" y="10"/>
                  </a:cxn>
                  <a:cxn ang="0">
                    <a:pos x="95" y="5"/>
                  </a:cxn>
                </a:cxnLst>
                <a:rect l="0" t="0" r="r" b="b"/>
                <a:pathLst>
                  <a:path w="95" h="10">
                    <a:moveTo>
                      <a:pt x="95" y="5"/>
                    </a:moveTo>
                    <a:lnTo>
                      <a:pt x="95" y="0"/>
                    </a:lnTo>
                    <a:lnTo>
                      <a:pt x="0" y="0"/>
                    </a:lnTo>
                    <a:lnTo>
                      <a:pt x="0" y="10"/>
                    </a:lnTo>
                    <a:lnTo>
                      <a:pt x="95" y="10"/>
                    </a:lnTo>
                    <a:lnTo>
                      <a:pt x="95" y="5"/>
                    </a:lnTo>
                    <a:close/>
                  </a:path>
                </a:pathLst>
              </a:custGeom>
              <a:solidFill>
                <a:srgbClr val="FFFFFF"/>
              </a:solidFill>
              <a:ln w="9525">
                <a:noFill/>
                <a:round/>
                <a:headEnd/>
                <a:tailEnd/>
              </a:ln>
            </p:spPr>
            <p:txBody>
              <a:bodyPr/>
              <a:lstStyle/>
              <a:p>
                <a:endParaRPr lang="sl-SI"/>
              </a:p>
            </p:txBody>
          </p:sp>
          <p:sp>
            <p:nvSpPr>
              <p:cNvPr id="228448" name="Freeform 96"/>
              <p:cNvSpPr>
                <a:spLocks/>
              </p:cNvSpPr>
              <p:nvPr/>
            </p:nvSpPr>
            <p:spPr bwMode="auto">
              <a:xfrm>
                <a:off x="907" y="1373"/>
                <a:ext cx="24" cy="2"/>
              </a:xfrm>
              <a:custGeom>
                <a:avLst/>
                <a:gdLst/>
                <a:ahLst/>
                <a:cxnLst>
                  <a:cxn ang="0">
                    <a:pos x="95" y="5"/>
                  </a:cxn>
                  <a:cxn ang="0">
                    <a:pos x="95" y="0"/>
                  </a:cxn>
                  <a:cxn ang="0">
                    <a:pos x="0" y="0"/>
                  </a:cxn>
                  <a:cxn ang="0">
                    <a:pos x="0" y="10"/>
                  </a:cxn>
                  <a:cxn ang="0">
                    <a:pos x="95" y="10"/>
                  </a:cxn>
                  <a:cxn ang="0">
                    <a:pos x="95" y="5"/>
                  </a:cxn>
                </a:cxnLst>
                <a:rect l="0" t="0" r="r" b="b"/>
                <a:pathLst>
                  <a:path w="95" h="10">
                    <a:moveTo>
                      <a:pt x="95" y="5"/>
                    </a:moveTo>
                    <a:lnTo>
                      <a:pt x="95" y="0"/>
                    </a:lnTo>
                    <a:lnTo>
                      <a:pt x="0" y="0"/>
                    </a:lnTo>
                    <a:lnTo>
                      <a:pt x="0" y="10"/>
                    </a:lnTo>
                    <a:lnTo>
                      <a:pt x="95" y="10"/>
                    </a:lnTo>
                    <a:lnTo>
                      <a:pt x="95" y="5"/>
                    </a:lnTo>
                    <a:close/>
                  </a:path>
                </a:pathLst>
              </a:custGeom>
              <a:solidFill>
                <a:srgbClr val="FFFFFF"/>
              </a:solidFill>
              <a:ln w="9525">
                <a:noFill/>
                <a:round/>
                <a:headEnd/>
                <a:tailEnd/>
              </a:ln>
            </p:spPr>
            <p:txBody>
              <a:bodyPr/>
              <a:lstStyle/>
              <a:p>
                <a:endParaRPr lang="sl-SI"/>
              </a:p>
            </p:txBody>
          </p:sp>
          <p:sp>
            <p:nvSpPr>
              <p:cNvPr id="228449" name="Freeform 97"/>
              <p:cNvSpPr>
                <a:spLocks/>
              </p:cNvSpPr>
              <p:nvPr/>
            </p:nvSpPr>
            <p:spPr bwMode="auto">
              <a:xfrm>
                <a:off x="474" y="1624"/>
                <a:ext cx="23" cy="3"/>
              </a:xfrm>
              <a:custGeom>
                <a:avLst/>
                <a:gdLst/>
                <a:ahLst/>
                <a:cxnLst>
                  <a:cxn ang="0">
                    <a:pos x="96" y="5"/>
                  </a:cxn>
                  <a:cxn ang="0">
                    <a:pos x="96" y="0"/>
                  </a:cxn>
                  <a:cxn ang="0">
                    <a:pos x="0" y="0"/>
                  </a:cxn>
                  <a:cxn ang="0">
                    <a:pos x="0" y="10"/>
                  </a:cxn>
                  <a:cxn ang="0">
                    <a:pos x="96" y="10"/>
                  </a:cxn>
                  <a:cxn ang="0">
                    <a:pos x="96" y="5"/>
                  </a:cxn>
                </a:cxnLst>
                <a:rect l="0" t="0" r="r" b="b"/>
                <a:pathLst>
                  <a:path w="96" h="10">
                    <a:moveTo>
                      <a:pt x="96" y="5"/>
                    </a:moveTo>
                    <a:lnTo>
                      <a:pt x="96" y="0"/>
                    </a:lnTo>
                    <a:lnTo>
                      <a:pt x="0" y="0"/>
                    </a:lnTo>
                    <a:lnTo>
                      <a:pt x="0" y="10"/>
                    </a:lnTo>
                    <a:lnTo>
                      <a:pt x="96" y="10"/>
                    </a:lnTo>
                    <a:lnTo>
                      <a:pt x="96" y="5"/>
                    </a:lnTo>
                    <a:close/>
                  </a:path>
                </a:pathLst>
              </a:custGeom>
              <a:solidFill>
                <a:srgbClr val="FFFFFF"/>
              </a:solidFill>
              <a:ln w="9525">
                <a:noFill/>
                <a:round/>
                <a:headEnd/>
                <a:tailEnd/>
              </a:ln>
            </p:spPr>
            <p:txBody>
              <a:bodyPr/>
              <a:lstStyle/>
              <a:p>
                <a:endParaRPr lang="sl-SI"/>
              </a:p>
            </p:txBody>
          </p:sp>
          <p:sp>
            <p:nvSpPr>
              <p:cNvPr id="228450" name="Freeform 98"/>
              <p:cNvSpPr>
                <a:spLocks/>
              </p:cNvSpPr>
              <p:nvPr/>
            </p:nvSpPr>
            <p:spPr bwMode="auto">
              <a:xfrm>
                <a:off x="690" y="1624"/>
                <a:ext cx="24" cy="3"/>
              </a:xfrm>
              <a:custGeom>
                <a:avLst/>
                <a:gdLst/>
                <a:ahLst/>
                <a:cxnLst>
                  <a:cxn ang="0">
                    <a:pos x="95" y="5"/>
                  </a:cxn>
                  <a:cxn ang="0">
                    <a:pos x="95" y="0"/>
                  </a:cxn>
                  <a:cxn ang="0">
                    <a:pos x="0" y="0"/>
                  </a:cxn>
                  <a:cxn ang="0">
                    <a:pos x="0" y="10"/>
                  </a:cxn>
                  <a:cxn ang="0">
                    <a:pos x="95" y="10"/>
                  </a:cxn>
                  <a:cxn ang="0">
                    <a:pos x="95" y="5"/>
                  </a:cxn>
                </a:cxnLst>
                <a:rect l="0" t="0" r="r" b="b"/>
                <a:pathLst>
                  <a:path w="95" h="10">
                    <a:moveTo>
                      <a:pt x="95" y="5"/>
                    </a:moveTo>
                    <a:lnTo>
                      <a:pt x="95" y="0"/>
                    </a:lnTo>
                    <a:lnTo>
                      <a:pt x="0" y="0"/>
                    </a:lnTo>
                    <a:lnTo>
                      <a:pt x="0" y="10"/>
                    </a:lnTo>
                    <a:lnTo>
                      <a:pt x="95" y="10"/>
                    </a:lnTo>
                    <a:lnTo>
                      <a:pt x="95" y="5"/>
                    </a:lnTo>
                    <a:close/>
                  </a:path>
                </a:pathLst>
              </a:custGeom>
              <a:solidFill>
                <a:srgbClr val="FFFFFF"/>
              </a:solidFill>
              <a:ln w="9525">
                <a:noFill/>
                <a:round/>
                <a:headEnd/>
                <a:tailEnd/>
              </a:ln>
            </p:spPr>
            <p:txBody>
              <a:bodyPr/>
              <a:lstStyle/>
              <a:p>
                <a:endParaRPr lang="sl-SI"/>
              </a:p>
            </p:txBody>
          </p:sp>
          <p:sp>
            <p:nvSpPr>
              <p:cNvPr id="228451" name="Freeform 99"/>
              <p:cNvSpPr>
                <a:spLocks/>
              </p:cNvSpPr>
              <p:nvPr/>
            </p:nvSpPr>
            <p:spPr bwMode="auto">
              <a:xfrm>
                <a:off x="907" y="1624"/>
                <a:ext cx="24" cy="3"/>
              </a:xfrm>
              <a:custGeom>
                <a:avLst/>
                <a:gdLst/>
                <a:ahLst/>
                <a:cxnLst>
                  <a:cxn ang="0">
                    <a:pos x="95" y="5"/>
                  </a:cxn>
                  <a:cxn ang="0">
                    <a:pos x="95" y="0"/>
                  </a:cxn>
                  <a:cxn ang="0">
                    <a:pos x="0" y="0"/>
                  </a:cxn>
                  <a:cxn ang="0">
                    <a:pos x="0" y="10"/>
                  </a:cxn>
                  <a:cxn ang="0">
                    <a:pos x="95" y="10"/>
                  </a:cxn>
                  <a:cxn ang="0">
                    <a:pos x="95" y="5"/>
                  </a:cxn>
                </a:cxnLst>
                <a:rect l="0" t="0" r="r" b="b"/>
                <a:pathLst>
                  <a:path w="95" h="10">
                    <a:moveTo>
                      <a:pt x="95" y="5"/>
                    </a:moveTo>
                    <a:lnTo>
                      <a:pt x="95" y="0"/>
                    </a:lnTo>
                    <a:lnTo>
                      <a:pt x="0" y="0"/>
                    </a:lnTo>
                    <a:lnTo>
                      <a:pt x="0" y="10"/>
                    </a:lnTo>
                    <a:lnTo>
                      <a:pt x="95" y="10"/>
                    </a:lnTo>
                    <a:lnTo>
                      <a:pt x="95" y="5"/>
                    </a:lnTo>
                    <a:close/>
                  </a:path>
                </a:pathLst>
              </a:custGeom>
              <a:solidFill>
                <a:srgbClr val="FFFFFF"/>
              </a:solidFill>
              <a:ln w="9525">
                <a:noFill/>
                <a:round/>
                <a:headEnd/>
                <a:tailEnd/>
              </a:ln>
            </p:spPr>
            <p:txBody>
              <a:bodyPr/>
              <a:lstStyle/>
              <a:p>
                <a:endParaRPr lang="sl-SI"/>
              </a:p>
            </p:txBody>
          </p:sp>
          <p:sp>
            <p:nvSpPr>
              <p:cNvPr id="228452" name="Freeform 100"/>
              <p:cNvSpPr>
                <a:spLocks/>
              </p:cNvSpPr>
              <p:nvPr/>
            </p:nvSpPr>
            <p:spPr bwMode="auto">
              <a:xfrm>
                <a:off x="401" y="1780"/>
                <a:ext cx="24" cy="2"/>
              </a:xfrm>
              <a:custGeom>
                <a:avLst/>
                <a:gdLst/>
                <a:ahLst/>
                <a:cxnLst>
                  <a:cxn ang="0">
                    <a:pos x="95" y="5"/>
                  </a:cxn>
                  <a:cxn ang="0">
                    <a:pos x="95" y="0"/>
                  </a:cxn>
                  <a:cxn ang="0">
                    <a:pos x="0" y="0"/>
                  </a:cxn>
                  <a:cxn ang="0">
                    <a:pos x="0" y="10"/>
                  </a:cxn>
                  <a:cxn ang="0">
                    <a:pos x="95" y="10"/>
                  </a:cxn>
                  <a:cxn ang="0">
                    <a:pos x="95" y="5"/>
                  </a:cxn>
                </a:cxnLst>
                <a:rect l="0" t="0" r="r" b="b"/>
                <a:pathLst>
                  <a:path w="95" h="10">
                    <a:moveTo>
                      <a:pt x="95" y="5"/>
                    </a:moveTo>
                    <a:lnTo>
                      <a:pt x="95" y="0"/>
                    </a:lnTo>
                    <a:lnTo>
                      <a:pt x="0" y="0"/>
                    </a:lnTo>
                    <a:lnTo>
                      <a:pt x="0" y="10"/>
                    </a:lnTo>
                    <a:lnTo>
                      <a:pt x="95" y="10"/>
                    </a:lnTo>
                    <a:lnTo>
                      <a:pt x="95" y="5"/>
                    </a:lnTo>
                    <a:close/>
                  </a:path>
                </a:pathLst>
              </a:custGeom>
              <a:solidFill>
                <a:srgbClr val="FFFFFF"/>
              </a:solidFill>
              <a:ln w="9525">
                <a:noFill/>
                <a:round/>
                <a:headEnd/>
                <a:tailEnd/>
              </a:ln>
            </p:spPr>
            <p:txBody>
              <a:bodyPr/>
              <a:lstStyle/>
              <a:p>
                <a:endParaRPr lang="sl-SI"/>
              </a:p>
            </p:txBody>
          </p:sp>
          <p:sp>
            <p:nvSpPr>
              <p:cNvPr id="228453" name="Freeform 101"/>
              <p:cNvSpPr>
                <a:spLocks/>
              </p:cNvSpPr>
              <p:nvPr/>
            </p:nvSpPr>
            <p:spPr bwMode="auto">
              <a:xfrm>
                <a:off x="618" y="1780"/>
                <a:ext cx="24" cy="2"/>
              </a:xfrm>
              <a:custGeom>
                <a:avLst/>
                <a:gdLst/>
                <a:ahLst/>
                <a:cxnLst>
                  <a:cxn ang="0">
                    <a:pos x="95" y="5"/>
                  </a:cxn>
                  <a:cxn ang="0">
                    <a:pos x="95" y="0"/>
                  </a:cxn>
                  <a:cxn ang="0">
                    <a:pos x="0" y="0"/>
                  </a:cxn>
                  <a:cxn ang="0">
                    <a:pos x="0" y="10"/>
                  </a:cxn>
                  <a:cxn ang="0">
                    <a:pos x="95" y="10"/>
                  </a:cxn>
                  <a:cxn ang="0">
                    <a:pos x="95" y="5"/>
                  </a:cxn>
                </a:cxnLst>
                <a:rect l="0" t="0" r="r" b="b"/>
                <a:pathLst>
                  <a:path w="95" h="10">
                    <a:moveTo>
                      <a:pt x="95" y="5"/>
                    </a:moveTo>
                    <a:lnTo>
                      <a:pt x="95" y="0"/>
                    </a:lnTo>
                    <a:lnTo>
                      <a:pt x="0" y="0"/>
                    </a:lnTo>
                    <a:lnTo>
                      <a:pt x="0" y="10"/>
                    </a:lnTo>
                    <a:lnTo>
                      <a:pt x="95" y="10"/>
                    </a:lnTo>
                    <a:lnTo>
                      <a:pt x="95" y="5"/>
                    </a:lnTo>
                    <a:close/>
                  </a:path>
                </a:pathLst>
              </a:custGeom>
              <a:solidFill>
                <a:srgbClr val="FFFFFF"/>
              </a:solidFill>
              <a:ln w="9525">
                <a:noFill/>
                <a:round/>
                <a:headEnd/>
                <a:tailEnd/>
              </a:ln>
            </p:spPr>
            <p:txBody>
              <a:bodyPr/>
              <a:lstStyle/>
              <a:p>
                <a:endParaRPr lang="sl-SI"/>
              </a:p>
            </p:txBody>
          </p:sp>
          <p:sp>
            <p:nvSpPr>
              <p:cNvPr id="228454" name="Freeform 102"/>
              <p:cNvSpPr>
                <a:spLocks/>
              </p:cNvSpPr>
              <p:nvPr/>
            </p:nvSpPr>
            <p:spPr bwMode="auto">
              <a:xfrm>
                <a:off x="835" y="1780"/>
                <a:ext cx="24" cy="2"/>
              </a:xfrm>
              <a:custGeom>
                <a:avLst/>
                <a:gdLst/>
                <a:ahLst/>
                <a:cxnLst>
                  <a:cxn ang="0">
                    <a:pos x="96" y="5"/>
                  </a:cxn>
                  <a:cxn ang="0">
                    <a:pos x="96" y="0"/>
                  </a:cxn>
                  <a:cxn ang="0">
                    <a:pos x="0" y="0"/>
                  </a:cxn>
                  <a:cxn ang="0">
                    <a:pos x="0" y="10"/>
                  </a:cxn>
                  <a:cxn ang="0">
                    <a:pos x="96" y="10"/>
                  </a:cxn>
                  <a:cxn ang="0">
                    <a:pos x="96" y="5"/>
                  </a:cxn>
                </a:cxnLst>
                <a:rect l="0" t="0" r="r" b="b"/>
                <a:pathLst>
                  <a:path w="96" h="10">
                    <a:moveTo>
                      <a:pt x="96" y="5"/>
                    </a:moveTo>
                    <a:lnTo>
                      <a:pt x="96" y="0"/>
                    </a:lnTo>
                    <a:lnTo>
                      <a:pt x="0" y="0"/>
                    </a:lnTo>
                    <a:lnTo>
                      <a:pt x="0" y="10"/>
                    </a:lnTo>
                    <a:lnTo>
                      <a:pt x="96" y="10"/>
                    </a:lnTo>
                    <a:lnTo>
                      <a:pt x="96" y="5"/>
                    </a:lnTo>
                    <a:close/>
                  </a:path>
                </a:pathLst>
              </a:custGeom>
              <a:solidFill>
                <a:srgbClr val="FFFFFF"/>
              </a:solidFill>
              <a:ln w="9525">
                <a:noFill/>
                <a:round/>
                <a:headEnd/>
                <a:tailEnd/>
              </a:ln>
            </p:spPr>
            <p:txBody>
              <a:bodyPr/>
              <a:lstStyle/>
              <a:p>
                <a:endParaRPr lang="sl-SI"/>
              </a:p>
            </p:txBody>
          </p:sp>
          <p:sp>
            <p:nvSpPr>
              <p:cNvPr id="228455" name="Freeform 103"/>
              <p:cNvSpPr>
                <a:spLocks/>
              </p:cNvSpPr>
              <p:nvPr/>
            </p:nvSpPr>
            <p:spPr bwMode="auto">
              <a:xfrm>
                <a:off x="1304" y="1696"/>
                <a:ext cx="24" cy="2"/>
              </a:xfrm>
              <a:custGeom>
                <a:avLst/>
                <a:gdLst/>
                <a:ahLst/>
                <a:cxnLst>
                  <a:cxn ang="0">
                    <a:pos x="95" y="5"/>
                  </a:cxn>
                  <a:cxn ang="0">
                    <a:pos x="95" y="0"/>
                  </a:cxn>
                  <a:cxn ang="0">
                    <a:pos x="0" y="0"/>
                  </a:cxn>
                  <a:cxn ang="0">
                    <a:pos x="0" y="10"/>
                  </a:cxn>
                  <a:cxn ang="0">
                    <a:pos x="95" y="10"/>
                  </a:cxn>
                  <a:cxn ang="0">
                    <a:pos x="95" y="5"/>
                  </a:cxn>
                </a:cxnLst>
                <a:rect l="0" t="0" r="r" b="b"/>
                <a:pathLst>
                  <a:path w="95" h="10">
                    <a:moveTo>
                      <a:pt x="95" y="5"/>
                    </a:moveTo>
                    <a:lnTo>
                      <a:pt x="95" y="0"/>
                    </a:lnTo>
                    <a:lnTo>
                      <a:pt x="0" y="0"/>
                    </a:lnTo>
                    <a:lnTo>
                      <a:pt x="0" y="10"/>
                    </a:lnTo>
                    <a:lnTo>
                      <a:pt x="95" y="10"/>
                    </a:lnTo>
                    <a:lnTo>
                      <a:pt x="95" y="5"/>
                    </a:lnTo>
                    <a:close/>
                  </a:path>
                </a:pathLst>
              </a:custGeom>
              <a:solidFill>
                <a:srgbClr val="FFFFFF"/>
              </a:solidFill>
              <a:ln w="9525">
                <a:noFill/>
                <a:round/>
                <a:headEnd/>
                <a:tailEnd/>
              </a:ln>
            </p:spPr>
            <p:txBody>
              <a:bodyPr/>
              <a:lstStyle/>
              <a:p>
                <a:endParaRPr lang="sl-SI"/>
              </a:p>
            </p:txBody>
          </p:sp>
          <p:sp>
            <p:nvSpPr>
              <p:cNvPr id="228456" name="Freeform 104"/>
              <p:cNvSpPr>
                <a:spLocks/>
              </p:cNvSpPr>
              <p:nvPr/>
            </p:nvSpPr>
            <p:spPr bwMode="auto">
              <a:xfrm>
                <a:off x="1364" y="1696"/>
                <a:ext cx="24" cy="2"/>
              </a:xfrm>
              <a:custGeom>
                <a:avLst/>
                <a:gdLst/>
                <a:ahLst/>
                <a:cxnLst>
                  <a:cxn ang="0">
                    <a:pos x="95" y="5"/>
                  </a:cxn>
                  <a:cxn ang="0">
                    <a:pos x="95" y="0"/>
                  </a:cxn>
                  <a:cxn ang="0">
                    <a:pos x="0" y="0"/>
                  </a:cxn>
                  <a:cxn ang="0">
                    <a:pos x="0" y="10"/>
                  </a:cxn>
                  <a:cxn ang="0">
                    <a:pos x="95" y="10"/>
                  </a:cxn>
                  <a:cxn ang="0">
                    <a:pos x="95" y="5"/>
                  </a:cxn>
                </a:cxnLst>
                <a:rect l="0" t="0" r="r" b="b"/>
                <a:pathLst>
                  <a:path w="95" h="10">
                    <a:moveTo>
                      <a:pt x="95" y="5"/>
                    </a:moveTo>
                    <a:lnTo>
                      <a:pt x="95" y="0"/>
                    </a:lnTo>
                    <a:lnTo>
                      <a:pt x="0" y="0"/>
                    </a:lnTo>
                    <a:lnTo>
                      <a:pt x="0" y="10"/>
                    </a:lnTo>
                    <a:lnTo>
                      <a:pt x="95" y="10"/>
                    </a:lnTo>
                    <a:lnTo>
                      <a:pt x="95" y="5"/>
                    </a:lnTo>
                    <a:close/>
                  </a:path>
                </a:pathLst>
              </a:custGeom>
              <a:solidFill>
                <a:srgbClr val="FFFFFF"/>
              </a:solidFill>
              <a:ln w="9525">
                <a:noFill/>
                <a:round/>
                <a:headEnd/>
                <a:tailEnd/>
              </a:ln>
            </p:spPr>
            <p:txBody>
              <a:bodyPr/>
              <a:lstStyle/>
              <a:p>
                <a:endParaRPr lang="sl-SI"/>
              </a:p>
            </p:txBody>
          </p:sp>
          <p:sp>
            <p:nvSpPr>
              <p:cNvPr id="228457" name="Freeform 105"/>
              <p:cNvSpPr>
                <a:spLocks/>
              </p:cNvSpPr>
              <p:nvPr/>
            </p:nvSpPr>
            <p:spPr bwMode="auto">
              <a:xfrm>
                <a:off x="1424" y="1696"/>
                <a:ext cx="24" cy="2"/>
              </a:xfrm>
              <a:custGeom>
                <a:avLst/>
                <a:gdLst/>
                <a:ahLst/>
                <a:cxnLst>
                  <a:cxn ang="0">
                    <a:pos x="96" y="5"/>
                  </a:cxn>
                  <a:cxn ang="0">
                    <a:pos x="96" y="0"/>
                  </a:cxn>
                  <a:cxn ang="0">
                    <a:pos x="0" y="0"/>
                  </a:cxn>
                  <a:cxn ang="0">
                    <a:pos x="0" y="10"/>
                  </a:cxn>
                  <a:cxn ang="0">
                    <a:pos x="96" y="10"/>
                  </a:cxn>
                  <a:cxn ang="0">
                    <a:pos x="96" y="5"/>
                  </a:cxn>
                </a:cxnLst>
                <a:rect l="0" t="0" r="r" b="b"/>
                <a:pathLst>
                  <a:path w="96" h="10">
                    <a:moveTo>
                      <a:pt x="96" y="5"/>
                    </a:moveTo>
                    <a:lnTo>
                      <a:pt x="96" y="0"/>
                    </a:lnTo>
                    <a:lnTo>
                      <a:pt x="0" y="0"/>
                    </a:lnTo>
                    <a:lnTo>
                      <a:pt x="0" y="10"/>
                    </a:lnTo>
                    <a:lnTo>
                      <a:pt x="96" y="10"/>
                    </a:lnTo>
                    <a:lnTo>
                      <a:pt x="96" y="5"/>
                    </a:lnTo>
                    <a:close/>
                  </a:path>
                </a:pathLst>
              </a:custGeom>
              <a:solidFill>
                <a:srgbClr val="FFFFFF"/>
              </a:solidFill>
              <a:ln w="9525">
                <a:noFill/>
                <a:round/>
                <a:headEnd/>
                <a:tailEnd/>
              </a:ln>
            </p:spPr>
            <p:txBody>
              <a:bodyPr/>
              <a:lstStyle/>
              <a:p>
                <a:endParaRPr lang="sl-SI"/>
              </a:p>
            </p:txBody>
          </p:sp>
          <p:sp>
            <p:nvSpPr>
              <p:cNvPr id="228458" name="Rectangle 106"/>
              <p:cNvSpPr>
                <a:spLocks noChangeArrowheads="1"/>
              </p:cNvSpPr>
              <p:nvPr/>
            </p:nvSpPr>
            <p:spPr bwMode="auto">
              <a:xfrm>
                <a:off x="401" y="1314"/>
                <a:ext cx="24" cy="60"/>
              </a:xfrm>
              <a:prstGeom prst="rect">
                <a:avLst/>
              </a:prstGeom>
              <a:solidFill>
                <a:srgbClr val="0066FF"/>
              </a:solidFill>
              <a:ln w="9525">
                <a:noFill/>
                <a:miter lim="800000"/>
                <a:headEnd/>
                <a:tailEnd/>
              </a:ln>
            </p:spPr>
            <p:txBody>
              <a:bodyPr/>
              <a:lstStyle/>
              <a:p>
                <a:endParaRPr lang="sl-SI"/>
              </a:p>
            </p:txBody>
          </p:sp>
          <p:sp>
            <p:nvSpPr>
              <p:cNvPr id="228459" name="Freeform 107"/>
              <p:cNvSpPr>
                <a:spLocks/>
              </p:cNvSpPr>
              <p:nvPr/>
            </p:nvSpPr>
            <p:spPr bwMode="auto">
              <a:xfrm>
                <a:off x="401" y="1313"/>
                <a:ext cx="26" cy="3"/>
              </a:xfrm>
              <a:custGeom>
                <a:avLst/>
                <a:gdLst/>
                <a:ahLst/>
                <a:cxnLst>
                  <a:cxn ang="0">
                    <a:pos x="101" y="5"/>
                  </a:cxn>
                  <a:cxn ang="0">
                    <a:pos x="96" y="0"/>
                  </a:cxn>
                  <a:cxn ang="0">
                    <a:pos x="0" y="0"/>
                  </a:cxn>
                  <a:cxn ang="0">
                    <a:pos x="0" y="9"/>
                  </a:cxn>
                  <a:cxn ang="0">
                    <a:pos x="96" y="9"/>
                  </a:cxn>
                  <a:cxn ang="0">
                    <a:pos x="91" y="5"/>
                  </a:cxn>
                  <a:cxn ang="0">
                    <a:pos x="101" y="5"/>
                  </a:cxn>
                  <a:cxn ang="0">
                    <a:pos x="101" y="0"/>
                  </a:cxn>
                  <a:cxn ang="0">
                    <a:pos x="96" y="0"/>
                  </a:cxn>
                  <a:cxn ang="0">
                    <a:pos x="101" y="5"/>
                  </a:cxn>
                </a:cxnLst>
                <a:rect l="0" t="0" r="r" b="b"/>
                <a:pathLst>
                  <a:path w="101" h="9">
                    <a:moveTo>
                      <a:pt x="101" y="5"/>
                    </a:moveTo>
                    <a:lnTo>
                      <a:pt x="96" y="0"/>
                    </a:lnTo>
                    <a:lnTo>
                      <a:pt x="0" y="0"/>
                    </a:lnTo>
                    <a:lnTo>
                      <a:pt x="0" y="9"/>
                    </a:lnTo>
                    <a:lnTo>
                      <a:pt x="96" y="9"/>
                    </a:lnTo>
                    <a:lnTo>
                      <a:pt x="91" y="5"/>
                    </a:lnTo>
                    <a:lnTo>
                      <a:pt x="101" y="5"/>
                    </a:lnTo>
                    <a:lnTo>
                      <a:pt x="101" y="0"/>
                    </a:lnTo>
                    <a:lnTo>
                      <a:pt x="96" y="0"/>
                    </a:lnTo>
                    <a:lnTo>
                      <a:pt x="101" y="5"/>
                    </a:lnTo>
                    <a:close/>
                  </a:path>
                </a:pathLst>
              </a:custGeom>
              <a:solidFill>
                <a:srgbClr val="FFFFFF"/>
              </a:solidFill>
              <a:ln w="9525">
                <a:noFill/>
                <a:round/>
                <a:headEnd/>
                <a:tailEnd/>
              </a:ln>
            </p:spPr>
            <p:txBody>
              <a:bodyPr/>
              <a:lstStyle/>
              <a:p>
                <a:endParaRPr lang="sl-SI"/>
              </a:p>
            </p:txBody>
          </p:sp>
          <p:sp>
            <p:nvSpPr>
              <p:cNvPr id="228460" name="Freeform 108"/>
              <p:cNvSpPr>
                <a:spLocks/>
              </p:cNvSpPr>
              <p:nvPr/>
            </p:nvSpPr>
            <p:spPr bwMode="auto">
              <a:xfrm>
                <a:off x="424" y="1314"/>
                <a:ext cx="3" cy="61"/>
              </a:xfrm>
              <a:custGeom>
                <a:avLst/>
                <a:gdLst/>
                <a:ahLst/>
                <a:cxnLst>
                  <a:cxn ang="0">
                    <a:pos x="5" y="244"/>
                  </a:cxn>
                  <a:cxn ang="0">
                    <a:pos x="10" y="239"/>
                  </a:cxn>
                  <a:cxn ang="0">
                    <a:pos x="10" y="0"/>
                  </a:cxn>
                  <a:cxn ang="0">
                    <a:pos x="0" y="0"/>
                  </a:cxn>
                  <a:cxn ang="0">
                    <a:pos x="0" y="239"/>
                  </a:cxn>
                  <a:cxn ang="0">
                    <a:pos x="5" y="234"/>
                  </a:cxn>
                  <a:cxn ang="0">
                    <a:pos x="5" y="244"/>
                  </a:cxn>
                  <a:cxn ang="0">
                    <a:pos x="10" y="244"/>
                  </a:cxn>
                  <a:cxn ang="0">
                    <a:pos x="10" y="239"/>
                  </a:cxn>
                  <a:cxn ang="0">
                    <a:pos x="5" y="244"/>
                  </a:cxn>
                </a:cxnLst>
                <a:rect l="0" t="0" r="r" b="b"/>
                <a:pathLst>
                  <a:path w="10" h="244">
                    <a:moveTo>
                      <a:pt x="5" y="244"/>
                    </a:moveTo>
                    <a:lnTo>
                      <a:pt x="10" y="239"/>
                    </a:lnTo>
                    <a:lnTo>
                      <a:pt x="10" y="0"/>
                    </a:lnTo>
                    <a:lnTo>
                      <a:pt x="0" y="0"/>
                    </a:lnTo>
                    <a:lnTo>
                      <a:pt x="0" y="239"/>
                    </a:lnTo>
                    <a:lnTo>
                      <a:pt x="5" y="234"/>
                    </a:lnTo>
                    <a:lnTo>
                      <a:pt x="5" y="244"/>
                    </a:lnTo>
                    <a:lnTo>
                      <a:pt x="10" y="244"/>
                    </a:lnTo>
                    <a:lnTo>
                      <a:pt x="10" y="239"/>
                    </a:lnTo>
                    <a:lnTo>
                      <a:pt x="5" y="244"/>
                    </a:lnTo>
                    <a:close/>
                  </a:path>
                </a:pathLst>
              </a:custGeom>
              <a:solidFill>
                <a:srgbClr val="FFFFFF"/>
              </a:solidFill>
              <a:ln w="9525">
                <a:noFill/>
                <a:round/>
                <a:headEnd/>
                <a:tailEnd/>
              </a:ln>
            </p:spPr>
            <p:txBody>
              <a:bodyPr/>
              <a:lstStyle/>
              <a:p>
                <a:endParaRPr lang="sl-SI"/>
              </a:p>
            </p:txBody>
          </p:sp>
          <p:sp>
            <p:nvSpPr>
              <p:cNvPr id="228461" name="Freeform 109"/>
              <p:cNvSpPr>
                <a:spLocks/>
              </p:cNvSpPr>
              <p:nvPr/>
            </p:nvSpPr>
            <p:spPr bwMode="auto">
              <a:xfrm>
                <a:off x="400" y="1373"/>
                <a:ext cx="25" cy="2"/>
              </a:xfrm>
              <a:custGeom>
                <a:avLst/>
                <a:gdLst/>
                <a:ahLst/>
                <a:cxnLst>
                  <a:cxn ang="0">
                    <a:pos x="0" y="5"/>
                  </a:cxn>
                  <a:cxn ang="0">
                    <a:pos x="5" y="10"/>
                  </a:cxn>
                  <a:cxn ang="0">
                    <a:pos x="101" y="10"/>
                  </a:cxn>
                  <a:cxn ang="0">
                    <a:pos x="101" y="0"/>
                  </a:cxn>
                  <a:cxn ang="0">
                    <a:pos x="5" y="0"/>
                  </a:cxn>
                  <a:cxn ang="0">
                    <a:pos x="10" y="5"/>
                  </a:cxn>
                  <a:cxn ang="0">
                    <a:pos x="0" y="5"/>
                  </a:cxn>
                  <a:cxn ang="0">
                    <a:pos x="0" y="10"/>
                  </a:cxn>
                  <a:cxn ang="0">
                    <a:pos x="5" y="10"/>
                  </a:cxn>
                  <a:cxn ang="0">
                    <a:pos x="0" y="5"/>
                  </a:cxn>
                </a:cxnLst>
                <a:rect l="0" t="0" r="r" b="b"/>
                <a:pathLst>
                  <a:path w="101" h="10">
                    <a:moveTo>
                      <a:pt x="0" y="5"/>
                    </a:moveTo>
                    <a:lnTo>
                      <a:pt x="5" y="10"/>
                    </a:lnTo>
                    <a:lnTo>
                      <a:pt x="101" y="10"/>
                    </a:lnTo>
                    <a:lnTo>
                      <a:pt x="101" y="0"/>
                    </a:lnTo>
                    <a:lnTo>
                      <a:pt x="5" y="0"/>
                    </a:lnTo>
                    <a:lnTo>
                      <a:pt x="10" y="5"/>
                    </a:lnTo>
                    <a:lnTo>
                      <a:pt x="0" y="5"/>
                    </a:lnTo>
                    <a:lnTo>
                      <a:pt x="0" y="10"/>
                    </a:lnTo>
                    <a:lnTo>
                      <a:pt x="5" y="10"/>
                    </a:lnTo>
                    <a:lnTo>
                      <a:pt x="0" y="5"/>
                    </a:lnTo>
                    <a:close/>
                  </a:path>
                </a:pathLst>
              </a:custGeom>
              <a:solidFill>
                <a:srgbClr val="FFFFFF"/>
              </a:solidFill>
              <a:ln w="9525">
                <a:noFill/>
                <a:round/>
                <a:headEnd/>
                <a:tailEnd/>
              </a:ln>
            </p:spPr>
            <p:txBody>
              <a:bodyPr/>
              <a:lstStyle/>
              <a:p>
                <a:endParaRPr lang="sl-SI"/>
              </a:p>
            </p:txBody>
          </p:sp>
          <p:sp>
            <p:nvSpPr>
              <p:cNvPr id="228462" name="Freeform 110"/>
              <p:cNvSpPr>
                <a:spLocks/>
              </p:cNvSpPr>
              <p:nvPr/>
            </p:nvSpPr>
            <p:spPr bwMode="auto">
              <a:xfrm>
                <a:off x="400" y="1313"/>
                <a:ext cx="2" cy="61"/>
              </a:xfrm>
              <a:custGeom>
                <a:avLst/>
                <a:gdLst/>
                <a:ahLst/>
                <a:cxnLst>
                  <a:cxn ang="0">
                    <a:pos x="5" y="0"/>
                  </a:cxn>
                  <a:cxn ang="0">
                    <a:pos x="0" y="5"/>
                  </a:cxn>
                  <a:cxn ang="0">
                    <a:pos x="0" y="244"/>
                  </a:cxn>
                  <a:cxn ang="0">
                    <a:pos x="10" y="244"/>
                  </a:cxn>
                  <a:cxn ang="0">
                    <a:pos x="10" y="5"/>
                  </a:cxn>
                  <a:cxn ang="0">
                    <a:pos x="5" y="9"/>
                  </a:cxn>
                  <a:cxn ang="0">
                    <a:pos x="5" y="0"/>
                  </a:cxn>
                  <a:cxn ang="0">
                    <a:pos x="0" y="0"/>
                  </a:cxn>
                  <a:cxn ang="0">
                    <a:pos x="0" y="5"/>
                  </a:cxn>
                  <a:cxn ang="0">
                    <a:pos x="5" y="0"/>
                  </a:cxn>
                </a:cxnLst>
                <a:rect l="0" t="0" r="r" b="b"/>
                <a:pathLst>
                  <a:path w="10" h="244">
                    <a:moveTo>
                      <a:pt x="5" y="0"/>
                    </a:moveTo>
                    <a:lnTo>
                      <a:pt x="0" y="5"/>
                    </a:lnTo>
                    <a:lnTo>
                      <a:pt x="0" y="244"/>
                    </a:lnTo>
                    <a:lnTo>
                      <a:pt x="10" y="244"/>
                    </a:lnTo>
                    <a:lnTo>
                      <a:pt x="10" y="5"/>
                    </a:lnTo>
                    <a:lnTo>
                      <a:pt x="5" y="9"/>
                    </a:lnTo>
                    <a:lnTo>
                      <a:pt x="5" y="0"/>
                    </a:lnTo>
                    <a:lnTo>
                      <a:pt x="0" y="0"/>
                    </a:lnTo>
                    <a:lnTo>
                      <a:pt x="0" y="5"/>
                    </a:lnTo>
                    <a:lnTo>
                      <a:pt x="5" y="0"/>
                    </a:lnTo>
                    <a:close/>
                  </a:path>
                </a:pathLst>
              </a:custGeom>
              <a:solidFill>
                <a:srgbClr val="FFFFFF"/>
              </a:solidFill>
              <a:ln w="9525">
                <a:noFill/>
                <a:round/>
                <a:headEnd/>
                <a:tailEnd/>
              </a:ln>
            </p:spPr>
            <p:txBody>
              <a:bodyPr/>
              <a:lstStyle/>
              <a:p>
                <a:endParaRPr lang="sl-SI"/>
              </a:p>
            </p:txBody>
          </p:sp>
          <p:sp>
            <p:nvSpPr>
              <p:cNvPr id="228463" name="Rectangle 111"/>
              <p:cNvSpPr>
                <a:spLocks noChangeArrowheads="1"/>
              </p:cNvSpPr>
              <p:nvPr/>
            </p:nvSpPr>
            <p:spPr bwMode="auto">
              <a:xfrm>
                <a:off x="618" y="1314"/>
                <a:ext cx="24" cy="60"/>
              </a:xfrm>
              <a:prstGeom prst="rect">
                <a:avLst/>
              </a:prstGeom>
              <a:solidFill>
                <a:srgbClr val="0066FF"/>
              </a:solidFill>
              <a:ln w="9525">
                <a:noFill/>
                <a:miter lim="800000"/>
                <a:headEnd/>
                <a:tailEnd/>
              </a:ln>
            </p:spPr>
            <p:txBody>
              <a:bodyPr/>
              <a:lstStyle/>
              <a:p>
                <a:endParaRPr lang="sl-SI"/>
              </a:p>
            </p:txBody>
          </p:sp>
          <p:sp>
            <p:nvSpPr>
              <p:cNvPr id="228464" name="Freeform 112"/>
              <p:cNvSpPr>
                <a:spLocks/>
              </p:cNvSpPr>
              <p:nvPr/>
            </p:nvSpPr>
            <p:spPr bwMode="auto">
              <a:xfrm>
                <a:off x="618" y="1313"/>
                <a:ext cx="25" cy="3"/>
              </a:xfrm>
              <a:custGeom>
                <a:avLst/>
                <a:gdLst/>
                <a:ahLst/>
                <a:cxnLst>
                  <a:cxn ang="0">
                    <a:pos x="102" y="5"/>
                  </a:cxn>
                  <a:cxn ang="0">
                    <a:pos x="97" y="0"/>
                  </a:cxn>
                  <a:cxn ang="0">
                    <a:pos x="0" y="0"/>
                  </a:cxn>
                  <a:cxn ang="0">
                    <a:pos x="0" y="9"/>
                  </a:cxn>
                  <a:cxn ang="0">
                    <a:pos x="97" y="9"/>
                  </a:cxn>
                  <a:cxn ang="0">
                    <a:pos x="92" y="5"/>
                  </a:cxn>
                  <a:cxn ang="0">
                    <a:pos x="102" y="5"/>
                  </a:cxn>
                  <a:cxn ang="0">
                    <a:pos x="102" y="0"/>
                  </a:cxn>
                  <a:cxn ang="0">
                    <a:pos x="97" y="0"/>
                  </a:cxn>
                  <a:cxn ang="0">
                    <a:pos x="102" y="5"/>
                  </a:cxn>
                </a:cxnLst>
                <a:rect l="0" t="0" r="r" b="b"/>
                <a:pathLst>
                  <a:path w="102" h="9">
                    <a:moveTo>
                      <a:pt x="102" y="5"/>
                    </a:moveTo>
                    <a:lnTo>
                      <a:pt x="97" y="0"/>
                    </a:lnTo>
                    <a:lnTo>
                      <a:pt x="0" y="0"/>
                    </a:lnTo>
                    <a:lnTo>
                      <a:pt x="0" y="9"/>
                    </a:lnTo>
                    <a:lnTo>
                      <a:pt x="97" y="9"/>
                    </a:lnTo>
                    <a:lnTo>
                      <a:pt x="92" y="5"/>
                    </a:lnTo>
                    <a:lnTo>
                      <a:pt x="102" y="5"/>
                    </a:lnTo>
                    <a:lnTo>
                      <a:pt x="102" y="0"/>
                    </a:lnTo>
                    <a:lnTo>
                      <a:pt x="97" y="0"/>
                    </a:lnTo>
                    <a:lnTo>
                      <a:pt x="102" y="5"/>
                    </a:lnTo>
                    <a:close/>
                  </a:path>
                </a:pathLst>
              </a:custGeom>
              <a:solidFill>
                <a:srgbClr val="FFFFFF"/>
              </a:solidFill>
              <a:ln w="9525">
                <a:noFill/>
                <a:round/>
                <a:headEnd/>
                <a:tailEnd/>
              </a:ln>
            </p:spPr>
            <p:txBody>
              <a:bodyPr/>
              <a:lstStyle/>
              <a:p>
                <a:endParaRPr lang="sl-SI"/>
              </a:p>
            </p:txBody>
          </p:sp>
          <p:sp>
            <p:nvSpPr>
              <p:cNvPr id="228465" name="Freeform 113"/>
              <p:cNvSpPr>
                <a:spLocks/>
              </p:cNvSpPr>
              <p:nvPr/>
            </p:nvSpPr>
            <p:spPr bwMode="auto">
              <a:xfrm>
                <a:off x="641" y="1314"/>
                <a:ext cx="2" cy="61"/>
              </a:xfrm>
              <a:custGeom>
                <a:avLst/>
                <a:gdLst/>
                <a:ahLst/>
                <a:cxnLst>
                  <a:cxn ang="0">
                    <a:pos x="5" y="244"/>
                  </a:cxn>
                  <a:cxn ang="0">
                    <a:pos x="10" y="239"/>
                  </a:cxn>
                  <a:cxn ang="0">
                    <a:pos x="10" y="0"/>
                  </a:cxn>
                  <a:cxn ang="0">
                    <a:pos x="0" y="0"/>
                  </a:cxn>
                  <a:cxn ang="0">
                    <a:pos x="0" y="239"/>
                  </a:cxn>
                  <a:cxn ang="0">
                    <a:pos x="5" y="234"/>
                  </a:cxn>
                  <a:cxn ang="0">
                    <a:pos x="5" y="244"/>
                  </a:cxn>
                  <a:cxn ang="0">
                    <a:pos x="10" y="244"/>
                  </a:cxn>
                  <a:cxn ang="0">
                    <a:pos x="10" y="239"/>
                  </a:cxn>
                  <a:cxn ang="0">
                    <a:pos x="5" y="244"/>
                  </a:cxn>
                </a:cxnLst>
                <a:rect l="0" t="0" r="r" b="b"/>
                <a:pathLst>
                  <a:path w="10" h="244">
                    <a:moveTo>
                      <a:pt x="5" y="244"/>
                    </a:moveTo>
                    <a:lnTo>
                      <a:pt x="10" y="239"/>
                    </a:lnTo>
                    <a:lnTo>
                      <a:pt x="10" y="0"/>
                    </a:lnTo>
                    <a:lnTo>
                      <a:pt x="0" y="0"/>
                    </a:lnTo>
                    <a:lnTo>
                      <a:pt x="0" y="239"/>
                    </a:lnTo>
                    <a:lnTo>
                      <a:pt x="5" y="234"/>
                    </a:lnTo>
                    <a:lnTo>
                      <a:pt x="5" y="244"/>
                    </a:lnTo>
                    <a:lnTo>
                      <a:pt x="10" y="244"/>
                    </a:lnTo>
                    <a:lnTo>
                      <a:pt x="10" y="239"/>
                    </a:lnTo>
                    <a:lnTo>
                      <a:pt x="5" y="244"/>
                    </a:lnTo>
                    <a:close/>
                  </a:path>
                </a:pathLst>
              </a:custGeom>
              <a:solidFill>
                <a:srgbClr val="FFFFFF"/>
              </a:solidFill>
              <a:ln w="9525">
                <a:noFill/>
                <a:round/>
                <a:headEnd/>
                <a:tailEnd/>
              </a:ln>
            </p:spPr>
            <p:txBody>
              <a:bodyPr/>
              <a:lstStyle/>
              <a:p>
                <a:endParaRPr lang="sl-SI"/>
              </a:p>
            </p:txBody>
          </p:sp>
          <p:sp>
            <p:nvSpPr>
              <p:cNvPr id="228466" name="Freeform 114"/>
              <p:cNvSpPr>
                <a:spLocks/>
              </p:cNvSpPr>
              <p:nvPr/>
            </p:nvSpPr>
            <p:spPr bwMode="auto">
              <a:xfrm>
                <a:off x="617" y="1373"/>
                <a:ext cx="25" cy="2"/>
              </a:xfrm>
              <a:custGeom>
                <a:avLst/>
                <a:gdLst/>
                <a:ahLst/>
                <a:cxnLst>
                  <a:cxn ang="0">
                    <a:pos x="0" y="5"/>
                  </a:cxn>
                  <a:cxn ang="0">
                    <a:pos x="5" y="10"/>
                  </a:cxn>
                  <a:cxn ang="0">
                    <a:pos x="102" y="10"/>
                  </a:cxn>
                  <a:cxn ang="0">
                    <a:pos x="102" y="0"/>
                  </a:cxn>
                  <a:cxn ang="0">
                    <a:pos x="5" y="0"/>
                  </a:cxn>
                  <a:cxn ang="0">
                    <a:pos x="10" y="5"/>
                  </a:cxn>
                  <a:cxn ang="0">
                    <a:pos x="0" y="5"/>
                  </a:cxn>
                  <a:cxn ang="0">
                    <a:pos x="0" y="10"/>
                  </a:cxn>
                  <a:cxn ang="0">
                    <a:pos x="5" y="10"/>
                  </a:cxn>
                  <a:cxn ang="0">
                    <a:pos x="0" y="5"/>
                  </a:cxn>
                </a:cxnLst>
                <a:rect l="0" t="0" r="r" b="b"/>
                <a:pathLst>
                  <a:path w="102" h="10">
                    <a:moveTo>
                      <a:pt x="0" y="5"/>
                    </a:moveTo>
                    <a:lnTo>
                      <a:pt x="5" y="10"/>
                    </a:lnTo>
                    <a:lnTo>
                      <a:pt x="102" y="10"/>
                    </a:lnTo>
                    <a:lnTo>
                      <a:pt x="102" y="0"/>
                    </a:lnTo>
                    <a:lnTo>
                      <a:pt x="5" y="0"/>
                    </a:lnTo>
                    <a:lnTo>
                      <a:pt x="10" y="5"/>
                    </a:lnTo>
                    <a:lnTo>
                      <a:pt x="0" y="5"/>
                    </a:lnTo>
                    <a:lnTo>
                      <a:pt x="0" y="10"/>
                    </a:lnTo>
                    <a:lnTo>
                      <a:pt x="5" y="10"/>
                    </a:lnTo>
                    <a:lnTo>
                      <a:pt x="0" y="5"/>
                    </a:lnTo>
                    <a:close/>
                  </a:path>
                </a:pathLst>
              </a:custGeom>
              <a:solidFill>
                <a:srgbClr val="FFFFFF"/>
              </a:solidFill>
              <a:ln w="9525">
                <a:noFill/>
                <a:round/>
                <a:headEnd/>
                <a:tailEnd/>
              </a:ln>
            </p:spPr>
            <p:txBody>
              <a:bodyPr/>
              <a:lstStyle/>
              <a:p>
                <a:endParaRPr lang="sl-SI"/>
              </a:p>
            </p:txBody>
          </p:sp>
          <p:sp>
            <p:nvSpPr>
              <p:cNvPr id="228467" name="Freeform 115"/>
              <p:cNvSpPr>
                <a:spLocks/>
              </p:cNvSpPr>
              <p:nvPr/>
            </p:nvSpPr>
            <p:spPr bwMode="auto">
              <a:xfrm>
                <a:off x="617" y="1313"/>
                <a:ext cx="2" cy="61"/>
              </a:xfrm>
              <a:custGeom>
                <a:avLst/>
                <a:gdLst/>
                <a:ahLst/>
                <a:cxnLst>
                  <a:cxn ang="0">
                    <a:pos x="5" y="0"/>
                  </a:cxn>
                  <a:cxn ang="0">
                    <a:pos x="0" y="5"/>
                  </a:cxn>
                  <a:cxn ang="0">
                    <a:pos x="0" y="244"/>
                  </a:cxn>
                  <a:cxn ang="0">
                    <a:pos x="10" y="244"/>
                  </a:cxn>
                  <a:cxn ang="0">
                    <a:pos x="10" y="5"/>
                  </a:cxn>
                  <a:cxn ang="0">
                    <a:pos x="5" y="9"/>
                  </a:cxn>
                  <a:cxn ang="0">
                    <a:pos x="5" y="0"/>
                  </a:cxn>
                  <a:cxn ang="0">
                    <a:pos x="0" y="0"/>
                  </a:cxn>
                  <a:cxn ang="0">
                    <a:pos x="0" y="5"/>
                  </a:cxn>
                  <a:cxn ang="0">
                    <a:pos x="5" y="0"/>
                  </a:cxn>
                </a:cxnLst>
                <a:rect l="0" t="0" r="r" b="b"/>
                <a:pathLst>
                  <a:path w="10" h="244">
                    <a:moveTo>
                      <a:pt x="5" y="0"/>
                    </a:moveTo>
                    <a:lnTo>
                      <a:pt x="0" y="5"/>
                    </a:lnTo>
                    <a:lnTo>
                      <a:pt x="0" y="244"/>
                    </a:lnTo>
                    <a:lnTo>
                      <a:pt x="10" y="244"/>
                    </a:lnTo>
                    <a:lnTo>
                      <a:pt x="10" y="5"/>
                    </a:lnTo>
                    <a:lnTo>
                      <a:pt x="5" y="9"/>
                    </a:lnTo>
                    <a:lnTo>
                      <a:pt x="5" y="0"/>
                    </a:lnTo>
                    <a:lnTo>
                      <a:pt x="0" y="0"/>
                    </a:lnTo>
                    <a:lnTo>
                      <a:pt x="0" y="5"/>
                    </a:lnTo>
                    <a:lnTo>
                      <a:pt x="5" y="0"/>
                    </a:lnTo>
                    <a:close/>
                  </a:path>
                </a:pathLst>
              </a:custGeom>
              <a:solidFill>
                <a:srgbClr val="FFFFFF"/>
              </a:solidFill>
              <a:ln w="9525">
                <a:noFill/>
                <a:round/>
                <a:headEnd/>
                <a:tailEnd/>
              </a:ln>
            </p:spPr>
            <p:txBody>
              <a:bodyPr/>
              <a:lstStyle/>
              <a:p>
                <a:endParaRPr lang="sl-SI"/>
              </a:p>
            </p:txBody>
          </p:sp>
          <p:sp>
            <p:nvSpPr>
              <p:cNvPr id="228468" name="Rectangle 116"/>
              <p:cNvSpPr>
                <a:spLocks noChangeArrowheads="1"/>
              </p:cNvSpPr>
              <p:nvPr/>
            </p:nvSpPr>
            <p:spPr bwMode="auto">
              <a:xfrm>
                <a:off x="835" y="1314"/>
                <a:ext cx="24" cy="60"/>
              </a:xfrm>
              <a:prstGeom prst="rect">
                <a:avLst/>
              </a:prstGeom>
              <a:solidFill>
                <a:srgbClr val="0066FF"/>
              </a:solidFill>
              <a:ln w="9525">
                <a:noFill/>
                <a:miter lim="800000"/>
                <a:headEnd/>
                <a:tailEnd/>
              </a:ln>
            </p:spPr>
            <p:txBody>
              <a:bodyPr/>
              <a:lstStyle/>
              <a:p>
                <a:endParaRPr lang="sl-SI"/>
              </a:p>
            </p:txBody>
          </p:sp>
          <p:sp>
            <p:nvSpPr>
              <p:cNvPr id="228469" name="Freeform 117"/>
              <p:cNvSpPr>
                <a:spLocks/>
              </p:cNvSpPr>
              <p:nvPr/>
            </p:nvSpPr>
            <p:spPr bwMode="auto">
              <a:xfrm>
                <a:off x="835" y="1313"/>
                <a:ext cx="25" cy="3"/>
              </a:xfrm>
              <a:custGeom>
                <a:avLst/>
                <a:gdLst/>
                <a:ahLst/>
                <a:cxnLst>
                  <a:cxn ang="0">
                    <a:pos x="102" y="5"/>
                  </a:cxn>
                  <a:cxn ang="0">
                    <a:pos x="97" y="0"/>
                  </a:cxn>
                  <a:cxn ang="0">
                    <a:pos x="0" y="0"/>
                  </a:cxn>
                  <a:cxn ang="0">
                    <a:pos x="0" y="9"/>
                  </a:cxn>
                  <a:cxn ang="0">
                    <a:pos x="97" y="9"/>
                  </a:cxn>
                  <a:cxn ang="0">
                    <a:pos x="92" y="5"/>
                  </a:cxn>
                  <a:cxn ang="0">
                    <a:pos x="102" y="5"/>
                  </a:cxn>
                  <a:cxn ang="0">
                    <a:pos x="102" y="0"/>
                  </a:cxn>
                  <a:cxn ang="0">
                    <a:pos x="97" y="0"/>
                  </a:cxn>
                  <a:cxn ang="0">
                    <a:pos x="102" y="5"/>
                  </a:cxn>
                </a:cxnLst>
                <a:rect l="0" t="0" r="r" b="b"/>
                <a:pathLst>
                  <a:path w="102" h="9">
                    <a:moveTo>
                      <a:pt x="102" y="5"/>
                    </a:moveTo>
                    <a:lnTo>
                      <a:pt x="97" y="0"/>
                    </a:lnTo>
                    <a:lnTo>
                      <a:pt x="0" y="0"/>
                    </a:lnTo>
                    <a:lnTo>
                      <a:pt x="0" y="9"/>
                    </a:lnTo>
                    <a:lnTo>
                      <a:pt x="97" y="9"/>
                    </a:lnTo>
                    <a:lnTo>
                      <a:pt x="92" y="5"/>
                    </a:lnTo>
                    <a:lnTo>
                      <a:pt x="102" y="5"/>
                    </a:lnTo>
                    <a:lnTo>
                      <a:pt x="102" y="0"/>
                    </a:lnTo>
                    <a:lnTo>
                      <a:pt x="97" y="0"/>
                    </a:lnTo>
                    <a:lnTo>
                      <a:pt x="102" y="5"/>
                    </a:lnTo>
                    <a:close/>
                  </a:path>
                </a:pathLst>
              </a:custGeom>
              <a:solidFill>
                <a:srgbClr val="FFFFFF"/>
              </a:solidFill>
              <a:ln w="9525">
                <a:noFill/>
                <a:round/>
                <a:headEnd/>
                <a:tailEnd/>
              </a:ln>
            </p:spPr>
            <p:txBody>
              <a:bodyPr/>
              <a:lstStyle/>
              <a:p>
                <a:endParaRPr lang="sl-SI"/>
              </a:p>
            </p:txBody>
          </p:sp>
          <p:sp>
            <p:nvSpPr>
              <p:cNvPr id="228470" name="Freeform 118"/>
              <p:cNvSpPr>
                <a:spLocks/>
              </p:cNvSpPr>
              <p:nvPr/>
            </p:nvSpPr>
            <p:spPr bwMode="auto">
              <a:xfrm>
                <a:off x="857" y="1314"/>
                <a:ext cx="3" cy="61"/>
              </a:xfrm>
              <a:custGeom>
                <a:avLst/>
                <a:gdLst/>
                <a:ahLst/>
                <a:cxnLst>
                  <a:cxn ang="0">
                    <a:pos x="5" y="244"/>
                  </a:cxn>
                  <a:cxn ang="0">
                    <a:pos x="10" y="239"/>
                  </a:cxn>
                  <a:cxn ang="0">
                    <a:pos x="10" y="0"/>
                  </a:cxn>
                  <a:cxn ang="0">
                    <a:pos x="0" y="0"/>
                  </a:cxn>
                  <a:cxn ang="0">
                    <a:pos x="0" y="239"/>
                  </a:cxn>
                  <a:cxn ang="0">
                    <a:pos x="5" y="234"/>
                  </a:cxn>
                  <a:cxn ang="0">
                    <a:pos x="5" y="244"/>
                  </a:cxn>
                  <a:cxn ang="0">
                    <a:pos x="10" y="244"/>
                  </a:cxn>
                  <a:cxn ang="0">
                    <a:pos x="10" y="239"/>
                  </a:cxn>
                  <a:cxn ang="0">
                    <a:pos x="5" y="244"/>
                  </a:cxn>
                </a:cxnLst>
                <a:rect l="0" t="0" r="r" b="b"/>
                <a:pathLst>
                  <a:path w="10" h="244">
                    <a:moveTo>
                      <a:pt x="5" y="244"/>
                    </a:moveTo>
                    <a:lnTo>
                      <a:pt x="10" y="239"/>
                    </a:lnTo>
                    <a:lnTo>
                      <a:pt x="10" y="0"/>
                    </a:lnTo>
                    <a:lnTo>
                      <a:pt x="0" y="0"/>
                    </a:lnTo>
                    <a:lnTo>
                      <a:pt x="0" y="239"/>
                    </a:lnTo>
                    <a:lnTo>
                      <a:pt x="5" y="234"/>
                    </a:lnTo>
                    <a:lnTo>
                      <a:pt x="5" y="244"/>
                    </a:lnTo>
                    <a:lnTo>
                      <a:pt x="10" y="244"/>
                    </a:lnTo>
                    <a:lnTo>
                      <a:pt x="10" y="239"/>
                    </a:lnTo>
                    <a:lnTo>
                      <a:pt x="5" y="244"/>
                    </a:lnTo>
                    <a:close/>
                  </a:path>
                </a:pathLst>
              </a:custGeom>
              <a:solidFill>
                <a:srgbClr val="FFFFFF"/>
              </a:solidFill>
              <a:ln w="9525">
                <a:noFill/>
                <a:round/>
                <a:headEnd/>
                <a:tailEnd/>
              </a:ln>
            </p:spPr>
            <p:txBody>
              <a:bodyPr/>
              <a:lstStyle/>
              <a:p>
                <a:endParaRPr lang="sl-SI"/>
              </a:p>
            </p:txBody>
          </p:sp>
          <p:sp>
            <p:nvSpPr>
              <p:cNvPr id="228471" name="Freeform 119"/>
              <p:cNvSpPr>
                <a:spLocks/>
              </p:cNvSpPr>
              <p:nvPr/>
            </p:nvSpPr>
            <p:spPr bwMode="auto">
              <a:xfrm>
                <a:off x="833" y="1373"/>
                <a:ext cx="26" cy="2"/>
              </a:xfrm>
              <a:custGeom>
                <a:avLst/>
                <a:gdLst/>
                <a:ahLst/>
                <a:cxnLst>
                  <a:cxn ang="0">
                    <a:pos x="0" y="5"/>
                  </a:cxn>
                  <a:cxn ang="0">
                    <a:pos x="5" y="10"/>
                  </a:cxn>
                  <a:cxn ang="0">
                    <a:pos x="102" y="10"/>
                  </a:cxn>
                  <a:cxn ang="0">
                    <a:pos x="102" y="0"/>
                  </a:cxn>
                  <a:cxn ang="0">
                    <a:pos x="5" y="0"/>
                  </a:cxn>
                  <a:cxn ang="0">
                    <a:pos x="10" y="5"/>
                  </a:cxn>
                  <a:cxn ang="0">
                    <a:pos x="0" y="5"/>
                  </a:cxn>
                  <a:cxn ang="0">
                    <a:pos x="0" y="10"/>
                  </a:cxn>
                  <a:cxn ang="0">
                    <a:pos x="5" y="10"/>
                  </a:cxn>
                  <a:cxn ang="0">
                    <a:pos x="0" y="5"/>
                  </a:cxn>
                </a:cxnLst>
                <a:rect l="0" t="0" r="r" b="b"/>
                <a:pathLst>
                  <a:path w="102" h="10">
                    <a:moveTo>
                      <a:pt x="0" y="5"/>
                    </a:moveTo>
                    <a:lnTo>
                      <a:pt x="5" y="10"/>
                    </a:lnTo>
                    <a:lnTo>
                      <a:pt x="102" y="10"/>
                    </a:lnTo>
                    <a:lnTo>
                      <a:pt x="102" y="0"/>
                    </a:lnTo>
                    <a:lnTo>
                      <a:pt x="5" y="0"/>
                    </a:lnTo>
                    <a:lnTo>
                      <a:pt x="10" y="5"/>
                    </a:lnTo>
                    <a:lnTo>
                      <a:pt x="0" y="5"/>
                    </a:lnTo>
                    <a:lnTo>
                      <a:pt x="0" y="10"/>
                    </a:lnTo>
                    <a:lnTo>
                      <a:pt x="5" y="10"/>
                    </a:lnTo>
                    <a:lnTo>
                      <a:pt x="0" y="5"/>
                    </a:lnTo>
                    <a:close/>
                  </a:path>
                </a:pathLst>
              </a:custGeom>
              <a:solidFill>
                <a:srgbClr val="FFFFFF"/>
              </a:solidFill>
              <a:ln w="9525">
                <a:noFill/>
                <a:round/>
                <a:headEnd/>
                <a:tailEnd/>
              </a:ln>
            </p:spPr>
            <p:txBody>
              <a:bodyPr/>
              <a:lstStyle/>
              <a:p>
                <a:endParaRPr lang="sl-SI"/>
              </a:p>
            </p:txBody>
          </p:sp>
          <p:sp>
            <p:nvSpPr>
              <p:cNvPr id="228472" name="Freeform 120"/>
              <p:cNvSpPr>
                <a:spLocks/>
              </p:cNvSpPr>
              <p:nvPr/>
            </p:nvSpPr>
            <p:spPr bwMode="auto">
              <a:xfrm>
                <a:off x="833" y="1313"/>
                <a:ext cx="3" cy="61"/>
              </a:xfrm>
              <a:custGeom>
                <a:avLst/>
                <a:gdLst/>
                <a:ahLst/>
                <a:cxnLst>
                  <a:cxn ang="0">
                    <a:pos x="5" y="0"/>
                  </a:cxn>
                  <a:cxn ang="0">
                    <a:pos x="0" y="5"/>
                  </a:cxn>
                  <a:cxn ang="0">
                    <a:pos x="0" y="244"/>
                  </a:cxn>
                  <a:cxn ang="0">
                    <a:pos x="10" y="244"/>
                  </a:cxn>
                  <a:cxn ang="0">
                    <a:pos x="10" y="5"/>
                  </a:cxn>
                  <a:cxn ang="0">
                    <a:pos x="5" y="9"/>
                  </a:cxn>
                  <a:cxn ang="0">
                    <a:pos x="5" y="0"/>
                  </a:cxn>
                  <a:cxn ang="0">
                    <a:pos x="0" y="0"/>
                  </a:cxn>
                  <a:cxn ang="0">
                    <a:pos x="0" y="5"/>
                  </a:cxn>
                  <a:cxn ang="0">
                    <a:pos x="5" y="0"/>
                  </a:cxn>
                </a:cxnLst>
                <a:rect l="0" t="0" r="r" b="b"/>
                <a:pathLst>
                  <a:path w="10" h="244">
                    <a:moveTo>
                      <a:pt x="5" y="0"/>
                    </a:moveTo>
                    <a:lnTo>
                      <a:pt x="0" y="5"/>
                    </a:lnTo>
                    <a:lnTo>
                      <a:pt x="0" y="244"/>
                    </a:lnTo>
                    <a:lnTo>
                      <a:pt x="10" y="244"/>
                    </a:lnTo>
                    <a:lnTo>
                      <a:pt x="10" y="5"/>
                    </a:lnTo>
                    <a:lnTo>
                      <a:pt x="5" y="9"/>
                    </a:lnTo>
                    <a:lnTo>
                      <a:pt x="5" y="0"/>
                    </a:lnTo>
                    <a:lnTo>
                      <a:pt x="0" y="0"/>
                    </a:lnTo>
                    <a:lnTo>
                      <a:pt x="0" y="5"/>
                    </a:lnTo>
                    <a:lnTo>
                      <a:pt x="5" y="0"/>
                    </a:lnTo>
                    <a:close/>
                  </a:path>
                </a:pathLst>
              </a:custGeom>
              <a:solidFill>
                <a:srgbClr val="FFFFFF"/>
              </a:solidFill>
              <a:ln w="9525">
                <a:noFill/>
                <a:round/>
                <a:headEnd/>
                <a:tailEnd/>
              </a:ln>
            </p:spPr>
            <p:txBody>
              <a:bodyPr/>
              <a:lstStyle/>
              <a:p>
                <a:endParaRPr lang="sl-SI"/>
              </a:p>
            </p:txBody>
          </p:sp>
          <p:sp>
            <p:nvSpPr>
              <p:cNvPr id="228473" name="Rectangle 121"/>
              <p:cNvSpPr>
                <a:spLocks noChangeArrowheads="1"/>
              </p:cNvSpPr>
              <p:nvPr/>
            </p:nvSpPr>
            <p:spPr bwMode="auto">
              <a:xfrm>
                <a:off x="943" y="1473"/>
                <a:ext cx="60" cy="18"/>
              </a:xfrm>
              <a:prstGeom prst="rect">
                <a:avLst/>
              </a:prstGeom>
              <a:solidFill>
                <a:srgbClr val="FFFFFF"/>
              </a:solidFill>
              <a:ln w="9525">
                <a:noFill/>
                <a:miter lim="800000"/>
                <a:headEnd/>
                <a:tailEnd/>
              </a:ln>
            </p:spPr>
            <p:txBody>
              <a:bodyPr/>
              <a:lstStyle/>
              <a:p>
                <a:endParaRPr lang="sl-SI"/>
              </a:p>
            </p:txBody>
          </p:sp>
          <p:sp>
            <p:nvSpPr>
              <p:cNvPr id="228474" name="Freeform 122"/>
              <p:cNvSpPr>
                <a:spLocks/>
              </p:cNvSpPr>
              <p:nvPr/>
            </p:nvSpPr>
            <p:spPr bwMode="auto">
              <a:xfrm>
                <a:off x="941" y="1472"/>
                <a:ext cx="3" cy="19"/>
              </a:xfrm>
              <a:custGeom>
                <a:avLst/>
                <a:gdLst/>
                <a:ahLst/>
                <a:cxnLst>
                  <a:cxn ang="0">
                    <a:pos x="5" y="0"/>
                  </a:cxn>
                  <a:cxn ang="0">
                    <a:pos x="0" y="5"/>
                  </a:cxn>
                  <a:cxn ang="0">
                    <a:pos x="0" y="77"/>
                  </a:cxn>
                  <a:cxn ang="0">
                    <a:pos x="10" y="77"/>
                  </a:cxn>
                  <a:cxn ang="0">
                    <a:pos x="10" y="5"/>
                  </a:cxn>
                  <a:cxn ang="0">
                    <a:pos x="5" y="10"/>
                  </a:cxn>
                  <a:cxn ang="0">
                    <a:pos x="5" y="0"/>
                  </a:cxn>
                  <a:cxn ang="0">
                    <a:pos x="0" y="0"/>
                  </a:cxn>
                  <a:cxn ang="0">
                    <a:pos x="0" y="5"/>
                  </a:cxn>
                  <a:cxn ang="0">
                    <a:pos x="5" y="0"/>
                  </a:cxn>
                </a:cxnLst>
                <a:rect l="0" t="0" r="r" b="b"/>
                <a:pathLst>
                  <a:path w="10" h="77">
                    <a:moveTo>
                      <a:pt x="5" y="0"/>
                    </a:moveTo>
                    <a:lnTo>
                      <a:pt x="0" y="5"/>
                    </a:lnTo>
                    <a:lnTo>
                      <a:pt x="0" y="77"/>
                    </a:lnTo>
                    <a:lnTo>
                      <a:pt x="10" y="77"/>
                    </a:lnTo>
                    <a:lnTo>
                      <a:pt x="10" y="5"/>
                    </a:lnTo>
                    <a:lnTo>
                      <a:pt x="5" y="10"/>
                    </a:lnTo>
                    <a:lnTo>
                      <a:pt x="5" y="0"/>
                    </a:lnTo>
                    <a:lnTo>
                      <a:pt x="0" y="0"/>
                    </a:lnTo>
                    <a:lnTo>
                      <a:pt x="0" y="5"/>
                    </a:lnTo>
                    <a:lnTo>
                      <a:pt x="5" y="0"/>
                    </a:lnTo>
                    <a:close/>
                  </a:path>
                </a:pathLst>
              </a:custGeom>
              <a:solidFill>
                <a:srgbClr val="FFFFFF"/>
              </a:solidFill>
              <a:ln w="9525">
                <a:noFill/>
                <a:round/>
                <a:headEnd/>
                <a:tailEnd/>
              </a:ln>
            </p:spPr>
            <p:txBody>
              <a:bodyPr/>
              <a:lstStyle/>
              <a:p>
                <a:endParaRPr lang="sl-SI"/>
              </a:p>
            </p:txBody>
          </p:sp>
          <p:sp>
            <p:nvSpPr>
              <p:cNvPr id="228475" name="Freeform 123"/>
              <p:cNvSpPr>
                <a:spLocks/>
              </p:cNvSpPr>
              <p:nvPr/>
            </p:nvSpPr>
            <p:spPr bwMode="auto">
              <a:xfrm>
                <a:off x="943" y="1472"/>
                <a:ext cx="61" cy="2"/>
              </a:xfrm>
              <a:custGeom>
                <a:avLst/>
                <a:gdLst/>
                <a:ahLst/>
                <a:cxnLst>
                  <a:cxn ang="0">
                    <a:pos x="246" y="5"/>
                  </a:cxn>
                  <a:cxn ang="0">
                    <a:pos x="241" y="0"/>
                  </a:cxn>
                  <a:cxn ang="0">
                    <a:pos x="0" y="0"/>
                  </a:cxn>
                  <a:cxn ang="0">
                    <a:pos x="0" y="10"/>
                  </a:cxn>
                  <a:cxn ang="0">
                    <a:pos x="241" y="10"/>
                  </a:cxn>
                  <a:cxn ang="0">
                    <a:pos x="236" y="5"/>
                  </a:cxn>
                  <a:cxn ang="0">
                    <a:pos x="246" y="5"/>
                  </a:cxn>
                  <a:cxn ang="0">
                    <a:pos x="246" y="0"/>
                  </a:cxn>
                  <a:cxn ang="0">
                    <a:pos x="241" y="0"/>
                  </a:cxn>
                  <a:cxn ang="0">
                    <a:pos x="246" y="5"/>
                  </a:cxn>
                </a:cxnLst>
                <a:rect l="0" t="0" r="r" b="b"/>
                <a:pathLst>
                  <a:path w="246" h="10">
                    <a:moveTo>
                      <a:pt x="246" y="5"/>
                    </a:moveTo>
                    <a:lnTo>
                      <a:pt x="241" y="0"/>
                    </a:lnTo>
                    <a:lnTo>
                      <a:pt x="0" y="0"/>
                    </a:lnTo>
                    <a:lnTo>
                      <a:pt x="0" y="10"/>
                    </a:lnTo>
                    <a:lnTo>
                      <a:pt x="241" y="10"/>
                    </a:lnTo>
                    <a:lnTo>
                      <a:pt x="236" y="5"/>
                    </a:lnTo>
                    <a:lnTo>
                      <a:pt x="246" y="5"/>
                    </a:lnTo>
                    <a:lnTo>
                      <a:pt x="246" y="0"/>
                    </a:lnTo>
                    <a:lnTo>
                      <a:pt x="241" y="0"/>
                    </a:lnTo>
                    <a:lnTo>
                      <a:pt x="246" y="5"/>
                    </a:lnTo>
                    <a:close/>
                  </a:path>
                </a:pathLst>
              </a:custGeom>
              <a:solidFill>
                <a:srgbClr val="FFFFFF"/>
              </a:solidFill>
              <a:ln w="9525">
                <a:noFill/>
                <a:round/>
                <a:headEnd/>
                <a:tailEnd/>
              </a:ln>
            </p:spPr>
            <p:txBody>
              <a:bodyPr/>
              <a:lstStyle/>
              <a:p>
                <a:endParaRPr lang="sl-SI"/>
              </a:p>
            </p:txBody>
          </p:sp>
          <p:sp>
            <p:nvSpPr>
              <p:cNvPr id="228476" name="Freeform 124"/>
              <p:cNvSpPr>
                <a:spLocks/>
              </p:cNvSpPr>
              <p:nvPr/>
            </p:nvSpPr>
            <p:spPr bwMode="auto">
              <a:xfrm>
                <a:off x="1002" y="1473"/>
                <a:ext cx="2" cy="19"/>
              </a:xfrm>
              <a:custGeom>
                <a:avLst/>
                <a:gdLst/>
                <a:ahLst/>
                <a:cxnLst>
                  <a:cxn ang="0">
                    <a:pos x="5" y="77"/>
                  </a:cxn>
                  <a:cxn ang="0">
                    <a:pos x="10" y="72"/>
                  </a:cxn>
                  <a:cxn ang="0">
                    <a:pos x="10" y="0"/>
                  </a:cxn>
                  <a:cxn ang="0">
                    <a:pos x="0" y="0"/>
                  </a:cxn>
                  <a:cxn ang="0">
                    <a:pos x="0" y="72"/>
                  </a:cxn>
                  <a:cxn ang="0">
                    <a:pos x="5" y="67"/>
                  </a:cxn>
                  <a:cxn ang="0">
                    <a:pos x="5" y="77"/>
                  </a:cxn>
                  <a:cxn ang="0">
                    <a:pos x="10" y="77"/>
                  </a:cxn>
                  <a:cxn ang="0">
                    <a:pos x="10" y="72"/>
                  </a:cxn>
                  <a:cxn ang="0">
                    <a:pos x="5" y="77"/>
                  </a:cxn>
                </a:cxnLst>
                <a:rect l="0" t="0" r="r" b="b"/>
                <a:pathLst>
                  <a:path w="10" h="77">
                    <a:moveTo>
                      <a:pt x="5" y="77"/>
                    </a:moveTo>
                    <a:lnTo>
                      <a:pt x="10" y="72"/>
                    </a:lnTo>
                    <a:lnTo>
                      <a:pt x="10" y="0"/>
                    </a:lnTo>
                    <a:lnTo>
                      <a:pt x="0" y="0"/>
                    </a:lnTo>
                    <a:lnTo>
                      <a:pt x="0" y="72"/>
                    </a:lnTo>
                    <a:lnTo>
                      <a:pt x="5" y="67"/>
                    </a:lnTo>
                    <a:lnTo>
                      <a:pt x="5" y="77"/>
                    </a:lnTo>
                    <a:lnTo>
                      <a:pt x="10" y="77"/>
                    </a:lnTo>
                    <a:lnTo>
                      <a:pt x="10" y="72"/>
                    </a:lnTo>
                    <a:lnTo>
                      <a:pt x="5" y="77"/>
                    </a:lnTo>
                    <a:close/>
                  </a:path>
                </a:pathLst>
              </a:custGeom>
              <a:solidFill>
                <a:srgbClr val="FFFFFF"/>
              </a:solidFill>
              <a:ln w="9525">
                <a:noFill/>
                <a:round/>
                <a:headEnd/>
                <a:tailEnd/>
              </a:ln>
            </p:spPr>
            <p:txBody>
              <a:bodyPr/>
              <a:lstStyle/>
              <a:p>
                <a:endParaRPr lang="sl-SI"/>
              </a:p>
            </p:txBody>
          </p:sp>
          <p:sp>
            <p:nvSpPr>
              <p:cNvPr id="228477" name="Freeform 125"/>
              <p:cNvSpPr>
                <a:spLocks/>
              </p:cNvSpPr>
              <p:nvPr/>
            </p:nvSpPr>
            <p:spPr bwMode="auto">
              <a:xfrm>
                <a:off x="941" y="1490"/>
                <a:ext cx="62" cy="2"/>
              </a:xfrm>
              <a:custGeom>
                <a:avLst/>
                <a:gdLst/>
                <a:ahLst/>
                <a:cxnLst>
                  <a:cxn ang="0">
                    <a:pos x="0" y="5"/>
                  </a:cxn>
                  <a:cxn ang="0">
                    <a:pos x="5" y="10"/>
                  </a:cxn>
                  <a:cxn ang="0">
                    <a:pos x="246" y="10"/>
                  </a:cxn>
                  <a:cxn ang="0">
                    <a:pos x="246" y="0"/>
                  </a:cxn>
                  <a:cxn ang="0">
                    <a:pos x="5" y="0"/>
                  </a:cxn>
                  <a:cxn ang="0">
                    <a:pos x="10" y="5"/>
                  </a:cxn>
                  <a:cxn ang="0">
                    <a:pos x="0" y="5"/>
                  </a:cxn>
                  <a:cxn ang="0">
                    <a:pos x="0" y="10"/>
                  </a:cxn>
                  <a:cxn ang="0">
                    <a:pos x="5" y="10"/>
                  </a:cxn>
                  <a:cxn ang="0">
                    <a:pos x="0" y="5"/>
                  </a:cxn>
                </a:cxnLst>
                <a:rect l="0" t="0" r="r" b="b"/>
                <a:pathLst>
                  <a:path w="246" h="10">
                    <a:moveTo>
                      <a:pt x="0" y="5"/>
                    </a:moveTo>
                    <a:lnTo>
                      <a:pt x="5" y="10"/>
                    </a:lnTo>
                    <a:lnTo>
                      <a:pt x="246" y="10"/>
                    </a:lnTo>
                    <a:lnTo>
                      <a:pt x="246" y="0"/>
                    </a:lnTo>
                    <a:lnTo>
                      <a:pt x="5" y="0"/>
                    </a:lnTo>
                    <a:lnTo>
                      <a:pt x="10" y="5"/>
                    </a:lnTo>
                    <a:lnTo>
                      <a:pt x="0" y="5"/>
                    </a:lnTo>
                    <a:lnTo>
                      <a:pt x="0" y="10"/>
                    </a:lnTo>
                    <a:lnTo>
                      <a:pt x="5" y="10"/>
                    </a:lnTo>
                    <a:lnTo>
                      <a:pt x="0" y="5"/>
                    </a:lnTo>
                    <a:close/>
                  </a:path>
                </a:pathLst>
              </a:custGeom>
              <a:solidFill>
                <a:srgbClr val="FFFFFF"/>
              </a:solidFill>
              <a:ln w="9525">
                <a:noFill/>
                <a:round/>
                <a:headEnd/>
                <a:tailEnd/>
              </a:ln>
            </p:spPr>
            <p:txBody>
              <a:bodyPr/>
              <a:lstStyle/>
              <a:p>
                <a:endParaRPr lang="sl-SI"/>
              </a:p>
            </p:txBody>
          </p:sp>
          <p:sp>
            <p:nvSpPr>
              <p:cNvPr id="228478" name="Rectangle 126"/>
              <p:cNvSpPr>
                <a:spLocks noChangeArrowheads="1"/>
              </p:cNvSpPr>
              <p:nvPr/>
            </p:nvSpPr>
            <p:spPr bwMode="auto">
              <a:xfrm>
                <a:off x="1117" y="1473"/>
                <a:ext cx="60" cy="18"/>
              </a:xfrm>
              <a:prstGeom prst="rect">
                <a:avLst/>
              </a:prstGeom>
              <a:solidFill>
                <a:srgbClr val="FFFFFF"/>
              </a:solidFill>
              <a:ln w="9525">
                <a:noFill/>
                <a:miter lim="800000"/>
                <a:headEnd/>
                <a:tailEnd/>
              </a:ln>
            </p:spPr>
            <p:txBody>
              <a:bodyPr/>
              <a:lstStyle/>
              <a:p>
                <a:endParaRPr lang="sl-SI"/>
              </a:p>
            </p:txBody>
          </p:sp>
          <p:sp>
            <p:nvSpPr>
              <p:cNvPr id="228479" name="Freeform 127"/>
              <p:cNvSpPr>
                <a:spLocks/>
              </p:cNvSpPr>
              <p:nvPr/>
            </p:nvSpPr>
            <p:spPr bwMode="auto">
              <a:xfrm>
                <a:off x="1116" y="1472"/>
                <a:ext cx="2" cy="19"/>
              </a:xfrm>
              <a:custGeom>
                <a:avLst/>
                <a:gdLst/>
                <a:ahLst/>
                <a:cxnLst>
                  <a:cxn ang="0">
                    <a:pos x="5" y="0"/>
                  </a:cxn>
                  <a:cxn ang="0">
                    <a:pos x="0" y="5"/>
                  </a:cxn>
                  <a:cxn ang="0">
                    <a:pos x="0" y="77"/>
                  </a:cxn>
                  <a:cxn ang="0">
                    <a:pos x="10" y="77"/>
                  </a:cxn>
                  <a:cxn ang="0">
                    <a:pos x="10" y="5"/>
                  </a:cxn>
                  <a:cxn ang="0">
                    <a:pos x="5" y="10"/>
                  </a:cxn>
                  <a:cxn ang="0">
                    <a:pos x="5" y="0"/>
                  </a:cxn>
                  <a:cxn ang="0">
                    <a:pos x="0" y="0"/>
                  </a:cxn>
                  <a:cxn ang="0">
                    <a:pos x="0" y="5"/>
                  </a:cxn>
                  <a:cxn ang="0">
                    <a:pos x="5" y="0"/>
                  </a:cxn>
                </a:cxnLst>
                <a:rect l="0" t="0" r="r" b="b"/>
                <a:pathLst>
                  <a:path w="10" h="77">
                    <a:moveTo>
                      <a:pt x="5" y="0"/>
                    </a:moveTo>
                    <a:lnTo>
                      <a:pt x="0" y="5"/>
                    </a:lnTo>
                    <a:lnTo>
                      <a:pt x="0" y="77"/>
                    </a:lnTo>
                    <a:lnTo>
                      <a:pt x="10" y="77"/>
                    </a:lnTo>
                    <a:lnTo>
                      <a:pt x="10" y="5"/>
                    </a:lnTo>
                    <a:lnTo>
                      <a:pt x="5" y="10"/>
                    </a:lnTo>
                    <a:lnTo>
                      <a:pt x="5" y="0"/>
                    </a:lnTo>
                    <a:lnTo>
                      <a:pt x="0" y="0"/>
                    </a:lnTo>
                    <a:lnTo>
                      <a:pt x="0" y="5"/>
                    </a:lnTo>
                    <a:lnTo>
                      <a:pt x="5" y="0"/>
                    </a:lnTo>
                    <a:close/>
                  </a:path>
                </a:pathLst>
              </a:custGeom>
              <a:solidFill>
                <a:srgbClr val="FFFFFF"/>
              </a:solidFill>
              <a:ln w="9525">
                <a:noFill/>
                <a:round/>
                <a:headEnd/>
                <a:tailEnd/>
              </a:ln>
            </p:spPr>
            <p:txBody>
              <a:bodyPr/>
              <a:lstStyle/>
              <a:p>
                <a:endParaRPr lang="sl-SI"/>
              </a:p>
            </p:txBody>
          </p:sp>
          <p:sp>
            <p:nvSpPr>
              <p:cNvPr id="228480" name="Freeform 128"/>
              <p:cNvSpPr>
                <a:spLocks/>
              </p:cNvSpPr>
              <p:nvPr/>
            </p:nvSpPr>
            <p:spPr bwMode="auto">
              <a:xfrm>
                <a:off x="1117" y="1472"/>
                <a:ext cx="62" cy="2"/>
              </a:xfrm>
              <a:custGeom>
                <a:avLst/>
                <a:gdLst/>
                <a:ahLst/>
                <a:cxnLst>
                  <a:cxn ang="0">
                    <a:pos x="246" y="5"/>
                  </a:cxn>
                  <a:cxn ang="0">
                    <a:pos x="241" y="0"/>
                  </a:cxn>
                  <a:cxn ang="0">
                    <a:pos x="0" y="0"/>
                  </a:cxn>
                  <a:cxn ang="0">
                    <a:pos x="0" y="10"/>
                  </a:cxn>
                  <a:cxn ang="0">
                    <a:pos x="241" y="10"/>
                  </a:cxn>
                  <a:cxn ang="0">
                    <a:pos x="236" y="5"/>
                  </a:cxn>
                  <a:cxn ang="0">
                    <a:pos x="246" y="5"/>
                  </a:cxn>
                  <a:cxn ang="0">
                    <a:pos x="246" y="0"/>
                  </a:cxn>
                  <a:cxn ang="0">
                    <a:pos x="241" y="0"/>
                  </a:cxn>
                  <a:cxn ang="0">
                    <a:pos x="246" y="5"/>
                  </a:cxn>
                </a:cxnLst>
                <a:rect l="0" t="0" r="r" b="b"/>
                <a:pathLst>
                  <a:path w="246" h="10">
                    <a:moveTo>
                      <a:pt x="246" y="5"/>
                    </a:moveTo>
                    <a:lnTo>
                      <a:pt x="241" y="0"/>
                    </a:lnTo>
                    <a:lnTo>
                      <a:pt x="0" y="0"/>
                    </a:lnTo>
                    <a:lnTo>
                      <a:pt x="0" y="10"/>
                    </a:lnTo>
                    <a:lnTo>
                      <a:pt x="241" y="10"/>
                    </a:lnTo>
                    <a:lnTo>
                      <a:pt x="236" y="5"/>
                    </a:lnTo>
                    <a:lnTo>
                      <a:pt x="246" y="5"/>
                    </a:lnTo>
                    <a:lnTo>
                      <a:pt x="246" y="0"/>
                    </a:lnTo>
                    <a:lnTo>
                      <a:pt x="241" y="0"/>
                    </a:lnTo>
                    <a:lnTo>
                      <a:pt x="246" y="5"/>
                    </a:lnTo>
                    <a:close/>
                  </a:path>
                </a:pathLst>
              </a:custGeom>
              <a:solidFill>
                <a:srgbClr val="FFFFFF"/>
              </a:solidFill>
              <a:ln w="9525">
                <a:noFill/>
                <a:round/>
                <a:headEnd/>
                <a:tailEnd/>
              </a:ln>
            </p:spPr>
            <p:txBody>
              <a:bodyPr/>
              <a:lstStyle/>
              <a:p>
                <a:endParaRPr lang="sl-SI"/>
              </a:p>
            </p:txBody>
          </p:sp>
          <p:sp>
            <p:nvSpPr>
              <p:cNvPr id="228481" name="Freeform 129"/>
              <p:cNvSpPr>
                <a:spLocks/>
              </p:cNvSpPr>
              <p:nvPr/>
            </p:nvSpPr>
            <p:spPr bwMode="auto">
              <a:xfrm>
                <a:off x="1176" y="1473"/>
                <a:ext cx="3" cy="19"/>
              </a:xfrm>
              <a:custGeom>
                <a:avLst/>
                <a:gdLst/>
                <a:ahLst/>
                <a:cxnLst>
                  <a:cxn ang="0">
                    <a:pos x="5" y="77"/>
                  </a:cxn>
                  <a:cxn ang="0">
                    <a:pos x="10" y="72"/>
                  </a:cxn>
                  <a:cxn ang="0">
                    <a:pos x="10" y="0"/>
                  </a:cxn>
                  <a:cxn ang="0">
                    <a:pos x="0" y="0"/>
                  </a:cxn>
                  <a:cxn ang="0">
                    <a:pos x="0" y="72"/>
                  </a:cxn>
                  <a:cxn ang="0">
                    <a:pos x="5" y="67"/>
                  </a:cxn>
                  <a:cxn ang="0">
                    <a:pos x="5" y="77"/>
                  </a:cxn>
                  <a:cxn ang="0">
                    <a:pos x="10" y="77"/>
                  </a:cxn>
                  <a:cxn ang="0">
                    <a:pos x="10" y="72"/>
                  </a:cxn>
                  <a:cxn ang="0">
                    <a:pos x="5" y="77"/>
                  </a:cxn>
                </a:cxnLst>
                <a:rect l="0" t="0" r="r" b="b"/>
                <a:pathLst>
                  <a:path w="10" h="77">
                    <a:moveTo>
                      <a:pt x="5" y="77"/>
                    </a:moveTo>
                    <a:lnTo>
                      <a:pt x="10" y="72"/>
                    </a:lnTo>
                    <a:lnTo>
                      <a:pt x="10" y="0"/>
                    </a:lnTo>
                    <a:lnTo>
                      <a:pt x="0" y="0"/>
                    </a:lnTo>
                    <a:lnTo>
                      <a:pt x="0" y="72"/>
                    </a:lnTo>
                    <a:lnTo>
                      <a:pt x="5" y="67"/>
                    </a:lnTo>
                    <a:lnTo>
                      <a:pt x="5" y="77"/>
                    </a:lnTo>
                    <a:lnTo>
                      <a:pt x="10" y="77"/>
                    </a:lnTo>
                    <a:lnTo>
                      <a:pt x="10" y="72"/>
                    </a:lnTo>
                    <a:lnTo>
                      <a:pt x="5" y="77"/>
                    </a:lnTo>
                    <a:close/>
                  </a:path>
                </a:pathLst>
              </a:custGeom>
              <a:solidFill>
                <a:srgbClr val="FFFFFF"/>
              </a:solidFill>
              <a:ln w="9525">
                <a:noFill/>
                <a:round/>
                <a:headEnd/>
                <a:tailEnd/>
              </a:ln>
            </p:spPr>
            <p:txBody>
              <a:bodyPr/>
              <a:lstStyle/>
              <a:p>
                <a:endParaRPr lang="sl-SI"/>
              </a:p>
            </p:txBody>
          </p:sp>
          <p:sp>
            <p:nvSpPr>
              <p:cNvPr id="228482" name="Freeform 130"/>
              <p:cNvSpPr>
                <a:spLocks/>
              </p:cNvSpPr>
              <p:nvPr/>
            </p:nvSpPr>
            <p:spPr bwMode="auto">
              <a:xfrm>
                <a:off x="1116" y="1490"/>
                <a:ext cx="61" cy="2"/>
              </a:xfrm>
              <a:custGeom>
                <a:avLst/>
                <a:gdLst/>
                <a:ahLst/>
                <a:cxnLst>
                  <a:cxn ang="0">
                    <a:pos x="0" y="5"/>
                  </a:cxn>
                  <a:cxn ang="0">
                    <a:pos x="5" y="10"/>
                  </a:cxn>
                  <a:cxn ang="0">
                    <a:pos x="246" y="10"/>
                  </a:cxn>
                  <a:cxn ang="0">
                    <a:pos x="246" y="0"/>
                  </a:cxn>
                  <a:cxn ang="0">
                    <a:pos x="5" y="0"/>
                  </a:cxn>
                  <a:cxn ang="0">
                    <a:pos x="10" y="5"/>
                  </a:cxn>
                  <a:cxn ang="0">
                    <a:pos x="0" y="5"/>
                  </a:cxn>
                  <a:cxn ang="0">
                    <a:pos x="0" y="10"/>
                  </a:cxn>
                  <a:cxn ang="0">
                    <a:pos x="5" y="10"/>
                  </a:cxn>
                  <a:cxn ang="0">
                    <a:pos x="0" y="5"/>
                  </a:cxn>
                </a:cxnLst>
                <a:rect l="0" t="0" r="r" b="b"/>
                <a:pathLst>
                  <a:path w="246" h="10">
                    <a:moveTo>
                      <a:pt x="0" y="5"/>
                    </a:moveTo>
                    <a:lnTo>
                      <a:pt x="5" y="10"/>
                    </a:lnTo>
                    <a:lnTo>
                      <a:pt x="246" y="10"/>
                    </a:lnTo>
                    <a:lnTo>
                      <a:pt x="246" y="0"/>
                    </a:lnTo>
                    <a:lnTo>
                      <a:pt x="5" y="0"/>
                    </a:lnTo>
                    <a:lnTo>
                      <a:pt x="10" y="5"/>
                    </a:lnTo>
                    <a:lnTo>
                      <a:pt x="0" y="5"/>
                    </a:lnTo>
                    <a:lnTo>
                      <a:pt x="0" y="10"/>
                    </a:lnTo>
                    <a:lnTo>
                      <a:pt x="5" y="10"/>
                    </a:lnTo>
                    <a:lnTo>
                      <a:pt x="0" y="5"/>
                    </a:lnTo>
                    <a:close/>
                  </a:path>
                </a:pathLst>
              </a:custGeom>
              <a:solidFill>
                <a:srgbClr val="FFFFFF"/>
              </a:solidFill>
              <a:ln w="9525">
                <a:noFill/>
                <a:round/>
                <a:headEnd/>
                <a:tailEnd/>
              </a:ln>
            </p:spPr>
            <p:txBody>
              <a:bodyPr/>
              <a:lstStyle/>
              <a:p>
                <a:endParaRPr lang="sl-SI"/>
              </a:p>
            </p:txBody>
          </p:sp>
          <p:sp>
            <p:nvSpPr>
              <p:cNvPr id="228483" name="Rectangle 131"/>
              <p:cNvSpPr>
                <a:spLocks noChangeArrowheads="1"/>
              </p:cNvSpPr>
              <p:nvPr/>
            </p:nvSpPr>
            <p:spPr bwMode="auto">
              <a:xfrm>
                <a:off x="1027" y="1473"/>
                <a:ext cx="60" cy="18"/>
              </a:xfrm>
              <a:prstGeom prst="rect">
                <a:avLst/>
              </a:prstGeom>
              <a:solidFill>
                <a:srgbClr val="FFFFFF"/>
              </a:solidFill>
              <a:ln w="9525">
                <a:noFill/>
                <a:miter lim="800000"/>
                <a:headEnd/>
                <a:tailEnd/>
              </a:ln>
            </p:spPr>
            <p:txBody>
              <a:bodyPr/>
              <a:lstStyle/>
              <a:p>
                <a:endParaRPr lang="sl-SI"/>
              </a:p>
            </p:txBody>
          </p:sp>
          <p:sp>
            <p:nvSpPr>
              <p:cNvPr id="228484" name="Freeform 132"/>
              <p:cNvSpPr>
                <a:spLocks/>
              </p:cNvSpPr>
              <p:nvPr/>
            </p:nvSpPr>
            <p:spPr bwMode="auto">
              <a:xfrm>
                <a:off x="1026" y="1472"/>
                <a:ext cx="2" cy="19"/>
              </a:xfrm>
              <a:custGeom>
                <a:avLst/>
                <a:gdLst/>
                <a:ahLst/>
                <a:cxnLst>
                  <a:cxn ang="0">
                    <a:pos x="5" y="0"/>
                  </a:cxn>
                  <a:cxn ang="0">
                    <a:pos x="0" y="5"/>
                  </a:cxn>
                  <a:cxn ang="0">
                    <a:pos x="0" y="77"/>
                  </a:cxn>
                  <a:cxn ang="0">
                    <a:pos x="10" y="77"/>
                  </a:cxn>
                  <a:cxn ang="0">
                    <a:pos x="10" y="5"/>
                  </a:cxn>
                  <a:cxn ang="0">
                    <a:pos x="5" y="10"/>
                  </a:cxn>
                  <a:cxn ang="0">
                    <a:pos x="5" y="0"/>
                  </a:cxn>
                  <a:cxn ang="0">
                    <a:pos x="0" y="0"/>
                  </a:cxn>
                  <a:cxn ang="0">
                    <a:pos x="0" y="5"/>
                  </a:cxn>
                  <a:cxn ang="0">
                    <a:pos x="5" y="0"/>
                  </a:cxn>
                </a:cxnLst>
                <a:rect l="0" t="0" r="r" b="b"/>
                <a:pathLst>
                  <a:path w="10" h="77">
                    <a:moveTo>
                      <a:pt x="5" y="0"/>
                    </a:moveTo>
                    <a:lnTo>
                      <a:pt x="0" y="5"/>
                    </a:lnTo>
                    <a:lnTo>
                      <a:pt x="0" y="77"/>
                    </a:lnTo>
                    <a:lnTo>
                      <a:pt x="10" y="77"/>
                    </a:lnTo>
                    <a:lnTo>
                      <a:pt x="10" y="5"/>
                    </a:lnTo>
                    <a:lnTo>
                      <a:pt x="5" y="10"/>
                    </a:lnTo>
                    <a:lnTo>
                      <a:pt x="5" y="0"/>
                    </a:lnTo>
                    <a:lnTo>
                      <a:pt x="0" y="0"/>
                    </a:lnTo>
                    <a:lnTo>
                      <a:pt x="0" y="5"/>
                    </a:lnTo>
                    <a:lnTo>
                      <a:pt x="5" y="0"/>
                    </a:lnTo>
                    <a:close/>
                  </a:path>
                </a:pathLst>
              </a:custGeom>
              <a:solidFill>
                <a:srgbClr val="FFFFFF"/>
              </a:solidFill>
              <a:ln w="9525">
                <a:noFill/>
                <a:round/>
                <a:headEnd/>
                <a:tailEnd/>
              </a:ln>
            </p:spPr>
            <p:txBody>
              <a:bodyPr/>
              <a:lstStyle/>
              <a:p>
                <a:endParaRPr lang="sl-SI"/>
              </a:p>
            </p:txBody>
          </p:sp>
          <p:sp>
            <p:nvSpPr>
              <p:cNvPr id="228485" name="Freeform 133"/>
              <p:cNvSpPr>
                <a:spLocks/>
              </p:cNvSpPr>
              <p:nvPr/>
            </p:nvSpPr>
            <p:spPr bwMode="auto">
              <a:xfrm>
                <a:off x="1027" y="1472"/>
                <a:ext cx="61" cy="2"/>
              </a:xfrm>
              <a:custGeom>
                <a:avLst/>
                <a:gdLst/>
                <a:ahLst/>
                <a:cxnLst>
                  <a:cxn ang="0">
                    <a:pos x="246" y="5"/>
                  </a:cxn>
                  <a:cxn ang="0">
                    <a:pos x="241" y="0"/>
                  </a:cxn>
                  <a:cxn ang="0">
                    <a:pos x="0" y="0"/>
                  </a:cxn>
                  <a:cxn ang="0">
                    <a:pos x="0" y="10"/>
                  </a:cxn>
                  <a:cxn ang="0">
                    <a:pos x="241" y="10"/>
                  </a:cxn>
                  <a:cxn ang="0">
                    <a:pos x="236" y="5"/>
                  </a:cxn>
                  <a:cxn ang="0">
                    <a:pos x="246" y="5"/>
                  </a:cxn>
                  <a:cxn ang="0">
                    <a:pos x="246" y="0"/>
                  </a:cxn>
                  <a:cxn ang="0">
                    <a:pos x="241" y="0"/>
                  </a:cxn>
                  <a:cxn ang="0">
                    <a:pos x="246" y="5"/>
                  </a:cxn>
                </a:cxnLst>
                <a:rect l="0" t="0" r="r" b="b"/>
                <a:pathLst>
                  <a:path w="246" h="10">
                    <a:moveTo>
                      <a:pt x="246" y="5"/>
                    </a:moveTo>
                    <a:lnTo>
                      <a:pt x="241" y="0"/>
                    </a:lnTo>
                    <a:lnTo>
                      <a:pt x="0" y="0"/>
                    </a:lnTo>
                    <a:lnTo>
                      <a:pt x="0" y="10"/>
                    </a:lnTo>
                    <a:lnTo>
                      <a:pt x="241" y="10"/>
                    </a:lnTo>
                    <a:lnTo>
                      <a:pt x="236" y="5"/>
                    </a:lnTo>
                    <a:lnTo>
                      <a:pt x="246" y="5"/>
                    </a:lnTo>
                    <a:lnTo>
                      <a:pt x="246" y="0"/>
                    </a:lnTo>
                    <a:lnTo>
                      <a:pt x="241" y="0"/>
                    </a:lnTo>
                    <a:lnTo>
                      <a:pt x="246" y="5"/>
                    </a:lnTo>
                    <a:close/>
                  </a:path>
                </a:pathLst>
              </a:custGeom>
              <a:solidFill>
                <a:srgbClr val="FFFFFF"/>
              </a:solidFill>
              <a:ln w="9525">
                <a:noFill/>
                <a:round/>
                <a:headEnd/>
                <a:tailEnd/>
              </a:ln>
            </p:spPr>
            <p:txBody>
              <a:bodyPr/>
              <a:lstStyle/>
              <a:p>
                <a:endParaRPr lang="sl-SI"/>
              </a:p>
            </p:txBody>
          </p:sp>
          <p:sp>
            <p:nvSpPr>
              <p:cNvPr id="228486" name="Freeform 134"/>
              <p:cNvSpPr>
                <a:spLocks/>
              </p:cNvSpPr>
              <p:nvPr/>
            </p:nvSpPr>
            <p:spPr bwMode="auto">
              <a:xfrm>
                <a:off x="1086" y="1473"/>
                <a:ext cx="2" cy="19"/>
              </a:xfrm>
              <a:custGeom>
                <a:avLst/>
                <a:gdLst/>
                <a:ahLst/>
                <a:cxnLst>
                  <a:cxn ang="0">
                    <a:pos x="5" y="77"/>
                  </a:cxn>
                  <a:cxn ang="0">
                    <a:pos x="10" y="72"/>
                  </a:cxn>
                  <a:cxn ang="0">
                    <a:pos x="10" y="0"/>
                  </a:cxn>
                  <a:cxn ang="0">
                    <a:pos x="0" y="0"/>
                  </a:cxn>
                  <a:cxn ang="0">
                    <a:pos x="0" y="72"/>
                  </a:cxn>
                  <a:cxn ang="0">
                    <a:pos x="5" y="67"/>
                  </a:cxn>
                  <a:cxn ang="0">
                    <a:pos x="5" y="77"/>
                  </a:cxn>
                  <a:cxn ang="0">
                    <a:pos x="10" y="77"/>
                  </a:cxn>
                  <a:cxn ang="0">
                    <a:pos x="10" y="72"/>
                  </a:cxn>
                  <a:cxn ang="0">
                    <a:pos x="5" y="77"/>
                  </a:cxn>
                </a:cxnLst>
                <a:rect l="0" t="0" r="r" b="b"/>
                <a:pathLst>
                  <a:path w="10" h="77">
                    <a:moveTo>
                      <a:pt x="5" y="77"/>
                    </a:moveTo>
                    <a:lnTo>
                      <a:pt x="10" y="72"/>
                    </a:lnTo>
                    <a:lnTo>
                      <a:pt x="10" y="0"/>
                    </a:lnTo>
                    <a:lnTo>
                      <a:pt x="0" y="0"/>
                    </a:lnTo>
                    <a:lnTo>
                      <a:pt x="0" y="72"/>
                    </a:lnTo>
                    <a:lnTo>
                      <a:pt x="5" y="67"/>
                    </a:lnTo>
                    <a:lnTo>
                      <a:pt x="5" y="77"/>
                    </a:lnTo>
                    <a:lnTo>
                      <a:pt x="10" y="77"/>
                    </a:lnTo>
                    <a:lnTo>
                      <a:pt x="10" y="72"/>
                    </a:lnTo>
                    <a:lnTo>
                      <a:pt x="5" y="77"/>
                    </a:lnTo>
                    <a:close/>
                  </a:path>
                </a:pathLst>
              </a:custGeom>
              <a:solidFill>
                <a:srgbClr val="FFFFFF"/>
              </a:solidFill>
              <a:ln w="9525">
                <a:noFill/>
                <a:round/>
                <a:headEnd/>
                <a:tailEnd/>
              </a:ln>
            </p:spPr>
            <p:txBody>
              <a:bodyPr/>
              <a:lstStyle/>
              <a:p>
                <a:endParaRPr lang="sl-SI"/>
              </a:p>
            </p:txBody>
          </p:sp>
          <p:sp>
            <p:nvSpPr>
              <p:cNvPr id="228487" name="Freeform 135"/>
              <p:cNvSpPr>
                <a:spLocks/>
              </p:cNvSpPr>
              <p:nvPr/>
            </p:nvSpPr>
            <p:spPr bwMode="auto">
              <a:xfrm>
                <a:off x="1026" y="1490"/>
                <a:ext cx="61" cy="2"/>
              </a:xfrm>
              <a:custGeom>
                <a:avLst/>
                <a:gdLst/>
                <a:ahLst/>
                <a:cxnLst>
                  <a:cxn ang="0">
                    <a:pos x="0" y="5"/>
                  </a:cxn>
                  <a:cxn ang="0">
                    <a:pos x="5" y="10"/>
                  </a:cxn>
                  <a:cxn ang="0">
                    <a:pos x="246" y="10"/>
                  </a:cxn>
                  <a:cxn ang="0">
                    <a:pos x="246" y="0"/>
                  </a:cxn>
                  <a:cxn ang="0">
                    <a:pos x="5" y="0"/>
                  </a:cxn>
                  <a:cxn ang="0">
                    <a:pos x="10" y="5"/>
                  </a:cxn>
                  <a:cxn ang="0">
                    <a:pos x="0" y="5"/>
                  </a:cxn>
                  <a:cxn ang="0">
                    <a:pos x="0" y="10"/>
                  </a:cxn>
                  <a:cxn ang="0">
                    <a:pos x="5" y="10"/>
                  </a:cxn>
                  <a:cxn ang="0">
                    <a:pos x="0" y="5"/>
                  </a:cxn>
                </a:cxnLst>
                <a:rect l="0" t="0" r="r" b="b"/>
                <a:pathLst>
                  <a:path w="246" h="10">
                    <a:moveTo>
                      <a:pt x="0" y="5"/>
                    </a:moveTo>
                    <a:lnTo>
                      <a:pt x="5" y="10"/>
                    </a:lnTo>
                    <a:lnTo>
                      <a:pt x="246" y="10"/>
                    </a:lnTo>
                    <a:lnTo>
                      <a:pt x="246" y="0"/>
                    </a:lnTo>
                    <a:lnTo>
                      <a:pt x="5" y="0"/>
                    </a:lnTo>
                    <a:lnTo>
                      <a:pt x="10" y="5"/>
                    </a:lnTo>
                    <a:lnTo>
                      <a:pt x="0" y="5"/>
                    </a:lnTo>
                    <a:lnTo>
                      <a:pt x="0" y="10"/>
                    </a:lnTo>
                    <a:lnTo>
                      <a:pt x="5" y="10"/>
                    </a:lnTo>
                    <a:lnTo>
                      <a:pt x="0" y="5"/>
                    </a:lnTo>
                    <a:close/>
                  </a:path>
                </a:pathLst>
              </a:custGeom>
              <a:solidFill>
                <a:srgbClr val="FFFFFF"/>
              </a:solidFill>
              <a:ln w="9525">
                <a:noFill/>
                <a:round/>
                <a:headEnd/>
                <a:tailEnd/>
              </a:ln>
            </p:spPr>
            <p:txBody>
              <a:bodyPr/>
              <a:lstStyle/>
              <a:p>
                <a:endParaRPr lang="sl-SI"/>
              </a:p>
            </p:txBody>
          </p:sp>
          <p:sp>
            <p:nvSpPr>
              <p:cNvPr id="228488" name="Rectangle 136"/>
              <p:cNvSpPr>
                <a:spLocks noChangeArrowheads="1"/>
              </p:cNvSpPr>
              <p:nvPr/>
            </p:nvSpPr>
            <p:spPr bwMode="auto">
              <a:xfrm>
                <a:off x="1202" y="1473"/>
                <a:ext cx="60" cy="18"/>
              </a:xfrm>
              <a:prstGeom prst="rect">
                <a:avLst/>
              </a:prstGeom>
              <a:solidFill>
                <a:srgbClr val="FFFFFF"/>
              </a:solidFill>
              <a:ln w="9525">
                <a:noFill/>
                <a:miter lim="800000"/>
                <a:headEnd/>
                <a:tailEnd/>
              </a:ln>
            </p:spPr>
            <p:txBody>
              <a:bodyPr/>
              <a:lstStyle/>
              <a:p>
                <a:endParaRPr lang="sl-SI"/>
              </a:p>
            </p:txBody>
          </p:sp>
          <p:sp>
            <p:nvSpPr>
              <p:cNvPr id="228489" name="Freeform 137"/>
              <p:cNvSpPr>
                <a:spLocks/>
              </p:cNvSpPr>
              <p:nvPr/>
            </p:nvSpPr>
            <p:spPr bwMode="auto">
              <a:xfrm>
                <a:off x="1200" y="1472"/>
                <a:ext cx="3" cy="19"/>
              </a:xfrm>
              <a:custGeom>
                <a:avLst/>
                <a:gdLst/>
                <a:ahLst/>
                <a:cxnLst>
                  <a:cxn ang="0">
                    <a:pos x="5" y="0"/>
                  </a:cxn>
                  <a:cxn ang="0">
                    <a:pos x="0" y="5"/>
                  </a:cxn>
                  <a:cxn ang="0">
                    <a:pos x="0" y="77"/>
                  </a:cxn>
                  <a:cxn ang="0">
                    <a:pos x="10" y="77"/>
                  </a:cxn>
                  <a:cxn ang="0">
                    <a:pos x="10" y="5"/>
                  </a:cxn>
                  <a:cxn ang="0">
                    <a:pos x="5" y="10"/>
                  </a:cxn>
                  <a:cxn ang="0">
                    <a:pos x="5" y="0"/>
                  </a:cxn>
                  <a:cxn ang="0">
                    <a:pos x="0" y="0"/>
                  </a:cxn>
                  <a:cxn ang="0">
                    <a:pos x="0" y="5"/>
                  </a:cxn>
                  <a:cxn ang="0">
                    <a:pos x="5" y="0"/>
                  </a:cxn>
                </a:cxnLst>
                <a:rect l="0" t="0" r="r" b="b"/>
                <a:pathLst>
                  <a:path w="10" h="77">
                    <a:moveTo>
                      <a:pt x="5" y="0"/>
                    </a:moveTo>
                    <a:lnTo>
                      <a:pt x="0" y="5"/>
                    </a:lnTo>
                    <a:lnTo>
                      <a:pt x="0" y="77"/>
                    </a:lnTo>
                    <a:lnTo>
                      <a:pt x="10" y="77"/>
                    </a:lnTo>
                    <a:lnTo>
                      <a:pt x="10" y="5"/>
                    </a:lnTo>
                    <a:lnTo>
                      <a:pt x="5" y="10"/>
                    </a:lnTo>
                    <a:lnTo>
                      <a:pt x="5" y="0"/>
                    </a:lnTo>
                    <a:lnTo>
                      <a:pt x="0" y="0"/>
                    </a:lnTo>
                    <a:lnTo>
                      <a:pt x="0" y="5"/>
                    </a:lnTo>
                    <a:lnTo>
                      <a:pt x="5" y="0"/>
                    </a:lnTo>
                    <a:close/>
                  </a:path>
                </a:pathLst>
              </a:custGeom>
              <a:solidFill>
                <a:srgbClr val="FFFFFF"/>
              </a:solidFill>
              <a:ln w="9525">
                <a:noFill/>
                <a:round/>
                <a:headEnd/>
                <a:tailEnd/>
              </a:ln>
            </p:spPr>
            <p:txBody>
              <a:bodyPr/>
              <a:lstStyle/>
              <a:p>
                <a:endParaRPr lang="sl-SI"/>
              </a:p>
            </p:txBody>
          </p:sp>
          <p:sp>
            <p:nvSpPr>
              <p:cNvPr id="228490" name="Freeform 138"/>
              <p:cNvSpPr>
                <a:spLocks/>
              </p:cNvSpPr>
              <p:nvPr/>
            </p:nvSpPr>
            <p:spPr bwMode="auto">
              <a:xfrm>
                <a:off x="1202" y="1472"/>
                <a:ext cx="61" cy="2"/>
              </a:xfrm>
              <a:custGeom>
                <a:avLst/>
                <a:gdLst/>
                <a:ahLst/>
                <a:cxnLst>
                  <a:cxn ang="0">
                    <a:pos x="246" y="5"/>
                  </a:cxn>
                  <a:cxn ang="0">
                    <a:pos x="241" y="0"/>
                  </a:cxn>
                  <a:cxn ang="0">
                    <a:pos x="0" y="0"/>
                  </a:cxn>
                  <a:cxn ang="0">
                    <a:pos x="0" y="10"/>
                  </a:cxn>
                  <a:cxn ang="0">
                    <a:pos x="241" y="10"/>
                  </a:cxn>
                  <a:cxn ang="0">
                    <a:pos x="236" y="5"/>
                  </a:cxn>
                  <a:cxn ang="0">
                    <a:pos x="246" y="5"/>
                  </a:cxn>
                  <a:cxn ang="0">
                    <a:pos x="246" y="0"/>
                  </a:cxn>
                  <a:cxn ang="0">
                    <a:pos x="241" y="0"/>
                  </a:cxn>
                  <a:cxn ang="0">
                    <a:pos x="246" y="5"/>
                  </a:cxn>
                </a:cxnLst>
                <a:rect l="0" t="0" r="r" b="b"/>
                <a:pathLst>
                  <a:path w="246" h="10">
                    <a:moveTo>
                      <a:pt x="246" y="5"/>
                    </a:moveTo>
                    <a:lnTo>
                      <a:pt x="241" y="0"/>
                    </a:lnTo>
                    <a:lnTo>
                      <a:pt x="0" y="0"/>
                    </a:lnTo>
                    <a:lnTo>
                      <a:pt x="0" y="10"/>
                    </a:lnTo>
                    <a:lnTo>
                      <a:pt x="241" y="10"/>
                    </a:lnTo>
                    <a:lnTo>
                      <a:pt x="236" y="5"/>
                    </a:lnTo>
                    <a:lnTo>
                      <a:pt x="246" y="5"/>
                    </a:lnTo>
                    <a:lnTo>
                      <a:pt x="246" y="0"/>
                    </a:lnTo>
                    <a:lnTo>
                      <a:pt x="241" y="0"/>
                    </a:lnTo>
                    <a:lnTo>
                      <a:pt x="246" y="5"/>
                    </a:lnTo>
                    <a:close/>
                  </a:path>
                </a:pathLst>
              </a:custGeom>
              <a:solidFill>
                <a:srgbClr val="FFFFFF"/>
              </a:solidFill>
              <a:ln w="9525">
                <a:noFill/>
                <a:round/>
                <a:headEnd/>
                <a:tailEnd/>
              </a:ln>
            </p:spPr>
            <p:txBody>
              <a:bodyPr/>
              <a:lstStyle/>
              <a:p>
                <a:endParaRPr lang="sl-SI"/>
              </a:p>
            </p:txBody>
          </p:sp>
          <p:sp>
            <p:nvSpPr>
              <p:cNvPr id="228491" name="Freeform 139"/>
              <p:cNvSpPr>
                <a:spLocks/>
              </p:cNvSpPr>
              <p:nvPr/>
            </p:nvSpPr>
            <p:spPr bwMode="auto">
              <a:xfrm>
                <a:off x="1261" y="1473"/>
                <a:ext cx="2" cy="19"/>
              </a:xfrm>
              <a:custGeom>
                <a:avLst/>
                <a:gdLst/>
                <a:ahLst/>
                <a:cxnLst>
                  <a:cxn ang="0">
                    <a:pos x="5" y="77"/>
                  </a:cxn>
                  <a:cxn ang="0">
                    <a:pos x="10" y="72"/>
                  </a:cxn>
                  <a:cxn ang="0">
                    <a:pos x="10" y="0"/>
                  </a:cxn>
                  <a:cxn ang="0">
                    <a:pos x="0" y="0"/>
                  </a:cxn>
                  <a:cxn ang="0">
                    <a:pos x="0" y="72"/>
                  </a:cxn>
                  <a:cxn ang="0">
                    <a:pos x="5" y="67"/>
                  </a:cxn>
                  <a:cxn ang="0">
                    <a:pos x="5" y="77"/>
                  </a:cxn>
                  <a:cxn ang="0">
                    <a:pos x="10" y="77"/>
                  </a:cxn>
                  <a:cxn ang="0">
                    <a:pos x="10" y="72"/>
                  </a:cxn>
                  <a:cxn ang="0">
                    <a:pos x="5" y="77"/>
                  </a:cxn>
                </a:cxnLst>
                <a:rect l="0" t="0" r="r" b="b"/>
                <a:pathLst>
                  <a:path w="10" h="77">
                    <a:moveTo>
                      <a:pt x="5" y="77"/>
                    </a:moveTo>
                    <a:lnTo>
                      <a:pt x="10" y="72"/>
                    </a:lnTo>
                    <a:lnTo>
                      <a:pt x="10" y="0"/>
                    </a:lnTo>
                    <a:lnTo>
                      <a:pt x="0" y="0"/>
                    </a:lnTo>
                    <a:lnTo>
                      <a:pt x="0" y="72"/>
                    </a:lnTo>
                    <a:lnTo>
                      <a:pt x="5" y="67"/>
                    </a:lnTo>
                    <a:lnTo>
                      <a:pt x="5" y="77"/>
                    </a:lnTo>
                    <a:lnTo>
                      <a:pt x="10" y="77"/>
                    </a:lnTo>
                    <a:lnTo>
                      <a:pt x="10" y="72"/>
                    </a:lnTo>
                    <a:lnTo>
                      <a:pt x="5" y="77"/>
                    </a:lnTo>
                    <a:close/>
                  </a:path>
                </a:pathLst>
              </a:custGeom>
              <a:solidFill>
                <a:srgbClr val="FFFFFF"/>
              </a:solidFill>
              <a:ln w="9525">
                <a:noFill/>
                <a:round/>
                <a:headEnd/>
                <a:tailEnd/>
              </a:ln>
            </p:spPr>
            <p:txBody>
              <a:bodyPr/>
              <a:lstStyle/>
              <a:p>
                <a:endParaRPr lang="sl-SI"/>
              </a:p>
            </p:txBody>
          </p:sp>
          <p:sp>
            <p:nvSpPr>
              <p:cNvPr id="228492" name="Freeform 140"/>
              <p:cNvSpPr>
                <a:spLocks/>
              </p:cNvSpPr>
              <p:nvPr/>
            </p:nvSpPr>
            <p:spPr bwMode="auto">
              <a:xfrm>
                <a:off x="1200" y="1490"/>
                <a:ext cx="62" cy="2"/>
              </a:xfrm>
              <a:custGeom>
                <a:avLst/>
                <a:gdLst/>
                <a:ahLst/>
                <a:cxnLst>
                  <a:cxn ang="0">
                    <a:pos x="0" y="5"/>
                  </a:cxn>
                  <a:cxn ang="0">
                    <a:pos x="5" y="10"/>
                  </a:cxn>
                  <a:cxn ang="0">
                    <a:pos x="246" y="10"/>
                  </a:cxn>
                  <a:cxn ang="0">
                    <a:pos x="246" y="0"/>
                  </a:cxn>
                  <a:cxn ang="0">
                    <a:pos x="5" y="0"/>
                  </a:cxn>
                  <a:cxn ang="0">
                    <a:pos x="10" y="5"/>
                  </a:cxn>
                  <a:cxn ang="0">
                    <a:pos x="0" y="5"/>
                  </a:cxn>
                  <a:cxn ang="0">
                    <a:pos x="0" y="10"/>
                  </a:cxn>
                  <a:cxn ang="0">
                    <a:pos x="5" y="10"/>
                  </a:cxn>
                  <a:cxn ang="0">
                    <a:pos x="0" y="5"/>
                  </a:cxn>
                </a:cxnLst>
                <a:rect l="0" t="0" r="r" b="b"/>
                <a:pathLst>
                  <a:path w="246" h="10">
                    <a:moveTo>
                      <a:pt x="0" y="5"/>
                    </a:moveTo>
                    <a:lnTo>
                      <a:pt x="5" y="10"/>
                    </a:lnTo>
                    <a:lnTo>
                      <a:pt x="246" y="10"/>
                    </a:lnTo>
                    <a:lnTo>
                      <a:pt x="246" y="0"/>
                    </a:lnTo>
                    <a:lnTo>
                      <a:pt x="5" y="0"/>
                    </a:lnTo>
                    <a:lnTo>
                      <a:pt x="10" y="5"/>
                    </a:lnTo>
                    <a:lnTo>
                      <a:pt x="0" y="5"/>
                    </a:lnTo>
                    <a:lnTo>
                      <a:pt x="0" y="10"/>
                    </a:lnTo>
                    <a:lnTo>
                      <a:pt x="5" y="10"/>
                    </a:lnTo>
                    <a:lnTo>
                      <a:pt x="0" y="5"/>
                    </a:lnTo>
                    <a:close/>
                  </a:path>
                </a:pathLst>
              </a:custGeom>
              <a:solidFill>
                <a:srgbClr val="FFFFFF"/>
              </a:solidFill>
              <a:ln w="9525">
                <a:noFill/>
                <a:round/>
                <a:headEnd/>
                <a:tailEnd/>
              </a:ln>
            </p:spPr>
            <p:txBody>
              <a:bodyPr/>
              <a:lstStyle/>
              <a:p>
                <a:endParaRPr lang="sl-SI"/>
              </a:p>
            </p:txBody>
          </p:sp>
          <p:sp>
            <p:nvSpPr>
              <p:cNvPr id="228493" name="Rectangle 141"/>
              <p:cNvSpPr>
                <a:spLocks noChangeArrowheads="1"/>
              </p:cNvSpPr>
              <p:nvPr/>
            </p:nvSpPr>
            <p:spPr bwMode="auto">
              <a:xfrm>
                <a:off x="943" y="1521"/>
                <a:ext cx="60" cy="18"/>
              </a:xfrm>
              <a:prstGeom prst="rect">
                <a:avLst/>
              </a:prstGeom>
              <a:solidFill>
                <a:srgbClr val="FFFFFF"/>
              </a:solidFill>
              <a:ln w="9525">
                <a:noFill/>
                <a:miter lim="800000"/>
                <a:headEnd/>
                <a:tailEnd/>
              </a:ln>
            </p:spPr>
            <p:txBody>
              <a:bodyPr/>
              <a:lstStyle/>
              <a:p>
                <a:endParaRPr lang="sl-SI"/>
              </a:p>
            </p:txBody>
          </p:sp>
          <p:sp>
            <p:nvSpPr>
              <p:cNvPr id="228494" name="Freeform 142"/>
              <p:cNvSpPr>
                <a:spLocks/>
              </p:cNvSpPr>
              <p:nvPr/>
            </p:nvSpPr>
            <p:spPr bwMode="auto">
              <a:xfrm>
                <a:off x="941" y="1519"/>
                <a:ext cx="3" cy="20"/>
              </a:xfrm>
              <a:custGeom>
                <a:avLst/>
                <a:gdLst/>
                <a:ahLst/>
                <a:cxnLst>
                  <a:cxn ang="0">
                    <a:pos x="5" y="0"/>
                  </a:cxn>
                  <a:cxn ang="0">
                    <a:pos x="0" y="5"/>
                  </a:cxn>
                  <a:cxn ang="0">
                    <a:pos x="0" y="76"/>
                  </a:cxn>
                  <a:cxn ang="0">
                    <a:pos x="10" y="76"/>
                  </a:cxn>
                  <a:cxn ang="0">
                    <a:pos x="10" y="5"/>
                  </a:cxn>
                  <a:cxn ang="0">
                    <a:pos x="5" y="10"/>
                  </a:cxn>
                  <a:cxn ang="0">
                    <a:pos x="5" y="0"/>
                  </a:cxn>
                  <a:cxn ang="0">
                    <a:pos x="0" y="0"/>
                  </a:cxn>
                  <a:cxn ang="0">
                    <a:pos x="0" y="5"/>
                  </a:cxn>
                  <a:cxn ang="0">
                    <a:pos x="5" y="0"/>
                  </a:cxn>
                </a:cxnLst>
                <a:rect l="0" t="0" r="r" b="b"/>
                <a:pathLst>
                  <a:path w="10" h="76">
                    <a:moveTo>
                      <a:pt x="5" y="0"/>
                    </a:moveTo>
                    <a:lnTo>
                      <a:pt x="0" y="5"/>
                    </a:lnTo>
                    <a:lnTo>
                      <a:pt x="0" y="76"/>
                    </a:lnTo>
                    <a:lnTo>
                      <a:pt x="10" y="76"/>
                    </a:lnTo>
                    <a:lnTo>
                      <a:pt x="10" y="5"/>
                    </a:lnTo>
                    <a:lnTo>
                      <a:pt x="5" y="10"/>
                    </a:lnTo>
                    <a:lnTo>
                      <a:pt x="5" y="0"/>
                    </a:lnTo>
                    <a:lnTo>
                      <a:pt x="0" y="0"/>
                    </a:lnTo>
                    <a:lnTo>
                      <a:pt x="0" y="5"/>
                    </a:lnTo>
                    <a:lnTo>
                      <a:pt x="5" y="0"/>
                    </a:lnTo>
                    <a:close/>
                  </a:path>
                </a:pathLst>
              </a:custGeom>
              <a:solidFill>
                <a:srgbClr val="FFFFFF"/>
              </a:solidFill>
              <a:ln w="9525">
                <a:noFill/>
                <a:round/>
                <a:headEnd/>
                <a:tailEnd/>
              </a:ln>
            </p:spPr>
            <p:txBody>
              <a:bodyPr/>
              <a:lstStyle/>
              <a:p>
                <a:endParaRPr lang="sl-SI"/>
              </a:p>
            </p:txBody>
          </p:sp>
          <p:sp>
            <p:nvSpPr>
              <p:cNvPr id="228495" name="Freeform 143"/>
              <p:cNvSpPr>
                <a:spLocks/>
              </p:cNvSpPr>
              <p:nvPr/>
            </p:nvSpPr>
            <p:spPr bwMode="auto">
              <a:xfrm>
                <a:off x="943" y="1519"/>
                <a:ext cx="61" cy="3"/>
              </a:xfrm>
              <a:custGeom>
                <a:avLst/>
                <a:gdLst/>
                <a:ahLst/>
                <a:cxnLst>
                  <a:cxn ang="0">
                    <a:pos x="246" y="5"/>
                  </a:cxn>
                  <a:cxn ang="0">
                    <a:pos x="241" y="0"/>
                  </a:cxn>
                  <a:cxn ang="0">
                    <a:pos x="0" y="0"/>
                  </a:cxn>
                  <a:cxn ang="0">
                    <a:pos x="0" y="10"/>
                  </a:cxn>
                  <a:cxn ang="0">
                    <a:pos x="241" y="10"/>
                  </a:cxn>
                  <a:cxn ang="0">
                    <a:pos x="236" y="5"/>
                  </a:cxn>
                  <a:cxn ang="0">
                    <a:pos x="246" y="5"/>
                  </a:cxn>
                  <a:cxn ang="0">
                    <a:pos x="246" y="0"/>
                  </a:cxn>
                  <a:cxn ang="0">
                    <a:pos x="241" y="0"/>
                  </a:cxn>
                  <a:cxn ang="0">
                    <a:pos x="246" y="5"/>
                  </a:cxn>
                </a:cxnLst>
                <a:rect l="0" t="0" r="r" b="b"/>
                <a:pathLst>
                  <a:path w="246" h="10">
                    <a:moveTo>
                      <a:pt x="246" y="5"/>
                    </a:moveTo>
                    <a:lnTo>
                      <a:pt x="241" y="0"/>
                    </a:lnTo>
                    <a:lnTo>
                      <a:pt x="0" y="0"/>
                    </a:lnTo>
                    <a:lnTo>
                      <a:pt x="0" y="10"/>
                    </a:lnTo>
                    <a:lnTo>
                      <a:pt x="241" y="10"/>
                    </a:lnTo>
                    <a:lnTo>
                      <a:pt x="236" y="5"/>
                    </a:lnTo>
                    <a:lnTo>
                      <a:pt x="246" y="5"/>
                    </a:lnTo>
                    <a:lnTo>
                      <a:pt x="246" y="0"/>
                    </a:lnTo>
                    <a:lnTo>
                      <a:pt x="241" y="0"/>
                    </a:lnTo>
                    <a:lnTo>
                      <a:pt x="246" y="5"/>
                    </a:lnTo>
                    <a:close/>
                  </a:path>
                </a:pathLst>
              </a:custGeom>
              <a:solidFill>
                <a:srgbClr val="FFFFFF"/>
              </a:solidFill>
              <a:ln w="9525">
                <a:noFill/>
                <a:round/>
                <a:headEnd/>
                <a:tailEnd/>
              </a:ln>
            </p:spPr>
            <p:txBody>
              <a:bodyPr/>
              <a:lstStyle/>
              <a:p>
                <a:endParaRPr lang="sl-SI"/>
              </a:p>
            </p:txBody>
          </p:sp>
          <p:sp>
            <p:nvSpPr>
              <p:cNvPr id="228496" name="Freeform 144"/>
              <p:cNvSpPr>
                <a:spLocks/>
              </p:cNvSpPr>
              <p:nvPr/>
            </p:nvSpPr>
            <p:spPr bwMode="auto">
              <a:xfrm>
                <a:off x="1002" y="1521"/>
                <a:ext cx="2" cy="19"/>
              </a:xfrm>
              <a:custGeom>
                <a:avLst/>
                <a:gdLst/>
                <a:ahLst/>
                <a:cxnLst>
                  <a:cxn ang="0">
                    <a:pos x="5" y="76"/>
                  </a:cxn>
                  <a:cxn ang="0">
                    <a:pos x="10" y="71"/>
                  </a:cxn>
                  <a:cxn ang="0">
                    <a:pos x="10" y="0"/>
                  </a:cxn>
                  <a:cxn ang="0">
                    <a:pos x="0" y="0"/>
                  </a:cxn>
                  <a:cxn ang="0">
                    <a:pos x="0" y="71"/>
                  </a:cxn>
                  <a:cxn ang="0">
                    <a:pos x="5" y="67"/>
                  </a:cxn>
                  <a:cxn ang="0">
                    <a:pos x="5" y="76"/>
                  </a:cxn>
                  <a:cxn ang="0">
                    <a:pos x="10" y="76"/>
                  </a:cxn>
                  <a:cxn ang="0">
                    <a:pos x="10" y="71"/>
                  </a:cxn>
                  <a:cxn ang="0">
                    <a:pos x="5" y="76"/>
                  </a:cxn>
                </a:cxnLst>
                <a:rect l="0" t="0" r="r" b="b"/>
                <a:pathLst>
                  <a:path w="10" h="76">
                    <a:moveTo>
                      <a:pt x="5" y="76"/>
                    </a:moveTo>
                    <a:lnTo>
                      <a:pt x="10" y="71"/>
                    </a:lnTo>
                    <a:lnTo>
                      <a:pt x="10" y="0"/>
                    </a:lnTo>
                    <a:lnTo>
                      <a:pt x="0" y="0"/>
                    </a:lnTo>
                    <a:lnTo>
                      <a:pt x="0" y="71"/>
                    </a:lnTo>
                    <a:lnTo>
                      <a:pt x="5" y="67"/>
                    </a:lnTo>
                    <a:lnTo>
                      <a:pt x="5" y="76"/>
                    </a:lnTo>
                    <a:lnTo>
                      <a:pt x="10" y="76"/>
                    </a:lnTo>
                    <a:lnTo>
                      <a:pt x="10" y="71"/>
                    </a:lnTo>
                    <a:lnTo>
                      <a:pt x="5" y="76"/>
                    </a:lnTo>
                    <a:close/>
                  </a:path>
                </a:pathLst>
              </a:custGeom>
              <a:solidFill>
                <a:srgbClr val="FFFFFF"/>
              </a:solidFill>
              <a:ln w="9525">
                <a:noFill/>
                <a:round/>
                <a:headEnd/>
                <a:tailEnd/>
              </a:ln>
            </p:spPr>
            <p:txBody>
              <a:bodyPr/>
              <a:lstStyle/>
              <a:p>
                <a:endParaRPr lang="sl-SI"/>
              </a:p>
            </p:txBody>
          </p:sp>
          <p:sp>
            <p:nvSpPr>
              <p:cNvPr id="228497" name="Freeform 145"/>
              <p:cNvSpPr>
                <a:spLocks/>
              </p:cNvSpPr>
              <p:nvPr/>
            </p:nvSpPr>
            <p:spPr bwMode="auto">
              <a:xfrm>
                <a:off x="941" y="1537"/>
                <a:ext cx="62" cy="3"/>
              </a:xfrm>
              <a:custGeom>
                <a:avLst/>
                <a:gdLst/>
                <a:ahLst/>
                <a:cxnLst>
                  <a:cxn ang="0">
                    <a:pos x="0" y="4"/>
                  </a:cxn>
                  <a:cxn ang="0">
                    <a:pos x="5" y="9"/>
                  </a:cxn>
                  <a:cxn ang="0">
                    <a:pos x="246" y="9"/>
                  </a:cxn>
                  <a:cxn ang="0">
                    <a:pos x="246" y="0"/>
                  </a:cxn>
                  <a:cxn ang="0">
                    <a:pos x="5" y="0"/>
                  </a:cxn>
                  <a:cxn ang="0">
                    <a:pos x="10" y="4"/>
                  </a:cxn>
                  <a:cxn ang="0">
                    <a:pos x="0" y="4"/>
                  </a:cxn>
                  <a:cxn ang="0">
                    <a:pos x="0" y="9"/>
                  </a:cxn>
                  <a:cxn ang="0">
                    <a:pos x="5" y="9"/>
                  </a:cxn>
                  <a:cxn ang="0">
                    <a:pos x="0" y="4"/>
                  </a:cxn>
                </a:cxnLst>
                <a:rect l="0" t="0" r="r" b="b"/>
                <a:pathLst>
                  <a:path w="246" h="9">
                    <a:moveTo>
                      <a:pt x="0" y="4"/>
                    </a:moveTo>
                    <a:lnTo>
                      <a:pt x="5" y="9"/>
                    </a:lnTo>
                    <a:lnTo>
                      <a:pt x="246" y="9"/>
                    </a:lnTo>
                    <a:lnTo>
                      <a:pt x="246" y="0"/>
                    </a:lnTo>
                    <a:lnTo>
                      <a:pt x="5" y="0"/>
                    </a:lnTo>
                    <a:lnTo>
                      <a:pt x="10" y="4"/>
                    </a:lnTo>
                    <a:lnTo>
                      <a:pt x="0" y="4"/>
                    </a:lnTo>
                    <a:lnTo>
                      <a:pt x="0" y="9"/>
                    </a:lnTo>
                    <a:lnTo>
                      <a:pt x="5" y="9"/>
                    </a:lnTo>
                    <a:lnTo>
                      <a:pt x="0" y="4"/>
                    </a:lnTo>
                    <a:close/>
                  </a:path>
                </a:pathLst>
              </a:custGeom>
              <a:solidFill>
                <a:srgbClr val="FFFFFF"/>
              </a:solidFill>
              <a:ln w="9525">
                <a:noFill/>
                <a:round/>
                <a:headEnd/>
                <a:tailEnd/>
              </a:ln>
            </p:spPr>
            <p:txBody>
              <a:bodyPr/>
              <a:lstStyle/>
              <a:p>
                <a:endParaRPr lang="sl-SI"/>
              </a:p>
            </p:txBody>
          </p:sp>
          <p:sp>
            <p:nvSpPr>
              <p:cNvPr id="228498" name="Rectangle 146"/>
              <p:cNvSpPr>
                <a:spLocks noChangeArrowheads="1"/>
              </p:cNvSpPr>
              <p:nvPr/>
            </p:nvSpPr>
            <p:spPr bwMode="auto">
              <a:xfrm>
                <a:off x="1117" y="1521"/>
                <a:ext cx="60" cy="18"/>
              </a:xfrm>
              <a:prstGeom prst="rect">
                <a:avLst/>
              </a:prstGeom>
              <a:solidFill>
                <a:srgbClr val="FFFFFF"/>
              </a:solidFill>
              <a:ln w="9525">
                <a:noFill/>
                <a:miter lim="800000"/>
                <a:headEnd/>
                <a:tailEnd/>
              </a:ln>
            </p:spPr>
            <p:txBody>
              <a:bodyPr/>
              <a:lstStyle/>
              <a:p>
                <a:endParaRPr lang="sl-SI"/>
              </a:p>
            </p:txBody>
          </p:sp>
          <p:sp>
            <p:nvSpPr>
              <p:cNvPr id="228499" name="Freeform 147"/>
              <p:cNvSpPr>
                <a:spLocks/>
              </p:cNvSpPr>
              <p:nvPr/>
            </p:nvSpPr>
            <p:spPr bwMode="auto">
              <a:xfrm>
                <a:off x="1116" y="1519"/>
                <a:ext cx="2" cy="20"/>
              </a:xfrm>
              <a:custGeom>
                <a:avLst/>
                <a:gdLst/>
                <a:ahLst/>
                <a:cxnLst>
                  <a:cxn ang="0">
                    <a:pos x="5" y="0"/>
                  </a:cxn>
                  <a:cxn ang="0">
                    <a:pos x="0" y="5"/>
                  </a:cxn>
                  <a:cxn ang="0">
                    <a:pos x="0" y="76"/>
                  </a:cxn>
                  <a:cxn ang="0">
                    <a:pos x="10" y="76"/>
                  </a:cxn>
                  <a:cxn ang="0">
                    <a:pos x="10" y="5"/>
                  </a:cxn>
                  <a:cxn ang="0">
                    <a:pos x="5" y="10"/>
                  </a:cxn>
                  <a:cxn ang="0">
                    <a:pos x="5" y="0"/>
                  </a:cxn>
                  <a:cxn ang="0">
                    <a:pos x="0" y="0"/>
                  </a:cxn>
                  <a:cxn ang="0">
                    <a:pos x="0" y="5"/>
                  </a:cxn>
                  <a:cxn ang="0">
                    <a:pos x="5" y="0"/>
                  </a:cxn>
                </a:cxnLst>
                <a:rect l="0" t="0" r="r" b="b"/>
                <a:pathLst>
                  <a:path w="10" h="76">
                    <a:moveTo>
                      <a:pt x="5" y="0"/>
                    </a:moveTo>
                    <a:lnTo>
                      <a:pt x="0" y="5"/>
                    </a:lnTo>
                    <a:lnTo>
                      <a:pt x="0" y="76"/>
                    </a:lnTo>
                    <a:lnTo>
                      <a:pt x="10" y="76"/>
                    </a:lnTo>
                    <a:lnTo>
                      <a:pt x="10" y="5"/>
                    </a:lnTo>
                    <a:lnTo>
                      <a:pt x="5" y="10"/>
                    </a:lnTo>
                    <a:lnTo>
                      <a:pt x="5" y="0"/>
                    </a:lnTo>
                    <a:lnTo>
                      <a:pt x="0" y="0"/>
                    </a:lnTo>
                    <a:lnTo>
                      <a:pt x="0" y="5"/>
                    </a:lnTo>
                    <a:lnTo>
                      <a:pt x="5" y="0"/>
                    </a:lnTo>
                    <a:close/>
                  </a:path>
                </a:pathLst>
              </a:custGeom>
              <a:solidFill>
                <a:srgbClr val="FFFFFF"/>
              </a:solidFill>
              <a:ln w="9525">
                <a:noFill/>
                <a:round/>
                <a:headEnd/>
                <a:tailEnd/>
              </a:ln>
            </p:spPr>
            <p:txBody>
              <a:bodyPr/>
              <a:lstStyle/>
              <a:p>
                <a:endParaRPr lang="sl-SI"/>
              </a:p>
            </p:txBody>
          </p:sp>
          <p:sp>
            <p:nvSpPr>
              <p:cNvPr id="228500" name="Freeform 148"/>
              <p:cNvSpPr>
                <a:spLocks/>
              </p:cNvSpPr>
              <p:nvPr/>
            </p:nvSpPr>
            <p:spPr bwMode="auto">
              <a:xfrm>
                <a:off x="1117" y="1519"/>
                <a:ext cx="62" cy="3"/>
              </a:xfrm>
              <a:custGeom>
                <a:avLst/>
                <a:gdLst/>
                <a:ahLst/>
                <a:cxnLst>
                  <a:cxn ang="0">
                    <a:pos x="246" y="5"/>
                  </a:cxn>
                  <a:cxn ang="0">
                    <a:pos x="241" y="0"/>
                  </a:cxn>
                  <a:cxn ang="0">
                    <a:pos x="0" y="0"/>
                  </a:cxn>
                  <a:cxn ang="0">
                    <a:pos x="0" y="10"/>
                  </a:cxn>
                  <a:cxn ang="0">
                    <a:pos x="241" y="10"/>
                  </a:cxn>
                  <a:cxn ang="0">
                    <a:pos x="236" y="5"/>
                  </a:cxn>
                  <a:cxn ang="0">
                    <a:pos x="246" y="5"/>
                  </a:cxn>
                  <a:cxn ang="0">
                    <a:pos x="246" y="0"/>
                  </a:cxn>
                  <a:cxn ang="0">
                    <a:pos x="241" y="0"/>
                  </a:cxn>
                  <a:cxn ang="0">
                    <a:pos x="246" y="5"/>
                  </a:cxn>
                </a:cxnLst>
                <a:rect l="0" t="0" r="r" b="b"/>
                <a:pathLst>
                  <a:path w="246" h="10">
                    <a:moveTo>
                      <a:pt x="246" y="5"/>
                    </a:moveTo>
                    <a:lnTo>
                      <a:pt x="241" y="0"/>
                    </a:lnTo>
                    <a:lnTo>
                      <a:pt x="0" y="0"/>
                    </a:lnTo>
                    <a:lnTo>
                      <a:pt x="0" y="10"/>
                    </a:lnTo>
                    <a:lnTo>
                      <a:pt x="241" y="10"/>
                    </a:lnTo>
                    <a:lnTo>
                      <a:pt x="236" y="5"/>
                    </a:lnTo>
                    <a:lnTo>
                      <a:pt x="246" y="5"/>
                    </a:lnTo>
                    <a:lnTo>
                      <a:pt x="246" y="0"/>
                    </a:lnTo>
                    <a:lnTo>
                      <a:pt x="241" y="0"/>
                    </a:lnTo>
                    <a:lnTo>
                      <a:pt x="246" y="5"/>
                    </a:lnTo>
                    <a:close/>
                  </a:path>
                </a:pathLst>
              </a:custGeom>
              <a:solidFill>
                <a:srgbClr val="FFFFFF"/>
              </a:solidFill>
              <a:ln w="9525">
                <a:noFill/>
                <a:round/>
                <a:headEnd/>
                <a:tailEnd/>
              </a:ln>
            </p:spPr>
            <p:txBody>
              <a:bodyPr/>
              <a:lstStyle/>
              <a:p>
                <a:endParaRPr lang="sl-SI"/>
              </a:p>
            </p:txBody>
          </p:sp>
          <p:sp>
            <p:nvSpPr>
              <p:cNvPr id="228501" name="Freeform 149"/>
              <p:cNvSpPr>
                <a:spLocks/>
              </p:cNvSpPr>
              <p:nvPr/>
            </p:nvSpPr>
            <p:spPr bwMode="auto">
              <a:xfrm>
                <a:off x="1176" y="1521"/>
                <a:ext cx="3" cy="19"/>
              </a:xfrm>
              <a:custGeom>
                <a:avLst/>
                <a:gdLst/>
                <a:ahLst/>
                <a:cxnLst>
                  <a:cxn ang="0">
                    <a:pos x="5" y="76"/>
                  </a:cxn>
                  <a:cxn ang="0">
                    <a:pos x="10" y="71"/>
                  </a:cxn>
                  <a:cxn ang="0">
                    <a:pos x="10" y="0"/>
                  </a:cxn>
                  <a:cxn ang="0">
                    <a:pos x="0" y="0"/>
                  </a:cxn>
                  <a:cxn ang="0">
                    <a:pos x="0" y="71"/>
                  </a:cxn>
                  <a:cxn ang="0">
                    <a:pos x="5" y="67"/>
                  </a:cxn>
                  <a:cxn ang="0">
                    <a:pos x="5" y="76"/>
                  </a:cxn>
                  <a:cxn ang="0">
                    <a:pos x="10" y="76"/>
                  </a:cxn>
                  <a:cxn ang="0">
                    <a:pos x="10" y="71"/>
                  </a:cxn>
                  <a:cxn ang="0">
                    <a:pos x="5" y="76"/>
                  </a:cxn>
                </a:cxnLst>
                <a:rect l="0" t="0" r="r" b="b"/>
                <a:pathLst>
                  <a:path w="10" h="76">
                    <a:moveTo>
                      <a:pt x="5" y="76"/>
                    </a:moveTo>
                    <a:lnTo>
                      <a:pt x="10" y="71"/>
                    </a:lnTo>
                    <a:lnTo>
                      <a:pt x="10" y="0"/>
                    </a:lnTo>
                    <a:lnTo>
                      <a:pt x="0" y="0"/>
                    </a:lnTo>
                    <a:lnTo>
                      <a:pt x="0" y="71"/>
                    </a:lnTo>
                    <a:lnTo>
                      <a:pt x="5" y="67"/>
                    </a:lnTo>
                    <a:lnTo>
                      <a:pt x="5" y="76"/>
                    </a:lnTo>
                    <a:lnTo>
                      <a:pt x="10" y="76"/>
                    </a:lnTo>
                    <a:lnTo>
                      <a:pt x="10" y="71"/>
                    </a:lnTo>
                    <a:lnTo>
                      <a:pt x="5" y="76"/>
                    </a:lnTo>
                    <a:close/>
                  </a:path>
                </a:pathLst>
              </a:custGeom>
              <a:solidFill>
                <a:srgbClr val="FFFFFF"/>
              </a:solidFill>
              <a:ln w="9525">
                <a:noFill/>
                <a:round/>
                <a:headEnd/>
                <a:tailEnd/>
              </a:ln>
            </p:spPr>
            <p:txBody>
              <a:bodyPr/>
              <a:lstStyle/>
              <a:p>
                <a:endParaRPr lang="sl-SI"/>
              </a:p>
            </p:txBody>
          </p:sp>
          <p:sp>
            <p:nvSpPr>
              <p:cNvPr id="228502" name="Freeform 150"/>
              <p:cNvSpPr>
                <a:spLocks/>
              </p:cNvSpPr>
              <p:nvPr/>
            </p:nvSpPr>
            <p:spPr bwMode="auto">
              <a:xfrm>
                <a:off x="1116" y="1537"/>
                <a:ext cx="61" cy="3"/>
              </a:xfrm>
              <a:custGeom>
                <a:avLst/>
                <a:gdLst/>
                <a:ahLst/>
                <a:cxnLst>
                  <a:cxn ang="0">
                    <a:pos x="0" y="4"/>
                  </a:cxn>
                  <a:cxn ang="0">
                    <a:pos x="5" y="9"/>
                  </a:cxn>
                  <a:cxn ang="0">
                    <a:pos x="246" y="9"/>
                  </a:cxn>
                  <a:cxn ang="0">
                    <a:pos x="246" y="0"/>
                  </a:cxn>
                  <a:cxn ang="0">
                    <a:pos x="5" y="0"/>
                  </a:cxn>
                  <a:cxn ang="0">
                    <a:pos x="10" y="4"/>
                  </a:cxn>
                  <a:cxn ang="0">
                    <a:pos x="0" y="4"/>
                  </a:cxn>
                  <a:cxn ang="0">
                    <a:pos x="0" y="9"/>
                  </a:cxn>
                  <a:cxn ang="0">
                    <a:pos x="5" y="9"/>
                  </a:cxn>
                  <a:cxn ang="0">
                    <a:pos x="0" y="4"/>
                  </a:cxn>
                </a:cxnLst>
                <a:rect l="0" t="0" r="r" b="b"/>
                <a:pathLst>
                  <a:path w="246" h="9">
                    <a:moveTo>
                      <a:pt x="0" y="4"/>
                    </a:moveTo>
                    <a:lnTo>
                      <a:pt x="5" y="9"/>
                    </a:lnTo>
                    <a:lnTo>
                      <a:pt x="246" y="9"/>
                    </a:lnTo>
                    <a:lnTo>
                      <a:pt x="246" y="0"/>
                    </a:lnTo>
                    <a:lnTo>
                      <a:pt x="5" y="0"/>
                    </a:lnTo>
                    <a:lnTo>
                      <a:pt x="10" y="4"/>
                    </a:lnTo>
                    <a:lnTo>
                      <a:pt x="0" y="4"/>
                    </a:lnTo>
                    <a:lnTo>
                      <a:pt x="0" y="9"/>
                    </a:lnTo>
                    <a:lnTo>
                      <a:pt x="5" y="9"/>
                    </a:lnTo>
                    <a:lnTo>
                      <a:pt x="0" y="4"/>
                    </a:lnTo>
                    <a:close/>
                  </a:path>
                </a:pathLst>
              </a:custGeom>
              <a:solidFill>
                <a:srgbClr val="FFFFFF"/>
              </a:solidFill>
              <a:ln w="9525">
                <a:noFill/>
                <a:round/>
                <a:headEnd/>
                <a:tailEnd/>
              </a:ln>
            </p:spPr>
            <p:txBody>
              <a:bodyPr/>
              <a:lstStyle/>
              <a:p>
                <a:endParaRPr lang="sl-SI"/>
              </a:p>
            </p:txBody>
          </p:sp>
          <p:sp>
            <p:nvSpPr>
              <p:cNvPr id="228503" name="Rectangle 151"/>
              <p:cNvSpPr>
                <a:spLocks noChangeArrowheads="1"/>
              </p:cNvSpPr>
              <p:nvPr/>
            </p:nvSpPr>
            <p:spPr bwMode="auto">
              <a:xfrm>
                <a:off x="1027" y="1521"/>
                <a:ext cx="60" cy="18"/>
              </a:xfrm>
              <a:prstGeom prst="rect">
                <a:avLst/>
              </a:prstGeom>
              <a:solidFill>
                <a:srgbClr val="FFFFFF"/>
              </a:solidFill>
              <a:ln w="9525">
                <a:noFill/>
                <a:miter lim="800000"/>
                <a:headEnd/>
                <a:tailEnd/>
              </a:ln>
            </p:spPr>
            <p:txBody>
              <a:bodyPr/>
              <a:lstStyle/>
              <a:p>
                <a:endParaRPr lang="sl-SI"/>
              </a:p>
            </p:txBody>
          </p:sp>
          <p:sp>
            <p:nvSpPr>
              <p:cNvPr id="228504" name="Freeform 152"/>
              <p:cNvSpPr>
                <a:spLocks/>
              </p:cNvSpPr>
              <p:nvPr/>
            </p:nvSpPr>
            <p:spPr bwMode="auto">
              <a:xfrm>
                <a:off x="1026" y="1519"/>
                <a:ext cx="2" cy="20"/>
              </a:xfrm>
              <a:custGeom>
                <a:avLst/>
                <a:gdLst/>
                <a:ahLst/>
                <a:cxnLst>
                  <a:cxn ang="0">
                    <a:pos x="5" y="0"/>
                  </a:cxn>
                  <a:cxn ang="0">
                    <a:pos x="0" y="5"/>
                  </a:cxn>
                  <a:cxn ang="0">
                    <a:pos x="0" y="76"/>
                  </a:cxn>
                  <a:cxn ang="0">
                    <a:pos x="10" y="76"/>
                  </a:cxn>
                  <a:cxn ang="0">
                    <a:pos x="10" y="5"/>
                  </a:cxn>
                  <a:cxn ang="0">
                    <a:pos x="5" y="10"/>
                  </a:cxn>
                  <a:cxn ang="0">
                    <a:pos x="5" y="0"/>
                  </a:cxn>
                  <a:cxn ang="0">
                    <a:pos x="0" y="0"/>
                  </a:cxn>
                  <a:cxn ang="0">
                    <a:pos x="0" y="5"/>
                  </a:cxn>
                  <a:cxn ang="0">
                    <a:pos x="5" y="0"/>
                  </a:cxn>
                </a:cxnLst>
                <a:rect l="0" t="0" r="r" b="b"/>
                <a:pathLst>
                  <a:path w="10" h="76">
                    <a:moveTo>
                      <a:pt x="5" y="0"/>
                    </a:moveTo>
                    <a:lnTo>
                      <a:pt x="0" y="5"/>
                    </a:lnTo>
                    <a:lnTo>
                      <a:pt x="0" y="76"/>
                    </a:lnTo>
                    <a:lnTo>
                      <a:pt x="10" y="76"/>
                    </a:lnTo>
                    <a:lnTo>
                      <a:pt x="10" y="5"/>
                    </a:lnTo>
                    <a:lnTo>
                      <a:pt x="5" y="10"/>
                    </a:lnTo>
                    <a:lnTo>
                      <a:pt x="5" y="0"/>
                    </a:lnTo>
                    <a:lnTo>
                      <a:pt x="0" y="0"/>
                    </a:lnTo>
                    <a:lnTo>
                      <a:pt x="0" y="5"/>
                    </a:lnTo>
                    <a:lnTo>
                      <a:pt x="5" y="0"/>
                    </a:lnTo>
                    <a:close/>
                  </a:path>
                </a:pathLst>
              </a:custGeom>
              <a:solidFill>
                <a:srgbClr val="FFFFFF"/>
              </a:solidFill>
              <a:ln w="9525">
                <a:noFill/>
                <a:round/>
                <a:headEnd/>
                <a:tailEnd/>
              </a:ln>
            </p:spPr>
            <p:txBody>
              <a:bodyPr/>
              <a:lstStyle/>
              <a:p>
                <a:endParaRPr lang="sl-SI"/>
              </a:p>
            </p:txBody>
          </p:sp>
          <p:sp>
            <p:nvSpPr>
              <p:cNvPr id="228505" name="Freeform 153"/>
              <p:cNvSpPr>
                <a:spLocks/>
              </p:cNvSpPr>
              <p:nvPr/>
            </p:nvSpPr>
            <p:spPr bwMode="auto">
              <a:xfrm>
                <a:off x="1027" y="1519"/>
                <a:ext cx="61" cy="3"/>
              </a:xfrm>
              <a:custGeom>
                <a:avLst/>
                <a:gdLst/>
                <a:ahLst/>
                <a:cxnLst>
                  <a:cxn ang="0">
                    <a:pos x="246" y="5"/>
                  </a:cxn>
                  <a:cxn ang="0">
                    <a:pos x="241" y="0"/>
                  </a:cxn>
                  <a:cxn ang="0">
                    <a:pos x="0" y="0"/>
                  </a:cxn>
                  <a:cxn ang="0">
                    <a:pos x="0" y="10"/>
                  </a:cxn>
                  <a:cxn ang="0">
                    <a:pos x="241" y="10"/>
                  </a:cxn>
                  <a:cxn ang="0">
                    <a:pos x="236" y="5"/>
                  </a:cxn>
                  <a:cxn ang="0">
                    <a:pos x="246" y="5"/>
                  </a:cxn>
                  <a:cxn ang="0">
                    <a:pos x="246" y="0"/>
                  </a:cxn>
                  <a:cxn ang="0">
                    <a:pos x="241" y="0"/>
                  </a:cxn>
                  <a:cxn ang="0">
                    <a:pos x="246" y="5"/>
                  </a:cxn>
                </a:cxnLst>
                <a:rect l="0" t="0" r="r" b="b"/>
                <a:pathLst>
                  <a:path w="246" h="10">
                    <a:moveTo>
                      <a:pt x="246" y="5"/>
                    </a:moveTo>
                    <a:lnTo>
                      <a:pt x="241" y="0"/>
                    </a:lnTo>
                    <a:lnTo>
                      <a:pt x="0" y="0"/>
                    </a:lnTo>
                    <a:lnTo>
                      <a:pt x="0" y="10"/>
                    </a:lnTo>
                    <a:lnTo>
                      <a:pt x="241" y="10"/>
                    </a:lnTo>
                    <a:lnTo>
                      <a:pt x="236" y="5"/>
                    </a:lnTo>
                    <a:lnTo>
                      <a:pt x="246" y="5"/>
                    </a:lnTo>
                    <a:lnTo>
                      <a:pt x="246" y="0"/>
                    </a:lnTo>
                    <a:lnTo>
                      <a:pt x="241" y="0"/>
                    </a:lnTo>
                    <a:lnTo>
                      <a:pt x="246" y="5"/>
                    </a:lnTo>
                    <a:close/>
                  </a:path>
                </a:pathLst>
              </a:custGeom>
              <a:solidFill>
                <a:srgbClr val="FFFFFF"/>
              </a:solidFill>
              <a:ln w="9525">
                <a:noFill/>
                <a:round/>
                <a:headEnd/>
                <a:tailEnd/>
              </a:ln>
            </p:spPr>
            <p:txBody>
              <a:bodyPr/>
              <a:lstStyle/>
              <a:p>
                <a:endParaRPr lang="sl-SI"/>
              </a:p>
            </p:txBody>
          </p:sp>
          <p:sp>
            <p:nvSpPr>
              <p:cNvPr id="228506" name="Freeform 154"/>
              <p:cNvSpPr>
                <a:spLocks/>
              </p:cNvSpPr>
              <p:nvPr/>
            </p:nvSpPr>
            <p:spPr bwMode="auto">
              <a:xfrm>
                <a:off x="1086" y="1521"/>
                <a:ext cx="2" cy="19"/>
              </a:xfrm>
              <a:custGeom>
                <a:avLst/>
                <a:gdLst/>
                <a:ahLst/>
                <a:cxnLst>
                  <a:cxn ang="0">
                    <a:pos x="5" y="76"/>
                  </a:cxn>
                  <a:cxn ang="0">
                    <a:pos x="10" y="71"/>
                  </a:cxn>
                  <a:cxn ang="0">
                    <a:pos x="10" y="0"/>
                  </a:cxn>
                  <a:cxn ang="0">
                    <a:pos x="0" y="0"/>
                  </a:cxn>
                  <a:cxn ang="0">
                    <a:pos x="0" y="71"/>
                  </a:cxn>
                  <a:cxn ang="0">
                    <a:pos x="5" y="67"/>
                  </a:cxn>
                  <a:cxn ang="0">
                    <a:pos x="5" y="76"/>
                  </a:cxn>
                  <a:cxn ang="0">
                    <a:pos x="10" y="76"/>
                  </a:cxn>
                  <a:cxn ang="0">
                    <a:pos x="10" y="71"/>
                  </a:cxn>
                  <a:cxn ang="0">
                    <a:pos x="5" y="76"/>
                  </a:cxn>
                </a:cxnLst>
                <a:rect l="0" t="0" r="r" b="b"/>
                <a:pathLst>
                  <a:path w="10" h="76">
                    <a:moveTo>
                      <a:pt x="5" y="76"/>
                    </a:moveTo>
                    <a:lnTo>
                      <a:pt x="10" y="71"/>
                    </a:lnTo>
                    <a:lnTo>
                      <a:pt x="10" y="0"/>
                    </a:lnTo>
                    <a:lnTo>
                      <a:pt x="0" y="0"/>
                    </a:lnTo>
                    <a:lnTo>
                      <a:pt x="0" y="71"/>
                    </a:lnTo>
                    <a:lnTo>
                      <a:pt x="5" y="67"/>
                    </a:lnTo>
                    <a:lnTo>
                      <a:pt x="5" y="76"/>
                    </a:lnTo>
                    <a:lnTo>
                      <a:pt x="10" y="76"/>
                    </a:lnTo>
                    <a:lnTo>
                      <a:pt x="10" y="71"/>
                    </a:lnTo>
                    <a:lnTo>
                      <a:pt x="5" y="76"/>
                    </a:lnTo>
                    <a:close/>
                  </a:path>
                </a:pathLst>
              </a:custGeom>
              <a:solidFill>
                <a:srgbClr val="FFFFFF"/>
              </a:solidFill>
              <a:ln w="9525">
                <a:noFill/>
                <a:round/>
                <a:headEnd/>
                <a:tailEnd/>
              </a:ln>
            </p:spPr>
            <p:txBody>
              <a:bodyPr/>
              <a:lstStyle/>
              <a:p>
                <a:endParaRPr lang="sl-SI"/>
              </a:p>
            </p:txBody>
          </p:sp>
          <p:sp>
            <p:nvSpPr>
              <p:cNvPr id="228507" name="Freeform 155"/>
              <p:cNvSpPr>
                <a:spLocks/>
              </p:cNvSpPr>
              <p:nvPr/>
            </p:nvSpPr>
            <p:spPr bwMode="auto">
              <a:xfrm>
                <a:off x="1026" y="1537"/>
                <a:ext cx="61" cy="3"/>
              </a:xfrm>
              <a:custGeom>
                <a:avLst/>
                <a:gdLst/>
                <a:ahLst/>
                <a:cxnLst>
                  <a:cxn ang="0">
                    <a:pos x="0" y="4"/>
                  </a:cxn>
                  <a:cxn ang="0">
                    <a:pos x="5" y="9"/>
                  </a:cxn>
                  <a:cxn ang="0">
                    <a:pos x="246" y="9"/>
                  </a:cxn>
                  <a:cxn ang="0">
                    <a:pos x="246" y="0"/>
                  </a:cxn>
                  <a:cxn ang="0">
                    <a:pos x="5" y="0"/>
                  </a:cxn>
                  <a:cxn ang="0">
                    <a:pos x="10" y="4"/>
                  </a:cxn>
                  <a:cxn ang="0">
                    <a:pos x="0" y="4"/>
                  </a:cxn>
                  <a:cxn ang="0">
                    <a:pos x="0" y="9"/>
                  </a:cxn>
                  <a:cxn ang="0">
                    <a:pos x="5" y="9"/>
                  </a:cxn>
                  <a:cxn ang="0">
                    <a:pos x="0" y="4"/>
                  </a:cxn>
                </a:cxnLst>
                <a:rect l="0" t="0" r="r" b="b"/>
                <a:pathLst>
                  <a:path w="246" h="9">
                    <a:moveTo>
                      <a:pt x="0" y="4"/>
                    </a:moveTo>
                    <a:lnTo>
                      <a:pt x="5" y="9"/>
                    </a:lnTo>
                    <a:lnTo>
                      <a:pt x="246" y="9"/>
                    </a:lnTo>
                    <a:lnTo>
                      <a:pt x="246" y="0"/>
                    </a:lnTo>
                    <a:lnTo>
                      <a:pt x="5" y="0"/>
                    </a:lnTo>
                    <a:lnTo>
                      <a:pt x="10" y="4"/>
                    </a:lnTo>
                    <a:lnTo>
                      <a:pt x="0" y="4"/>
                    </a:lnTo>
                    <a:lnTo>
                      <a:pt x="0" y="9"/>
                    </a:lnTo>
                    <a:lnTo>
                      <a:pt x="5" y="9"/>
                    </a:lnTo>
                    <a:lnTo>
                      <a:pt x="0" y="4"/>
                    </a:lnTo>
                    <a:close/>
                  </a:path>
                </a:pathLst>
              </a:custGeom>
              <a:solidFill>
                <a:srgbClr val="FFFFFF"/>
              </a:solidFill>
              <a:ln w="9525">
                <a:noFill/>
                <a:round/>
                <a:headEnd/>
                <a:tailEnd/>
              </a:ln>
            </p:spPr>
            <p:txBody>
              <a:bodyPr/>
              <a:lstStyle/>
              <a:p>
                <a:endParaRPr lang="sl-SI"/>
              </a:p>
            </p:txBody>
          </p:sp>
          <p:sp>
            <p:nvSpPr>
              <p:cNvPr id="228508" name="Rectangle 156"/>
              <p:cNvSpPr>
                <a:spLocks noChangeArrowheads="1"/>
              </p:cNvSpPr>
              <p:nvPr/>
            </p:nvSpPr>
            <p:spPr bwMode="auto">
              <a:xfrm>
                <a:off x="1202" y="1521"/>
                <a:ext cx="60" cy="18"/>
              </a:xfrm>
              <a:prstGeom prst="rect">
                <a:avLst/>
              </a:prstGeom>
              <a:solidFill>
                <a:srgbClr val="FFFFFF"/>
              </a:solidFill>
              <a:ln w="9525">
                <a:noFill/>
                <a:miter lim="800000"/>
                <a:headEnd/>
                <a:tailEnd/>
              </a:ln>
            </p:spPr>
            <p:txBody>
              <a:bodyPr/>
              <a:lstStyle/>
              <a:p>
                <a:endParaRPr lang="sl-SI"/>
              </a:p>
            </p:txBody>
          </p:sp>
          <p:sp>
            <p:nvSpPr>
              <p:cNvPr id="228509" name="Freeform 157"/>
              <p:cNvSpPr>
                <a:spLocks/>
              </p:cNvSpPr>
              <p:nvPr/>
            </p:nvSpPr>
            <p:spPr bwMode="auto">
              <a:xfrm>
                <a:off x="1200" y="1519"/>
                <a:ext cx="3" cy="20"/>
              </a:xfrm>
              <a:custGeom>
                <a:avLst/>
                <a:gdLst/>
                <a:ahLst/>
                <a:cxnLst>
                  <a:cxn ang="0">
                    <a:pos x="5" y="0"/>
                  </a:cxn>
                  <a:cxn ang="0">
                    <a:pos x="0" y="5"/>
                  </a:cxn>
                  <a:cxn ang="0">
                    <a:pos x="0" y="76"/>
                  </a:cxn>
                  <a:cxn ang="0">
                    <a:pos x="10" y="76"/>
                  </a:cxn>
                  <a:cxn ang="0">
                    <a:pos x="10" y="5"/>
                  </a:cxn>
                  <a:cxn ang="0">
                    <a:pos x="5" y="10"/>
                  </a:cxn>
                  <a:cxn ang="0">
                    <a:pos x="5" y="0"/>
                  </a:cxn>
                  <a:cxn ang="0">
                    <a:pos x="0" y="0"/>
                  </a:cxn>
                  <a:cxn ang="0">
                    <a:pos x="0" y="5"/>
                  </a:cxn>
                  <a:cxn ang="0">
                    <a:pos x="5" y="0"/>
                  </a:cxn>
                </a:cxnLst>
                <a:rect l="0" t="0" r="r" b="b"/>
                <a:pathLst>
                  <a:path w="10" h="76">
                    <a:moveTo>
                      <a:pt x="5" y="0"/>
                    </a:moveTo>
                    <a:lnTo>
                      <a:pt x="0" y="5"/>
                    </a:lnTo>
                    <a:lnTo>
                      <a:pt x="0" y="76"/>
                    </a:lnTo>
                    <a:lnTo>
                      <a:pt x="10" y="76"/>
                    </a:lnTo>
                    <a:lnTo>
                      <a:pt x="10" y="5"/>
                    </a:lnTo>
                    <a:lnTo>
                      <a:pt x="5" y="10"/>
                    </a:lnTo>
                    <a:lnTo>
                      <a:pt x="5" y="0"/>
                    </a:lnTo>
                    <a:lnTo>
                      <a:pt x="0" y="0"/>
                    </a:lnTo>
                    <a:lnTo>
                      <a:pt x="0" y="5"/>
                    </a:lnTo>
                    <a:lnTo>
                      <a:pt x="5" y="0"/>
                    </a:lnTo>
                    <a:close/>
                  </a:path>
                </a:pathLst>
              </a:custGeom>
              <a:solidFill>
                <a:srgbClr val="FFFFFF"/>
              </a:solidFill>
              <a:ln w="9525">
                <a:noFill/>
                <a:round/>
                <a:headEnd/>
                <a:tailEnd/>
              </a:ln>
            </p:spPr>
            <p:txBody>
              <a:bodyPr/>
              <a:lstStyle/>
              <a:p>
                <a:endParaRPr lang="sl-SI"/>
              </a:p>
            </p:txBody>
          </p:sp>
          <p:sp>
            <p:nvSpPr>
              <p:cNvPr id="228510" name="Freeform 158"/>
              <p:cNvSpPr>
                <a:spLocks/>
              </p:cNvSpPr>
              <p:nvPr/>
            </p:nvSpPr>
            <p:spPr bwMode="auto">
              <a:xfrm>
                <a:off x="1202" y="1519"/>
                <a:ext cx="61" cy="3"/>
              </a:xfrm>
              <a:custGeom>
                <a:avLst/>
                <a:gdLst/>
                <a:ahLst/>
                <a:cxnLst>
                  <a:cxn ang="0">
                    <a:pos x="246" y="5"/>
                  </a:cxn>
                  <a:cxn ang="0">
                    <a:pos x="241" y="0"/>
                  </a:cxn>
                  <a:cxn ang="0">
                    <a:pos x="0" y="0"/>
                  </a:cxn>
                  <a:cxn ang="0">
                    <a:pos x="0" y="10"/>
                  </a:cxn>
                  <a:cxn ang="0">
                    <a:pos x="241" y="10"/>
                  </a:cxn>
                  <a:cxn ang="0">
                    <a:pos x="236" y="5"/>
                  </a:cxn>
                  <a:cxn ang="0">
                    <a:pos x="246" y="5"/>
                  </a:cxn>
                  <a:cxn ang="0">
                    <a:pos x="246" y="0"/>
                  </a:cxn>
                  <a:cxn ang="0">
                    <a:pos x="241" y="0"/>
                  </a:cxn>
                  <a:cxn ang="0">
                    <a:pos x="246" y="5"/>
                  </a:cxn>
                </a:cxnLst>
                <a:rect l="0" t="0" r="r" b="b"/>
                <a:pathLst>
                  <a:path w="246" h="10">
                    <a:moveTo>
                      <a:pt x="246" y="5"/>
                    </a:moveTo>
                    <a:lnTo>
                      <a:pt x="241" y="0"/>
                    </a:lnTo>
                    <a:lnTo>
                      <a:pt x="0" y="0"/>
                    </a:lnTo>
                    <a:lnTo>
                      <a:pt x="0" y="10"/>
                    </a:lnTo>
                    <a:lnTo>
                      <a:pt x="241" y="10"/>
                    </a:lnTo>
                    <a:lnTo>
                      <a:pt x="236" y="5"/>
                    </a:lnTo>
                    <a:lnTo>
                      <a:pt x="246" y="5"/>
                    </a:lnTo>
                    <a:lnTo>
                      <a:pt x="246" y="0"/>
                    </a:lnTo>
                    <a:lnTo>
                      <a:pt x="241" y="0"/>
                    </a:lnTo>
                    <a:lnTo>
                      <a:pt x="246" y="5"/>
                    </a:lnTo>
                    <a:close/>
                  </a:path>
                </a:pathLst>
              </a:custGeom>
              <a:solidFill>
                <a:srgbClr val="FFFFFF"/>
              </a:solidFill>
              <a:ln w="9525">
                <a:noFill/>
                <a:round/>
                <a:headEnd/>
                <a:tailEnd/>
              </a:ln>
            </p:spPr>
            <p:txBody>
              <a:bodyPr/>
              <a:lstStyle/>
              <a:p>
                <a:endParaRPr lang="sl-SI"/>
              </a:p>
            </p:txBody>
          </p:sp>
          <p:sp>
            <p:nvSpPr>
              <p:cNvPr id="228511" name="Freeform 159"/>
              <p:cNvSpPr>
                <a:spLocks/>
              </p:cNvSpPr>
              <p:nvPr/>
            </p:nvSpPr>
            <p:spPr bwMode="auto">
              <a:xfrm>
                <a:off x="1261" y="1521"/>
                <a:ext cx="2" cy="19"/>
              </a:xfrm>
              <a:custGeom>
                <a:avLst/>
                <a:gdLst/>
                <a:ahLst/>
                <a:cxnLst>
                  <a:cxn ang="0">
                    <a:pos x="5" y="76"/>
                  </a:cxn>
                  <a:cxn ang="0">
                    <a:pos x="10" y="71"/>
                  </a:cxn>
                  <a:cxn ang="0">
                    <a:pos x="10" y="0"/>
                  </a:cxn>
                  <a:cxn ang="0">
                    <a:pos x="0" y="0"/>
                  </a:cxn>
                  <a:cxn ang="0">
                    <a:pos x="0" y="71"/>
                  </a:cxn>
                  <a:cxn ang="0">
                    <a:pos x="5" y="67"/>
                  </a:cxn>
                  <a:cxn ang="0">
                    <a:pos x="5" y="76"/>
                  </a:cxn>
                  <a:cxn ang="0">
                    <a:pos x="10" y="76"/>
                  </a:cxn>
                  <a:cxn ang="0">
                    <a:pos x="10" y="71"/>
                  </a:cxn>
                  <a:cxn ang="0">
                    <a:pos x="5" y="76"/>
                  </a:cxn>
                </a:cxnLst>
                <a:rect l="0" t="0" r="r" b="b"/>
                <a:pathLst>
                  <a:path w="10" h="76">
                    <a:moveTo>
                      <a:pt x="5" y="76"/>
                    </a:moveTo>
                    <a:lnTo>
                      <a:pt x="10" y="71"/>
                    </a:lnTo>
                    <a:lnTo>
                      <a:pt x="10" y="0"/>
                    </a:lnTo>
                    <a:lnTo>
                      <a:pt x="0" y="0"/>
                    </a:lnTo>
                    <a:lnTo>
                      <a:pt x="0" y="71"/>
                    </a:lnTo>
                    <a:lnTo>
                      <a:pt x="5" y="67"/>
                    </a:lnTo>
                    <a:lnTo>
                      <a:pt x="5" y="76"/>
                    </a:lnTo>
                    <a:lnTo>
                      <a:pt x="10" y="76"/>
                    </a:lnTo>
                    <a:lnTo>
                      <a:pt x="10" y="71"/>
                    </a:lnTo>
                    <a:lnTo>
                      <a:pt x="5" y="76"/>
                    </a:lnTo>
                    <a:close/>
                  </a:path>
                </a:pathLst>
              </a:custGeom>
              <a:solidFill>
                <a:srgbClr val="FFFFFF"/>
              </a:solidFill>
              <a:ln w="9525">
                <a:noFill/>
                <a:round/>
                <a:headEnd/>
                <a:tailEnd/>
              </a:ln>
            </p:spPr>
            <p:txBody>
              <a:bodyPr/>
              <a:lstStyle/>
              <a:p>
                <a:endParaRPr lang="sl-SI"/>
              </a:p>
            </p:txBody>
          </p:sp>
          <p:sp>
            <p:nvSpPr>
              <p:cNvPr id="228512" name="Freeform 160"/>
              <p:cNvSpPr>
                <a:spLocks/>
              </p:cNvSpPr>
              <p:nvPr/>
            </p:nvSpPr>
            <p:spPr bwMode="auto">
              <a:xfrm>
                <a:off x="1200" y="1537"/>
                <a:ext cx="62" cy="3"/>
              </a:xfrm>
              <a:custGeom>
                <a:avLst/>
                <a:gdLst/>
                <a:ahLst/>
                <a:cxnLst>
                  <a:cxn ang="0">
                    <a:pos x="0" y="4"/>
                  </a:cxn>
                  <a:cxn ang="0">
                    <a:pos x="5" y="9"/>
                  </a:cxn>
                  <a:cxn ang="0">
                    <a:pos x="246" y="9"/>
                  </a:cxn>
                  <a:cxn ang="0">
                    <a:pos x="246" y="0"/>
                  </a:cxn>
                  <a:cxn ang="0">
                    <a:pos x="5" y="0"/>
                  </a:cxn>
                  <a:cxn ang="0">
                    <a:pos x="10" y="4"/>
                  </a:cxn>
                  <a:cxn ang="0">
                    <a:pos x="0" y="4"/>
                  </a:cxn>
                  <a:cxn ang="0">
                    <a:pos x="0" y="9"/>
                  </a:cxn>
                  <a:cxn ang="0">
                    <a:pos x="5" y="9"/>
                  </a:cxn>
                  <a:cxn ang="0">
                    <a:pos x="0" y="4"/>
                  </a:cxn>
                </a:cxnLst>
                <a:rect l="0" t="0" r="r" b="b"/>
                <a:pathLst>
                  <a:path w="246" h="9">
                    <a:moveTo>
                      <a:pt x="0" y="4"/>
                    </a:moveTo>
                    <a:lnTo>
                      <a:pt x="5" y="9"/>
                    </a:lnTo>
                    <a:lnTo>
                      <a:pt x="246" y="9"/>
                    </a:lnTo>
                    <a:lnTo>
                      <a:pt x="246" y="0"/>
                    </a:lnTo>
                    <a:lnTo>
                      <a:pt x="5" y="0"/>
                    </a:lnTo>
                    <a:lnTo>
                      <a:pt x="10" y="4"/>
                    </a:lnTo>
                    <a:lnTo>
                      <a:pt x="0" y="4"/>
                    </a:lnTo>
                    <a:lnTo>
                      <a:pt x="0" y="9"/>
                    </a:lnTo>
                    <a:lnTo>
                      <a:pt x="5" y="9"/>
                    </a:lnTo>
                    <a:lnTo>
                      <a:pt x="0" y="4"/>
                    </a:lnTo>
                    <a:close/>
                  </a:path>
                </a:pathLst>
              </a:custGeom>
              <a:solidFill>
                <a:srgbClr val="FFFFFF"/>
              </a:solidFill>
              <a:ln w="9525">
                <a:noFill/>
                <a:round/>
                <a:headEnd/>
                <a:tailEnd/>
              </a:ln>
            </p:spPr>
            <p:txBody>
              <a:bodyPr/>
              <a:lstStyle/>
              <a:p>
                <a:endParaRPr lang="sl-SI"/>
              </a:p>
            </p:txBody>
          </p:sp>
          <p:sp>
            <p:nvSpPr>
              <p:cNvPr id="228513" name="Rectangle 161"/>
              <p:cNvSpPr>
                <a:spLocks noChangeArrowheads="1"/>
              </p:cNvSpPr>
              <p:nvPr/>
            </p:nvSpPr>
            <p:spPr bwMode="auto">
              <a:xfrm>
                <a:off x="943" y="1568"/>
                <a:ext cx="60" cy="18"/>
              </a:xfrm>
              <a:prstGeom prst="rect">
                <a:avLst/>
              </a:prstGeom>
              <a:solidFill>
                <a:srgbClr val="FFFFFF"/>
              </a:solidFill>
              <a:ln w="9525">
                <a:noFill/>
                <a:miter lim="800000"/>
                <a:headEnd/>
                <a:tailEnd/>
              </a:ln>
            </p:spPr>
            <p:txBody>
              <a:bodyPr/>
              <a:lstStyle/>
              <a:p>
                <a:endParaRPr lang="sl-SI"/>
              </a:p>
            </p:txBody>
          </p:sp>
          <p:sp>
            <p:nvSpPr>
              <p:cNvPr id="228514" name="Freeform 162"/>
              <p:cNvSpPr>
                <a:spLocks/>
              </p:cNvSpPr>
              <p:nvPr/>
            </p:nvSpPr>
            <p:spPr bwMode="auto">
              <a:xfrm>
                <a:off x="941" y="1567"/>
                <a:ext cx="3" cy="19"/>
              </a:xfrm>
              <a:custGeom>
                <a:avLst/>
                <a:gdLst/>
                <a:ahLst/>
                <a:cxnLst>
                  <a:cxn ang="0">
                    <a:pos x="5" y="0"/>
                  </a:cxn>
                  <a:cxn ang="0">
                    <a:pos x="0" y="5"/>
                  </a:cxn>
                  <a:cxn ang="0">
                    <a:pos x="0" y="76"/>
                  </a:cxn>
                  <a:cxn ang="0">
                    <a:pos x="10" y="76"/>
                  </a:cxn>
                  <a:cxn ang="0">
                    <a:pos x="10" y="5"/>
                  </a:cxn>
                  <a:cxn ang="0">
                    <a:pos x="5" y="9"/>
                  </a:cxn>
                  <a:cxn ang="0">
                    <a:pos x="5" y="0"/>
                  </a:cxn>
                  <a:cxn ang="0">
                    <a:pos x="0" y="0"/>
                  </a:cxn>
                  <a:cxn ang="0">
                    <a:pos x="0" y="5"/>
                  </a:cxn>
                  <a:cxn ang="0">
                    <a:pos x="5" y="0"/>
                  </a:cxn>
                </a:cxnLst>
                <a:rect l="0" t="0" r="r" b="b"/>
                <a:pathLst>
                  <a:path w="10" h="76">
                    <a:moveTo>
                      <a:pt x="5" y="0"/>
                    </a:moveTo>
                    <a:lnTo>
                      <a:pt x="0" y="5"/>
                    </a:lnTo>
                    <a:lnTo>
                      <a:pt x="0" y="76"/>
                    </a:lnTo>
                    <a:lnTo>
                      <a:pt x="10" y="76"/>
                    </a:lnTo>
                    <a:lnTo>
                      <a:pt x="10" y="5"/>
                    </a:lnTo>
                    <a:lnTo>
                      <a:pt x="5" y="9"/>
                    </a:lnTo>
                    <a:lnTo>
                      <a:pt x="5" y="0"/>
                    </a:lnTo>
                    <a:lnTo>
                      <a:pt x="0" y="0"/>
                    </a:lnTo>
                    <a:lnTo>
                      <a:pt x="0" y="5"/>
                    </a:lnTo>
                    <a:lnTo>
                      <a:pt x="5" y="0"/>
                    </a:lnTo>
                    <a:close/>
                  </a:path>
                </a:pathLst>
              </a:custGeom>
              <a:solidFill>
                <a:srgbClr val="FFFFFF"/>
              </a:solidFill>
              <a:ln w="9525">
                <a:noFill/>
                <a:round/>
                <a:headEnd/>
                <a:tailEnd/>
              </a:ln>
            </p:spPr>
            <p:txBody>
              <a:bodyPr/>
              <a:lstStyle/>
              <a:p>
                <a:endParaRPr lang="sl-SI"/>
              </a:p>
            </p:txBody>
          </p:sp>
          <p:sp>
            <p:nvSpPr>
              <p:cNvPr id="228515" name="Freeform 163"/>
              <p:cNvSpPr>
                <a:spLocks/>
              </p:cNvSpPr>
              <p:nvPr/>
            </p:nvSpPr>
            <p:spPr bwMode="auto">
              <a:xfrm>
                <a:off x="943" y="1567"/>
                <a:ext cx="61" cy="3"/>
              </a:xfrm>
              <a:custGeom>
                <a:avLst/>
                <a:gdLst/>
                <a:ahLst/>
                <a:cxnLst>
                  <a:cxn ang="0">
                    <a:pos x="246" y="5"/>
                  </a:cxn>
                  <a:cxn ang="0">
                    <a:pos x="241" y="0"/>
                  </a:cxn>
                  <a:cxn ang="0">
                    <a:pos x="0" y="0"/>
                  </a:cxn>
                  <a:cxn ang="0">
                    <a:pos x="0" y="9"/>
                  </a:cxn>
                  <a:cxn ang="0">
                    <a:pos x="241" y="9"/>
                  </a:cxn>
                  <a:cxn ang="0">
                    <a:pos x="236" y="5"/>
                  </a:cxn>
                  <a:cxn ang="0">
                    <a:pos x="246" y="5"/>
                  </a:cxn>
                  <a:cxn ang="0">
                    <a:pos x="246" y="0"/>
                  </a:cxn>
                  <a:cxn ang="0">
                    <a:pos x="241" y="0"/>
                  </a:cxn>
                  <a:cxn ang="0">
                    <a:pos x="246" y="5"/>
                  </a:cxn>
                </a:cxnLst>
                <a:rect l="0" t="0" r="r" b="b"/>
                <a:pathLst>
                  <a:path w="246" h="9">
                    <a:moveTo>
                      <a:pt x="246" y="5"/>
                    </a:moveTo>
                    <a:lnTo>
                      <a:pt x="241" y="0"/>
                    </a:lnTo>
                    <a:lnTo>
                      <a:pt x="0" y="0"/>
                    </a:lnTo>
                    <a:lnTo>
                      <a:pt x="0" y="9"/>
                    </a:lnTo>
                    <a:lnTo>
                      <a:pt x="241" y="9"/>
                    </a:lnTo>
                    <a:lnTo>
                      <a:pt x="236" y="5"/>
                    </a:lnTo>
                    <a:lnTo>
                      <a:pt x="246" y="5"/>
                    </a:lnTo>
                    <a:lnTo>
                      <a:pt x="246" y="0"/>
                    </a:lnTo>
                    <a:lnTo>
                      <a:pt x="241" y="0"/>
                    </a:lnTo>
                    <a:lnTo>
                      <a:pt x="246" y="5"/>
                    </a:lnTo>
                    <a:close/>
                  </a:path>
                </a:pathLst>
              </a:custGeom>
              <a:solidFill>
                <a:srgbClr val="FFFFFF"/>
              </a:solidFill>
              <a:ln w="9525">
                <a:noFill/>
                <a:round/>
                <a:headEnd/>
                <a:tailEnd/>
              </a:ln>
            </p:spPr>
            <p:txBody>
              <a:bodyPr/>
              <a:lstStyle/>
              <a:p>
                <a:endParaRPr lang="sl-SI"/>
              </a:p>
            </p:txBody>
          </p:sp>
          <p:sp>
            <p:nvSpPr>
              <p:cNvPr id="228516" name="Freeform 164"/>
              <p:cNvSpPr>
                <a:spLocks/>
              </p:cNvSpPr>
              <p:nvPr/>
            </p:nvSpPr>
            <p:spPr bwMode="auto">
              <a:xfrm>
                <a:off x="1002" y="1568"/>
                <a:ext cx="2" cy="20"/>
              </a:xfrm>
              <a:custGeom>
                <a:avLst/>
                <a:gdLst/>
                <a:ahLst/>
                <a:cxnLst>
                  <a:cxn ang="0">
                    <a:pos x="5" y="76"/>
                  </a:cxn>
                  <a:cxn ang="0">
                    <a:pos x="10" y="71"/>
                  </a:cxn>
                  <a:cxn ang="0">
                    <a:pos x="10" y="0"/>
                  </a:cxn>
                  <a:cxn ang="0">
                    <a:pos x="0" y="0"/>
                  </a:cxn>
                  <a:cxn ang="0">
                    <a:pos x="0" y="71"/>
                  </a:cxn>
                  <a:cxn ang="0">
                    <a:pos x="5" y="66"/>
                  </a:cxn>
                  <a:cxn ang="0">
                    <a:pos x="5" y="76"/>
                  </a:cxn>
                  <a:cxn ang="0">
                    <a:pos x="10" y="76"/>
                  </a:cxn>
                  <a:cxn ang="0">
                    <a:pos x="10" y="71"/>
                  </a:cxn>
                  <a:cxn ang="0">
                    <a:pos x="5" y="76"/>
                  </a:cxn>
                </a:cxnLst>
                <a:rect l="0" t="0" r="r" b="b"/>
                <a:pathLst>
                  <a:path w="10" h="76">
                    <a:moveTo>
                      <a:pt x="5" y="76"/>
                    </a:moveTo>
                    <a:lnTo>
                      <a:pt x="10" y="71"/>
                    </a:lnTo>
                    <a:lnTo>
                      <a:pt x="10" y="0"/>
                    </a:lnTo>
                    <a:lnTo>
                      <a:pt x="0" y="0"/>
                    </a:lnTo>
                    <a:lnTo>
                      <a:pt x="0" y="71"/>
                    </a:lnTo>
                    <a:lnTo>
                      <a:pt x="5" y="66"/>
                    </a:lnTo>
                    <a:lnTo>
                      <a:pt x="5" y="76"/>
                    </a:lnTo>
                    <a:lnTo>
                      <a:pt x="10" y="76"/>
                    </a:lnTo>
                    <a:lnTo>
                      <a:pt x="10" y="71"/>
                    </a:lnTo>
                    <a:lnTo>
                      <a:pt x="5" y="76"/>
                    </a:lnTo>
                    <a:close/>
                  </a:path>
                </a:pathLst>
              </a:custGeom>
              <a:solidFill>
                <a:srgbClr val="FFFFFF"/>
              </a:solidFill>
              <a:ln w="9525">
                <a:noFill/>
                <a:round/>
                <a:headEnd/>
                <a:tailEnd/>
              </a:ln>
            </p:spPr>
            <p:txBody>
              <a:bodyPr/>
              <a:lstStyle/>
              <a:p>
                <a:endParaRPr lang="sl-SI"/>
              </a:p>
            </p:txBody>
          </p:sp>
          <p:sp>
            <p:nvSpPr>
              <p:cNvPr id="228517" name="Freeform 165"/>
              <p:cNvSpPr>
                <a:spLocks/>
              </p:cNvSpPr>
              <p:nvPr/>
            </p:nvSpPr>
            <p:spPr bwMode="auto">
              <a:xfrm>
                <a:off x="941" y="1585"/>
                <a:ext cx="62" cy="3"/>
              </a:xfrm>
              <a:custGeom>
                <a:avLst/>
                <a:gdLst/>
                <a:ahLst/>
                <a:cxnLst>
                  <a:cxn ang="0">
                    <a:pos x="0" y="5"/>
                  </a:cxn>
                  <a:cxn ang="0">
                    <a:pos x="5" y="10"/>
                  </a:cxn>
                  <a:cxn ang="0">
                    <a:pos x="246" y="10"/>
                  </a:cxn>
                  <a:cxn ang="0">
                    <a:pos x="246" y="0"/>
                  </a:cxn>
                  <a:cxn ang="0">
                    <a:pos x="5" y="0"/>
                  </a:cxn>
                  <a:cxn ang="0">
                    <a:pos x="10" y="5"/>
                  </a:cxn>
                  <a:cxn ang="0">
                    <a:pos x="0" y="5"/>
                  </a:cxn>
                  <a:cxn ang="0">
                    <a:pos x="0" y="10"/>
                  </a:cxn>
                  <a:cxn ang="0">
                    <a:pos x="5" y="10"/>
                  </a:cxn>
                  <a:cxn ang="0">
                    <a:pos x="0" y="5"/>
                  </a:cxn>
                </a:cxnLst>
                <a:rect l="0" t="0" r="r" b="b"/>
                <a:pathLst>
                  <a:path w="246" h="10">
                    <a:moveTo>
                      <a:pt x="0" y="5"/>
                    </a:moveTo>
                    <a:lnTo>
                      <a:pt x="5" y="10"/>
                    </a:lnTo>
                    <a:lnTo>
                      <a:pt x="246" y="10"/>
                    </a:lnTo>
                    <a:lnTo>
                      <a:pt x="246" y="0"/>
                    </a:lnTo>
                    <a:lnTo>
                      <a:pt x="5" y="0"/>
                    </a:lnTo>
                    <a:lnTo>
                      <a:pt x="10" y="5"/>
                    </a:lnTo>
                    <a:lnTo>
                      <a:pt x="0" y="5"/>
                    </a:lnTo>
                    <a:lnTo>
                      <a:pt x="0" y="10"/>
                    </a:lnTo>
                    <a:lnTo>
                      <a:pt x="5" y="10"/>
                    </a:lnTo>
                    <a:lnTo>
                      <a:pt x="0" y="5"/>
                    </a:lnTo>
                    <a:close/>
                  </a:path>
                </a:pathLst>
              </a:custGeom>
              <a:solidFill>
                <a:srgbClr val="FFFFFF"/>
              </a:solidFill>
              <a:ln w="9525">
                <a:noFill/>
                <a:round/>
                <a:headEnd/>
                <a:tailEnd/>
              </a:ln>
            </p:spPr>
            <p:txBody>
              <a:bodyPr/>
              <a:lstStyle/>
              <a:p>
                <a:endParaRPr lang="sl-SI"/>
              </a:p>
            </p:txBody>
          </p:sp>
          <p:sp>
            <p:nvSpPr>
              <p:cNvPr id="228518" name="Rectangle 166"/>
              <p:cNvSpPr>
                <a:spLocks noChangeArrowheads="1"/>
              </p:cNvSpPr>
              <p:nvPr/>
            </p:nvSpPr>
            <p:spPr bwMode="auto">
              <a:xfrm>
                <a:off x="1117" y="1568"/>
                <a:ext cx="60" cy="18"/>
              </a:xfrm>
              <a:prstGeom prst="rect">
                <a:avLst/>
              </a:prstGeom>
              <a:solidFill>
                <a:srgbClr val="FFFFFF"/>
              </a:solidFill>
              <a:ln w="9525">
                <a:noFill/>
                <a:miter lim="800000"/>
                <a:headEnd/>
                <a:tailEnd/>
              </a:ln>
            </p:spPr>
            <p:txBody>
              <a:bodyPr/>
              <a:lstStyle/>
              <a:p>
                <a:endParaRPr lang="sl-SI"/>
              </a:p>
            </p:txBody>
          </p:sp>
          <p:sp>
            <p:nvSpPr>
              <p:cNvPr id="228519" name="Freeform 167"/>
              <p:cNvSpPr>
                <a:spLocks/>
              </p:cNvSpPr>
              <p:nvPr/>
            </p:nvSpPr>
            <p:spPr bwMode="auto">
              <a:xfrm>
                <a:off x="1116" y="1567"/>
                <a:ext cx="2" cy="19"/>
              </a:xfrm>
              <a:custGeom>
                <a:avLst/>
                <a:gdLst/>
                <a:ahLst/>
                <a:cxnLst>
                  <a:cxn ang="0">
                    <a:pos x="5" y="0"/>
                  </a:cxn>
                  <a:cxn ang="0">
                    <a:pos x="0" y="5"/>
                  </a:cxn>
                  <a:cxn ang="0">
                    <a:pos x="0" y="76"/>
                  </a:cxn>
                  <a:cxn ang="0">
                    <a:pos x="10" y="76"/>
                  </a:cxn>
                  <a:cxn ang="0">
                    <a:pos x="10" y="5"/>
                  </a:cxn>
                  <a:cxn ang="0">
                    <a:pos x="5" y="9"/>
                  </a:cxn>
                  <a:cxn ang="0">
                    <a:pos x="5" y="0"/>
                  </a:cxn>
                  <a:cxn ang="0">
                    <a:pos x="0" y="0"/>
                  </a:cxn>
                  <a:cxn ang="0">
                    <a:pos x="0" y="5"/>
                  </a:cxn>
                  <a:cxn ang="0">
                    <a:pos x="5" y="0"/>
                  </a:cxn>
                </a:cxnLst>
                <a:rect l="0" t="0" r="r" b="b"/>
                <a:pathLst>
                  <a:path w="10" h="76">
                    <a:moveTo>
                      <a:pt x="5" y="0"/>
                    </a:moveTo>
                    <a:lnTo>
                      <a:pt x="0" y="5"/>
                    </a:lnTo>
                    <a:lnTo>
                      <a:pt x="0" y="76"/>
                    </a:lnTo>
                    <a:lnTo>
                      <a:pt x="10" y="76"/>
                    </a:lnTo>
                    <a:lnTo>
                      <a:pt x="10" y="5"/>
                    </a:lnTo>
                    <a:lnTo>
                      <a:pt x="5" y="9"/>
                    </a:lnTo>
                    <a:lnTo>
                      <a:pt x="5" y="0"/>
                    </a:lnTo>
                    <a:lnTo>
                      <a:pt x="0" y="0"/>
                    </a:lnTo>
                    <a:lnTo>
                      <a:pt x="0" y="5"/>
                    </a:lnTo>
                    <a:lnTo>
                      <a:pt x="5" y="0"/>
                    </a:lnTo>
                    <a:close/>
                  </a:path>
                </a:pathLst>
              </a:custGeom>
              <a:solidFill>
                <a:srgbClr val="FFFFFF"/>
              </a:solidFill>
              <a:ln w="9525">
                <a:noFill/>
                <a:round/>
                <a:headEnd/>
                <a:tailEnd/>
              </a:ln>
            </p:spPr>
            <p:txBody>
              <a:bodyPr/>
              <a:lstStyle/>
              <a:p>
                <a:endParaRPr lang="sl-SI"/>
              </a:p>
            </p:txBody>
          </p:sp>
          <p:sp>
            <p:nvSpPr>
              <p:cNvPr id="228520" name="Freeform 168"/>
              <p:cNvSpPr>
                <a:spLocks/>
              </p:cNvSpPr>
              <p:nvPr/>
            </p:nvSpPr>
            <p:spPr bwMode="auto">
              <a:xfrm>
                <a:off x="1117" y="1567"/>
                <a:ext cx="62" cy="3"/>
              </a:xfrm>
              <a:custGeom>
                <a:avLst/>
                <a:gdLst/>
                <a:ahLst/>
                <a:cxnLst>
                  <a:cxn ang="0">
                    <a:pos x="246" y="5"/>
                  </a:cxn>
                  <a:cxn ang="0">
                    <a:pos x="241" y="0"/>
                  </a:cxn>
                  <a:cxn ang="0">
                    <a:pos x="0" y="0"/>
                  </a:cxn>
                  <a:cxn ang="0">
                    <a:pos x="0" y="9"/>
                  </a:cxn>
                  <a:cxn ang="0">
                    <a:pos x="241" y="9"/>
                  </a:cxn>
                  <a:cxn ang="0">
                    <a:pos x="236" y="5"/>
                  </a:cxn>
                  <a:cxn ang="0">
                    <a:pos x="246" y="5"/>
                  </a:cxn>
                  <a:cxn ang="0">
                    <a:pos x="246" y="0"/>
                  </a:cxn>
                  <a:cxn ang="0">
                    <a:pos x="241" y="0"/>
                  </a:cxn>
                  <a:cxn ang="0">
                    <a:pos x="246" y="5"/>
                  </a:cxn>
                </a:cxnLst>
                <a:rect l="0" t="0" r="r" b="b"/>
                <a:pathLst>
                  <a:path w="246" h="9">
                    <a:moveTo>
                      <a:pt x="246" y="5"/>
                    </a:moveTo>
                    <a:lnTo>
                      <a:pt x="241" y="0"/>
                    </a:lnTo>
                    <a:lnTo>
                      <a:pt x="0" y="0"/>
                    </a:lnTo>
                    <a:lnTo>
                      <a:pt x="0" y="9"/>
                    </a:lnTo>
                    <a:lnTo>
                      <a:pt x="241" y="9"/>
                    </a:lnTo>
                    <a:lnTo>
                      <a:pt x="236" y="5"/>
                    </a:lnTo>
                    <a:lnTo>
                      <a:pt x="246" y="5"/>
                    </a:lnTo>
                    <a:lnTo>
                      <a:pt x="246" y="0"/>
                    </a:lnTo>
                    <a:lnTo>
                      <a:pt x="241" y="0"/>
                    </a:lnTo>
                    <a:lnTo>
                      <a:pt x="246" y="5"/>
                    </a:lnTo>
                    <a:close/>
                  </a:path>
                </a:pathLst>
              </a:custGeom>
              <a:solidFill>
                <a:srgbClr val="FFFFFF"/>
              </a:solidFill>
              <a:ln w="9525">
                <a:noFill/>
                <a:round/>
                <a:headEnd/>
                <a:tailEnd/>
              </a:ln>
            </p:spPr>
            <p:txBody>
              <a:bodyPr/>
              <a:lstStyle/>
              <a:p>
                <a:endParaRPr lang="sl-SI"/>
              </a:p>
            </p:txBody>
          </p:sp>
          <p:sp>
            <p:nvSpPr>
              <p:cNvPr id="228521" name="Freeform 169"/>
              <p:cNvSpPr>
                <a:spLocks/>
              </p:cNvSpPr>
              <p:nvPr/>
            </p:nvSpPr>
            <p:spPr bwMode="auto">
              <a:xfrm>
                <a:off x="1176" y="1568"/>
                <a:ext cx="3" cy="20"/>
              </a:xfrm>
              <a:custGeom>
                <a:avLst/>
                <a:gdLst/>
                <a:ahLst/>
                <a:cxnLst>
                  <a:cxn ang="0">
                    <a:pos x="5" y="76"/>
                  </a:cxn>
                  <a:cxn ang="0">
                    <a:pos x="10" y="71"/>
                  </a:cxn>
                  <a:cxn ang="0">
                    <a:pos x="10" y="0"/>
                  </a:cxn>
                  <a:cxn ang="0">
                    <a:pos x="0" y="0"/>
                  </a:cxn>
                  <a:cxn ang="0">
                    <a:pos x="0" y="71"/>
                  </a:cxn>
                  <a:cxn ang="0">
                    <a:pos x="5" y="66"/>
                  </a:cxn>
                  <a:cxn ang="0">
                    <a:pos x="5" y="76"/>
                  </a:cxn>
                  <a:cxn ang="0">
                    <a:pos x="10" y="76"/>
                  </a:cxn>
                  <a:cxn ang="0">
                    <a:pos x="10" y="71"/>
                  </a:cxn>
                  <a:cxn ang="0">
                    <a:pos x="5" y="76"/>
                  </a:cxn>
                </a:cxnLst>
                <a:rect l="0" t="0" r="r" b="b"/>
                <a:pathLst>
                  <a:path w="10" h="76">
                    <a:moveTo>
                      <a:pt x="5" y="76"/>
                    </a:moveTo>
                    <a:lnTo>
                      <a:pt x="10" y="71"/>
                    </a:lnTo>
                    <a:lnTo>
                      <a:pt x="10" y="0"/>
                    </a:lnTo>
                    <a:lnTo>
                      <a:pt x="0" y="0"/>
                    </a:lnTo>
                    <a:lnTo>
                      <a:pt x="0" y="71"/>
                    </a:lnTo>
                    <a:lnTo>
                      <a:pt x="5" y="66"/>
                    </a:lnTo>
                    <a:lnTo>
                      <a:pt x="5" y="76"/>
                    </a:lnTo>
                    <a:lnTo>
                      <a:pt x="10" y="76"/>
                    </a:lnTo>
                    <a:lnTo>
                      <a:pt x="10" y="71"/>
                    </a:lnTo>
                    <a:lnTo>
                      <a:pt x="5" y="76"/>
                    </a:lnTo>
                    <a:close/>
                  </a:path>
                </a:pathLst>
              </a:custGeom>
              <a:solidFill>
                <a:srgbClr val="FFFFFF"/>
              </a:solidFill>
              <a:ln w="9525">
                <a:noFill/>
                <a:round/>
                <a:headEnd/>
                <a:tailEnd/>
              </a:ln>
            </p:spPr>
            <p:txBody>
              <a:bodyPr/>
              <a:lstStyle/>
              <a:p>
                <a:endParaRPr lang="sl-SI"/>
              </a:p>
            </p:txBody>
          </p:sp>
          <p:sp>
            <p:nvSpPr>
              <p:cNvPr id="228522" name="Freeform 170"/>
              <p:cNvSpPr>
                <a:spLocks/>
              </p:cNvSpPr>
              <p:nvPr/>
            </p:nvSpPr>
            <p:spPr bwMode="auto">
              <a:xfrm>
                <a:off x="1116" y="1585"/>
                <a:ext cx="61" cy="3"/>
              </a:xfrm>
              <a:custGeom>
                <a:avLst/>
                <a:gdLst/>
                <a:ahLst/>
                <a:cxnLst>
                  <a:cxn ang="0">
                    <a:pos x="0" y="5"/>
                  </a:cxn>
                  <a:cxn ang="0">
                    <a:pos x="5" y="10"/>
                  </a:cxn>
                  <a:cxn ang="0">
                    <a:pos x="246" y="10"/>
                  </a:cxn>
                  <a:cxn ang="0">
                    <a:pos x="246" y="0"/>
                  </a:cxn>
                  <a:cxn ang="0">
                    <a:pos x="5" y="0"/>
                  </a:cxn>
                  <a:cxn ang="0">
                    <a:pos x="10" y="5"/>
                  </a:cxn>
                  <a:cxn ang="0">
                    <a:pos x="0" y="5"/>
                  </a:cxn>
                  <a:cxn ang="0">
                    <a:pos x="0" y="10"/>
                  </a:cxn>
                  <a:cxn ang="0">
                    <a:pos x="5" y="10"/>
                  </a:cxn>
                  <a:cxn ang="0">
                    <a:pos x="0" y="5"/>
                  </a:cxn>
                </a:cxnLst>
                <a:rect l="0" t="0" r="r" b="b"/>
                <a:pathLst>
                  <a:path w="246" h="10">
                    <a:moveTo>
                      <a:pt x="0" y="5"/>
                    </a:moveTo>
                    <a:lnTo>
                      <a:pt x="5" y="10"/>
                    </a:lnTo>
                    <a:lnTo>
                      <a:pt x="246" y="10"/>
                    </a:lnTo>
                    <a:lnTo>
                      <a:pt x="246" y="0"/>
                    </a:lnTo>
                    <a:lnTo>
                      <a:pt x="5" y="0"/>
                    </a:lnTo>
                    <a:lnTo>
                      <a:pt x="10" y="5"/>
                    </a:lnTo>
                    <a:lnTo>
                      <a:pt x="0" y="5"/>
                    </a:lnTo>
                    <a:lnTo>
                      <a:pt x="0" y="10"/>
                    </a:lnTo>
                    <a:lnTo>
                      <a:pt x="5" y="10"/>
                    </a:lnTo>
                    <a:lnTo>
                      <a:pt x="0" y="5"/>
                    </a:lnTo>
                    <a:close/>
                  </a:path>
                </a:pathLst>
              </a:custGeom>
              <a:solidFill>
                <a:srgbClr val="FFFFFF"/>
              </a:solidFill>
              <a:ln w="9525">
                <a:noFill/>
                <a:round/>
                <a:headEnd/>
                <a:tailEnd/>
              </a:ln>
            </p:spPr>
            <p:txBody>
              <a:bodyPr/>
              <a:lstStyle/>
              <a:p>
                <a:endParaRPr lang="sl-SI"/>
              </a:p>
            </p:txBody>
          </p:sp>
          <p:sp>
            <p:nvSpPr>
              <p:cNvPr id="228523" name="Rectangle 171"/>
              <p:cNvSpPr>
                <a:spLocks noChangeArrowheads="1"/>
              </p:cNvSpPr>
              <p:nvPr/>
            </p:nvSpPr>
            <p:spPr bwMode="auto">
              <a:xfrm>
                <a:off x="1027" y="1568"/>
                <a:ext cx="60" cy="18"/>
              </a:xfrm>
              <a:prstGeom prst="rect">
                <a:avLst/>
              </a:prstGeom>
              <a:solidFill>
                <a:srgbClr val="FFFFFF"/>
              </a:solidFill>
              <a:ln w="9525">
                <a:noFill/>
                <a:miter lim="800000"/>
                <a:headEnd/>
                <a:tailEnd/>
              </a:ln>
            </p:spPr>
            <p:txBody>
              <a:bodyPr/>
              <a:lstStyle/>
              <a:p>
                <a:endParaRPr lang="sl-SI"/>
              </a:p>
            </p:txBody>
          </p:sp>
          <p:sp>
            <p:nvSpPr>
              <p:cNvPr id="228524" name="Freeform 172"/>
              <p:cNvSpPr>
                <a:spLocks/>
              </p:cNvSpPr>
              <p:nvPr/>
            </p:nvSpPr>
            <p:spPr bwMode="auto">
              <a:xfrm>
                <a:off x="1026" y="1567"/>
                <a:ext cx="2" cy="19"/>
              </a:xfrm>
              <a:custGeom>
                <a:avLst/>
                <a:gdLst/>
                <a:ahLst/>
                <a:cxnLst>
                  <a:cxn ang="0">
                    <a:pos x="5" y="0"/>
                  </a:cxn>
                  <a:cxn ang="0">
                    <a:pos x="0" y="5"/>
                  </a:cxn>
                  <a:cxn ang="0">
                    <a:pos x="0" y="76"/>
                  </a:cxn>
                  <a:cxn ang="0">
                    <a:pos x="10" y="76"/>
                  </a:cxn>
                  <a:cxn ang="0">
                    <a:pos x="10" y="5"/>
                  </a:cxn>
                  <a:cxn ang="0">
                    <a:pos x="5" y="9"/>
                  </a:cxn>
                  <a:cxn ang="0">
                    <a:pos x="5" y="0"/>
                  </a:cxn>
                  <a:cxn ang="0">
                    <a:pos x="0" y="0"/>
                  </a:cxn>
                  <a:cxn ang="0">
                    <a:pos x="0" y="5"/>
                  </a:cxn>
                  <a:cxn ang="0">
                    <a:pos x="5" y="0"/>
                  </a:cxn>
                </a:cxnLst>
                <a:rect l="0" t="0" r="r" b="b"/>
                <a:pathLst>
                  <a:path w="10" h="76">
                    <a:moveTo>
                      <a:pt x="5" y="0"/>
                    </a:moveTo>
                    <a:lnTo>
                      <a:pt x="0" y="5"/>
                    </a:lnTo>
                    <a:lnTo>
                      <a:pt x="0" y="76"/>
                    </a:lnTo>
                    <a:lnTo>
                      <a:pt x="10" y="76"/>
                    </a:lnTo>
                    <a:lnTo>
                      <a:pt x="10" y="5"/>
                    </a:lnTo>
                    <a:lnTo>
                      <a:pt x="5" y="9"/>
                    </a:lnTo>
                    <a:lnTo>
                      <a:pt x="5" y="0"/>
                    </a:lnTo>
                    <a:lnTo>
                      <a:pt x="0" y="0"/>
                    </a:lnTo>
                    <a:lnTo>
                      <a:pt x="0" y="5"/>
                    </a:lnTo>
                    <a:lnTo>
                      <a:pt x="5" y="0"/>
                    </a:lnTo>
                    <a:close/>
                  </a:path>
                </a:pathLst>
              </a:custGeom>
              <a:solidFill>
                <a:srgbClr val="FFFFFF"/>
              </a:solidFill>
              <a:ln w="9525">
                <a:noFill/>
                <a:round/>
                <a:headEnd/>
                <a:tailEnd/>
              </a:ln>
            </p:spPr>
            <p:txBody>
              <a:bodyPr/>
              <a:lstStyle/>
              <a:p>
                <a:endParaRPr lang="sl-SI"/>
              </a:p>
            </p:txBody>
          </p:sp>
          <p:sp>
            <p:nvSpPr>
              <p:cNvPr id="228525" name="Freeform 173"/>
              <p:cNvSpPr>
                <a:spLocks/>
              </p:cNvSpPr>
              <p:nvPr/>
            </p:nvSpPr>
            <p:spPr bwMode="auto">
              <a:xfrm>
                <a:off x="1027" y="1567"/>
                <a:ext cx="61" cy="3"/>
              </a:xfrm>
              <a:custGeom>
                <a:avLst/>
                <a:gdLst/>
                <a:ahLst/>
                <a:cxnLst>
                  <a:cxn ang="0">
                    <a:pos x="246" y="5"/>
                  </a:cxn>
                  <a:cxn ang="0">
                    <a:pos x="241" y="0"/>
                  </a:cxn>
                  <a:cxn ang="0">
                    <a:pos x="0" y="0"/>
                  </a:cxn>
                  <a:cxn ang="0">
                    <a:pos x="0" y="9"/>
                  </a:cxn>
                  <a:cxn ang="0">
                    <a:pos x="241" y="9"/>
                  </a:cxn>
                  <a:cxn ang="0">
                    <a:pos x="236" y="5"/>
                  </a:cxn>
                  <a:cxn ang="0">
                    <a:pos x="246" y="5"/>
                  </a:cxn>
                  <a:cxn ang="0">
                    <a:pos x="246" y="0"/>
                  </a:cxn>
                  <a:cxn ang="0">
                    <a:pos x="241" y="0"/>
                  </a:cxn>
                  <a:cxn ang="0">
                    <a:pos x="246" y="5"/>
                  </a:cxn>
                </a:cxnLst>
                <a:rect l="0" t="0" r="r" b="b"/>
                <a:pathLst>
                  <a:path w="246" h="9">
                    <a:moveTo>
                      <a:pt x="246" y="5"/>
                    </a:moveTo>
                    <a:lnTo>
                      <a:pt x="241" y="0"/>
                    </a:lnTo>
                    <a:lnTo>
                      <a:pt x="0" y="0"/>
                    </a:lnTo>
                    <a:lnTo>
                      <a:pt x="0" y="9"/>
                    </a:lnTo>
                    <a:lnTo>
                      <a:pt x="241" y="9"/>
                    </a:lnTo>
                    <a:lnTo>
                      <a:pt x="236" y="5"/>
                    </a:lnTo>
                    <a:lnTo>
                      <a:pt x="246" y="5"/>
                    </a:lnTo>
                    <a:lnTo>
                      <a:pt x="246" y="0"/>
                    </a:lnTo>
                    <a:lnTo>
                      <a:pt x="241" y="0"/>
                    </a:lnTo>
                    <a:lnTo>
                      <a:pt x="246" y="5"/>
                    </a:lnTo>
                    <a:close/>
                  </a:path>
                </a:pathLst>
              </a:custGeom>
              <a:solidFill>
                <a:srgbClr val="FFFFFF"/>
              </a:solidFill>
              <a:ln w="9525">
                <a:noFill/>
                <a:round/>
                <a:headEnd/>
                <a:tailEnd/>
              </a:ln>
            </p:spPr>
            <p:txBody>
              <a:bodyPr/>
              <a:lstStyle/>
              <a:p>
                <a:endParaRPr lang="sl-SI"/>
              </a:p>
            </p:txBody>
          </p:sp>
          <p:sp>
            <p:nvSpPr>
              <p:cNvPr id="228526" name="Freeform 174"/>
              <p:cNvSpPr>
                <a:spLocks/>
              </p:cNvSpPr>
              <p:nvPr/>
            </p:nvSpPr>
            <p:spPr bwMode="auto">
              <a:xfrm>
                <a:off x="1086" y="1568"/>
                <a:ext cx="2" cy="20"/>
              </a:xfrm>
              <a:custGeom>
                <a:avLst/>
                <a:gdLst/>
                <a:ahLst/>
                <a:cxnLst>
                  <a:cxn ang="0">
                    <a:pos x="5" y="76"/>
                  </a:cxn>
                  <a:cxn ang="0">
                    <a:pos x="10" y="71"/>
                  </a:cxn>
                  <a:cxn ang="0">
                    <a:pos x="10" y="0"/>
                  </a:cxn>
                  <a:cxn ang="0">
                    <a:pos x="0" y="0"/>
                  </a:cxn>
                  <a:cxn ang="0">
                    <a:pos x="0" y="71"/>
                  </a:cxn>
                  <a:cxn ang="0">
                    <a:pos x="5" y="66"/>
                  </a:cxn>
                  <a:cxn ang="0">
                    <a:pos x="5" y="76"/>
                  </a:cxn>
                  <a:cxn ang="0">
                    <a:pos x="10" y="76"/>
                  </a:cxn>
                  <a:cxn ang="0">
                    <a:pos x="10" y="71"/>
                  </a:cxn>
                  <a:cxn ang="0">
                    <a:pos x="5" y="76"/>
                  </a:cxn>
                </a:cxnLst>
                <a:rect l="0" t="0" r="r" b="b"/>
                <a:pathLst>
                  <a:path w="10" h="76">
                    <a:moveTo>
                      <a:pt x="5" y="76"/>
                    </a:moveTo>
                    <a:lnTo>
                      <a:pt x="10" y="71"/>
                    </a:lnTo>
                    <a:lnTo>
                      <a:pt x="10" y="0"/>
                    </a:lnTo>
                    <a:lnTo>
                      <a:pt x="0" y="0"/>
                    </a:lnTo>
                    <a:lnTo>
                      <a:pt x="0" y="71"/>
                    </a:lnTo>
                    <a:lnTo>
                      <a:pt x="5" y="66"/>
                    </a:lnTo>
                    <a:lnTo>
                      <a:pt x="5" y="76"/>
                    </a:lnTo>
                    <a:lnTo>
                      <a:pt x="10" y="76"/>
                    </a:lnTo>
                    <a:lnTo>
                      <a:pt x="10" y="71"/>
                    </a:lnTo>
                    <a:lnTo>
                      <a:pt x="5" y="76"/>
                    </a:lnTo>
                    <a:close/>
                  </a:path>
                </a:pathLst>
              </a:custGeom>
              <a:solidFill>
                <a:srgbClr val="FFFFFF"/>
              </a:solidFill>
              <a:ln w="9525">
                <a:noFill/>
                <a:round/>
                <a:headEnd/>
                <a:tailEnd/>
              </a:ln>
            </p:spPr>
            <p:txBody>
              <a:bodyPr/>
              <a:lstStyle/>
              <a:p>
                <a:endParaRPr lang="sl-SI"/>
              </a:p>
            </p:txBody>
          </p:sp>
          <p:sp>
            <p:nvSpPr>
              <p:cNvPr id="228527" name="Freeform 175"/>
              <p:cNvSpPr>
                <a:spLocks/>
              </p:cNvSpPr>
              <p:nvPr/>
            </p:nvSpPr>
            <p:spPr bwMode="auto">
              <a:xfrm>
                <a:off x="1026" y="1585"/>
                <a:ext cx="61" cy="3"/>
              </a:xfrm>
              <a:custGeom>
                <a:avLst/>
                <a:gdLst/>
                <a:ahLst/>
                <a:cxnLst>
                  <a:cxn ang="0">
                    <a:pos x="0" y="5"/>
                  </a:cxn>
                  <a:cxn ang="0">
                    <a:pos x="5" y="10"/>
                  </a:cxn>
                  <a:cxn ang="0">
                    <a:pos x="246" y="10"/>
                  </a:cxn>
                  <a:cxn ang="0">
                    <a:pos x="246" y="0"/>
                  </a:cxn>
                  <a:cxn ang="0">
                    <a:pos x="5" y="0"/>
                  </a:cxn>
                  <a:cxn ang="0">
                    <a:pos x="10" y="5"/>
                  </a:cxn>
                  <a:cxn ang="0">
                    <a:pos x="0" y="5"/>
                  </a:cxn>
                  <a:cxn ang="0">
                    <a:pos x="0" y="10"/>
                  </a:cxn>
                  <a:cxn ang="0">
                    <a:pos x="5" y="10"/>
                  </a:cxn>
                  <a:cxn ang="0">
                    <a:pos x="0" y="5"/>
                  </a:cxn>
                </a:cxnLst>
                <a:rect l="0" t="0" r="r" b="b"/>
                <a:pathLst>
                  <a:path w="246" h="10">
                    <a:moveTo>
                      <a:pt x="0" y="5"/>
                    </a:moveTo>
                    <a:lnTo>
                      <a:pt x="5" y="10"/>
                    </a:lnTo>
                    <a:lnTo>
                      <a:pt x="246" y="10"/>
                    </a:lnTo>
                    <a:lnTo>
                      <a:pt x="246" y="0"/>
                    </a:lnTo>
                    <a:lnTo>
                      <a:pt x="5" y="0"/>
                    </a:lnTo>
                    <a:lnTo>
                      <a:pt x="10" y="5"/>
                    </a:lnTo>
                    <a:lnTo>
                      <a:pt x="0" y="5"/>
                    </a:lnTo>
                    <a:lnTo>
                      <a:pt x="0" y="10"/>
                    </a:lnTo>
                    <a:lnTo>
                      <a:pt x="5" y="10"/>
                    </a:lnTo>
                    <a:lnTo>
                      <a:pt x="0" y="5"/>
                    </a:lnTo>
                    <a:close/>
                  </a:path>
                </a:pathLst>
              </a:custGeom>
              <a:solidFill>
                <a:srgbClr val="FFFFFF"/>
              </a:solidFill>
              <a:ln w="9525">
                <a:noFill/>
                <a:round/>
                <a:headEnd/>
                <a:tailEnd/>
              </a:ln>
            </p:spPr>
            <p:txBody>
              <a:bodyPr/>
              <a:lstStyle/>
              <a:p>
                <a:endParaRPr lang="sl-SI"/>
              </a:p>
            </p:txBody>
          </p:sp>
          <p:sp>
            <p:nvSpPr>
              <p:cNvPr id="228528" name="Rectangle 176"/>
              <p:cNvSpPr>
                <a:spLocks noChangeArrowheads="1"/>
              </p:cNvSpPr>
              <p:nvPr/>
            </p:nvSpPr>
            <p:spPr bwMode="auto">
              <a:xfrm>
                <a:off x="1202" y="1568"/>
                <a:ext cx="60" cy="18"/>
              </a:xfrm>
              <a:prstGeom prst="rect">
                <a:avLst/>
              </a:prstGeom>
              <a:solidFill>
                <a:srgbClr val="FFFFFF"/>
              </a:solidFill>
              <a:ln w="9525">
                <a:noFill/>
                <a:miter lim="800000"/>
                <a:headEnd/>
                <a:tailEnd/>
              </a:ln>
            </p:spPr>
            <p:txBody>
              <a:bodyPr/>
              <a:lstStyle/>
              <a:p>
                <a:endParaRPr lang="sl-SI"/>
              </a:p>
            </p:txBody>
          </p:sp>
          <p:sp>
            <p:nvSpPr>
              <p:cNvPr id="228529" name="Freeform 177"/>
              <p:cNvSpPr>
                <a:spLocks/>
              </p:cNvSpPr>
              <p:nvPr/>
            </p:nvSpPr>
            <p:spPr bwMode="auto">
              <a:xfrm>
                <a:off x="1200" y="1567"/>
                <a:ext cx="3" cy="19"/>
              </a:xfrm>
              <a:custGeom>
                <a:avLst/>
                <a:gdLst/>
                <a:ahLst/>
                <a:cxnLst>
                  <a:cxn ang="0">
                    <a:pos x="5" y="0"/>
                  </a:cxn>
                  <a:cxn ang="0">
                    <a:pos x="0" y="5"/>
                  </a:cxn>
                  <a:cxn ang="0">
                    <a:pos x="0" y="76"/>
                  </a:cxn>
                  <a:cxn ang="0">
                    <a:pos x="10" y="76"/>
                  </a:cxn>
                  <a:cxn ang="0">
                    <a:pos x="10" y="5"/>
                  </a:cxn>
                  <a:cxn ang="0">
                    <a:pos x="5" y="9"/>
                  </a:cxn>
                  <a:cxn ang="0">
                    <a:pos x="5" y="0"/>
                  </a:cxn>
                  <a:cxn ang="0">
                    <a:pos x="0" y="0"/>
                  </a:cxn>
                  <a:cxn ang="0">
                    <a:pos x="0" y="5"/>
                  </a:cxn>
                  <a:cxn ang="0">
                    <a:pos x="5" y="0"/>
                  </a:cxn>
                </a:cxnLst>
                <a:rect l="0" t="0" r="r" b="b"/>
                <a:pathLst>
                  <a:path w="10" h="76">
                    <a:moveTo>
                      <a:pt x="5" y="0"/>
                    </a:moveTo>
                    <a:lnTo>
                      <a:pt x="0" y="5"/>
                    </a:lnTo>
                    <a:lnTo>
                      <a:pt x="0" y="76"/>
                    </a:lnTo>
                    <a:lnTo>
                      <a:pt x="10" y="76"/>
                    </a:lnTo>
                    <a:lnTo>
                      <a:pt x="10" y="5"/>
                    </a:lnTo>
                    <a:lnTo>
                      <a:pt x="5" y="9"/>
                    </a:lnTo>
                    <a:lnTo>
                      <a:pt x="5" y="0"/>
                    </a:lnTo>
                    <a:lnTo>
                      <a:pt x="0" y="0"/>
                    </a:lnTo>
                    <a:lnTo>
                      <a:pt x="0" y="5"/>
                    </a:lnTo>
                    <a:lnTo>
                      <a:pt x="5" y="0"/>
                    </a:lnTo>
                    <a:close/>
                  </a:path>
                </a:pathLst>
              </a:custGeom>
              <a:solidFill>
                <a:srgbClr val="FFFFFF"/>
              </a:solidFill>
              <a:ln w="9525">
                <a:noFill/>
                <a:round/>
                <a:headEnd/>
                <a:tailEnd/>
              </a:ln>
            </p:spPr>
            <p:txBody>
              <a:bodyPr/>
              <a:lstStyle/>
              <a:p>
                <a:endParaRPr lang="sl-SI"/>
              </a:p>
            </p:txBody>
          </p:sp>
          <p:sp>
            <p:nvSpPr>
              <p:cNvPr id="228530" name="Freeform 178"/>
              <p:cNvSpPr>
                <a:spLocks/>
              </p:cNvSpPr>
              <p:nvPr/>
            </p:nvSpPr>
            <p:spPr bwMode="auto">
              <a:xfrm>
                <a:off x="1202" y="1567"/>
                <a:ext cx="61" cy="3"/>
              </a:xfrm>
              <a:custGeom>
                <a:avLst/>
                <a:gdLst/>
                <a:ahLst/>
                <a:cxnLst>
                  <a:cxn ang="0">
                    <a:pos x="246" y="5"/>
                  </a:cxn>
                  <a:cxn ang="0">
                    <a:pos x="241" y="0"/>
                  </a:cxn>
                  <a:cxn ang="0">
                    <a:pos x="0" y="0"/>
                  </a:cxn>
                  <a:cxn ang="0">
                    <a:pos x="0" y="9"/>
                  </a:cxn>
                  <a:cxn ang="0">
                    <a:pos x="241" y="9"/>
                  </a:cxn>
                  <a:cxn ang="0">
                    <a:pos x="236" y="5"/>
                  </a:cxn>
                  <a:cxn ang="0">
                    <a:pos x="246" y="5"/>
                  </a:cxn>
                  <a:cxn ang="0">
                    <a:pos x="246" y="0"/>
                  </a:cxn>
                  <a:cxn ang="0">
                    <a:pos x="241" y="0"/>
                  </a:cxn>
                  <a:cxn ang="0">
                    <a:pos x="246" y="5"/>
                  </a:cxn>
                </a:cxnLst>
                <a:rect l="0" t="0" r="r" b="b"/>
                <a:pathLst>
                  <a:path w="246" h="9">
                    <a:moveTo>
                      <a:pt x="246" y="5"/>
                    </a:moveTo>
                    <a:lnTo>
                      <a:pt x="241" y="0"/>
                    </a:lnTo>
                    <a:lnTo>
                      <a:pt x="0" y="0"/>
                    </a:lnTo>
                    <a:lnTo>
                      <a:pt x="0" y="9"/>
                    </a:lnTo>
                    <a:lnTo>
                      <a:pt x="241" y="9"/>
                    </a:lnTo>
                    <a:lnTo>
                      <a:pt x="236" y="5"/>
                    </a:lnTo>
                    <a:lnTo>
                      <a:pt x="246" y="5"/>
                    </a:lnTo>
                    <a:lnTo>
                      <a:pt x="246" y="0"/>
                    </a:lnTo>
                    <a:lnTo>
                      <a:pt x="241" y="0"/>
                    </a:lnTo>
                    <a:lnTo>
                      <a:pt x="246" y="5"/>
                    </a:lnTo>
                    <a:close/>
                  </a:path>
                </a:pathLst>
              </a:custGeom>
              <a:solidFill>
                <a:srgbClr val="FFFFFF"/>
              </a:solidFill>
              <a:ln w="9525">
                <a:noFill/>
                <a:round/>
                <a:headEnd/>
                <a:tailEnd/>
              </a:ln>
            </p:spPr>
            <p:txBody>
              <a:bodyPr/>
              <a:lstStyle/>
              <a:p>
                <a:endParaRPr lang="sl-SI"/>
              </a:p>
            </p:txBody>
          </p:sp>
          <p:sp>
            <p:nvSpPr>
              <p:cNvPr id="228531" name="Freeform 179"/>
              <p:cNvSpPr>
                <a:spLocks/>
              </p:cNvSpPr>
              <p:nvPr/>
            </p:nvSpPr>
            <p:spPr bwMode="auto">
              <a:xfrm>
                <a:off x="1261" y="1568"/>
                <a:ext cx="2" cy="20"/>
              </a:xfrm>
              <a:custGeom>
                <a:avLst/>
                <a:gdLst/>
                <a:ahLst/>
                <a:cxnLst>
                  <a:cxn ang="0">
                    <a:pos x="5" y="76"/>
                  </a:cxn>
                  <a:cxn ang="0">
                    <a:pos x="10" y="71"/>
                  </a:cxn>
                  <a:cxn ang="0">
                    <a:pos x="10" y="0"/>
                  </a:cxn>
                  <a:cxn ang="0">
                    <a:pos x="0" y="0"/>
                  </a:cxn>
                  <a:cxn ang="0">
                    <a:pos x="0" y="71"/>
                  </a:cxn>
                  <a:cxn ang="0">
                    <a:pos x="5" y="66"/>
                  </a:cxn>
                  <a:cxn ang="0">
                    <a:pos x="5" y="76"/>
                  </a:cxn>
                  <a:cxn ang="0">
                    <a:pos x="10" y="76"/>
                  </a:cxn>
                  <a:cxn ang="0">
                    <a:pos x="10" y="71"/>
                  </a:cxn>
                  <a:cxn ang="0">
                    <a:pos x="5" y="76"/>
                  </a:cxn>
                </a:cxnLst>
                <a:rect l="0" t="0" r="r" b="b"/>
                <a:pathLst>
                  <a:path w="10" h="76">
                    <a:moveTo>
                      <a:pt x="5" y="76"/>
                    </a:moveTo>
                    <a:lnTo>
                      <a:pt x="10" y="71"/>
                    </a:lnTo>
                    <a:lnTo>
                      <a:pt x="10" y="0"/>
                    </a:lnTo>
                    <a:lnTo>
                      <a:pt x="0" y="0"/>
                    </a:lnTo>
                    <a:lnTo>
                      <a:pt x="0" y="71"/>
                    </a:lnTo>
                    <a:lnTo>
                      <a:pt x="5" y="66"/>
                    </a:lnTo>
                    <a:lnTo>
                      <a:pt x="5" y="76"/>
                    </a:lnTo>
                    <a:lnTo>
                      <a:pt x="10" y="76"/>
                    </a:lnTo>
                    <a:lnTo>
                      <a:pt x="10" y="71"/>
                    </a:lnTo>
                    <a:lnTo>
                      <a:pt x="5" y="76"/>
                    </a:lnTo>
                    <a:close/>
                  </a:path>
                </a:pathLst>
              </a:custGeom>
              <a:solidFill>
                <a:srgbClr val="FFFFFF"/>
              </a:solidFill>
              <a:ln w="9525">
                <a:noFill/>
                <a:round/>
                <a:headEnd/>
                <a:tailEnd/>
              </a:ln>
            </p:spPr>
            <p:txBody>
              <a:bodyPr/>
              <a:lstStyle/>
              <a:p>
                <a:endParaRPr lang="sl-SI"/>
              </a:p>
            </p:txBody>
          </p:sp>
          <p:sp>
            <p:nvSpPr>
              <p:cNvPr id="228532" name="Freeform 180"/>
              <p:cNvSpPr>
                <a:spLocks/>
              </p:cNvSpPr>
              <p:nvPr/>
            </p:nvSpPr>
            <p:spPr bwMode="auto">
              <a:xfrm>
                <a:off x="1200" y="1585"/>
                <a:ext cx="62" cy="3"/>
              </a:xfrm>
              <a:custGeom>
                <a:avLst/>
                <a:gdLst/>
                <a:ahLst/>
                <a:cxnLst>
                  <a:cxn ang="0">
                    <a:pos x="0" y="5"/>
                  </a:cxn>
                  <a:cxn ang="0">
                    <a:pos x="5" y="10"/>
                  </a:cxn>
                  <a:cxn ang="0">
                    <a:pos x="246" y="10"/>
                  </a:cxn>
                  <a:cxn ang="0">
                    <a:pos x="246" y="0"/>
                  </a:cxn>
                  <a:cxn ang="0">
                    <a:pos x="5" y="0"/>
                  </a:cxn>
                  <a:cxn ang="0">
                    <a:pos x="10" y="5"/>
                  </a:cxn>
                  <a:cxn ang="0">
                    <a:pos x="0" y="5"/>
                  </a:cxn>
                  <a:cxn ang="0">
                    <a:pos x="0" y="10"/>
                  </a:cxn>
                  <a:cxn ang="0">
                    <a:pos x="5" y="10"/>
                  </a:cxn>
                  <a:cxn ang="0">
                    <a:pos x="0" y="5"/>
                  </a:cxn>
                </a:cxnLst>
                <a:rect l="0" t="0" r="r" b="b"/>
                <a:pathLst>
                  <a:path w="246" h="10">
                    <a:moveTo>
                      <a:pt x="0" y="5"/>
                    </a:moveTo>
                    <a:lnTo>
                      <a:pt x="5" y="10"/>
                    </a:lnTo>
                    <a:lnTo>
                      <a:pt x="246" y="10"/>
                    </a:lnTo>
                    <a:lnTo>
                      <a:pt x="246" y="0"/>
                    </a:lnTo>
                    <a:lnTo>
                      <a:pt x="5" y="0"/>
                    </a:lnTo>
                    <a:lnTo>
                      <a:pt x="10" y="5"/>
                    </a:lnTo>
                    <a:lnTo>
                      <a:pt x="0" y="5"/>
                    </a:lnTo>
                    <a:lnTo>
                      <a:pt x="0" y="10"/>
                    </a:lnTo>
                    <a:lnTo>
                      <a:pt x="5" y="10"/>
                    </a:lnTo>
                    <a:lnTo>
                      <a:pt x="0" y="5"/>
                    </a:lnTo>
                    <a:close/>
                  </a:path>
                </a:pathLst>
              </a:custGeom>
              <a:solidFill>
                <a:srgbClr val="FFFFFF"/>
              </a:solidFill>
              <a:ln w="9525">
                <a:noFill/>
                <a:round/>
                <a:headEnd/>
                <a:tailEnd/>
              </a:ln>
            </p:spPr>
            <p:txBody>
              <a:bodyPr/>
              <a:lstStyle/>
              <a:p>
                <a:endParaRPr lang="sl-SI"/>
              </a:p>
            </p:txBody>
          </p:sp>
          <p:sp>
            <p:nvSpPr>
              <p:cNvPr id="228533" name="Rectangle 181"/>
              <p:cNvSpPr>
                <a:spLocks noChangeArrowheads="1"/>
              </p:cNvSpPr>
              <p:nvPr/>
            </p:nvSpPr>
            <p:spPr bwMode="auto">
              <a:xfrm>
                <a:off x="401" y="1649"/>
                <a:ext cx="24" cy="60"/>
              </a:xfrm>
              <a:prstGeom prst="rect">
                <a:avLst/>
              </a:prstGeom>
              <a:solidFill>
                <a:srgbClr val="0066FF"/>
              </a:solidFill>
              <a:ln w="9525">
                <a:noFill/>
                <a:miter lim="800000"/>
                <a:headEnd/>
                <a:tailEnd/>
              </a:ln>
            </p:spPr>
            <p:txBody>
              <a:bodyPr/>
              <a:lstStyle/>
              <a:p>
                <a:endParaRPr lang="sl-SI"/>
              </a:p>
            </p:txBody>
          </p:sp>
          <p:sp>
            <p:nvSpPr>
              <p:cNvPr id="228534" name="Freeform 182"/>
              <p:cNvSpPr>
                <a:spLocks/>
              </p:cNvSpPr>
              <p:nvPr/>
            </p:nvSpPr>
            <p:spPr bwMode="auto">
              <a:xfrm>
                <a:off x="401" y="1648"/>
                <a:ext cx="26" cy="2"/>
              </a:xfrm>
              <a:custGeom>
                <a:avLst/>
                <a:gdLst/>
                <a:ahLst/>
                <a:cxnLst>
                  <a:cxn ang="0">
                    <a:pos x="101" y="5"/>
                  </a:cxn>
                  <a:cxn ang="0">
                    <a:pos x="96" y="0"/>
                  </a:cxn>
                  <a:cxn ang="0">
                    <a:pos x="0" y="0"/>
                  </a:cxn>
                  <a:cxn ang="0">
                    <a:pos x="0" y="10"/>
                  </a:cxn>
                  <a:cxn ang="0">
                    <a:pos x="96" y="10"/>
                  </a:cxn>
                  <a:cxn ang="0">
                    <a:pos x="91" y="5"/>
                  </a:cxn>
                  <a:cxn ang="0">
                    <a:pos x="101" y="5"/>
                  </a:cxn>
                  <a:cxn ang="0">
                    <a:pos x="101" y="0"/>
                  </a:cxn>
                  <a:cxn ang="0">
                    <a:pos x="96" y="0"/>
                  </a:cxn>
                  <a:cxn ang="0">
                    <a:pos x="101" y="5"/>
                  </a:cxn>
                </a:cxnLst>
                <a:rect l="0" t="0" r="r" b="b"/>
                <a:pathLst>
                  <a:path w="101" h="10">
                    <a:moveTo>
                      <a:pt x="101" y="5"/>
                    </a:moveTo>
                    <a:lnTo>
                      <a:pt x="96" y="0"/>
                    </a:lnTo>
                    <a:lnTo>
                      <a:pt x="0" y="0"/>
                    </a:lnTo>
                    <a:lnTo>
                      <a:pt x="0" y="10"/>
                    </a:lnTo>
                    <a:lnTo>
                      <a:pt x="96" y="10"/>
                    </a:lnTo>
                    <a:lnTo>
                      <a:pt x="91" y="5"/>
                    </a:lnTo>
                    <a:lnTo>
                      <a:pt x="101" y="5"/>
                    </a:lnTo>
                    <a:lnTo>
                      <a:pt x="101" y="0"/>
                    </a:lnTo>
                    <a:lnTo>
                      <a:pt x="96" y="0"/>
                    </a:lnTo>
                    <a:lnTo>
                      <a:pt x="101" y="5"/>
                    </a:lnTo>
                    <a:close/>
                  </a:path>
                </a:pathLst>
              </a:custGeom>
              <a:solidFill>
                <a:srgbClr val="FFFFFF"/>
              </a:solidFill>
              <a:ln w="9525">
                <a:noFill/>
                <a:round/>
                <a:headEnd/>
                <a:tailEnd/>
              </a:ln>
            </p:spPr>
            <p:txBody>
              <a:bodyPr/>
              <a:lstStyle/>
              <a:p>
                <a:endParaRPr lang="sl-SI"/>
              </a:p>
            </p:txBody>
          </p:sp>
          <p:sp>
            <p:nvSpPr>
              <p:cNvPr id="228535" name="Freeform 183"/>
              <p:cNvSpPr>
                <a:spLocks/>
              </p:cNvSpPr>
              <p:nvPr/>
            </p:nvSpPr>
            <p:spPr bwMode="auto">
              <a:xfrm>
                <a:off x="424" y="1649"/>
                <a:ext cx="3" cy="61"/>
              </a:xfrm>
              <a:custGeom>
                <a:avLst/>
                <a:gdLst/>
                <a:ahLst/>
                <a:cxnLst>
                  <a:cxn ang="0">
                    <a:pos x="5" y="244"/>
                  </a:cxn>
                  <a:cxn ang="0">
                    <a:pos x="10" y="239"/>
                  </a:cxn>
                  <a:cxn ang="0">
                    <a:pos x="10" y="0"/>
                  </a:cxn>
                  <a:cxn ang="0">
                    <a:pos x="0" y="0"/>
                  </a:cxn>
                  <a:cxn ang="0">
                    <a:pos x="0" y="239"/>
                  </a:cxn>
                  <a:cxn ang="0">
                    <a:pos x="5" y="234"/>
                  </a:cxn>
                  <a:cxn ang="0">
                    <a:pos x="5" y="244"/>
                  </a:cxn>
                  <a:cxn ang="0">
                    <a:pos x="10" y="244"/>
                  </a:cxn>
                  <a:cxn ang="0">
                    <a:pos x="10" y="239"/>
                  </a:cxn>
                  <a:cxn ang="0">
                    <a:pos x="5" y="244"/>
                  </a:cxn>
                </a:cxnLst>
                <a:rect l="0" t="0" r="r" b="b"/>
                <a:pathLst>
                  <a:path w="10" h="244">
                    <a:moveTo>
                      <a:pt x="5" y="244"/>
                    </a:moveTo>
                    <a:lnTo>
                      <a:pt x="10" y="239"/>
                    </a:lnTo>
                    <a:lnTo>
                      <a:pt x="10" y="0"/>
                    </a:lnTo>
                    <a:lnTo>
                      <a:pt x="0" y="0"/>
                    </a:lnTo>
                    <a:lnTo>
                      <a:pt x="0" y="239"/>
                    </a:lnTo>
                    <a:lnTo>
                      <a:pt x="5" y="234"/>
                    </a:lnTo>
                    <a:lnTo>
                      <a:pt x="5" y="244"/>
                    </a:lnTo>
                    <a:lnTo>
                      <a:pt x="10" y="244"/>
                    </a:lnTo>
                    <a:lnTo>
                      <a:pt x="10" y="239"/>
                    </a:lnTo>
                    <a:lnTo>
                      <a:pt x="5" y="244"/>
                    </a:lnTo>
                    <a:close/>
                  </a:path>
                </a:pathLst>
              </a:custGeom>
              <a:solidFill>
                <a:srgbClr val="FFFFFF"/>
              </a:solidFill>
              <a:ln w="9525">
                <a:noFill/>
                <a:round/>
                <a:headEnd/>
                <a:tailEnd/>
              </a:ln>
            </p:spPr>
            <p:txBody>
              <a:bodyPr/>
              <a:lstStyle/>
              <a:p>
                <a:endParaRPr lang="sl-SI"/>
              </a:p>
            </p:txBody>
          </p:sp>
          <p:sp>
            <p:nvSpPr>
              <p:cNvPr id="228536" name="Freeform 184"/>
              <p:cNvSpPr>
                <a:spLocks/>
              </p:cNvSpPr>
              <p:nvPr/>
            </p:nvSpPr>
            <p:spPr bwMode="auto">
              <a:xfrm>
                <a:off x="400" y="1708"/>
                <a:ext cx="25" cy="2"/>
              </a:xfrm>
              <a:custGeom>
                <a:avLst/>
                <a:gdLst/>
                <a:ahLst/>
                <a:cxnLst>
                  <a:cxn ang="0">
                    <a:pos x="0" y="5"/>
                  </a:cxn>
                  <a:cxn ang="0">
                    <a:pos x="5" y="10"/>
                  </a:cxn>
                  <a:cxn ang="0">
                    <a:pos x="101" y="10"/>
                  </a:cxn>
                  <a:cxn ang="0">
                    <a:pos x="101" y="0"/>
                  </a:cxn>
                  <a:cxn ang="0">
                    <a:pos x="5" y="0"/>
                  </a:cxn>
                  <a:cxn ang="0">
                    <a:pos x="10" y="5"/>
                  </a:cxn>
                  <a:cxn ang="0">
                    <a:pos x="0" y="5"/>
                  </a:cxn>
                  <a:cxn ang="0">
                    <a:pos x="0" y="10"/>
                  </a:cxn>
                  <a:cxn ang="0">
                    <a:pos x="5" y="10"/>
                  </a:cxn>
                  <a:cxn ang="0">
                    <a:pos x="0" y="5"/>
                  </a:cxn>
                </a:cxnLst>
                <a:rect l="0" t="0" r="r" b="b"/>
                <a:pathLst>
                  <a:path w="101" h="10">
                    <a:moveTo>
                      <a:pt x="0" y="5"/>
                    </a:moveTo>
                    <a:lnTo>
                      <a:pt x="5" y="10"/>
                    </a:lnTo>
                    <a:lnTo>
                      <a:pt x="101" y="10"/>
                    </a:lnTo>
                    <a:lnTo>
                      <a:pt x="101" y="0"/>
                    </a:lnTo>
                    <a:lnTo>
                      <a:pt x="5" y="0"/>
                    </a:lnTo>
                    <a:lnTo>
                      <a:pt x="10" y="5"/>
                    </a:lnTo>
                    <a:lnTo>
                      <a:pt x="0" y="5"/>
                    </a:lnTo>
                    <a:lnTo>
                      <a:pt x="0" y="10"/>
                    </a:lnTo>
                    <a:lnTo>
                      <a:pt x="5" y="10"/>
                    </a:lnTo>
                    <a:lnTo>
                      <a:pt x="0" y="5"/>
                    </a:lnTo>
                    <a:close/>
                  </a:path>
                </a:pathLst>
              </a:custGeom>
              <a:solidFill>
                <a:srgbClr val="FFFFFF"/>
              </a:solidFill>
              <a:ln w="9525">
                <a:noFill/>
                <a:round/>
                <a:headEnd/>
                <a:tailEnd/>
              </a:ln>
            </p:spPr>
            <p:txBody>
              <a:bodyPr/>
              <a:lstStyle/>
              <a:p>
                <a:endParaRPr lang="sl-SI"/>
              </a:p>
            </p:txBody>
          </p:sp>
          <p:sp>
            <p:nvSpPr>
              <p:cNvPr id="228537" name="Freeform 185"/>
              <p:cNvSpPr>
                <a:spLocks/>
              </p:cNvSpPr>
              <p:nvPr/>
            </p:nvSpPr>
            <p:spPr bwMode="auto">
              <a:xfrm>
                <a:off x="400" y="1648"/>
                <a:ext cx="2" cy="61"/>
              </a:xfrm>
              <a:custGeom>
                <a:avLst/>
                <a:gdLst/>
                <a:ahLst/>
                <a:cxnLst>
                  <a:cxn ang="0">
                    <a:pos x="5" y="0"/>
                  </a:cxn>
                  <a:cxn ang="0">
                    <a:pos x="0" y="5"/>
                  </a:cxn>
                  <a:cxn ang="0">
                    <a:pos x="0" y="244"/>
                  </a:cxn>
                  <a:cxn ang="0">
                    <a:pos x="10" y="244"/>
                  </a:cxn>
                  <a:cxn ang="0">
                    <a:pos x="10" y="5"/>
                  </a:cxn>
                  <a:cxn ang="0">
                    <a:pos x="5" y="10"/>
                  </a:cxn>
                  <a:cxn ang="0">
                    <a:pos x="5" y="0"/>
                  </a:cxn>
                  <a:cxn ang="0">
                    <a:pos x="0" y="0"/>
                  </a:cxn>
                  <a:cxn ang="0">
                    <a:pos x="0" y="5"/>
                  </a:cxn>
                  <a:cxn ang="0">
                    <a:pos x="5" y="0"/>
                  </a:cxn>
                </a:cxnLst>
                <a:rect l="0" t="0" r="r" b="b"/>
                <a:pathLst>
                  <a:path w="10" h="244">
                    <a:moveTo>
                      <a:pt x="5" y="0"/>
                    </a:moveTo>
                    <a:lnTo>
                      <a:pt x="0" y="5"/>
                    </a:lnTo>
                    <a:lnTo>
                      <a:pt x="0" y="244"/>
                    </a:lnTo>
                    <a:lnTo>
                      <a:pt x="10" y="244"/>
                    </a:lnTo>
                    <a:lnTo>
                      <a:pt x="10" y="5"/>
                    </a:lnTo>
                    <a:lnTo>
                      <a:pt x="5" y="10"/>
                    </a:lnTo>
                    <a:lnTo>
                      <a:pt x="5" y="0"/>
                    </a:lnTo>
                    <a:lnTo>
                      <a:pt x="0" y="0"/>
                    </a:lnTo>
                    <a:lnTo>
                      <a:pt x="0" y="5"/>
                    </a:lnTo>
                    <a:lnTo>
                      <a:pt x="5" y="0"/>
                    </a:lnTo>
                    <a:close/>
                  </a:path>
                </a:pathLst>
              </a:custGeom>
              <a:solidFill>
                <a:srgbClr val="FFFFFF"/>
              </a:solidFill>
              <a:ln w="9525">
                <a:noFill/>
                <a:round/>
                <a:headEnd/>
                <a:tailEnd/>
              </a:ln>
            </p:spPr>
            <p:txBody>
              <a:bodyPr/>
              <a:lstStyle/>
              <a:p>
                <a:endParaRPr lang="sl-SI"/>
              </a:p>
            </p:txBody>
          </p:sp>
          <p:sp>
            <p:nvSpPr>
              <p:cNvPr id="228538" name="Rectangle 186"/>
              <p:cNvSpPr>
                <a:spLocks noChangeArrowheads="1"/>
              </p:cNvSpPr>
              <p:nvPr/>
            </p:nvSpPr>
            <p:spPr bwMode="auto">
              <a:xfrm>
                <a:off x="618" y="1649"/>
                <a:ext cx="24" cy="60"/>
              </a:xfrm>
              <a:prstGeom prst="rect">
                <a:avLst/>
              </a:prstGeom>
              <a:solidFill>
                <a:srgbClr val="0066FF"/>
              </a:solidFill>
              <a:ln w="9525">
                <a:noFill/>
                <a:miter lim="800000"/>
                <a:headEnd/>
                <a:tailEnd/>
              </a:ln>
            </p:spPr>
            <p:txBody>
              <a:bodyPr/>
              <a:lstStyle/>
              <a:p>
                <a:endParaRPr lang="sl-SI"/>
              </a:p>
            </p:txBody>
          </p:sp>
          <p:sp>
            <p:nvSpPr>
              <p:cNvPr id="228539" name="Freeform 187"/>
              <p:cNvSpPr>
                <a:spLocks/>
              </p:cNvSpPr>
              <p:nvPr/>
            </p:nvSpPr>
            <p:spPr bwMode="auto">
              <a:xfrm>
                <a:off x="618" y="1648"/>
                <a:ext cx="25" cy="2"/>
              </a:xfrm>
              <a:custGeom>
                <a:avLst/>
                <a:gdLst/>
                <a:ahLst/>
                <a:cxnLst>
                  <a:cxn ang="0">
                    <a:pos x="102" y="5"/>
                  </a:cxn>
                  <a:cxn ang="0">
                    <a:pos x="97" y="0"/>
                  </a:cxn>
                  <a:cxn ang="0">
                    <a:pos x="0" y="0"/>
                  </a:cxn>
                  <a:cxn ang="0">
                    <a:pos x="0" y="10"/>
                  </a:cxn>
                  <a:cxn ang="0">
                    <a:pos x="97" y="10"/>
                  </a:cxn>
                  <a:cxn ang="0">
                    <a:pos x="92" y="5"/>
                  </a:cxn>
                  <a:cxn ang="0">
                    <a:pos x="102" y="5"/>
                  </a:cxn>
                  <a:cxn ang="0">
                    <a:pos x="102" y="0"/>
                  </a:cxn>
                  <a:cxn ang="0">
                    <a:pos x="97" y="0"/>
                  </a:cxn>
                  <a:cxn ang="0">
                    <a:pos x="102" y="5"/>
                  </a:cxn>
                </a:cxnLst>
                <a:rect l="0" t="0" r="r" b="b"/>
                <a:pathLst>
                  <a:path w="102" h="10">
                    <a:moveTo>
                      <a:pt x="102" y="5"/>
                    </a:moveTo>
                    <a:lnTo>
                      <a:pt x="97" y="0"/>
                    </a:lnTo>
                    <a:lnTo>
                      <a:pt x="0" y="0"/>
                    </a:lnTo>
                    <a:lnTo>
                      <a:pt x="0" y="10"/>
                    </a:lnTo>
                    <a:lnTo>
                      <a:pt x="97" y="10"/>
                    </a:lnTo>
                    <a:lnTo>
                      <a:pt x="92" y="5"/>
                    </a:lnTo>
                    <a:lnTo>
                      <a:pt x="102" y="5"/>
                    </a:lnTo>
                    <a:lnTo>
                      <a:pt x="102" y="0"/>
                    </a:lnTo>
                    <a:lnTo>
                      <a:pt x="97" y="0"/>
                    </a:lnTo>
                    <a:lnTo>
                      <a:pt x="102" y="5"/>
                    </a:lnTo>
                    <a:close/>
                  </a:path>
                </a:pathLst>
              </a:custGeom>
              <a:solidFill>
                <a:srgbClr val="FFFFFF"/>
              </a:solidFill>
              <a:ln w="9525">
                <a:noFill/>
                <a:round/>
                <a:headEnd/>
                <a:tailEnd/>
              </a:ln>
            </p:spPr>
            <p:txBody>
              <a:bodyPr/>
              <a:lstStyle/>
              <a:p>
                <a:endParaRPr lang="sl-SI"/>
              </a:p>
            </p:txBody>
          </p:sp>
          <p:sp>
            <p:nvSpPr>
              <p:cNvPr id="228540" name="Freeform 188"/>
              <p:cNvSpPr>
                <a:spLocks/>
              </p:cNvSpPr>
              <p:nvPr/>
            </p:nvSpPr>
            <p:spPr bwMode="auto">
              <a:xfrm>
                <a:off x="641" y="1649"/>
                <a:ext cx="2" cy="61"/>
              </a:xfrm>
              <a:custGeom>
                <a:avLst/>
                <a:gdLst/>
                <a:ahLst/>
                <a:cxnLst>
                  <a:cxn ang="0">
                    <a:pos x="5" y="244"/>
                  </a:cxn>
                  <a:cxn ang="0">
                    <a:pos x="10" y="239"/>
                  </a:cxn>
                  <a:cxn ang="0">
                    <a:pos x="10" y="0"/>
                  </a:cxn>
                  <a:cxn ang="0">
                    <a:pos x="0" y="0"/>
                  </a:cxn>
                  <a:cxn ang="0">
                    <a:pos x="0" y="239"/>
                  </a:cxn>
                  <a:cxn ang="0">
                    <a:pos x="5" y="234"/>
                  </a:cxn>
                  <a:cxn ang="0">
                    <a:pos x="5" y="244"/>
                  </a:cxn>
                  <a:cxn ang="0">
                    <a:pos x="10" y="244"/>
                  </a:cxn>
                  <a:cxn ang="0">
                    <a:pos x="10" y="239"/>
                  </a:cxn>
                  <a:cxn ang="0">
                    <a:pos x="5" y="244"/>
                  </a:cxn>
                </a:cxnLst>
                <a:rect l="0" t="0" r="r" b="b"/>
                <a:pathLst>
                  <a:path w="10" h="244">
                    <a:moveTo>
                      <a:pt x="5" y="244"/>
                    </a:moveTo>
                    <a:lnTo>
                      <a:pt x="10" y="239"/>
                    </a:lnTo>
                    <a:lnTo>
                      <a:pt x="10" y="0"/>
                    </a:lnTo>
                    <a:lnTo>
                      <a:pt x="0" y="0"/>
                    </a:lnTo>
                    <a:lnTo>
                      <a:pt x="0" y="239"/>
                    </a:lnTo>
                    <a:lnTo>
                      <a:pt x="5" y="234"/>
                    </a:lnTo>
                    <a:lnTo>
                      <a:pt x="5" y="244"/>
                    </a:lnTo>
                    <a:lnTo>
                      <a:pt x="10" y="244"/>
                    </a:lnTo>
                    <a:lnTo>
                      <a:pt x="10" y="239"/>
                    </a:lnTo>
                    <a:lnTo>
                      <a:pt x="5" y="244"/>
                    </a:lnTo>
                    <a:close/>
                  </a:path>
                </a:pathLst>
              </a:custGeom>
              <a:solidFill>
                <a:srgbClr val="FFFFFF"/>
              </a:solidFill>
              <a:ln w="9525">
                <a:noFill/>
                <a:round/>
                <a:headEnd/>
                <a:tailEnd/>
              </a:ln>
            </p:spPr>
            <p:txBody>
              <a:bodyPr/>
              <a:lstStyle/>
              <a:p>
                <a:endParaRPr lang="sl-SI"/>
              </a:p>
            </p:txBody>
          </p:sp>
          <p:sp>
            <p:nvSpPr>
              <p:cNvPr id="228541" name="Freeform 189"/>
              <p:cNvSpPr>
                <a:spLocks/>
              </p:cNvSpPr>
              <p:nvPr/>
            </p:nvSpPr>
            <p:spPr bwMode="auto">
              <a:xfrm>
                <a:off x="617" y="1708"/>
                <a:ext cx="25" cy="2"/>
              </a:xfrm>
              <a:custGeom>
                <a:avLst/>
                <a:gdLst/>
                <a:ahLst/>
                <a:cxnLst>
                  <a:cxn ang="0">
                    <a:pos x="0" y="5"/>
                  </a:cxn>
                  <a:cxn ang="0">
                    <a:pos x="5" y="10"/>
                  </a:cxn>
                  <a:cxn ang="0">
                    <a:pos x="102" y="10"/>
                  </a:cxn>
                  <a:cxn ang="0">
                    <a:pos x="102" y="0"/>
                  </a:cxn>
                  <a:cxn ang="0">
                    <a:pos x="5" y="0"/>
                  </a:cxn>
                  <a:cxn ang="0">
                    <a:pos x="10" y="5"/>
                  </a:cxn>
                  <a:cxn ang="0">
                    <a:pos x="0" y="5"/>
                  </a:cxn>
                  <a:cxn ang="0">
                    <a:pos x="0" y="10"/>
                  </a:cxn>
                  <a:cxn ang="0">
                    <a:pos x="5" y="10"/>
                  </a:cxn>
                  <a:cxn ang="0">
                    <a:pos x="0" y="5"/>
                  </a:cxn>
                </a:cxnLst>
                <a:rect l="0" t="0" r="r" b="b"/>
                <a:pathLst>
                  <a:path w="102" h="10">
                    <a:moveTo>
                      <a:pt x="0" y="5"/>
                    </a:moveTo>
                    <a:lnTo>
                      <a:pt x="5" y="10"/>
                    </a:lnTo>
                    <a:lnTo>
                      <a:pt x="102" y="10"/>
                    </a:lnTo>
                    <a:lnTo>
                      <a:pt x="102" y="0"/>
                    </a:lnTo>
                    <a:lnTo>
                      <a:pt x="5" y="0"/>
                    </a:lnTo>
                    <a:lnTo>
                      <a:pt x="10" y="5"/>
                    </a:lnTo>
                    <a:lnTo>
                      <a:pt x="0" y="5"/>
                    </a:lnTo>
                    <a:lnTo>
                      <a:pt x="0" y="10"/>
                    </a:lnTo>
                    <a:lnTo>
                      <a:pt x="5" y="10"/>
                    </a:lnTo>
                    <a:lnTo>
                      <a:pt x="0" y="5"/>
                    </a:lnTo>
                    <a:close/>
                  </a:path>
                </a:pathLst>
              </a:custGeom>
              <a:solidFill>
                <a:srgbClr val="FFFFFF"/>
              </a:solidFill>
              <a:ln w="9525">
                <a:noFill/>
                <a:round/>
                <a:headEnd/>
                <a:tailEnd/>
              </a:ln>
            </p:spPr>
            <p:txBody>
              <a:bodyPr/>
              <a:lstStyle/>
              <a:p>
                <a:endParaRPr lang="sl-SI"/>
              </a:p>
            </p:txBody>
          </p:sp>
          <p:sp>
            <p:nvSpPr>
              <p:cNvPr id="228542" name="Freeform 190"/>
              <p:cNvSpPr>
                <a:spLocks/>
              </p:cNvSpPr>
              <p:nvPr/>
            </p:nvSpPr>
            <p:spPr bwMode="auto">
              <a:xfrm>
                <a:off x="617" y="1648"/>
                <a:ext cx="2" cy="61"/>
              </a:xfrm>
              <a:custGeom>
                <a:avLst/>
                <a:gdLst/>
                <a:ahLst/>
                <a:cxnLst>
                  <a:cxn ang="0">
                    <a:pos x="5" y="0"/>
                  </a:cxn>
                  <a:cxn ang="0">
                    <a:pos x="0" y="5"/>
                  </a:cxn>
                  <a:cxn ang="0">
                    <a:pos x="0" y="244"/>
                  </a:cxn>
                  <a:cxn ang="0">
                    <a:pos x="10" y="244"/>
                  </a:cxn>
                  <a:cxn ang="0">
                    <a:pos x="10" y="5"/>
                  </a:cxn>
                  <a:cxn ang="0">
                    <a:pos x="5" y="10"/>
                  </a:cxn>
                  <a:cxn ang="0">
                    <a:pos x="5" y="0"/>
                  </a:cxn>
                  <a:cxn ang="0">
                    <a:pos x="0" y="0"/>
                  </a:cxn>
                  <a:cxn ang="0">
                    <a:pos x="0" y="5"/>
                  </a:cxn>
                  <a:cxn ang="0">
                    <a:pos x="5" y="0"/>
                  </a:cxn>
                </a:cxnLst>
                <a:rect l="0" t="0" r="r" b="b"/>
                <a:pathLst>
                  <a:path w="10" h="244">
                    <a:moveTo>
                      <a:pt x="5" y="0"/>
                    </a:moveTo>
                    <a:lnTo>
                      <a:pt x="0" y="5"/>
                    </a:lnTo>
                    <a:lnTo>
                      <a:pt x="0" y="244"/>
                    </a:lnTo>
                    <a:lnTo>
                      <a:pt x="10" y="244"/>
                    </a:lnTo>
                    <a:lnTo>
                      <a:pt x="10" y="5"/>
                    </a:lnTo>
                    <a:lnTo>
                      <a:pt x="5" y="10"/>
                    </a:lnTo>
                    <a:lnTo>
                      <a:pt x="5" y="0"/>
                    </a:lnTo>
                    <a:lnTo>
                      <a:pt x="0" y="0"/>
                    </a:lnTo>
                    <a:lnTo>
                      <a:pt x="0" y="5"/>
                    </a:lnTo>
                    <a:lnTo>
                      <a:pt x="5" y="0"/>
                    </a:lnTo>
                    <a:close/>
                  </a:path>
                </a:pathLst>
              </a:custGeom>
              <a:solidFill>
                <a:srgbClr val="FFFFFF"/>
              </a:solidFill>
              <a:ln w="9525">
                <a:noFill/>
                <a:round/>
                <a:headEnd/>
                <a:tailEnd/>
              </a:ln>
            </p:spPr>
            <p:txBody>
              <a:bodyPr/>
              <a:lstStyle/>
              <a:p>
                <a:endParaRPr lang="sl-SI"/>
              </a:p>
            </p:txBody>
          </p:sp>
          <p:sp>
            <p:nvSpPr>
              <p:cNvPr id="228543" name="Rectangle 191"/>
              <p:cNvSpPr>
                <a:spLocks noChangeArrowheads="1"/>
              </p:cNvSpPr>
              <p:nvPr/>
            </p:nvSpPr>
            <p:spPr bwMode="auto">
              <a:xfrm>
                <a:off x="835" y="1649"/>
                <a:ext cx="24" cy="60"/>
              </a:xfrm>
              <a:prstGeom prst="rect">
                <a:avLst/>
              </a:prstGeom>
              <a:solidFill>
                <a:srgbClr val="0066FF"/>
              </a:solidFill>
              <a:ln w="9525">
                <a:noFill/>
                <a:miter lim="800000"/>
                <a:headEnd/>
                <a:tailEnd/>
              </a:ln>
            </p:spPr>
            <p:txBody>
              <a:bodyPr/>
              <a:lstStyle/>
              <a:p>
                <a:endParaRPr lang="sl-SI"/>
              </a:p>
            </p:txBody>
          </p:sp>
          <p:sp>
            <p:nvSpPr>
              <p:cNvPr id="228544" name="Freeform 192"/>
              <p:cNvSpPr>
                <a:spLocks/>
              </p:cNvSpPr>
              <p:nvPr/>
            </p:nvSpPr>
            <p:spPr bwMode="auto">
              <a:xfrm>
                <a:off x="835" y="1648"/>
                <a:ext cx="25" cy="2"/>
              </a:xfrm>
              <a:custGeom>
                <a:avLst/>
                <a:gdLst/>
                <a:ahLst/>
                <a:cxnLst>
                  <a:cxn ang="0">
                    <a:pos x="102" y="5"/>
                  </a:cxn>
                  <a:cxn ang="0">
                    <a:pos x="97" y="0"/>
                  </a:cxn>
                  <a:cxn ang="0">
                    <a:pos x="0" y="0"/>
                  </a:cxn>
                  <a:cxn ang="0">
                    <a:pos x="0" y="10"/>
                  </a:cxn>
                  <a:cxn ang="0">
                    <a:pos x="97" y="10"/>
                  </a:cxn>
                  <a:cxn ang="0">
                    <a:pos x="92" y="5"/>
                  </a:cxn>
                  <a:cxn ang="0">
                    <a:pos x="102" y="5"/>
                  </a:cxn>
                  <a:cxn ang="0">
                    <a:pos x="102" y="0"/>
                  </a:cxn>
                  <a:cxn ang="0">
                    <a:pos x="97" y="0"/>
                  </a:cxn>
                  <a:cxn ang="0">
                    <a:pos x="102" y="5"/>
                  </a:cxn>
                </a:cxnLst>
                <a:rect l="0" t="0" r="r" b="b"/>
                <a:pathLst>
                  <a:path w="102" h="10">
                    <a:moveTo>
                      <a:pt x="102" y="5"/>
                    </a:moveTo>
                    <a:lnTo>
                      <a:pt x="97" y="0"/>
                    </a:lnTo>
                    <a:lnTo>
                      <a:pt x="0" y="0"/>
                    </a:lnTo>
                    <a:lnTo>
                      <a:pt x="0" y="10"/>
                    </a:lnTo>
                    <a:lnTo>
                      <a:pt x="97" y="10"/>
                    </a:lnTo>
                    <a:lnTo>
                      <a:pt x="92" y="5"/>
                    </a:lnTo>
                    <a:lnTo>
                      <a:pt x="102" y="5"/>
                    </a:lnTo>
                    <a:lnTo>
                      <a:pt x="102" y="0"/>
                    </a:lnTo>
                    <a:lnTo>
                      <a:pt x="97" y="0"/>
                    </a:lnTo>
                    <a:lnTo>
                      <a:pt x="102" y="5"/>
                    </a:lnTo>
                    <a:close/>
                  </a:path>
                </a:pathLst>
              </a:custGeom>
              <a:solidFill>
                <a:srgbClr val="FFFFFF"/>
              </a:solidFill>
              <a:ln w="9525">
                <a:noFill/>
                <a:round/>
                <a:headEnd/>
                <a:tailEnd/>
              </a:ln>
            </p:spPr>
            <p:txBody>
              <a:bodyPr/>
              <a:lstStyle/>
              <a:p>
                <a:endParaRPr lang="sl-SI"/>
              </a:p>
            </p:txBody>
          </p:sp>
          <p:sp>
            <p:nvSpPr>
              <p:cNvPr id="228545" name="Freeform 193"/>
              <p:cNvSpPr>
                <a:spLocks/>
              </p:cNvSpPr>
              <p:nvPr/>
            </p:nvSpPr>
            <p:spPr bwMode="auto">
              <a:xfrm>
                <a:off x="857" y="1649"/>
                <a:ext cx="3" cy="61"/>
              </a:xfrm>
              <a:custGeom>
                <a:avLst/>
                <a:gdLst/>
                <a:ahLst/>
                <a:cxnLst>
                  <a:cxn ang="0">
                    <a:pos x="5" y="244"/>
                  </a:cxn>
                  <a:cxn ang="0">
                    <a:pos x="10" y="239"/>
                  </a:cxn>
                  <a:cxn ang="0">
                    <a:pos x="10" y="0"/>
                  </a:cxn>
                  <a:cxn ang="0">
                    <a:pos x="0" y="0"/>
                  </a:cxn>
                  <a:cxn ang="0">
                    <a:pos x="0" y="239"/>
                  </a:cxn>
                  <a:cxn ang="0">
                    <a:pos x="5" y="234"/>
                  </a:cxn>
                  <a:cxn ang="0">
                    <a:pos x="5" y="244"/>
                  </a:cxn>
                  <a:cxn ang="0">
                    <a:pos x="10" y="244"/>
                  </a:cxn>
                  <a:cxn ang="0">
                    <a:pos x="10" y="239"/>
                  </a:cxn>
                  <a:cxn ang="0">
                    <a:pos x="5" y="244"/>
                  </a:cxn>
                </a:cxnLst>
                <a:rect l="0" t="0" r="r" b="b"/>
                <a:pathLst>
                  <a:path w="10" h="244">
                    <a:moveTo>
                      <a:pt x="5" y="244"/>
                    </a:moveTo>
                    <a:lnTo>
                      <a:pt x="10" y="239"/>
                    </a:lnTo>
                    <a:lnTo>
                      <a:pt x="10" y="0"/>
                    </a:lnTo>
                    <a:lnTo>
                      <a:pt x="0" y="0"/>
                    </a:lnTo>
                    <a:lnTo>
                      <a:pt x="0" y="239"/>
                    </a:lnTo>
                    <a:lnTo>
                      <a:pt x="5" y="234"/>
                    </a:lnTo>
                    <a:lnTo>
                      <a:pt x="5" y="244"/>
                    </a:lnTo>
                    <a:lnTo>
                      <a:pt x="10" y="244"/>
                    </a:lnTo>
                    <a:lnTo>
                      <a:pt x="10" y="239"/>
                    </a:lnTo>
                    <a:lnTo>
                      <a:pt x="5" y="244"/>
                    </a:lnTo>
                    <a:close/>
                  </a:path>
                </a:pathLst>
              </a:custGeom>
              <a:solidFill>
                <a:srgbClr val="FFFFFF"/>
              </a:solidFill>
              <a:ln w="9525">
                <a:noFill/>
                <a:round/>
                <a:headEnd/>
                <a:tailEnd/>
              </a:ln>
            </p:spPr>
            <p:txBody>
              <a:bodyPr/>
              <a:lstStyle/>
              <a:p>
                <a:endParaRPr lang="sl-SI"/>
              </a:p>
            </p:txBody>
          </p:sp>
          <p:sp>
            <p:nvSpPr>
              <p:cNvPr id="228546" name="Freeform 194"/>
              <p:cNvSpPr>
                <a:spLocks/>
              </p:cNvSpPr>
              <p:nvPr/>
            </p:nvSpPr>
            <p:spPr bwMode="auto">
              <a:xfrm>
                <a:off x="833" y="1708"/>
                <a:ext cx="26" cy="2"/>
              </a:xfrm>
              <a:custGeom>
                <a:avLst/>
                <a:gdLst/>
                <a:ahLst/>
                <a:cxnLst>
                  <a:cxn ang="0">
                    <a:pos x="0" y="5"/>
                  </a:cxn>
                  <a:cxn ang="0">
                    <a:pos x="5" y="10"/>
                  </a:cxn>
                  <a:cxn ang="0">
                    <a:pos x="102" y="10"/>
                  </a:cxn>
                  <a:cxn ang="0">
                    <a:pos x="102" y="0"/>
                  </a:cxn>
                  <a:cxn ang="0">
                    <a:pos x="5" y="0"/>
                  </a:cxn>
                  <a:cxn ang="0">
                    <a:pos x="10" y="5"/>
                  </a:cxn>
                  <a:cxn ang="0">
                    <a:pos x="0" y="5"/>
                  </a:cxn>
                  <a:cxn ang="0">
                    <a:pos x="0" y="10"/>
                  </a:cxn>
                  <a:cxn ang="0">
                    <a:pos x="5" y="10"/>
                  </a:cxn>
                  <a:cxn ang="0">
                    <a:pos x="0" y="5"/>
                  </a:cxn>
                </a:cxnLst>
                <a:rect l="0" t="0" r="r" b="b"/>
                <a:pathLst>
                  <a:path w="102" h="10">
                    <a:moveTo>
                      <a:pt x="0" y="5"/>
                    </a:moveTo>
                    <a:lnTo>
                      <a:pt x="5" y="10"/>
                    </a:lnTo>
                    <a:lnTo>
                      <a:pt x="102" y="10"/>
                    </a:lnTo>
                    <a:lnTo>
                      <a:pt x="102" y="0"/>
                    </a:lnTo>
                    <a:lnTo>
                      <a:pt x="5" y="0"/>
                    </a:lnTo>
                    <a:lnTo>
                      <a:pt x="10" y="5"/>
                    </a:lnTo>
                    <a:lnTo>
                      <a:pt x="0" y="5"/>
                    </a:lnTo>
                    <a:lnTo>
                      <a:pt x="0" y="10"/>
                    </a:lnTo>
                    <a:lnTo>
                      <a:pt x="5" y="10"/>
                    </a:lnTo>
                    <a:lnTo>
                      <a:pt x="0" y="5"/>
                    </a:lnTo>
                    <a:close/>
                  </a:path>
                </a:pathLst>
              </a:custGeom>
              <a:solidFill>
                <a:srgbClr val="FFFFFF"/>
              </a:solidFill>
              <a:ln w="9525">
                <a:noFill/>
                <a:round/>
                <a:headEnd/>
                <a:tailEnd/>
              </a:ln>
            </p:spPr>
            <p:txBody>
              <a:bodyPr/>
              <a:lstStyle/>
              <a:p>
                <a:endParaRPr lang="sl-SI"/>
              </a:p>
            </p:txBody>
          </p:sp>
          <p:sp>
            <p:nvSpPr>
              <p:cNvPr id="228547" name="Freeform 195"/>
              <p:cNvSpPr>
                <a:spLocks/>
              </p:cNvSpPr>
              <p:nvPr/>
            </p:nvSpPr>
            <p:spPr bwMode="auto">
              <a:xfrm>
                <a:off x="833" y="1648"/>
                <a:ext cx="3" cy="61"/>
              </a:xfrm>
              <a:custGeom>
                <a:avLst/>
                <a:gdLst/>
                <a:ahLst/>
                <a:cxnLst>
                  <a:cxn ang="0">
                    <a:pos x="5" y="0"/>
                  </a:cxn>
                  <a:cxn ang="0">
                    <a:pos x="0" y="5"/>
                  </a:cxn>
                  <a:cxn ang="0">
                    <a:pos x="0" y="244"/>
                  </a:cxn>
                  <a:cxn ang="0">
                    <a:pos x="10" y="244"/>
                  </a:cxn>
                  <a:cxn ang="0">
                    <a:pos x="10" y="5"/>
                  </a:cxn>
                  <a:cxn ang="0">
                    <a:pos x="5" y="10"/>
                  </a:cxn>
                  <a:cxn ang="0">
                    <a:pos x="5" y="0"/>
                  </a:cxn>
                  <a:cxn ang="0">
                    <a:pos x="0" y="0"/>
                  </a:cxn>
                  <a:cxn ang="0">
                    <a:pos x="0" y="5"/>
                  </a:cxn>
                  <a:cxn ang="0">
                    <a:pos x="5" y="0"/>
                  </a:cxn>
                </a:cxnLst>
                <a:rect l="0" t="0" r="r" b="b"/>
                <a:pathLst>
                  <a:path w="10" h="244">
                    <a:moveTo>
                      <a:pt x="5" y="0"/>
                    </a:moveTo>
                    <a:lnTo>
                      <a:pt x="0" y="5"/>
                    </a:lnTo>
                    <a:lnTo>
                      <a:pt x="0" y="244"/>
                    </a:lnTo>
                    <a:lnTo>
                      <a:pt x="10" y="244"/>
                    </a:lnTo>
                    <a:lnTo>
                      <a:pt x="10" y="5"/>
                    </a:lnTo>
                    <a:lnTo>
                      <a:pt x="5" y="10"/>
                    </a:lnTo>
                    <a:lnTo>
                      <a:pt x="5" y="0"/>
                    </a:lnTo>
                    <a:lnTo>
                      <a:pt x="0" y="0"/>
                    </a:lnTo>
                    <a:lnTo>
                      <a:pt x="0" y="5"/>
                    </a:lnTo>
                    <a:lnTo>
                      <a:pt x="5" y="0"/>
                    </a:lnTo>
                    <a:close/>
                  </a:path>
                </a:pathLst>
              </a:custGeom>
              <a:solidFill>
                <a:srgbClr val="FFFFFF"/>
              </a:solidFill>
              <a:ln w="9525">
                <a:noFill/>
                <a:round/>
                <a:headEnd/>
                <a:tailEnd/>
              </a:ln>
            </p:spPr>
            <p:txBody>
              <a:bodyPr/>
              <a:lstStyle/>
              <a:p>
                <a:endParaRPr lang="sl-SI"/>
              </a:p>
            </p:txBody>
          </p:sp>
          <p:sp>
            <p:nvSpPr>
              <p:cNvPr id="228548" name="Freeform 196"/>
              <p:cNvSpPr>
                <a:spLocks/>
              </p:cNvSpPr>
              <p:nvPr/>
            </p:nvSpPr>
            <p:spPr bwMode="auto">
              <a:xfrm>
                <a:off x="473" y="1374"/>
                <a:ext cx="24" cy="24"/>
              </a:xfrm>
              <a:custGeom>
                <a:avLst/>
                <a:gdLst/>
                <a:ahLst/>
                <a:cxnLst>
                  <a:cxn ang="0">
                    <a:pos x="0" y="96"/>
                  </a:cxn>
                  <a:cxn ang="0">
                    <a:pos x="49" y="0"/>
                  </a:cxn>
                  <a:cxn ang="0">
                    <a:pos x="97" y="96"/>
                  </a:cxn>
                  <a:cxn ang="0">
                    <a:pos x="0" y="96"/>
                  </a:cxn>
                </a:cxnLst>
                <a:rect l="0" t="0" r="r" b="b"/>
                <a:pathLst>
                  <a:path w="97" h="96">
                    <a:moveTo>
                      <a:pt x="0" y="96"/>
                    </a:moveTo>
                    <a:lnTo>
                      <a:pt x="49" y="0"/>
                    </a:lnTo>
                    <a:lnTo>
                      <a:pt x="97" y="96"/>
                    </a:lnTo>
                    <a:lnTo>
                      <a:pt x="0" y="96"/>
                    </a:lnTo>
                    <a:close/>
                  </a:path>
                </a:pathLst>
              </a:custGeom>
              <a:solidFill>
                <a:srgbClr val="FFFFFF"/>
              </a:solidFill>
              <a:ln w="9525">
                <a:noFill/>
                <a:round/>
                <a:headEnd/>
                <a:tailEnd/>
              </a:ln>
            </p:spPr>
            <p:txBody>
              <a:bodyPr/>
              <a:lstStyle/>
              <a:p>
                <a:endParaRPr lang="sl-SI"/>
              </a:p>
            </p:txBody>
          </p:sp>
          <p:sp>
            <p:nvSpPr>
              <p:cNvPr id="228549" name="Freeform 197"/>
              <p:cNvSpPr>
                <a:spLocks/>
              </p:cNvSpPr>
              <p:nvPr/>
            </p:nvSpPr>
            <p:spPr bwMode="auto">
              <a:xfrm>
                <a:off x="690" y="1374"/>
                <a:ext cx="24" cy="24"/>
              </a:xfrm>
              <a:custGeom>
                <a:avLst/>
                <a:gdLst/>
                <a:ahLst/>
                <a:cxnLst>
                  <a:cxn ang="0">
                    <a:pos x="0" y="96"/>
                  </a:cxn>
                  <a:cxn ang="0">
                    <a:pos x="49" y="0"/>
                  </a:cxn>
                  <a:cxn ang="0">
                    <a:pos x="96" y="96"/>
                  </a:cxn>
                  <a:cxn ang="0">
                    <a:pos x="0" y="96"/>
                  </a:cxn>
                </a:cxnLst>
                <a:rect l="0" t="0" r="r" b="b"/>
                <a:pathLst>
                  <a:path w="96" h="96">
                    <a:moveTo>
                      <a:pt x="0" y="96"/>
                    </a:moveTo>
                    <a:lnTo>
                      <a:pt x="49" y="0"/>
                    </a:lnTo>
                    <a:lnTo>
                      <a:pt x="96" y="96"/>
                    </a:lnTo>
                    <a:lnTo>
                      <a:pt x="0" y="96"/>
                    </a:lnTo>
                    <a:close/>
                  </a:path>
                </a:pathLst>
              </a:custGeom>
              <a:solidFill>
                <a:srgbClr val="FFFFFF"/>
              </a:solidFill>
              <a:ln w="9525">
                <a:noFill/>
                <a:round/>
                <a:headEnd/>
                <a:tailEnd/>
              </a:ln>
            </p:spPr>
            <p:txBody>
              <a:bodyPr/>
              <a:lstStyle/>
              <a:p>
                <a:endParaRPr lang="sl-SI"/>
              </a:p>
            </p:txBody>
          </p:sp>
          <p:sp>
            <p:nvSpPr>
              <p:cNvPr id="228550" name="Freeform 198"/>
              <p:cNvSpPr>
                <a:spLocks/>
              </p:cNvSpPr>
              <p:nvPr/>
            </p:nvSpPr>
            <p:spPr bwMode="auto">
              <a:xfrm>
                <a:off x="907" y="1374"/>
                <a:ext cx="24" cy="24"/>
              </a:xfrm>
              <a:custGeom>
                <a:avLst/>
                <a:gdLst/>
                <a:ahLst/>
                <a:cxnLst>
                  <a:cxn ang="0">
                    <a:pos x="0" y="96"/>
                  </a:cxn>
                  <a:cxn ang="0">
                    <a:pos x="48" y="0"/>
                  </a:cxn>
                  <a:cxn ang="0">
                    <a:pos x="96" y="96"/>
                  </a:cxn>
                  <a:cxn ang="0">
                    <a:pos x="0" y="96"/>
                  </a:cxn>
                </a:cxnLst>
                <a:rect l="0" t="0" r="r" b="b"/>
                <a:pathLst>
                  <a:path w="96" h="96">
                    <a:moveTo>
                      <a:pt x="0" y="96"/>
                    </a:moveTo>
                    <a:lnTo>
                      <a:pt x="48" y="0"/>
                    </a:lnTo>
                    <a:lnTo>
                      <a:pt x="96" y="96"/>
                    </a:lnTo>
                    <a:lnTo>
                      <a:pt x="0" y="96"/>
                    </a:lnTo>
                    <a:close/>
                  </a:path>
                </a:pathLst>
              </a:custGeom>
              <a:solidFill>
                <a:srgbClr val="FFFFFF"/>
              </a:solidFill>
              <a:ln w="9525">
                <a:noFill/>
                <a:round/>
                <a:headEnd/>
                <a:tailEnd/>
              </a:ln>
            </p:spPr>
            <p:txBody>
              <a:bodyPr/>
              <a:lstStyle/>
              <a:p>
                <a:endParaRPr lang="sl-SI"/>
              </a:p>
            </p:txBody>
          </p:sp>
          <p:sp>
            <p:nvSpPr>
              <p:cNvPr id="228551" name="Freeform 199"/>
              <p:cNvSpPr>
                <a:spLocks/>
              </p:cNvSpPr>
              <p:nvPr/>
            </p:nvSpPr>
            <p:spPr bwMode="auto">
              <a:xfrm>
                <a:off x="473" y="1626"/>
                <a:ext cx="24" cy="24"/>
              </a:xfrm>
              <a:custGeom>
                <a:avLst/>
                <a:gdLst/>
                <a:ahLst/>
                <a:cxnLst>
                  <a:cxn ang="0">
                    <a:pos x="0" y="96"/>
                  </a:cxn>
                  <a:cxn ang="0">
                    <a:pos x="49" y="0"/>
                  </a:cxn>
                  <a:cxn ang="0">
                    <a:pos x="97" y="96"/>
                  </a:cxn>
                  <a:cxn ang="0">
                    <a:pos x="0" y="96"/>
                  </a:cxn>
                </a:cxnLst>
                <a:rect l="0" t="0" r="r" b="b"/>
                <a:pathLst>
                  <a:path w="97" h="96">
                    <a:moveTo>
                      <a:pt x="0" y="96"/>
                    </a:moveTo>
                    <a:lnTo>
                      <a:pt x="49" y="0"/>
                    </a:lnTo>
                    <a:lnTo>
                      <a:pt x="97" y="96"/>
                    </a:lnTo>
                    <a:lnTo>
                      <a:pt x="0" y="96"/>
                    </a:lnTo>
                    <a:close/>
                  </a:path>
                </a:pathLst>
              </a:custGeom>
              <a:solidFill>
                <a:srgbClr val="FFFFFF"/>
              </a:solidFill>
              <a:ln w="9525">
                <a:noFill/>
                <a:round/>
                <a:headEnd/>
                <a:tailEnd/>
              </a:ln>
            </p:spPr>
            <p:txBody>
              <a:bodyPr/>
              <a:lstStyle/>
              <a:p>
                <a:endParaRPr lang="sl-SI"/>
              </a:p>
            </p:txBody>
          </p:sp>
          <p:sp>
            <p:nvSpPr>
              <p:cNvPr id="228552" name="Freeform 200"/>
              <p:cNvSpPr>
                <a:spLocks/>
              </p:cNvSpPr>
              <p:nvPr/>
            </p:nvSpPr>
            <p:spPr bwMode="auto">
              <a:xfrm>
                <a:off x="690" y="1626"/>
                <a:ext cx="24" cy="24"/>
              </a:xfrm>
              <a:custGeom>
                <a:avLst/>
                <a:gdLst/>
                <a:ahLst/>
                <a:cxnLst>
                  <a:cxn ang="0">
                    <a:pos x="0" y="96"/>
                  </a:cxn>
                  <a:cxn ang="0">
                    <a:pos x="49" y="0"/>
                  </a:cxn>
                  <a:cxn ang="0">
                    <a:pos x="96" y="96"/>
                  </a:cxn>
                  <a:cxn ang="0">
                    <a:pos x="0" y="96"/>
                  </a:cxn>
                </a:cxnLst>
                <a:rect l="0" t="0" r="r" b="b"/>
                <a:pathLst>
                  <a:path w="96" h="96">
                    <a:moveTo>
                      <a:pt x="0" y="96"/>
                    </a:moveTo>
                    <a:lnTo>
                      <a:pt x="49" y="0"/>
                    </a:lnTo>
                    <a:lnTo>
                      <a:pt x="96" y="96"/>
                    </a:lnTo>
                    <a:lnTo>
                      <a:pt x="0" y="96"/>
                    </a:lnTo>
                    <a:close/>
                  </a:path>
                </a:pathLst>
              </a:custGeom>
              <a:solidFill>
                <a:srgbClr val="FFFFFF"/>
              </a:solidFill>
              <a:ln w="9525">
                <a:noFill/>
                <a:round/>
                <a:headEnd/>
                <a:tailEnd/>
              </a:ln>
            </p:spPr>
            <p:txBody>
              <a:bodyPr/>
              <a:lstStyle/>
              <a:p>
                <a:endParaRPr lang="sl-SI"/>
              </a:p>
            </p:txBody>
          </p:sp>
          <p:sp>
            <p:nvSpPr>
              <p:cNvPr id="228553" name="Freeform 201"/>
              <p:cNvSpPr>
                <a:spLocks/>
              </p:cNvSpPr>
              <p:nvPr/>
            </p:nvSpPr>
            <p:spPr bwMode="auto">
              <a:xfrm>
                <a:off x="907" y="1626"/>
                <a:ext cx="24" cy="24"/>
              </a:xfrm>
              <a:custGeom>
                <a:avLst/>
                <a:gdLst/>
                <a:ahLst/>
                <a:cxnLst>
                  <a:cxn ang="0">
                    <a:pos x="0" y="96"/>
                  </a:cxn>
                  <a:cxn ang="0">
                    <a:pos x="48" y="0"/>
                  </a:cxn>
                  <a:cxn ang="0">
                    <a:pos x="96" y="96"/>
                  </a:cxn>
                  <a:cxn ang="0">
                    <a:pos x="0" y="96"/>
                  </a:cxn>
                </a:cxnLst>
                <a:rect l="0" t="0" r="r" b="b"/>
                <a:pathLst>
                  <a:path w="96" h="96">
                    <a:moveTo>
                      <a:pt x="0" y="96"/>
                    </a:moveTo>
                    <a:lnTo>
                      <a:pt x="48" y="0"/>
                    </a:lnTo>
                    <a:lnTo>
                      <a:pt x="96" y="96"/>
                    </a:lnTo>
                    <a:lnTo>
                      <a:pt x="0" y="96"/>
                    </a:lnTo>
                    <a:close/>
                  </a:path>
                </a:pathLst>
              </a:custGeom>
              <a:solidFill>
                <a:srgbClr val="FFFFFF"/>
              </a:solidFill>
              <a:ln w="9525">
                <a:noFill/>
                <a:round/>
                <a:headEnd/>
                <a:tailEnd/>
              </a:ln>
            </p:spPr>
            <p:txBody>
              <a:bodyPr/>
              <a:lstStyle/>
              <a:p>
                <a:endParaRPr lang="sl-SI"/>
              </a:p>
            </p:txBody>
          </p:sp>
          <p:sp>
            <p:nvSpPr>
              <p:cNvPr id="228554" name="Freeform 202"/>
              <p:cNvSpPr>
                <a:spLocks/>
              </p:cNvSpPr>
              <p:nvPr/>
            </p:nvSpPr>
            <p:spPr bwMode="auto">
              <a:xfrm>
                <a:off x="233" y="1265"/>
                <a:ext cx="686" cy="3"/>
              </a:xfrm>
              <a:custGeom>
                <a:avLst/>
                <a:gdLst/>
                <a:ahLst/>
                <a:cxnLst>
                  <a:cxn ang="0">
                    <a:pos x="2743" y="5"/>
                  </a:cxn>
                  <a:cxn ang="0">
                    <a:pos x="2743" y="0"/>
                  </a:cxn>
                  <a:cxn ang="0">
                    <a:pos x="0" y="0"/>
                  </a:cxn>
                  <a:cxn ang="0">
                    <a:pos x="0" y="10"/>
                  </a:cxn>
                  <a:cxn ang="0">
                    <a:pos x="2743" y="10"/>
                  </a:cxn>
                  <a:cxn ang="0">
                    <a:pos x="2743" y="5"/>
                  </a:cxn>
                </a:cxnLst>
                <a:rect l="0" t="0" r="r" b="b"/>
                <a:pathLst>
                  <a:path w="2743" h="10">
                    <a:moveTo>
                      <a:pt x="2743" y="5"/>
                    </a:moveTo>
                    <a:lnTo>
                      <a:pt x="2743" y="0"/>
                    </a:lnTo>
                    <a:lnTo>
                      <a:pt x="0" y="0"/>
                    </a:lnTo>
                    <a:lnTo>
                      <a:pt x="0" y="10"/>
                    </a:lnTo>
                    <a:lnTo>
                      <a:pt x="2743" y="10"/>
                    </a:lnTo>
                    <a:lnTo>
                      <a:pt x="2743" y="5"/>
                    </a:lnTo>
                    <a:close/>
                  </a:path>
                </a:pathLst>
              </a:custGeom>
              <a:solidFill>
                <a:srgbClr val="FFFFFF"/>
              </a:solidFill>
              <a:ln w="9525">
                <a:noFill/>
                <a:round/>
                <a:headEnd/>
                <a:tailEnd/>
              </a:ln>
            </p:spPr>
            <p:txBody>
              <a:bodyPr/>
              <a:lstStyle/>
              <a:p>
                <a:endParaRPr lang="sl-SI"/>
              </a:p>
            </p:txBody>
          </p:sp>
          <p:sp>
            <p:nvSpPr>
              <p:cNvPr id="228555" name="Freeform 203"/>
              <p:cNvSpPr>
                <a:spLocks/>
              </p:cNvSpPr>
              <p:nvPr/>
            </p:nvSpPr>
            <p:spPr bwMode="auto">
              <a:xfrm>
                <a:off x="233" y="1816"/>
                <a:ext cx="686" cy="2"/>
              </a:xfrm>
              <a:custGeom>
                <a:avLst/>
                <a:gdLst/>
                <a:ahLst/>
                <a:cxnLst>
                  <a:cxn ang="0">
                    <a:pos x="0" y="5"/>
                  </a:cxn>
                  <a:cxn ang="0">
                    <a:pos x="0" y="9"/>
                  </a:cxn>
                  <a:cxn ang="0">
                    <a:pos x="2743" y="9"/>
                  </a:cxn>
                  <a:cxn ang="0">
                    <a:pos x="2743" y="0"/>
                  </a:cxn>
                  <a:cxn ang="0">
                    <a:pos x="0" y="0"/>
                  </a:cxn>
                  <a:cxn ang="0">
                    <a:pos x="0" y="5"/>
                  </a:cxn>
                </a:cxnLst>
                <a:rect l="0" t="0" r="r" b="b"/>
                <a:pathLst>
                  <a:path w="2743" h="9">
                    <a:moveTo>
                      <a:pt x="0" y="5"/>
                    </a:moveTo>
                    <a:lnTo>
                      <a:pt x="0" y="9"/>
                    </a:lnTo>
                    <a:lnTo>
                      <a:pt x="2743" y="9"/>
                    </a:lnTo>
                    <a:lnTo>
                      <a:pt x="2743" y="0"/>
                    </a:lnTo>
                    <a:lnTo>
                      <a:pt x="0" y="0"/>
                    </a:lnTo>
                    <a:lnTo>
                      <a:pt x="0" y="5"/>
                    </a:lnTo>
                    <a:close/>
                  </a:path>
                </a:pathLst>
              </a:custGeom>
              <a:solidFill>
                <a:srgbClr val="FFFFFF"/>
              </a:solidFill>
              <a:ln w="9525">
                <a:noFill/>
                <a:round/>
                <a:headEnd/>
                <a:tailEnd/>
              </a:ln>
            </p:spPr>
            <p:txBody>
              <a:bodyPr/>
              <a:lstStyle/>
              <a:p>
                <a:endParaRPr lang="sl-SI"/>
              </a:p>
            </p:txBody>
          </p:sp>
          <p:sp>
            <p:nvSpPr>
              <p:cNvPr id="228556" name="Freeform 204"/>
              <p:cNvSpPr>
                <a:spLocks/>
              </p:cNvSpPr>
              <p:nvPr/>
            </p:nvSpPr>
            <p:spPr bwMode="auto">
              <a:xfrm>
                <a:off x="341" y="1481"/>
                <a:ext cx="744" cy="2"/>
              </a:xfrm>
              <a:custGeom>
                <a:avLst/>
                <a:gdLst/>
                <a:ahLst/>
                <a:cxnLst>
                  <a:cxn ang="0">
                    <a:pos x="2978" y="5"/>
                  </a:cxn>
                  <a:cxn ang="0">
                    <a:pos x="2978" y="0"/>
                  </a:cxn>
                  <a:cxn ang="0">
                    <a:pos x="0" y="0"/>
                  </a:cxn>
                  <a:cxn ang="0">
                    <a:pos x="0" y="10"/>
                  </a:cxn>
                  <a:cxn ang="0">
                    <a:pos x="2978" y="10"/>
                  </a:cxn>
                  <a:cxn ang="0">
                    <a:pos x="2978" y="5"/>
                  </a:cxn>
                </a:cxnLst>
                <a:rect l="0" t="0" r="r" b="b"/>
                <a:pathLst>
                  <a:path w="2978" h="10">
                    <a:moveTo>
                      <a:pt x="2978" y="5"/>
                    </a:moveTo>
                    <a:lnTo>
                      <a:pt x="2978" y="0"/>
                    </a:lnTo>
                    <a:lnTo>
                      <a:pt x="0" y="0"/>
                    </a:lnTo>
                    <a:lnTo>
                      <a:pt x="0" y="10"/>
                    </a:lnTo>
                    <a:lnTo>
                      <a:pt x="2978" y="10"/>
                    </a:lnTo>
                    <a:lnTo>
                      <a:pt x="2978" y="5"/>
                    </a:lnTo>
                    <a:close/>
                  </a:path>
                </a:pathLst>
              </a:custGeom>
              <a:solidFill>
                <a:srgbClr val="FFFFFF"/>
              </a:solidFill>
              <a:ln w="9525">
                <a:noFill/>
                <a:round/>
                <a:headEnd/>
                <a:tailEnd/>
              </a:ln>
            </p:spPr>
            <p:txBody>
              <a:bodyPr/>
              <a:lstStyle/>
              <a:p>
                <a:endParaRPr lang="sl-SI"/>
              </a:p>
            </p:txBody>
          </p:sp>
          <p:sp>
            <p:nvSpPr>
              <p:cNvPr id="228557" name="Freeform 205"/>
              <p:cNvSpPr>
                <a:spLocks/>
              </p:cNvSpPr>
              <p:nvPr/>
            </p:nvSpPr>
            <p:spPr bwMode="auto">
              <a:xfrm>
                <a:off x="558" y="1529"/>
                <a:ext cx="495" cy="2"/>
              </a:xfrm>
              <a:custGeom>
                <a:avLst/>
                <a:gdLst/>
                <a:ahLst/>
                <a:cxnLst>
                  <a:cxn ang="0">
                    <a:pos x="1980" y="5"/>
                  </a:cxn>
                  <a:cxn ang="0">
                    <a:pos x="1980" y="0"/>
                  </a:cxn>
                  <a:cxn ang="0">
                    <a:pos x="0" y="0"/>
                  </a:cxn>
                  <a:cxn ang="0">
                    <a:pos x="0" y="10"/>
                  </a:cxn>
                  <a:cxn ang="0">
                    <a:pos x="1980" y="10"/>
                  </a:cxn>
                  <a:cxn ang="0">
                    <a:pos x="1980" y="5"/>
                  </a:cxn>
                </a:cxnLst>
                <a:rect l="0" t="0" r="r" b="b"/>
                <a:pathLst>
                  <a:path w="1980" h="10">
                    <a:moveTo>
                      <a:pt x="1980" y="5"/>
                    </a:moveTo>
                    <a:lnTo>
                      <a:pt x="1980" y="0"/>
                    </a:lnTo>
                    <a:lnTo>
                      <a:pt x="0" y="0"/>
                    </a:lnTo>
                    <a:lnTo>
                      <a:pt x="0" y="10"/>
                    </a:lnTo>
                    <a:lnTo>
                      <a:pt x="1980" y="10"/>
                    </a:lnTo>
                    <a:lnTo>
                      <a:pt x="1980" y="5"/>
                    </a:lnTo>
                    <a:close/>
                  </a:path>
                </a:pathLst>
              </a:custGeom>
              <a:solidFill>
                <a:srgbClr val="FFFFFF"/>
              </a:solidFill>
              <a:ln w="9525">
                <a:noFill/>
                <a:round/>
                <a:headEnd/>
                <a:tailEnd/>
              </a:ln>
            </p:spPr>
            <p:txBody>
              <a:bodyPr/>
              <a:lstStyle/>
              <a:p>
                <a:endParaRPr lang="sl-SI"/>
              </a:p>
            </p:txBody>
          </p:sp>
          <p:sp>
            <p:nvSpPr>
              <p:cNvPr id="228558" name="Freeform 206"/>
              <p:cNvSpPr>
                <a:spLocks/>
              </p:cNvSpPr>
              <p:nvPr/>
            </p:nvSpPr>
            <p:spPr bwMode="auto">
              <a:xfrm>
                <a:off x="774" y="1576"/>
                <a:ext cx="285" cy="3"/>
              </a:xfrm>
              <a:custGeom>
                <a:avLst/>
                <a:gdLst/>
                <a:ahLst/>
                <a:cxnLst>
                  <a:cxn ang="0">
                    <a:pos x="1138" y="5"/>
                  </a:cxn>
                  <a:cxn ang="0">
                    <a:pos x="1138" y="0"/>
                  </a:cxn>
                  <a:cxn ang="0">
                    <a:pos x="0" y="0"/>
                  </a:cxn>
                  <a:cxn ang="0">
                    <a:pos x="0" y="10"/>
                  </a:cxn>
                  <a:cxn ang="0">
                    <a:pos x="1138" y="10"/>
                  </a:cxn>
                  <a:cxn ang="0">
                    <a:pos x="1138" y="5"/>
                  </a:cxn>
                </a:cxnLst>
                <a:rect l="0" t="0" r="r" b="b"/>
                <a:pathLst>
                  <a:path w="1138" h="10">
                    <a:moveTo>
                      <a:pt x="1138" y="5"/>
                    </a:moveTo>
                    <a:lnTo>
                      <a:pt x="1138" y="0"/>
                    </a:lnTo>
                    <a:lnTo>
                      <a:pt x="0" y="0"/>
                    </a:lnTo>
                    <a:lnTo>
                      <a:pt x="0" y="10"/>
                    </a:lnTo>
                    <a:lnTo>
                      <a:pt x="1138" y="10"/>
                    </a:lnTo>
                    <a:lnTo>
                      <a:pt x="1138" y="5"/>
                    </a:lnTo>
                    <a:close/>
                  </a:path>
                </a:pathLst>
              </a:custGeom>
              <a:solidFill>
                <a:srgbClr val="FFFFFF"/>
              </a:solidFill>
              <a:ln w="9525">
                <a:noFill/>
                <a:round/>
                <a:headEnd/>
                <a:tailEnd/>
              </a:ln>
            </p:spPr>
            <p:txBody>
              <a:bodyPr/>
              <a:lstStyle/>
              <a:p>
                <a:endParaRPr lang="sl-SI"/>
              </a:p>
            </p:txBody>
          </p:sp>
          <p:sp>
            <p:nvSpPr>
              <p:cNvPr id="228559" name="Freeform 207"/>
              <p:cNvSpPr>
                <a:spLocks/>
              </p:cNvSpPr>
              <p:nvPr/>
            </p:nvSpPr>
            <p:spPr bwMode="auto">
              <a:xfrm>
                <a:off x="1025" y="1492"/>
                <a:ext cx="3" cy="10"/>
              </a:xfrm>
              <a:custGeom>
                <a:avLst/>
                <a:gdLst/>
                <a:ahLst/>
                <a:cxnLst>
                  <a:cxn ang="0">
                    <a:pos x="5" y="36"/>
                  </a:cxn>
                  <a:cxn ang="0">
                    <a:pos x="10" y="36"/>
                  </a:cxn>
                  <a:cxn ang="0">
                    <a:pos x="10" y="0"/>
                  </a:cxn>
                  <a:cxn ang="0">
                    <a:pos x="0" y="0"/>
                  </a:cxn>
                  <a:cxn ang="0">
                    <a:pos x="0" y="36"/>
                  </a:cxn>
                  <a:cxn ang="0">
                    <a:pos x="5" y="36"/>
                  </a:cxn>
                </a:cxnLst>
                <a:rect l="0" t="0" r="r" b="b"/>
                <a:pathLst>
                  <a:path w="10" h="36">
                    <a:moveTo>
                      <a:pt x="5" y="36"/>
                    </a:moveTo>
                    <a:lnTo>
                      <a:pt x="10" y="36"/>
                    </a:lnTo>
                    <a:lnTo>
                      <a:pt x="10" y="0"/>
                    </a:lnTo>
                    <a:lnTo>
                      <a:pt x="0" y="0"/>
                    </a:lnTo>
                    <a:lnTo>
                      <a:pt x="0" y="36"/>
                    </a:lnTo>
                    <a:lnTo>
                      <a:pt x="5" y="36"/>
                    </a:lnTo>
                    <a:close/>
                  </a:path>
                </a:pathLst>
              </a:custGeom>
              <a:solidFill>
                <a:srgbClr val="FFFFFF"/>
              </a:solidFill>
              <a:ln w="9525">
                <a:noFill/>
                <a:round/>
                <a:headEnd/>
                <a:tailEnd/>
              </a:ln>
            </p:spPr>
            <p:txBody>
              <a:bodyPr/>
              <a:lstStyle/>
              <a:p>
                <a:endParaRPr lang="sl-SI"/>
              </a:p>
            </p:txBody>
          </p:sp>
          <p:sp>
            <p:nvSpPr>
              <p:cNvPr id="228560" name="Freeform 208"/>
              <p:cNvSpPr>
                <a:spLocks/>
              </p:cNvSpPr>
              <p:nvPr/>
            </p:nvSpPr>
            <p:spPr bwMode="auto">
              <a:xfrm>
                <a:off x="1026" y="1500"/>
                <a:ext cx="62" cy="11"/>
              </a:xfrm>
              <a:custGeom>
                <a:avLst/>
                <a:gdLst/>
                <a:ahLst/>
                <a:cxnLst>
                  <a:cxn ang="0">
                    <a:pos x="248" y="41"/>
                  </a:cxn>
                  <a:cxn ang="0">
                    <a:pos x="244" y="36"/>
                  </a:cxn>
                  <a:cxn ang="0">
                    <a:pos x="2" y="0"/>
                  </a:cxn>
                  <a:cxn ang="0">
                    <a:pos x="0" y="10"/>
                  </a:cxn>
                  <a:cxn ang="0">
                    <a:pos x="242" y="46"/>
                  </a:cxn>
                  <a:cxn ang="0">
                    <a:pos x="238" y="41"/>
                  </a:cxn>
                  <a:cxn ang="0">
                    <a:pos x="248" y="41"/>
                  </a:cxn>
                  <a:cxn ang="0">
                    <a:pos x="248" y="38"/>
                  </a:cxn>
                  <a:cxn ang="0">
                    <a:pos x="244" y="36"/>
                  </a:cxn>
                  <a:cxn ang="0">
                    <a:pos x="248" y="41"/>
                  </a:cxn>
                </a:cxnLst>
                <a:rect l="0" t="0" r="r" b="b"/>
                <a:pathLst>
                  <a:path w="248" h="46">
                    <a:moveTo>
                      <a:pt x="248" y="41"/>
                    </a:moveTo>
                    <a:lnTo>
                      <a:pt x="244" y="36"/>
                    </a:lnTo>
                    <a:lnTo>
                      <a:pt x="2" y="0"/>
                    </a:lnTo>
                    <a:lnTo>
                      <a:pt x="0" y="10"/>
                    </a:lnTo>
                    <a:lnTo>
                      <a:pt x="242" y="46"/>
                    </a:lnTo>
                    <a:lnTo>
                      <a:pt x="238" y="41"/>
                    </a:lnTo>
                    <a:lnTo>
                      <a:pt x="248" y="41"/>
                    </a:lnTo>
                    <a:lnTo>
                      <a:pt x="248" y="38"/>
                    </a:lnTo>
                    <a:lnTo>
                      <a:pt x="244" y="36"/>
                    </a:lnTo>
                    <a:lnTo>
                      <a:pt x="248" y="41"/>
                    </a:lnTo>
                    <a:close/>
                  </a:path>
                </a:pathLst>
              </a:custGeom>
              <a:solidFill>
                <a:srgbClr val="FFFFFF"/>
              </a:solidFill>
              <a:ln w="9525">
                <a:noFill/>
                <a:round/>
                <a:headEnd/>
                <a:tailEnd/>
              </a:ln>
            </p:spPr>
            <p:txBody>
              <a:bodyPr/>
              <a:lstStyle/>
              <a:p>
                <a:endParaRPr lang="sl-SI"/>
              </a:p>
            </p:txBody>
          </p:sp>
          <p:sp>
            <p:nvSpPr>
              <p:cNvPr id="228561" name="Freeform 209"/>
              <p:cNvSpPr>
                <a:spLocks/>
              </p:cNvSpPr>
              <p:nvPr/>
            </p:nvSpPr>
            <p:spPr bwMode="auto">
              <a:xfrm>
                <a:off x="1086" y="1510"/>
                <a:ext cx="3" cy="9"/>
              </a:xfrm>
              <a:custGeom>
                <a:avLst/>
                <a:gdLst/>
                <a:ahLst/>
                <a:cxnLst>
                  <a:cxn ang="0">
                    <a:pos x="7" y="37"/>
                  </a:cxn>
                  <a:cxn ang="0">
                    <a:pos x="12" y="37"/>
                  </a:cxn>
                  <a:cxn ang="0">
                    <a:pos x="10" y="0"/>
                  </a:cxn>
                  <a:cxn ang="0">
                    <a:pos x="0" y="0"/>
                  </a:cxn>
                  <a:cxn ang="0">
                    <a:pos x="2" y="37"/>
                  </a:cxn>
                  <a:cxn ang="0">
                    <a:pos x="7" y="37"/>
                  </a:cxn>
                </a:cxnLst>
                <a:rect l="0" t="0" r="r" b="b"/>
                <a:pathLst>
                  <a:path w="12" h="37">
                    <a:moveTo>
                      <a:pt x="7" y="37"/>
                    </a:moveTo>
                    <a:lnTo>
                      <a:pt x="12" y="37"/>
                    </a:lnTo>
                    <a:lnTo>
                      <a:pt x="10" y="0"/>
                    </a:lnTo>
                    <a:lnTo>
                      <a:pt x="0" y="0"/>
                    </a:lnTo>
                    <a:lnTo>
                      <a:pt x="2" y="37"/>
                    </a:lnTo>
                    <a:lnTo>
                      <a:pt x="7" y="37"/>
                    </a:lnTo>
                    <a:close/>
                  </a:path>
                </a:pathLst>
              </a:custGeom>
              <a:solidFill>
                <a:srgbClr val="FFFFFF"/>
              </a:solidFill>
              <a:ln w="9525">
                <a:noFill/>
                <a:round/>
                <a:headEnd/>
                <a:tailEnd/>
              </a:ln>
            </p:spPr>
            <p:txBody>
              <a:bodyPr/>
              <a:lstStyle/>
              <a:p>
                <a:endParaRPr lang="sl-SI"/>
              </a:p>
            </p:txBody>
          </p:sp>
          <p:sp>
            <p:nvSpPr>
              <p:cNvPr id="228562" name="Freeform 210"/>
              <p:cNvSpPr>
                <a:spLocks/>
              </p:cNvSpPr>
              <p:nvPr/>
            </p:nvSpPr>
            <p:spPr bwMode="auto">
              <a:xfrm>
                <a:off x="1025" y="1540"/>
                <a:ext cx="3" cy="9"/>
              </a:xfrm>
              <a:custGeom>
                <a:avLst/>
                <a:gdLst/>
                <a:ahLst/>
                <a:cxnLst>
                  <a:cxn ang="0">
                    <a:pos x="5" y="36"/>
                  </a:cxn>
                  <a:cxn ang="0">
                    <a:pos x="10" y="36"/>
                  </a:cxn>
                  <a:cxn ang="0">
                    <a:pos x="10" y="0"/>
                  </a:cxn>
                  <a:cxn ang="0">
                    <a:pos x="0" y="0"/>
                  </a:cxn>
                  <a:cxn ang="0">
                    <a:pos x="0" y="36"/>
                  </a:cxn>
                  <a:cxn ang="0">
                    <a:pos x="5" y="36"/>
                  </a:cxn>
                </a:cxnLst>
                <a:rect l="0" t="0" r="r" b="b"/>
                <a:pathLst>
                  <a:path w="10" h="36">
                    <a:moveTo>
                      <a:pt x="5" y="36"/>
                    </a:moveTo>
                    <a:lnTo>
                      <a:pt x="10" y="36"/>
                    </a:lnTo>
                    <a:lnTo>
                      <a:pt x="10" y="0"/>
                    </a:lnTo>
                    <a:lnTo>
                      <a:pt x="0" y="0"/>
                    </a:lnTo>
                    <a:lnTo>
                      <a:pt x="0" y="36"/>
                    </a:lnTo>
                    <a:lnTo>
                      <a:pt x="5" y="36"/>
                    </a:lnTo>
                    <a:close/>
                  </a:path>
                </a:pathLst>
              </a:custGeom>
              <a:solidFill>
                <a:srgbClr val="FFFFFF"/>
              </a:solidFill>
              <a:ln w="9525">
                <a:noFill/>
                <a:round/>
                <a:headEnd/>
                <a:tailEnd/>
              </a:ln>
            </p:spPr>
            <p:txBody>
              <a:bodyPr/>
              <a:lstStyle/>
              <a:p>
                <a:endParaRPr lang="sl-SI"/>
              </a:p>
            </p:txBody>
          </p:sp>
          <p:sp>
            <p:nvSpPr>
              <p:cNvPr id="228563" name="Freeform 211"/>
              <p:cNvSpPr>
                <a:spLocks/>
              </p:cNvSpPr>
              <p:nvPr/>
            </p:nvSpPr>
            <p:spPr bwMode="auto">
              <a:xfrm>
                <a:off x="1026" y="1547"/>
                <a:ext cx="62" cy="12"/>
              </a:xfrm>
              <a:custGeom>
                <a:avLst/>
                <a:gdLst/>
                <a:ahLst/>
                <a:cxnLst>
                  <a:cxn ang="0">
                    <a:pos x="248" y="41"/>
                  </a:cxn>
                  <a:cxn ang="0">
                    <a:pos x="244" y="36"/>
                  </a:cxn>
                  <a:cxn ang="0">
                    <a:pos x="2" y="0"/>
                  </a:cxn>
                  <a:cxn ang="0">
                    <a:pos x="0" y="9"/>
                  </a:cxn>
                  <a:cxn ang="0">
                    <a:pos x="242" y="46"/>
                  </a:cxn>
                  <a:cxn ang="0">
                    <a:pos x="238" y="41"/>
                  </a:cxn>
                  <a:cxn ang="0">
                    <a:pos x="248" y="41"/>
                  </a:cxn>
                  <a:cxn ang="0">
                    <a:pos x="248" y="37"/>
                  </a:cxn>
                  <a:cxn ang="0">
                    <a:pos x="244" y="36"/>
                  </a:cxn>
                  <a:cxn ang="0">
                    <a:pos x="248" y="41"/>
                  </a:cxn>
                </a:cxnLst>
                <a:rect l="0" t="0" r="r" b="b"/>
                <a:pathLst>
                  <a:path w="248" h="46">
                    <a:moveTo>
                      <a:pt x="248" y="41"/>
                    </a:moveTo>
                    <a:lnTo>
                      <a:pt x="244" y="36"/>
                    </a:lnTo>
                    <a:lnTo>
                      <a:pt x="2" y="0"/>
                    </a:lnTo>
                    <a:lnTo>
                      <a:pt x="0" y="9"/>
                    </a:lnTo>
                    <a:lnTo>
                      <a:pt x="242" y="46"/>
                    </a:lnTo>
                    <a:lnTo>
                      <a:pt x="238" y="41"/>
                    </a:lnTo>
                    <a:lnTo>
                      <a:pt x="248" y="41"/>
                    </a:lnTo>
                    <a:lnTo>
                      <a:pt x="248" y="37"/>
                    </a:lnTo>
                    <a:lnTo>
                      <a:pt x="244" y="36"/>
                    </a:lnTo>
                    <a:lnTo>
                      <a:pt x="248" y="41"/>
                    </a:lnTo>
                    <a:close/>
                  </a:path>
                </a:pathLst>
              </a:custGeom>
              <a:solidFill>
                <a:srgbClr val="FFFFFF"/>
              </a:solidFill>
              <a:ln w="9525">
                <a:noFill/>
                <a:round/>
                <a:headEnd/>
                <a:tailEnd/>
              </a:ln>
            </p:spPr>
            <p:txBody>
              <a:bodyPr/>
              <a:lstStyle/>
              <a:p>
                <a:endParaRPr lang="sl-SI"/>
              </a:p>
            </p:txBody>
          </p:sp>
          <p:sp>
            <p:nvSpPr>
              <p:cNvPr id="228564" name="Freeform 212"/>
              <p:cNvSpPr>
                <a:spLocks/>
              </p:cNvSpPr>
              <p:nvPr/>
            </p:nvSpPr>
            <p:spPr bwMode="auto">
              <a:xfrm>
                <a:off x="1086" y="1558"/>
                <a:ext cx="3" cy="9"/>
              </a:xfrm>
              <a:custGeom>
                <a:avLst/>
                <a:gdLst/>
                <a:ahLst/>
                <a:cxnLst>
                  <a:cxn ang="0">
                    <a:pos x="7" y="36"/>
                  </a:cxn>
                  <a:cxn ang="0">
                    <a:pos x="12" y="36"/>
                  </a:cxn>
                  <a:cxn ang="0">
                    <a:pos x="10" y="0"/>
                  </a:cxn>
                  <a:cxn ang="0">
                    <a:pos x="0" y="0"/>
                  </a:cxn>
                  <a:cxn ang="0">
                    <a:pos x="2" y="36"/>
                  </a:cxn>
                  <a:cxn ang="0">
                    <a:pos x="7" y="36"/>
                  </a:cxn>
                </a:cxnLst>
                <a:rect l="0" t="0" r="r" b="b"/>
                <a:pathLst>
                  <a:path w="12" h="36">
                    <a:moveTo>
                      <a:pt x="7" y="36"/>
                    </a:moveTo>
                    <a:lnTo>
                      <a:pt x="12" y="36"/>
                    </a:lnTo>
                    <a:lnTo>
                      <a:pt x="10" y="0"/>
                    </a:lnTo>
                    <a:lnTo>
                      <a:pt x="0" y="0"/>
                    </a:lnTo>
                    <a:lnTo>
                      <a:pt x="2" y="36"/>
                    </a:lnTo>
                    <a:lnTo>
                      <a:pt x="7" y="36"/>
                    </a:lnTo>
                    <a:close/>
                  </a:path>
                </a:pathLst>
              </a:custGeom>
              <a:solidFill>
                <a:srgbClr val="FFFFFF"/>
              </a:solidFill>
              <a:ln w="9525">
                <a:noFill/>
                <a:round/>
                <a:headEnd/>
                <a:tailEnd/>
              </a:ln>
            </p:spPr>
            <p:txBody>
              <a:bodyPr/>
              <a:lstStyle/>
              <a:p>
                <a:endParaRPr lang="sl-SI"/>
              </a:p>
            </p:txBody>
          </p:sp>
        </p:grpSp>
        <p:sp>
          <p:nvSpPr>
            <p:cNvPr id="228565" name="Freeform 213"/>
            <p:cNvSpPr>
              <a:spLocks/>
            </p:cNvSpPr>
            <p:nvPr/>
          </p:nvSpPr>
          <p:spPr bwMode="auto">
            <a:xfrm>
              <a:off x="1025" y="1587"/>
              <a:ext cx="3" cy="7"/>
            </a:xfrm>
            <a:custGeom>
              <a:avLst/>
              <a:gdLst/>
              <a:ahLst/>
              <a:cxnLst>
                <a:cxn ang="0">
                  <a:pos x="5" y="17"/>
                </a:cxn>
                <a:cxn ang="0">
                  <a:pos x="9" y="22"/>
                </a:cxn>
                <a:cxn ang="0">
                  <a:pos x="12" y="0"/>
                </a:cxn>
                <a:cxn ang="0">
                  <a:pos x="2" y="0"/>
                </a:cxn>
                <a:cxn ang="0">
                  <a:pos x="0" y="22"/>
                </a:cxn>
                <a:cxn ang="0">
                  <a:pos x="5" y="27"/>
                </a:cxn>
                <a:cxn ang="0">
                  <a:pos x="0" y="22"/>
                </a:cxn>
                <a:cxn ang="0">
                  <a:pos x="0" y="27"/>
                </a:cxn>
                <a:cxn ang="0">
                  <a:pos x="5" y="27"/>
                </a:cxn>
                <a:cxn ang="0">
                  <a:pos x="5" y="17"/>
                </a:cxn>
              </a:cxnLst>
              <a:rect l="0" t="0" r="r" b="b"/>
              <a:pathLst>
                <a:path w="12" h="27">
                  <a:moveTo>
                    <a:pt x="5" y="17"/>
                  </a:moveTo>
                  <a:lnTo>
                    <a:pt x="9" y="22"/>
                  </a:lnTo>
                  <a:lnTo>
                    <a:pt x="12" y="0"/>
                  </a:lnTo>
                  <a:lnTo>
                    <a:pt x="2" y="0"/>
                  </a:lnTo>
                  <a:lnTo>
                    <a:pt x="0" y="22"/>
                  </a:lnTo>
                  <a:lnTo>
                    <a:pt x="5" y="27"/>
                  </a:lnTo>
                  <a:lnTo>
                    <a:pt x="0" y="22"/>
                  </a:lnTo>
                  <a:lnTo>
                    <a:pt x="0" y="27"/>
                  </a:lnTo>
                  <a:lnTo>
                    <a:pt x="5" y="27"/>
                  </a:lnTo>
                  <a:lnTo>
                    <a:pt x="5" y="17"/>
                  </a:lnTo>
                  <a:close/>
                </a:path>
              </a:pathLst>
            </a:custGeom>
            <a:solidFill>
              <a:srgbClr val="FFFFFF"/>
            </a:solidFill>
            <a:ln w="9525">
              <a:noFill/>
              <a:round/>
              <a:headEnd/>
              <a:tailEnd/>
            </a:ln>
          </p:spPr>
          <p:txBody>
            <a:bodyPr/>
            <a:lstStyle/>
            <a:p>
              <a:endParaRPr lang="sl-SI"/>
            </a:p>
          </p:txBody>
        </p:sp>
        <p:sp>
          <p:nvSpPr>
            <p:cNvPr id="228566" name="Freeform 214"/>
            <p:cNvSpPr>
              <a:spLocks/>
            </p:cNvSpPr>
            <p:nvPr/>
          </p:nvSpPr>
          <p:spPr bwMode="auto">
            <a:xfrm>
              <a:off x="1026" y="1591"/>
              <a:ext cx="70" cy="3"/>
            </a:xfrm>
            <a:custGeom>
              <a:avLst/>
              <a:gdLst/>
              <a:ahLst/>
              <a:cxnLst>
                <a:cxn ang="0">
                  <a:pos x="270" y="5"/>
                </a:cxn>
                <a:cxn ang="0">
                  <a:pos x="275" y="0"/>
                </a:cxn>
                <a:cxn ang="0">
                  <a:pos x="0" y="0"/>
                </a:cxn>
                <a:cxn ang="0">
                  <a:pos x="0" y="10"/>
                </a:cxn>
                <a:cxn ang="0">
                  <a:pos x="275" y="10"/>
                </a:cxn>
                <a:cxn ang="0">
                  <a:pos x="280" y="5"/>
                </a:cxn>
                <a:cxn ang="0">
                  <a:pos x="275" y="10"/>
                </a:cxn>
                <a:cxn ang="0">
                  <a:pos x="280" y="10"/>
                </a:cxn>
                <a:cxn ang="0">
                  <a:pos x="280" y="5"/>
                </a:cxn>
                <a:cxn ang="0">
                  <a:pos x="270" y="5"/>
                </a:cxn>
              </a:cxnLst>
              <a:rect l="0" t="0" r="r" b="b"/>
              <a:pathLst>
                <a:path w="280" h="10">
                  <a:moveTo>
                    <a:pt x="270" y="5"/>
                  </a:moveTo>
                  <a:lnTo>
                    <a:pt x="275" y="0"/>
                  </a:lnTo>
                  <a:lnTo>
                    <a:pt x="0" y="0"/>
                  </a:lnTo>
                  <a:lnTo>
                    <a:pt x="0" y="10"/>
                  </a:lnTo>
                  <a:lnTo>
                    <a:pt x="275" y="10"/>
                  </a:lnTo>
                  <a:lnTo>
                    <a:pt x="280" y="5"/>
                  </a:lnTo>
                  <a:lnTo>
                    <a:pt x="275" y="10"/>
                  </a:lnTo>
                  <a:lnTo>
                    <a:pt x="280" y="10"/>
                  </a:lnTo>
                  <a:lnTo>
                    <a:pt x="280" y="5"/>
                  </a:lnTo>
                  <a:lnTo>
                    <a:pt x="270" y="5"/>
                  </a:lnTo>
                  <a:close/>
                </a:path>
              </a:pathLst>
            </a:custGeom>
            <a:solidFill>
              <a:srgbClr val="FFFFFF"/>
            </a:solidFill>
            <a:ln w="9525">
              <a:noFill/>
              <a:round/>
              <a:headEnd/>
              <a:tailEnd/>
            </a:ln>
          </p:spPr>
          <p:txBody>
            <a:bodyPr/>
            <a:lstStyle/>
            <a:p>
              <a:endParaRPr lang="sl-SI"/>
            </a:p>
          </p:txBody>
        </p:sp>
        <p:sp>
          <p:nvSpPr>
            <p:cNvPr id="228567" name="Freeform 215"/>
            <p:cNvSpPr>
              <a:spLocks/>
            </p:cNvSpPr>
            <p:nvPr/>
          </p:nvSpPr>
          <p:spPr bwMode="auto">
            <a:xfrm>
              <a:off x="1094" y="1481"/>
              <a:ext cx="2" cy="112"/>
            </a:xfrm>
            <a:custGeom>
              <a:avLst/>
              <a:gdLst/>
              <a:ahLst/>
              <a:cxnLst>
                <a:cxn ang="0">
                  <a:pos x="5" y="10"/>
                </a:cxn>
                <a:cxn ang="0">
                  <a:pos x="0" y="5"/>
                </a:cxn>
                <a:cxn ang="0">
                  <a:pos x="0" y="449"/>
                </a:cxn>
                <a:cxn ang="0">
                  <a:pos x="10" y="449"/>
                </a:cxn>
                <a:cxn ang="0">
                  <a:pos x="10" y="5"/>
                </a:cxn>
                <a:cxn ang="0">
                  <a:pos x="5" y="0"/>
                </a:cxn>
                <a:cxn ang="0">
                  <a:pos x="10" y="5"/>
                </a:cxn>
                <a:cxn ang="0">
                  <a:pos x="10" y="0"/>
                </a:cxn>
                <a:cxn ang="0">
                  <a:pos x="5" y="0"/>
                </a:cxn>
                <a:cxn ang="0">
                  <a:pos x="5" y="10"/>
                </a:cxn>
              </a:cxnLst>
              <a:rect l="0" t="0" r="r" b="b"/>
              <a:pathLst>
                <a:path w="10" h="449">
                  <a:moveTo>
                    <a:pt x="5" y="10"/>
                  </a:moveTo>
                  <a:lnTo>
                    <a:pt x="0" y="5"/>
                  </a:lnTo>
                  <a:lnTo>
                    <a:pt x="0" y="449"/>
                  </a:lnTo>
                  <a:lnTo>
                    <a:pt x="10" y="449"/>
                  </a:lnTo>
                  <a:lnTo>
                    <a:pt x="10" y="5"/>
                  </a:lnTo>
                  <a:lnTo>
                    <a:pt x="5" y="0"/>
                  </a:lnTo>
                  <a:lnTo>
                    <a:pt x="10" y="5"/>
                  </a:lnTo>
                  <a:lnTo>
                    <a:pt x="10" y="0"/>
                  </a:lnTo>
                  <a:lnTo>
                    <a:pt x="5" y="0"/>
                  </a:lnTo>
                  <a:lnTo>
                    <a:pt x="5" y="10"/>
                  </a:lnTo>
                  <a:close/>
                </a:path>
              </a:pathLst>
            </a:custGeom>
            <a:solidFill>
              <a:srgbClr val="FFFFFF"/>
            </a:solidFill>
            <a:ln w="9525">
              <a:noFill/>
              <a:round/>
              <a:headEnd/>
              <a:tailEnd/>
            </a:ln>
          </p:spPr>
          <p:txBody>
            <a:bodyPr/>
            <a:lstStyle/>
            <a:p>
              <a:endParaRPr lang="sl-SI"/>
            </a:p>
          </p:txBody>
        </p:sp>
        <p:sp>
          <p:nvSpPr>
            <p:cNvPr id="228568" name="Freeform 216"/>
            <p:cNvSpPr>
              <a:spLocks/>
            </p:cNvSpPr>
            <p:nvPr/>
          </p:nvSpPr>
          <p:spPr bwMode="auto">
            <a:xfrm>
              <a:off x="1088" y="1481"/>
              <a:ext cx="7" cy="2"/>
            </a:xfrm>
            <a:custGeom>
              <a:avLst/>
              <a:gdLst/>
              <a:ahLst/>
              <a:cxnLst>
                <a:cxn ang="0">
                  <a:pos x="0" y="5"/>
                </a:cxn>
                <a:cxn ang="0">
                  <a:pos x="0" y="10"/>
                </a:cxn>
                <a:cxn ang="0">
                  <a:pos x="29" y="10"/>
                </a:cxn>
                <a:cxn ang="0">
                  <a:pos x="29" y="0"/>
                </a:cxn>
                <a:cxn ang="0">
                  <a:pos x="0" y="0"/>
                </a:cxn>
                <a:cxn ang="0">
                  <a:pos x="0" y="5"/>
                </a:cxn>
              </a:cxnLst>
              <a:rect l="0" t="0" r="r" b="b"/>
              <a:pathLst>
                <a:path w="29" h="10">
                  <a:moveTo>
                    <a:pt x="0" y="5"/>
                  </a:moveTo>
                  <a:lnTo>
                    <a:pt x="0" y="10"/>
                  </a:lnTo>
                  <a:lnTo>
                    <a:pt x="29" y="10"/>
                  </a:lnTo>
                  <a:lnTo>
                    <a:pt x="29" y="0"/>
                  </a:lnTo>
                  <a:lnTo>
                    <a:pt x="0" y="0"/>
                  </a:lnTo>
                  <a:lnTo>
                    <a:pt x="0" y="5"/>
                  </a:lnTo>
                  <a:close/>
                </a:path>
              </a:pathLst>
            </a:custGeom>
            <a:solidFill>
              <a:srgbClr val="FFFFFF"/>
            </a:solidFill>
            <a:ln w="9525">
              <a:noFill/>
              <a:round/>
              <a:headEnd/>
              <a:tailEnd/>
            </a:ln>
          </p:spPr>
          <p:txBody>
            <a:bodyPr/>
            <a:lstStyle/>
            <a:p>
              <a:endParaRPr lang="sl-SI"/>
            </a:p>
          </p:txBody>
        </p:sp>
        <p:sp>
          <p:nvSpPr>
            <p:cNvPr id="228569" name="Freeform 217"/>
            <p:cNvSpPr>
              <a:spLocks/>
            </p:cNvSpPr>
            <p:nvPr/>
          </p:nvSpPr>
          <p:spPr bwMode="auto">
            <a:xfrm>
              <a:off x="1178" y="1481"/>
              <a:ext cx="23" cy="49"/>
            </a:xfrm>
            <a:custGeom>
              <a:avLst/>
              <a:gdLst/>
              <a:ahLst/>
              <a:cxnLst>
                <a:cxn ang="0">
                  <a:pos x="87" y="194"/>
                </a:cxn>
                <a:cxn ang="0">
                  <a:pos x="92" y="192"/>
                </a:cxn>
                <a:cxn ang="0">
                  <a:pos x="10" y="0"/>
                </a:cxn>
                <a:cxn ang="0">
                  <a:pos x="0" y="5"/>
                </a:cxn>
                <a:cxn ang="0">
                  <a:pos x="82" y="197"/>
                </a:cxn>
                <a:cxn ang="0">
                  <a:pos x="87" y="194"/>
                </a:cxn>
              </a:cxnLst>
              <a:rect l="0" t="0" r="r" b="b"/>
              <a:pathLst>
                <a:path w="92" h="197">
                  <a:moveTo>
                    <a:pt x="87" y="194"/>
                  </a:moveTo>
                  <a:lnTo>
                    <a:pt x="92" y="192"/>
                  </a:lnTo>
                  <a:lnTo>
                    <a:pt x="10" y="0"/>
                  </a:lnTo>
                  <a:lnTo>
                    <a:pt x="0" y="5"/>
                  </a:lnTo>
                  <a:lnTo>
                    <a:pt x="82" y="197"/>
                  </a:lnTo>
                  <a:lnTo>
                    <a:pt x="87" y="194"/>
                  </a:lnTo>
                  <a:close/>
                </a:path>
              </a:pathLst>
            </a:custGeom>
            <a:solidFill>
              <a:srgbClr val="FFFFFF"/>
            </a:solidFill>
            <a:ln w="9525">
              <a:noFill/>
              <a:round/>
              <a:headEnd/>
              <a:tailEnd/>
            </a:ln>
          </p:spPr>
          <p:txBody>
            <a:bodyPr/>
            <a:lstStyle/>
            <a:p>
              <a:endParaRPr lang="sl-SI"/>
            </a:p>
          </p:txBody>
        </p:sp>
        <p:sp>
          <p:nvSpPr>
            <p:cNvPr id="228570" name="Freeform 218"/>
            <p:cNvSpPr>
              <a:spLocks/>
            </p:cNvSpPr>
            <p:nvPr/>
          </p:nvSpPr>
          <p:spPr bwMode="auto">
            <a:xfrm>
              <a:off x="1177" y="1529"/>
              <a:ext cx="25" cy="49"/>
            </a:xfrm>
            <a:custGeom>
              <a:avLst/>
              <a:gdLst/>
              <a:ahLst/>
              <a:cxnLst>
                <a:cxn ang="0">
                  <a:pos x="94" y="193"/>
                </a:cxn>
                <a:cxn ang="0">
                  <a:pos x="99" y="191"/>
                </a:cxn>
                <a:cxn ang="0">
                  <a:pos x="10" y="0"/>
                </a:cxn>
                <a:cxn ang="0">
                  <a:pos x="0" y="5"/>
                </a:cxn>
                <a:cxn ang="0">
                  <a:pos x="89" y="195"/>
                </a:cxn>
                <a:cxn ang="0">
                  <a:pos x="94" y="193"/>
                </a:cxn>
              </a:cxnLst>
              <a:rect l="0" t="0" r="r" b="b"/>
              <a:pathLst>
                <a:path w="99" h="195">
                  <a:moveTo>
                    <a:pt x="94" y="193"/>
                  </a:moveTo>
                  <a:lnTo>
                    <a:pt x="99" y="191"/>
                  </a:lnTo>
                  <a:lnTo>
                    <a:pt x="10" y="0"/>
                  </a:lnTo>
                  <a:lnTo>
                    <a:pt x="0" y="5"/>
                  </a:lnTo>
                  <a:lnTo>
                    <a:pt x="89" y="195"/>
                  </a:lnTo>
                  <a:lnTo>
                    <a:pt x="94" y="193"/>
                  </a:lnTo>
                  <a:close/>
                </a:path>
              </a:pathLst>
            </a:custGeom>
            <a:solidFill>
              <a:srgbClr val="FFFFFF"/>
            </a:solidFill>
            <a:ln w="9525">
              <a:noFill/>
              <a:round/>
              <a:headEnd/>
              <a:tailEnd/>
            </a:ln>
          </p:spPr>
          <p:txBody>
            <a:bodyPr/>
            <a:lstStyle/>
            <a:p>
              <a:endParaRPr lang="sl-SI"/>
            </a:p>
          </p:txBody>
        </p:sp>
        <p:sp>
          <p:nvSpPr>
            <p:cNvPr id="228571" name="Freeform 219"/>
            <p:cNvSpPr>
              <a:spLocks/>
            </p:cNvSpPr>
            <p:nvPr/>
          </p:nvSpPr>
          <p:spPr bwMode="auto">
            <a:xfrm>
              <a:off x="1177" y="1481"/>
              <a:ext cx="24" cy="97"/>
            </a:xfrm>
            <a:custGeom>
              <a:avLst/>
              <a:gdLst/>
              <a:ahLst/>
              <a:cxnLst>
                <a:cxn ang="0">
                  <a:pos x="92" y="1"/>
                </a:cxn>
                <a:cxn ang="0">
                  <a:pos x="87" y="0"/>
                </a:cxn>
                <a:cxn ang="0">
                  <a:pos x="0" y="383"/>
                </a:cxn>
                <a:cxn ang="0">
                  <a:pos x="10" y="385"/>
                </a:cxn>
                <a:cxn ang="0">
                  <a:pos x="97" y="2"/>
                </a:cxn>
                <a:cxn ang="0">
                  <a:pos x="92" y="1"/>
                </a:cxn>
              </a:cxnLst>
              <a:rect l="0" t="0" r="r" b="b"/>
              <a:pathLst>
                <a:path w="97" h="385">
                  <a:moveTo>
                    <a:pt x="92" y="1"/>
                  </a:moveTo>
                  <a:lnTo>
                    <a:pt x="87" y="0"/>
                  </a:lnTo>
                  <a:lnTo>
                    <a:pt x="0" y="383"/>
                  </a:lnTo>
                  <a:lnTo>
                    <a:pt x="10" y="385"/>
                  </a:lnTo>
                  <a:lnTo>
                    <a:pt x="97" y="2"/>
                  </a:lnTo>
                  <a:lnTo>
                    <a:pt x="92" y="1"/>
                  </a:lnTo>
                  <a:close/>
                </a:path>
              </a:pathLst>
            </a:custGeom>
            <a:solidFill>
              <a:srgbClr val="FFFFFF"/>
            </a:solidFill>
            <a:ln w="9525">
              <a:noFill/>
              <a:round/>
              <a:headEnd/>
              <a:tailEnd/>
            </a:ln>
          </p:spPr>
          <p:txBody>
            <a:bodyPr/>
            <a:lstStyle/>
            <a:p>
              <a:endParaRPr lang="sl-SI"/>
            </a:p>
          </p:txBody>
        </p:sp>
        <p:sp>
          <p:nvSpPr>
            <p:cNvPr id="228572" name="Freeform 220"/>
            <p:cNvSpPr>
              <a:spLocks/>
            </p:cNvSpPr>
            <p:nvPr/>
          </p:nvSpPr>
          <p:spPr bwMode="auto">
            <a:xfrm>
              <a:off x="1259" y="1481"/>
              <a:ext cx="261" cy="2"/>
            </a:xfrm>
            <a:custGeom>
              <a:avLst/>
              <a:gdLst/>
              <a:ahLst/>
              <a:cxnLst>
                <a:cxn ang="0">
                  <a:pos x="1045" y="5"/>
                </a:cxn>
                <a:cxn ang="0">
                  <a:pos x="1045" y="0"/>
                </a:cxn>
                <a:cxn ang="0">
                  <a:pos x="0" y="0"/>
                </a:cxn>
                <a:cxn ang="0">
                  <a:pos x="0" y="10"/>
                </a:cxn>
                <a:cxn ang="0">
                  <a:pos x="1045" y="10"/>
                </a:cxn>
                <a:cxn ang="0">
                  <a:pos x="1045" y="5"/>
                </a:cxn>
              </a:cxnLst>
              <a:rect l="0" t="0" r="r" b="b"/>
              <a:pathLst>
                <a:path w="1045" h="10">
                  <a:moveTo>
                    <a:pt x="1045" y="5"/>
                  </a:moveTo>
                  <a:lnTo>
                    <a:pt x="1045" y="0"/>
                  </a:lnTo>
                  <a:lnTo>
                    <a:pt x="0" y="0"/>
                  </a:lnTo>
                  <a:lnTo>
                    <a:pt x="0" y="10"/>
                  </a:lnTo>
                  <a:lnTo>
                    <a:pt x="1045" y="10"/>
                  </a:lnTo>
                  <a:lnTo>
                    <a:pt x="1045" y="5"/>
                  </a:lnTo>
                  <a:close/>
                </a:path>
              </a:pathLst>
            </a:custGeom>
            <a:solidFill>
              <a:srgbClr val="FFFFFF"/>
            </a:solidFill>
            <a:ln w="9525">
              <a:noFill/>
              <a:round/>
              <a:headEnd/>
              <a:tailEnd/>
            </a:ln>
          </p:spPr>
          <p:txBody>
            <a:bodyPr/>
            <a:lstStyle/>
            <a:p>
              <a:endParaRPr lang="sl-SI"/>
            </a:p>
          </p:txBody>
        </p:sp>
        <p:sp>
          <p:nvSpPr>
            <p:cNvPr id="228573" name="Freeform 221"/>
            <p:cNvSpPr>
              <a:spLocks/>
            </p:cNvSpPr>
            <p:nvPr/>
          </p:nvSpPr>
          <p:spPr bwMode="auto">
            <a:xfrm>
              <a:off x="1258" y="1529"/>
              <a:ext cx="262" cy="2"/>
            </a:xfrm>
            <a:custGeom>
              <a:avLst/>
              <a:gdLst/>
              <a:ahLst/>
              <a:cxnLst>
                <a:cxn ang="0">
                  <a:pos x="1048" y="5"/>
                </a:cxn>
                <a:cxn ang="0">
                  <a:pos x="1048" y="0"/>
                </a:cxn>
                <a:cxn ang="0">
                  <a:pos x="0" y="0"/>
                </a:cxn>
                <a:cxn ang="0">
                  <a:pos x="0" y="10"/>
                </a:cxn>
                <a:cxn ang="0">
                  <a:pos x="1048" y="10"/>
                </a:cxn>
                <a:cxn ang="0">
                  <a:pos x="1048" y="5"/>
                </a:cxn>
              </a:cxnLst>
              <a:rect l="0" t="0" r="r" b="b"/>
              <a:pathLst>
                <a:path w="1048" h="10">
                  <a:moveTo>
                    <a:pt x="1048" y="5"/>
                  </a:moveTo>
                  <a:lnTo>
                    <a:pt x="1048" y="0"/>
                  </a:lnTo>
                  <a:lnTo>
                    <a:pt x="0" y="0"/>
                  </a:lnTo>
                  <a:lnTo>
                    <a:pt x="0" y="10"/>
                  </a:lnTo>
                  <a:lnTo>
                    <a:pt x="1048" y="10"/>
                  </a:lnTo>
                  <a:lnTo>
                    <a:pt x="1048" y="5"/>
                  </a:lnTo>
                  <a:close/>
                </a:path>
              </a:pathLst>
            </a:custGeom>
            <a:solidFill>
              <a:srgbClr val="FFFFFF"/>
            </a:solidFill>
            <a:ln w="9525">
              <a:noFill/>
              <a:round/>
              <a:headEnd/>
              <a:tailEnd/>
            </a:ln>
          </p:spPr>
          <p:txBody>
            <a:bodyPr/>
            <a:lstStyle/>
            <a:p>
              <a:endParaRPr lang="sl-SI"/>
            </a:p>
          </p:txBody>
        </p:sp>
        <p:sp>
          <p:nvSpPr>
            <p:cNvPr id="228574" name="Freeform 222"/>
            <p:cNvSpPr>
              <a:spLocks/>
            </p:cNvSpPr>
            <p:nvPr/>
          </p:nvSpPr>
          <p:spPr bwMode="auto">
            <a:xfrm>
              <a:off x="1257" y="1576"/>
              <a:ext cx="263" cy="3"/>
            </a:xfrm>
            <a:custGeom>
              <a:avLst/>
              <a:gdLst/>
              <a:ahLst/>
              <a:cxnLst>
                <a:cxn ang="0">
                  <a:pos x="1050" y="5"/>
                </a:cxn>
                <a:cxn ang="0">
                  <a:pos x="1050" y="0"/>
                </a:cxn>
                <a:cxn ang="0">
                  <a:pos x="0" y="0"/>
                </a:cxn>
                <a:cxn ang="0">
                  <a:pos x="0" y="10"/>
                </a:cxn>
                <a:cxn ang="0">
                  <a:pos x="1050" y="10"/>
                </a:cxn>
                <a:cxn ang="0">
                  <a:pos x="1050" y="5"/>
                </a:cxn>
              </a:cxnLst>
              <a:rect l="0" t="0" r="r" b="b"/>
              <a:pathLst>
                <a:path w="1050" h="10">
                  <a:moveTo>
                    <a:pt x="1050" y="5"/>
                  </a:moveTo>
                  <a:lnTo>
                    <a:pt x="1050" y="0"/>
                  </a:lnTo>
                  <a:lnTo>
                    <a:pt x="0" y="0"/>
                  </a:lnTo>
                  <a:lnTo>
                    <a:pt x="0" y="10"/>
                  </a:lnTo>
                  <a:lnTo>
                    <a:pt x="1050" y="10"/>
                  </a:lnTo>
                  <a:lnTo>
                    <a:pt x="1050" y="5"/>
                  </a:lnTo>
                  <a:close/>
                </a:path>
              </a:pathLst>
            </a:custGeom>
            <a:solidFill>
              <a:srgbClr val="FFFFFF"/>
            </a:solidFill>
            <a:ln w="9525">
              <a:noFill/>
              <a:round/>
              <a:headEnd/>
              <a:tailEnd/>
            </a:ln>
          </p:spPr>
          <p:txBody>
            <a:bodyPr/>
            <a:lstStyle/>
            <a:p>
              <a:endParaRPr lang="sl-SI"/>
            </a:p>
          </p:txBody>
        </p:sp>
        <p:sp>
          <p:nvSpPr>
            <p:cNvPr id="228575" name="Freeform 223"/>
            <p:cNvSpPr>
              <a:spLocks/>
            </p:cNvSpPr>
            <p:nvPr/>
          </p:nvSpPr>
          <p:spPr bwMode="auto">
            <a:xfrm>
              <a:off x="1114" y="1482"/>
              <a:ext cx="2" cy="336"/>
            </a:xfrm>
            <a:custGeom>
              <a:avLst/>
              <a:gdLst/>
              <a:ahLst/>
              <a:cxnLst>
                <a:cxn ang="0">
                  <a:pos x="5" y="1336"/>
                </a:cxn>
                <a:cxn ang="0">
                  <a:pos x="10" y="1341"/>
                </a:cxn>
                <a:cxn ang="0">
                  <a:pos x="10" y="0"/>
                </a:cxn>
                <a:cxn ang="0">
                  <a:pos x="0" y="0"/>
                </a:cxn>
                <a:cxn ang="0">
                  <a:pos x="0" y="1341"/>
                </a:cxn>
                <a:cxn ang="0">
                  <a:pos x="5" y="1345"/>
                </a:cxn>
                <a:cxn ang="0">
                  <a:pos x="0" y="1341"/>
                </a:cxn>
                <a:cxn ang="0">
                  <a:pos x="0" y="1345"/>
                </a:cxn>
                <a:cxn ang="0">
                  <a:pos x="5" y="1345"/>
                </a:cxn>
                <a:cxn ang="0">
                  <a:pos x="5" y="1336"/>
                </a:cxn>
              </a:cxnLst>
              <a:rect l="0" t="0" r="r" b="b"/>
              <a:pathLst>
                <a:path w="10" h="1345">
                  <a:moveTo>
                    <a:pt x="5" y="1336"/>
                  </a:moveTo>
                  <a:lnTo>
                    <a:pt x="10" y="1341"/>
                  </a:lnTo>
                  <a:lnTo>
                    <a:pt x="10" y="0"/>
                  </a:lnTo>
                  <a:lnTo>
                    <a:pt x="0" y="0"/>
                  </a:lnTo>
                  <a:lnTo>
                    <a:pt x="0" y="1341"/>
                  </a:lnTo>
                  <a:lnTo>
                    <a:pt x="5" y="1345"/>
                  </a:lnTo>
                  <a:lnTo>
                    <a:pt x="0" y="1341"/>
                  </a:lnTo>
                  <a:lnTo>
                    <a:pt x="0" y="1345"/>
                  </a:lnTo>
                  <a:lnTo>
                    <a:pt x="5" y="1345"/>
                  </a:lnTo>
                  <a:lnTo>
                    <a:pt x="5" y="1336"/>
                  </a:lnTo>
                  <a:close/>
                </a:path>
              </a:pathLst>
            </a:custGeom>
            <a:solidFill>
              <a:srgbClr val="FFFFFF"/>
            </a:solidFill>
            <a:ln w="9525">
              <a:noFill/>
              <a:round/>
              <a:headEnd/>
              <a:tailEnd/>
            </a:ln>
          </p:spPr>
          <p:txBody>
            <a:bodyPr/>
            <a:lstStyle/>
            <a:p>
              <a:endParaRPr lang="sl-SI"/>
            </a:p>
          </p:txBody>
        </p:sp>
        <p:sp>
          <p:nvSpPr>
            <p:cNvPr id="228576" name="Freeform 224"/>
            <p:cNvSpPr>
              <a:spLocks/>
            </p:cNvSpPr>
            <p:nvPr/>
          </p:nvSpPr>
          <p:spPr bwMode="auto">
            <a:xfrm>
              <a:off x="1115" y="1816"/>
              <a:ext cx="405" cy="2"/>
            </a:xfrm>
            <a:custGeom>
              <a:avLst/>
              <a:gdLst/>
              <a:ahLst/>
              <a:cxnLst>
                <a:cxn ang="0">
                  <a:pos x="1620" y="5"/>
                </a:cxn>
                <a:cxn ang="0">
                  <a:pos x="1620" y="0"/>
                </a:cxn>
                <a:cxn ang="0">
                  <a:pos x="0" y="0"/>
                </a:cxn>
                <a:cxn ang="0">
                  <a:pos x="0" y="9"/>
                </a:cxn>
                <a:cxn ang="0">
                  <a:pos x="1620" y="9"/>
                </a:cxn>
                <a:cxn ang="0">
                  <a:pos x="1620" y="5"/>
                </a:cxn>
              </a:cxnLst>
              <a:rect l="0" t="0" r="r" b="b"/>
              <a:pathLst>
                <a:path w="1620" h="9">
                  <a:moveTo>
                    <a:pt x="1620" y="5"/>
                  </a:moveTo>
                  <a:lnTo>
                    <a:pt x="1620" y="0"/>
                  </a:lnTo>
                  <a:lnTo>
                    <a:pt x="0" y="0"/>
                  </a:lnTo>
                  <a:lnTo>
                    <a:pt x="0" y="9"/>
                  </a:lnTo>
                  <a:lnTo>
                    <a:pt x="1620" y="9"/>
                  </a:lnTo>
                  <a:lnTo>
                    <a:pt x="1620" y="5"/>
                  </a:lnTo>
                  <a:close/>
                </a:path>
              </a:pathLst>
            </a:custGeom>
            <a:solidFill>
              <a:srgbClr val="FFFFFF"/>
            </a:solidFill>
            <a:ln w="9525">
              <a:noFill/>
              <a:round/>
              <a:headEnd/>
              <a:tailEnd/>
            </a:ln>
          </p:spPr>
          <p:txBody>
            <a:bodyPr/>
            <a:lstStyle/>
            <a:p>
              <a:endParaRPr lang="sl-SI"/>
            </a:p>
          </p:txBody>
        </p:sp>
        <p:sp>
          <p:nvSpPr>
            <p:cNvPr id="228577" name="Freeform 225"/>
            <p:cNvSpPr>
              <a:spLocks/>
            </p:cNvSpPr>
            <p:nvPr/>
          </p:nvSpPr>
          <p:spPr bwMode="auto">
            <a:xfrm>
              <a:off x="1314" y="1482"/>
              <a:ext cx="3" cy="335"/>
            </a:xfrm>
            <a:custGeom>
              <a:avLst/>
              <a:gdLst/>
              <a:ahLst/>
              <a:cxnLst>
                <a:cxn ang="0">
                  <a:pos x="5" y="1341"/>
                </a:cxn>
                <a:cxn ang="0">
                  <a:pos x="10" y="1341"/>
                </a:cxn>
                <a:cxn ang="0">
                  <a:pos x="10" y="0"/>
                </a:cxn>
                <a:cxn ang="0">
                  <a:pos x="0" y="0"/>
                </a:cxn>
                <a:cxn ang="0">
                  <a:pos x="0" y="1341"/>
                </a:cxn>
                <a:cxn ang="0">
                  <a:pos x="5" y="1341"/>
                </a:cxn>
              </a:cxnLst>
              <a:rect l="0" t="0" r="r" b="b"/>
              <a:pathLst>
                <a:path w="10" h="1341">
                  <a:moveTo>
                    <a:pt x="5" y="1341"/>
                  </a:moveTo>
                  <a:lnTo>
                    <a:pt x="10" y="1341"/>
                  </a:lnTo>
                  <a:lnTo>
                    <a:pt x="10" y="0"/>
                  </a:lnTo>
                  <a:lnTo>
                    <a:pt x="0" y="0"/>
                  </a:lnTo>
                  <a:lnTo>
                    <a:pt x="0" y="1341"/>
                  </a:lnTo>
                  <a:lnTo>
                    <a:pt x="5" y="1341"/>
                  </a:lnTo>
                  <a:close/>
                </a:path>
              </a:pathLst>
            </a:custGeom>
            <a:solidFill>
              <a:srgbClr val="FFFFFF"/>
            </a:solidFill>
            <a:ln w="9525">
              <a:noFill/>
              <a:round/>
              <a:headEnd/>
              <a:tailEnd/>
            </a:ln>
          </p:spPr>
          <p:txBody>
            <a:bodyPr/>
            <a:lstStyle/>
            <a:p>
              <a:endParaRPr lang="sl-SI"/>
            </a:p>
          </p:txBody>
        </p:sp>
        <p:sp>
          <p:nvSpPr>
            <p:cNvPr id="228578" name="Freeform 226"/>
            <p:cNvSpPr>
              <a:spLocks/>
            </p:cNvSpPr>
            <p:nvPr/>
          </p:nvSpPr>
          <p:spPr bwMode="auto">
            <a:xfrm>
              <a:off x="1375" y="1530"/>
              <a:ext cx="2" cy="287"/>
            </a:xfrm>
            <a:custGeom>
              <a:avLst/>
              <a:gdLst/>
              <a:ahLst/>
              <a:cxnLst>
                <a:cxn ang="0">
                  <a:pos x="5" y="1149"/>
                </a:cxn>
                <a:cxn ang="0">
                  <a:pos x="10" y="1149"/>
                </a:cxn>
                <a:cxn ang="0">
                  <a:pos x="10" y="0"/>
                </a:cxn>
                <a:cxn ang="0">
                  <a:pos x="0" y="0"/>
                </a:cxn>
                <a:cxn ang="0">
                  <a:pos x="0" y="1149"/>
                </a:cxn>
                <a:cxn ang="0">
                  <a:pos x="5" y="1149"/>
                </a:cxn>
              </a:cxnLst>
              <a:rect l="0" t="0" r="r" b="b"/>
              <a:pathLst>
                <a:path w="10" h="1149">
                  <a:moveTo>
                    <a:pt x="5" y="1149"/>
                  </a:moveTo>
                  <a:lnTo>
                    <a:pt x="10" y="1149"/>
                  </a:lnTo>
                  <a:lnTo>
                    <a:pt x="10" y="0"/>
                  </a:lnTo>
                  <a:lnTo>
                    <a:pt x="0" y="0"/>
                  </a:lnTo>
                  <a:lnTo>
                    <a:pt x="0" y="1149"/>
                  </a:lnTo>
                  <a:lnTo>
                    <a:pt x="5" y="1149"/>
                  </a:lnTo>
                  <a:close/>
                </a:path>
              </a:pathLst>
            </a:custGeom>
            <a:solidFill>
              <a:srgbClr val="FFFFFF"/>
            </a:solidFill>
            <a:ln w="9525">
              <a:noFill/>
              <a:round/>
              <a:headEnd/>
              <a:tailEnd/>
            </a:ln>
          </p:spPr>
          <p:txBody>
            <a:bodyPr/>
            <a:lstStyle/>
            <a:p>
              <a:endParaRPr lang="sl-SI"/>
            </a:p>
          </p:txBody>
        </p:sp>
        <p:sp>
          <p:nvSpPr>
            <p:cNvPr id="228579" name="Freeform 227"/>
            <p:cNvSpPr>
              <a:spLocks/>
            </p:cNvSpPr>
            <p:nvPr/>
          </p:nvSpPr>
          <p:spPr bwMode="auto">
            <a:xfrm>
              <a:off x="1435" y="1530"/>
              <a:ext cx="2" cy="287"/>
            </a:xfrm>
            <a:custGeom>
              <a:avLst/>
              <a:gdLst/>
              <a:ahLst/>
              <a:cxnLst>
                <a:cxn ang="0">
                  <a:pos x="5" y="1149"/>
                </a:cxn>
                <a:cxn ang="0">
                  <a:pos x="10" y="1149"/>
                </a:cxn>
                <a:cxn ang="0">
                  <a:pos x="10" y="0"/>
                </a:cxn>
                <a:cxn ang="0">
                  <a:pos x="0" y="0"/>
                </a:cxn>
                <a:cxn ang="0">
                  <a:pos x="0" y="1149"/>
                </a:cxn>
                <a:cxn ang="0">
                  <a:pos x="5" y="1149"/>
                </a:cxn>
              </a:cxnLst>
              <a:rect l="0" t="0" r="r" b="b"/>
              <a:pathLst>
                <a:path w="10" h="1149">
                  <a:moveTo>
                    <a:pt x="5" y="1149"/>
                  </a:moveTo>
                  <a:lnTo>
                    <a:pt x="10" y="1149"/>
                  </a:lnTo>
                  <a:lnTo>
                    <a:pt x="10" y="0"/>
                  </a:lnTo>
                  <a:lnTo>
                    <a:pt x="0" y="0"/>
                  </a:lnTo>
                  <a:lnTo>
                    <a:pt x="0" y="1149"/>
                  </a:lnTo>
                  <a:lnTo>
                    <a:pt x="5" y="1149"/>
                  </a:lnTo>
                  <a:close/>
                </a:path>
              </a:pathLst>
            </a:custGeom>
            <a:solidFill>
              <a:srgbClr val="FFFFFF"/>
            </a:solidFill>
            <a:ln w="9525">
              <a:noFill/>
              <a:round/>
              <a:headEnd/>
              <a:tailEnd/>
            </a:ln>
          </p:spPr>
          <p:txBody>
            <a:bodyPr/>
            <a:lstStyle/>
            <a:p>
              <a:endParaRPr lang="sl-SI"/>
            </a:p>
          </p:txBody>
        </p:sp>
      </p:grpSp>
      <p:grpSp>
        <p:nvGrpSpPr>
          <p:cNvPr id="4" name="Group 228"/>
          <p:cNvGrpSpPr>
            <a:grpSpLocks noChangeAspect="1"/>
          </p:cNvGrpSpPr>
          <p:nvPr/>
        </p:nvGrpSpPr>
        <p:grpSpPr bwMode="auto">
          <a:xfrm>
            <a:off x="4586288" y="2262188"/>
            <a:ext cx="1395412" cy="1395412"/>
            <a:chOff x="2889" y="1425"/>
            <a:chExt cx="879" cy="879"/>
          </a:xfrm>
        </p:grpSpPr>
        <p:sp>
          <p:nvSpPr>
            <p:cNvPr id="228581" name="AutoShape 229"/>
            <p:cNvSpPr>
              <a:spLocks noChangeAspect="1" noChangeArrowheads="1" noTextEdit="1"/>
            </p:cNvSpPr>
            <p:nvPr/>
          </p:nvSpPr>
          <p:spPr bwMode="auto">
            <a:xfrm>
              <a:off x="2889" y="1425"/>
              <a:ext cx="879" cy="879"/>
            </a:xfrm>
            <a:prstGeom prst="rect">
              <a:avLst/>
            </a:prstGeom>
            <a:noFill/>
            <a:ln w="9525">
              <a:noFill/>
              <a:miter lim="800000"/>
              <a:headEnd/>
              <a:tailEnd/>
            </a:ln>
          </p:spPr>
          <p:txBody>
            <a:bodyPr/>
            <a:lstStyle/>
            <a:p>
              <a:endParaRPr lang="sl-SI"/>
            </a:p>
          </p:txBody>
        </p:sp>
        <p:sp>
          <p:nvSpPr>
            <p:cNvPr id="228582" name="Freeform 230"/>
            <p:cNvSpPr>
              <a:spLocks/>
            </p:cNvSpPr>
            <p:nvPr/>
          </p:nvSpPr>
          <p:spPr bwMode="auto">
            <a:xfrm>
              <a:off x="2897" y="1433"/>
              <a:ext cx="824" cy="825"/>
            </a:xfrm>
            <a:custGeom>
              <a:avLst/>
              <a:gdLst/>
              <a:ahLst/>
              <a:cxnLst>
                <a:cxn ang="0">
                  <a:pos x="740" y="1644"/>
                </a:cxn>
                <a:cxn ang="0">
                  <a:pos x="618" y="1623"/>
                </a:cxn>
                <a:cxn ang="0">
                  <a:pos x="503" y="1584"/>
                </a:cxn>
                <a:cxn ang="0">
                  <a:pos x="397" y="1529"/>
                </a:cxn>
                <a:cxn ang="0">
                  <a:pos x="300" y="1461"/>
                </a:cxn>
                <a:cxn ang="0">
                  <a:pos x="213" y="1379"/>
                </a:cxn>
                <a:cxn ang="0">
                  <a:pos x="141" y="1285"/>
                </a:cxn>
                <a:cxn ang="0">
                  <a:pos x="81" y="1181"/>
                </a:cxn>
                <a:cxn ang="0">
                  <a:pos x="37" y="1069"/>
                </a:cxn>
                <a:cxn ang="0">
                  <a:pos x="9" y="950"/>
                </a:cxn>
                <a:cxn ang="0">
                  <a:pos x="0" y="824"/>
                </a:cxn>
                <a:cxn ang="0">
                  <a:pos x="9" y="698"/>
                </a:cxn>
                <a:cxn ang="0">
                  <a:pos x="37" y="579"/>
                </a:cxn>
                <a:cxn ang="0">
                  <a:pos x="81" y="467"/>
                </a:cxn>
                <a:cxn ang="0">
                  <a:pos x="141" y="363"/>
                </a:cxn>
                <a:cxn ang="0">
                  <a:pos x="213" y="270"/>
                </a:cxn>
                <a:cxn ang="0">
                  <a:pos x="300" y="188"/>
                </a:cxn>
                <a:cxn ang="0">
                  <a:pos x="397" y="119"/>
                </a:cxn>
                <a:cxn ang="0">
                  <a:pos x="503" y="64"/>
                </a:cxn>
                <a:cxn ang="0">
                  <a:pos x="618" y="26"/>
                </a:cxn>
                <a:cxn ang="0">
                  <a:pos x="740" y="4"/>
                </a:cxn>
                <a:cxn ang="0">
                  <a:pos x="867" y="1"/>
                </a:cxn>
                <a:cxn ang="0">
                  <a:pos x="990" y="16"/>
                </a:cxn>
                <a:cxn ang="0">
                  <a:pos x="1107" y="49"/>
                </a:cxn>
                <a:cxn ang="0">
                  <a:pos x="1216" y="99"/>
                </a:cxn>
                <a:cxn ang="0">
                  <a:pos x="1317" y="164"/>
                </a:cxn>
                <a:cxn ang="0">
                  <a:pos x="1406" y="242"/>
                </a:cxn>
                <a:cxn ang="0">
                  <a:pos x="1484" y="331"/>
                </a:cxn>
                <a:cxn ang="0">
                  <a:pos x="1549" y="432"/>
                </a:cxn>
                <a:cxn ang="0">
                  <a:pos x="1599" y="541"/>
                </a:cxn>
                <a:cxn ang="0">
                  <a:pos x="1632" y="658"/>
                </a:cxn>
                <a:cxn ang="0">
                  <a:pos x="1647" y="781"/>
                </a:cxn>
                <a:cxn ang="0">
                  <a:pos x="1644" y="908"/>
                </a:cxn>
                <a:cxn ang="0">
                  <a:pos x="1622" y="1030"/>
                </a:cxn>
                <a:cxn ang="0">
                  <a:pos x="1584" y="1145"/>
                </a:cxn>
                <a:cxn ang="0">
                  <a:pos x="1529" y="1251"/>
                </a:cxn>
                <a:cxn ang="0">
                  <a:pos x="1460" y="1348"/>
                </a:cxn>
                <a:cxn ang="0">
                  <a:pos x="1378" y="1435"/>
                </a:cxn>
                <a:cxn ang="0">
                  <a:pos x="1285" y="1507"/>
                </a:cxn>
                <a:cxn ang="0">
                  <a:pos x="1181" y="1567"/>
                </a:cxn>
                <a:cxn ang="0">
                  <a:pos x="1069" y="1611"/>
                </a:cxn>
                <a:cxn ang="0">
                  <a:pos x="950" y="1639"/>
                </a:cxn>
                <a:cxn ang="0">
                  <a:pos x="824" y="1648"/>
                </a:cxn>
              </a:cxnLst>
              <a:rect l="0" t="0" r="r" b="b"/>
              <a:pathLst>
                <a:path w="1648" h="1648">
                  <a:moveTo>
                    <a:pt x="824" y="1648"/>
                  </a:moveTo>
                  <a:lnTo>
                    <a:pt x="781" y="1647"/>
                  </a:lnTo>
                  <a:lnTo>
                    <a:pt x="740" y="1644"/>
                  </a:lnTo>
                  <a:lnTo>
                    <a:pt x="698" y="1639"/>
                  </a:lnTo>
                  <a:lnTo>
                    <a:pt x="658" y="1632"/>
                  </a:lnTo>
                  <a:lnTo>
                    <a:pt x="618" y="1623"/>
                  </a:lnTo>
                  <a:lnTo>
                    <a:pt x="579" y="1611"/>
                  </a:lnTo>
                  <a:lnTo>
                    <a:pt x="541" y="1599"/>
                  </a:lnTo>
                  <a:lnTo>
                    <a:pt x="503" y="1584"/>
                  </a:lnTo>
                  <a:lnTo>
                    <a:pt x="467" y="1567"/>
                  </a:lnTo>
                  <a:lnTo>
                    <a:pt x="432" y="1549"/>
                  </a:lnTo>
                  <a:lnTo>
                    <a:pt x="397" y="1529"/>
                  </a:lnTo>
                  <a:lnTo>
                    <a:pt x="363" y="1507"/>
                  </a:lnTo>
                  <a:lnTo>
                    <a:pt x="331" y="1484"/>
                  </a:lnTo>
                  <a:lnTo>
                    <a:pt x="300" y="1461"/>
                  </a:lnTo>
                  <a:lnTo>
                    <a:pt x="270" y="1435"/>
                  </a:lnTo>
                  <a:lnTo>
                    <a:pt x="242" y="1407"/>
                  </a:lnTo>
                  <a:lnTo>
                    <a:pt x="213" y="1379"/>
                  </a:lnTo>
                  <a:lnTo>
                    <a:pt x="188" y="1348"/>
                  </a:lnTo>
                  <a:lnTo>
                    <a:pt x="164" y="1317"/>
                  </a:lnTo>
                  <a:lnTo>
                    <a:pt x="141" y="1285"/>
                  </a:lnTo>
                  <a:lnTo>
                    <a:pt x="119" y="1251"/>
                  </a:lnTo>
                  <a:lnTo>
                    <a:pt x="99" y="1217"/>
                  </a:lnTo>
                  <a:lnTo>
                    <a:pt x="81" y="1181"/>
                  </a:lnTo>
                  <a:lnTo>
                    <a:pt x="64" y="1145"/>
                  </a:lnTo>
                  <a:lnTo>
                    <a:pt x="49" y="1107"/>
                  </a:lnTo>
                  <a:lnTo>
                    <a:pt x="37" y="1069"/>
                  </a:lnTo>
                  <a:lnTo>
                    <a:pt x="26" y="1030"/>
                  </a:lnTo>
                  <a:lnTo>
                    <a:pt x="16" y="990"/>
                  </a:lnTo>
                  <a:lnTo>
                    <a:pt x="9" y="950"/>
                  </a:lnTo>
                  <a:lnTo>
                    <a:pt x="4" y="908"/>
                  </a:lnTo>
                  <a:lnTo>
                    <a:pt x="1" y="867"/>
                  </a:lnTo>
                  <a:lnTo>
                    <a:pt x="0" y="824"/>
                  </a:lnTo>
                  <a:lnTo>
                    <a:pt x="1" y="781"/>
                  </a:lnTo>
                  <a:lnTo>
                    <a:pt x="4" y="740"/>
                  </a:lnTo>
                  <a:lnTo>
                    <a:pt x="9" y="698"/>
                  </a:lnTo>
                  <a:lnTo>
                    <a:pt x="16" y="658"/>
                  </a:lnTo>
                  <a:lnTo>
                    <a:pt x="26" y="618"/>
                  </a:lnTo>
                  <a:lnTo>
                    <a:pt x="37" y="579"/>
                  </a:lnTo>
                  <a:lnTo>
                    <a:pt x="49" y="541"/>
                  </a:lnTo>
                  <a:lnTo>
                    <a:pt x="64" y="503"/>
                  </a:lnTo>
                  <a:lnTo>
                    <a:pt x="81" y="467"/>
                  </a:lnTo>
                  <a:lnTo>
                    <a:pt x="99" y="432"/>
                  </a:lnTo>
                  <a:lnTo>
                    <a:pt x="119" y="397"/>
                  </a:lnTo>
                  <a:lnTo>
                    <a:pt x="141" y="363"/>
                  </a:lnTo>
                  <a:lnTo>
                    <a:pt x="164" y="331"/>
                  </a:lnTo>
                  <a:lnTo>
                    <a:pt x="188" y="300"/>
                  </a:lnTo>
                  <a:lnTo>
                    <a:pt x="213" y="270"/>
                  </a:lnTo>
                  <a:lnTo>
                    <a:pt x="242" y="242"/>
                  </a:lnTo>
                  <a:lnTo>
                    <a:pt x="270" y="214"/>
                  </a:lnTo>
                  <a:lnTo>
                    <a:pt x="300" y="188"/>
                  </a:lnTo>
                  <a:lnTo>
                    <a:pt x="331" y="164"/>
                  </a:lnTo>
                  <a:lnTo>
                    <a:pt x="363" y="141"/>
                  </a:lnTo>
                  <a:lnTo>
                    <a:pt x="397" y="119"/>
                  </a:lnTo>
                  <a:lnTo>
                    <a:pt x="432" y="99"/>
                  </a:lnTo>
                  <a:lnTo>
                    <a:pt x="467" y="81"/>
                  </a:lnTo>
                  <a:lnTo>
                    <a:pt x="503" y="64"/>
                  </a:lnTo>
                  <a:lnTo>
                    <a:pt x="541" y="49"/>
                  </a:lnTo>
                  <a:lnTo>
                    <a:pt x="579" y="37"/>
                  </a:lnTo>
                  <a:lnTo>
                    <a:pt x="618" y="26"/>
                  </a:lnTo>
                  <a:lnTo>
                    <a:pt x="658" y="16"/>
                  </a:lnTo>
                  <a:lnTo>
                    <a:pt x="698" y="9"/>
                  </a:lnTo>
                  <a:lnTo>
                    <a:pt x="740" y="4"/>
                  </a:lnTo>
                  <a:lnTo>
                    <a:pt x="781" y="1"/>
                  </a:lnTo>
                  <a:lnTo>
                    <a:pt x="824" y="0"/>
                  </a:lnTo>
                  <a:lnTo>
                    <a:pt x="867" y="1"/>
                  </a:lnTo>
                  <a:lnTo>
                    <a:pt x="908" y="4"/>
                  </a:lnTo>
                  <a:lnTo>
                    <a:pt x="950" y="9"/>
                  </a:lnTo>
                  <a:lnTo>
                    <a:pt x="990" y="16"/>
                  </a:lnTo>
                  <a:lnTo>
                    <a:pt x="1030" y="26"/>
                  </a:lnTo>
                  <a:lnTo>
                    <a:pt x="1069" y="37"/>
                  </a:lnTo>
                  <a:lnTo>
                    <a:pt x="1107" y="49"/>
                  </a:lnTo>
                  <a:lnTo>
                    <a:pt x="1145" y="64"/>
                  </a:lnTo>
                  <a:lnTo>
                    <a:pt x="1181" y="81"/>
                  </a:lnTo>
                  <a:lnTo>
                    <a:pt x="1216" y="99"/>
                  </a:lnTo>
                  <a:lnTo>
                    <a:pt x="1251" y="119"/>
                  </a:lnTo>
                  <a:lnTo>
                    <a:pt x="1285" y="141"/>
                  </a:lnTo>
                  <a:lnTo>
                    <a:pt x="1317" y="164"/>
                  </a:lnTo>
                  <a:lnTo>
                    <a:pt x="1348" y="188"/>
                  </a:lnTo>
                  <a:lnTo>
                    <a:pt x="1378" y="214"/>
                  </a:lnTo>
                  <a:lnTo>
                    <a:pt x="1406" y="242"/>
                  </a:lnTo>
                  <a:lnTo>
                    <a:pt x="1435" y="270"/>
                  </a:lnTo>
                  <a:lnTo>
                    <a:pt x="1460" y="300"/>
                  </a:lnTo>
                  <a:lnTo>
                    <a:pt x="1484" y="331"/>
                  </a:lnTo>
                  <a:lnTo>
                    <a:pt x="1507" y="363"/>
                  </a:lnTo>
                  <a:lnTo>
                    <a:pt x="1529" y="397"/>
                  </a:lnTo>
                  <a:lnTo>
                    <a:pt x="1549" y="432"/>
                  </a:lnTo>
                  <a:lnTo>
                    <a:pt x="1567" y="467"/>
                  </a:lnTo>
                  <a:lnTo>
                    <a:pt x="1584" y="503"/>
                  </a:lnTo>
                  <a:lnTo>
                    <a:pt x="1599" y="541"/>
                  </a:lnTo>
                  <a:lnTo>
                    <a:pt x="1611" y="579"/>
                  </a:lnTo>
                  <a:lnTo>
                    <a:pt x="1622" y="618"/>
                  </a:lnTo>
                  <a:lnTo>
                    <a:pt x="1632" y="658"/>
                  </a:lnTo>
                  <a:lnTo>
                    <a:pt x="1639" y="698"/>
                  </a:lnTo>
                  <a:lnTo>
                    <a:pt x="1644" y="740"/>
                  </a:lnTo>
                  <a:lnTo>
                    <a:pt x="1647" y="781"/>
                  </a:lnTo>
                  <a:lnTo>
                    <a:pt x="1648" y="824"/>
                  </a:lnTo>
                  <a:lnTo>
                    <a:pt x="1647" y="867"/>
                  </a:lnTo>
                  <a:lnTo>
                    <a:pt x="1644" y="908"/>
                  </a:lnTo>
                  <a:lnTo>
                    <a:pt x="1639" y="950"/>
                  </a:lnTo>
                  <a:lnTo>
                    <a:pt x="1632" y="990"/>
                  </a:lnTo>
                  <a:lnTo>
                    <a:pt x="1622" y="1030"/>
                  </a:lnTo>
                  <a:lnTo>
                    <a:pt x="1611" y="1069"/>
                  </a:lnTo>
                  <a:lnTo>
                    <a:pt x="1599" y="1107"/>
                  </a:lnTo>
                  <a:lnTo>
                    <a:pt x="1584" y="1145"/>
                  </a:lnTo>
                  <a:lnTo>
                    <a:pt x="1567" y="1181"/>
                  </a:lnTo>
                  <a:lnTo>
                    <a:pt x="1549" y="1217"/>
                  </a:lnTo>
                  <a:lnTo>
                    <a:pt x="1529" y="1251"/>
                  </a:lnTo>
                  <a:lnTo>
                    <a:pt x="1507" y="1285"/>
                  </a:lnTo>
                  <a:lnTo>
                    <a:pt x="1484" y="1317"/>
                  </a:lnTo>
                  <a:lnTo>
                    <a:pt x="1460" y="1348"/>
                  </a:lnTo>
                  <a:lnTo>
                    <a:pt x="1435" y="1379"/>
                  </a:lnTo>
                  <a:lnTo>
                    <a:pt x="1406" y="1407"/>
                  </a:lnTo>
                  <a:lnTo>
                    <a:pt x="1378" y="1435"/>
                  </a:lnTo>
                  <a:lnTo>
                    <a:pt x="1348" y="1461"/>
                  </a:lnTo>
                  <a:lnTo>
                    <a:pt x="1317" y="1484"/>
                  </a:lnTo>
                  <a:lnTo>
                    <a:pt x="1285" y="1507"/>
                  </a:lnTo>
                  <a:lnTo>
                    <a:pt x="1251" y="1529"/>
                  </a:lnTo>
                  <a:lnTo>
                    <a:pt x="1216" y="1549"/>
                  </a:lnTo>
                  <a:lnTo>
                    <a:pt x="1181" y="1567"/>
                  </a:lnTo>
                  <a:lnTo>
                    <a:pt x="1145" y="1584"/>
                  </a:lnTo>
                  <a:lnTo>
                    <a:pt x="1107" y="1599"/>
                  </a:lnTo>
                  <a:lnTo>
                    <a:pt x="1069" y="1611"/>
                  </a:lnTo>
                  <a:lnTo>
                    <a:pt x="1030" y="1623"/>
                  </a:lnTo>
                  <a:lnTo>
                    <a:pt x="990" y="1632"/>
                  </a:lnTo>
                  <a:lnTo>
                    <a:pt x="950" y="1639"/>
                  </a:lnTo>
                  <a:lnTo>
                    <a:pt x="908" y="1644"/>
                  </a:lnTo>
                  <a:lnTo>
                    <a:pt x="867" y="1647"/>
                  </a:lnTo>
                  <a:lnTo>
                    <a:pt x="824" y="1648"/>
                  </a:lnTo>
                  <a:close/>
                </a:path>
              </a:pathLst>
            </a:custGeom>
            <a:solidFill>
              <a:srgbClr val="0066FF"/>
            </a:solidFill>
            <a:ln w="9525">
              <a:noFill/>
              <a:round/>
              <a:headEnd/>
              <a:tailEnd/>
            </a:ln>
          </p:spPr>
          <p:txBody>
            <a:bodyPr/>
            <a:lstStyle/>
            <a:p>
              <a:endParaRPr lang="sl-SI"/>
            </a:p>
          </p:txBody>
        </p:sp>
        <p:sp>
          <p:nvSpPr>
            <p:cNvPr id="228583" name="Freeform 231"/>
            <p:cNvSpPr>
              <a:spLocks/>
            </p:cNvSpPr>
            <p:nvPr/>
          </p:nvSpPr>
          <p:spPr bwMode="auto">
            <a:xfrm>
              <a:off x="3021" y="1846"/>
              <a:ext cx="288" cy="287"/>
            </a:xfrm>
            <a:custGeom>
              <a:avLst/>
              <a:gdLst/>
              <a:ahLst/>
              <a:cxnLst>
                <a:cxn ang="0">
                  <a:pos x="0" y="0"/>
                </a:cxn>
                <a:cxn ang="0">
                  <a:pos x="0" y="0"/>
                </a:cxn>
                <a:cxn ang="0">
                  <a:pos x="3" y="58"/>
                </a:cxn>
                <a:cxn ang="0">
                  <a:pos x="11" y="116"/>
                </a:cxn>
                <a:cxn ang="0">
                  <a:pos x="26" y="170"/>
                </a:cxn>
                <a:cxn ang="0">
                  <a:pos x="44" y="224"/>
                </a:cxn>
                <a:cxn ang="0">
                  <a:pos x="69" y="274"/>
                </a:cxn>
                <a:cxn ang="0">
                  <a:pos x="98" y="321"/>
                </a:cxn>
                <a:cxn ang="0">
                  <a:pos x="132" y="367"/>
                </a:cxn>
                <a:cxn ang="0">
                  <a:pos x="168" y="407"/>
                </a:cxn>
                <a:cxn ang="0">
                  <a:pos x="208" y="443"/>
                </a:cxn>
                <a:cxn ang="0">
                  <a:pos x="254" y="477"/>
                </a:cxn>
                <a:cxn ang="0">
                  <a:pos x="301" y="506"/>
                </a:cxn>
                <a:cxn ang="0">
                  <a:pos x="351" y="531"/>
                </a:cxn>
                <a:cxn ang="0">
                  <a:pos x="405" y="549"/>
                </a:cxn>
                <a:cxn ang="0">
                  <a:pos x="459" y="564"/>
                </a:cxn>
                <a:cxn ang="0">
                  <a:pos x="517" y="572"/>
                </a:cxn>
                <a:cxn ang="0">
                  <a:pos x="575" y="575"/>
                </a:cxn>
                <a:cxn ang="0">
                  <a:pos x="575" y="567"/>
                </a:cxn>
                <a:cxn ang="0">
                  <a:pos x="517" y="564"/>
                </a:cxn>
                <a:cxn ang="0">
                  <a:pos x="461" y="556"/>
                </a:cxn>
                <a:cxn ang="0">
                  <a:pos x="407" y="541"/>
                </a:cxn>
                <a:cxn ang="0">
                  <a:pos x="355" y="522"/>
                </a:cxn>
                <a:cxn ang="0">
                  <a:pos x="305" y="497"/>
                </a:cxn>
                <a:cxn ang="0">
                  <a:pos x="258" y="470"/>
                </a:cxn>
                <a:cxn ang="0">
                  <a:pos x="215" y="437"/>
                </a:cxn>
                <a:cxn ang="0">
                  <a:pos x="174" y="401"/>
                </a:cxn>
                <a:cxn ang="0">
                  <a:pos x="138" y="360"/>
                </a:cxn>
                <a:cxn ang="0">
                  <a:pos x="105" y="317"/>
                </a:cxn>
                <a:cxn ang="0">
                  <a:pos x="78" y="270"/>
                </a:cxn>
                <a:cxn ang="0">
                  <a:pos x="53" y="220"/>
                </a:cxn>
                <a:cxn ang="0">
                  <a:pos x="34" y="168"/>
                </a:cxn>
                <a:cxn ang="0">
                  <a:pos x="19" y="114"/>
                </a:cxn>
                <a:cxn ang="0">
                  <a:pos x="11" y="58"/>
                </a:cxn>
                <a:cxn ang="0">
                  <a:pos x="8" y="0"/>
                </a:cxn>
                <a:cxn ang="0">
                  <a:pos x="8" y="0"/>
                </a:cxn>
                <a:cxn ang="0">
                  <a:pos x="0" y="0"/>
                </a:cxn>
              </a:cxnLst>
              <a:rect l="0" t="0" r="r" b="b"/>
              <a:pathLst>
                <a:path w="575" h="575">
                  <a:moveTo>
                    <a:pt x="0" y="0"/>
                  </a:moveTo>
                  <a:lnTo>
                    <a:pt x="0" y="0"/>
                  </a:lnTo>
                  <a:lnTo>
                    <a:pt x="3" y="58"/>
                  </a:lnTo>
                  <a:lnTo>
                    <a:pt x="11" y="116"/>
                  </a:lnTo>
                  <a:lnTo>
                    <a:pt x="26" y="170"/>
                  </a:lnTo>
                  <a:lnTo>
                    <a:pt x="44" y="224"/>
                  </a:lnTo>
                  <a:lnTo>
                    <a:pt x="69" y="274"/>
                  </a:lnTo>
                  <a:lnTo>
                    <a:pt x="98" y="321"/>
                  </a:lnTo>
                  <a:lnTo>
                    <a:pt x="132" y="367"/>
                  </a:lnTo>
                  <a:lnTo>
                    <a:pt x="168" y="407"/>
                  </a:lnTo>
                  <a:lnTo>
                    <a:pt x="208" y="443"/>
                  </a:lnTo>
                  <a:lnTo>
                    <a:pt x="254" y="477"/>
                  </a:lnTo>
                  <a:lnTo>
                    <a:pt x="301" y="506"/>
                  </a:lnTo>
                  <a:lnTo>
                    <a:pt x="351" y="531"/>
                  </a:lnTo>
                  <a:lnTo>
                    <a:pt x="405" y="549"/>
                  </a:lnTo>
                  <a:lnTo>
                    <a:pt x="459" y="564"/>
                  </a:lnTo>
                  <a:lnTo>
                    <a:pt x="517" y="572"/>
                  </a:lnTo>
                  <a:lnTo>
                    <a:pt x="575" y="575"/>
                  </a:lnTo>
                  <a:lnTo>
                    <a:pt x="575" y="567"/>
                  </a:lnTo>
                  <a:lnTo>
                    <a:pt x="517" y="564"/>
                  </a:lnTo>
                  <a:lnTo>
                    <a:pt x="461" y="556"/>
                  </a:lnTo>
                  <a:lnTo>
                    <a:pt x="407" y="541"/>
                  </a:lnTo>
                  <a:lnTo>
                    <a:pt x="355" y="522"/>
                  </a:lnTo>
                  <a:lnTo>
                    <a:pt x="305" y="497"/>
                  </a:lnTo>
                  <a:lnTo>
                    <a:pt x="258" y="470"/>
                  </a:lnTo>
                  <a:lnTo>
                    <a:pt x="215" y="437"/>
                  </a:lnTo>
                  <a:lnTo>
                    <a:pt x="174" y="401"/>
                  </a:lnTo>
                  <a:lnTo>
                    <a:pt x="138" y="360"/>
                  </a:lnTo>
                  <a:lnTo>
                    <a:pt x="105" y="317"/>
                  </a:lnTo>
                  <a:lnTo>
                    <a:pt x="78" y="270"/>
                  </a:lnTo>
                  <a:lnTo>
                    <a:pt x="53" y="220"/>
                  </a:lnTo>
                  <a:lnTo>
                    <a:pt x="34" y="168"/>
                  </a:lnTo>
                  <a:lnTo>
                    <a:pt x="19" y="114"/>
                  </a:lnTo>
                  <a:lnTo>
                    <a:pt x="11" y="58"/>
                  </a:lnTo>
                  <a:lnTo>
                    <a:pt x="8" y="0"/>
                  </a:lnTo>
                  <a:lnTo>
                    <a:pt x="8" y="0"/>
                  </a:lnTo>
                  <a:lnTo>
                    <a:pt x="0" y="0"/>
                  </a:lnTo>
                  <a:close/>
                </a:path>
              </a:pathLst>
            </a:custGeom>
            <a:solidFill>
              <a:srgbClr val="FFFFFF"/>
            </a:solidFill>
            <a:ln w="9525">
              <a:noFill/>
              <a:round/>
              <a:headEnd/>
              <a:tailEnd/>
            </a:ln>
          </p:spPr>
          <p:txBody>
            <a:bodyPr/>
            <a:lstStyle/>
            <a:p>
              <a:endParaRPr lang="sl-SI"/>
            </a:p>
          </p:txBody>
        </p:sp>
        <p:sp>
          <p:nvSpPr>
            <p:cNvPr id="228584" name="Freeform 232"/>
            <p:cNvSpPr>
              <a:spLocks/>
            </p:cNvSpPr>
            <p:nvPr/>
          </p:nvSpPr>
          <p:spPr bwMode="auto">
            <a:xfrm>
              <a:off x="3021" y="1558"/>
              <a:ext cx="288" cy="288"/>
            </a:xfrm>
            <a:custGeom>
              <a:avLst/>
              <a:gdLst/>
              <a:ahLst/>
              <a:cxnLst>
                <a:cxn ang="0">
                  <a:pos x="575" y="0"/>
                </a:cxn>
                <a:cxn ang="0">
                  <a:pos x="575" y="0"/>
                </a:cxn>
                <a:cxn ang="0">
                  <a:pos x="517" y="3"/>
                </a:cxn>
                <a:cxn ang="0">
                  <a:pos x="459" y="11"/>
                </a:cxn>
                <a:cxn ang="0">
                  <a:pos x="405" y="26"/>
                </a:cxn>
                <a:cxn ang="0">
                  <a:pos x="351" y="44"/>
                </a:cxn>
                <a:cxn ang="0">
                  <a:pos x="301" y="69"/>
                </a:cxn>
                <a:cxn ang="0">
                  <a:pos x="254" y="98"/>
                </a:cxn>
                <a:cxn ang="0">
                  <a:pos x="208" y="132"/>
                </a:cxn>
                <a:cxn ang="0">
                  <a:pos x="168" y="168"/>
                </a:cxn>
                <a:cxn ang="0">
                  <a:pos x="132" y="209"/>
                </a:cxn>
                <a:cxn ang="0">
                  <a:pos x="98" y="254"/>
                </a:cxn>
                <a:cxn ang="0">
                  <a:pos x="69" y="301"/>
                </a:cxn>
                <a:cxn ang="0">
                  <a:pos x="44" y="351"/>
                </a:cxn>
                <a:cxn ang="0">
                  <a:pos x="26" y="405"/>
                </a:cxn>
                <a:cxn ang="0">
                  <a:pos x="11" y="459"/>
                </a:cxn>
                <a:cxn ang="0">
                  <a:pos x="3" y="517"/>
                </a:cxn>
                <a:cxn ang="0">
                  <a:pos x="0" y="575"/>
                </a:cxn>
                <a:cxn ang="0">
                  <a:pos x="8" y="575"/>
                </a:cxn>
                <a:cxn ang="0">
                  <a:pos x="11" y="517"/>
                </a:cxn>
                <a:cxn ang="0">
                  <a:pos x="19" y="461"/>
                </a:cxn>
                <a:cxn ang="0">
                  <a:pos x="34" y="407"/>
                </a:cxn>
                <a:cxn ang="0">
                  <a:pos x="53" y="355"/>
                </a:cxn>
                <a:cxn ang="0">
                  <a:pos x="78" y="305"/>
                </a:cxn>
                <a:cxn ang="0">
                  <a:pos x="105" y="258"/>
                </a:cxn>
                <a:cxn ang="0">
                  <a:pos x="138" y="215"/>
                </a:cxn>
                <a:cxn ang="0">
                  <a:pos x="174" y="174"/>
                </a:cxn>
                <a:cxn ang="0">
                  <a:pos x="215" y="138"/>
                </a:cxn>
                <a:cxn ang="0">
                  <a:pos x="258" y="105"/>
                </a:cxn>
                <a:cxn ang="0">
                  <a:pos x="305" y="78"/>
                </a:cxn>
                <a:cxn ang="0">
                  <a:pos x="355" y="53"/>
                </a:cxn>
                <a:cxn ang="0">
                  <a:pos x="407" y="34"/>
                </a:cxn>
                <a:cxn ang="0">
                  <a:pos x="461" y="20"/>
                </a:cxn>
                <a:cxn ang="0">
                  <a:pos x="517" y="11"/>
                </a:cxn>
                <a:cxn ang="0">
                  <a:pos x="575" y="8"/>
                </a:cxn>
                <a:cxn ang="0">
                  <a:pos x="575" y="8"/>
                </a:cxn>
                <a:cxn ang="0">
                  <a:pos x="575" y="0"/>
                </a:cxn>
              </a:cxnLst>
              <a:rect l="0" t="0" r="r" b="b"/>
              <a:pathLst>
                <a:path w="575" h="575">
                  <a:moveTo>
                    <a:pt x="575" y="0"/>
                  </a:moveTo>
                  <a:lnTo>
                    <a:pt x="575" y="0"/>
                  </a:lnTo>
                  <a:lnTo>
                    <a:pt x="517" y="3"/>
                  </a:lnTo>
                  <a:lnTo>
                    <a:pt x="459" y="11"/>
                  </a:lnTo>
                  <a:lnTo>
                    <a:pt x="405" y="26"/>
                  </a:lnTo>
                  <a:lnTo>
                    <a:pt x="351" y="44"/>
                  </a:lnTo>
                  <a:lnTo>
                    <a:pt x="301" y="69"/>
                  </a:lnTo>
                  <a:lnTo>
                    <a:pt x="254" y="98"/>
                  </a:lnTo>
                  <a:lnTo>
                    <a:pt x="208" y="132"/>
                  </a:lnTo>
                  <a:lnTo>
                    <a:pt x="168" y="168"/>
                  </a:lnTo>
                  <a:lnTo>
                    <a:pt x="132" y="209"/>
                  </a:lnTo>
                  <a:lnTo>
                    <a:pt x="98" y="254"/>
                  </a:lnTo>
                  <a:lnTo>
                    <a:pt x="69" y="301"/>
                  </a:lnTo>
                  <a:lnTo>
                    <a:pt x="44" y="351"/>
                  </a:lnTo>
                  <a:lnTo>
                    <a:pt x="26" y="405"/>
                  </a:lnTo>
                  <a:lnTo>
                    <a:pt x="11" y="459"/>
                  </a:lnTo>
                  <a:lnTo>
                    <a:pt x="3" y="517"/>
                  </a:lnTo>
                  <a:lnTo>
                    <a:pt x="0" y="575"/>
                  </a:lnTo>
                  <a:lnTo>
                    <a:pt x="8" y="575"/>
                  </a:lnTo>
                  <a:lnTo>
                    <a:pt x="11" y="517"/>
                  </a:lnTo>
                  <a:lnTo>
                    <a:pt x="19" y="461"/>
                  </a:lnTo>
                  <a:lnTo>
                    <a:pt x="34" y="407"/>
                  </a:lnTo>
                  <a:lnTo>
                    <a:pt x="53" y="355"/>
                  </a:lnTo>
                  <a:lnTo>
                    <a:pt x="78" y="305"/>
                  </a:lnTo>
                  <a:lnTo>
                    <a:pt x="105" y="258"/>
                  </a:lnTo>
                  <a:lnTo>
                    <a:pt x="138" y="215"/>
                  </a:lnTo>
                  <a:lnTo>
                    <a:pt x="174" y="174"/>
                  </a:lnTo>
                  <a:lnTo>
                    <a:pt x="215" y="138"/>
                  </a:lnTo>
                  <a:lnTo>
                    <a:pt x="258" y="105"/>
                  </a:lnTo>
                  <a:lnTo>
                    <a:pt x="305" y="78"/>
                  </a:lnTo>
                  <a:lnTo>
                    <a:pt x="355" y="53"/>
                  </a:lnTo>
                  <a:lnTo>
                    <a:pt x="407" y="34"/>
                  </a:lnTo>
                  <a:lnTo>
                    <a:pt x="461" y="20"/>
                  </a:lnTo>
                  <a:lnTo>
                    <a:pt x="517" y="11"/>
                  </a:lnTo>
                  <a:lnTo>
                    <a:pt x="575" y="8"/>
                  </a:lnTo>
                  <a:lnTo>
                    <a:pt x="575" y="8"/>
                  </a:lnTo>
                  <a:lnTo>
                    <a:pt x="575" y="0"/>
                  </a:lnTo>
                  <a:close/>
                </a:path>
              </a:pathLst>
            </a:custGeom>
            <a:solidFill>
              <a:srgbClr val="FFFFFF"/>
            </a:solidFill>
            <a:ln w="9525">
              <a:noFill/>
              <a:round/>
              <a:headEnd/>
              <a:tailEnd/>
            </a:ln>
          </p:spPr>
          <p:txBody>
            <a:bodyPr/>
            <a:lstStyle/>
            <a:p>
              <a:endParaRPr lang="sl-SI"/>
            </a:p>
          </p:txBody>
        </p:sp>
        <p:sp>
          <p:nvSpPr>
            <p:cNvPr id="228585" name="Freeform 233"/>
            <p:cNvSpPr>
              <a:spLocks/>
            </p:cNvSpPr>
            <p:nvPr/>
          </p:nvSpPr>
          <p:spPr bwMode="auto">
            <a:xfrm>
              <a:off x="3309" y="1558"/>
              <a:ext cx="288" cy="288"/>
            </a:xfrm>
            <a:custGeom>
              <a:avLst/>
              <a:gdLst/>
              <a:ahLst/>
              <a:cxnLst>
                <a:cxn ang="0">
                  <a:pos x="575" y="575"/>
                </a:cxn>
                <a:cxn ang="0">
                  <a:pos x="575" y="575"/>
                </a:cxn>
                <a:cxn ang="0">
                  <a:pos x="572" y="517"/>
                </a:cxn>
                <a:cxn ang="0">
                  <a:pos x="564" y="459"/>
                </a:cxn>
                <a:cxn ang="0">
                  <a:pos x="549" y="405"/>
                </a:cxn>
                <a:cxn ang="0">
                  <a:pos x="531" y="351"/>
                </a:cxn>
                <a:cxn ang="0">
                  <a:pos x="506" y="301"/>
                </a:cxn>
                <a:cxn ang="0">
                  <a:pos x="477" y="254"/>
                </a:cxn>
                <a:cxn ang="0">
                  <a:pos x="443" y="209"/>
                </a:cxn>
                <a:cxn ang="0">
                  <a:pos x="407" y="168"/>
                </a:cxn>
                <a:cxn ang="0">
                  <a:pos x="367" y="132"/>
                </a:cxn>
                <a:cxn ang="0">
                  <a:pos x="321" y="98"/>
                </a:cxn>
                <a:cxn ang="0">
                  <a:pos x="274" y="69"/>
                </a:cxn>
                <a:cxn ang="0">
                  <a:pos x="224" y="44"/>
                </a:cxn>
                <a:cxn ang="0">
                  <a:pos x="170" y="26"/>
                </a:cxn>
                <a:cxn ang="0">
                  <a:pos x="116" y="11"/>
                </a:cxn>
                <a:cxn ang="0">
                  <a:pos x="58" y="3"/>
                </a:cxn>
                <a:cxn ang="0">
                  <a:pos x="0" y="0"/>
                </a:cxn>
                <a:cxn ang="0">
                  <a:pos x="0" y="8"/>
                </a:cxn>
                <a:cxn ang="0">
                  <a:pos x="58" y="11"/>
                </a:cxn>
                <a:cxn ang="0">
                  <a:pos x="114" y="20"/>
                </a:cxn>
                <a:cxn ang="0">
                  <a:pos x="168" y="34"/>
                </a:cxn>
                <a:cxn ang="0">
                  <a:pos x="220" y="53"/>
                </a:cxn>
                <a:cxn ang="0">
                  <a:pos x="270" y="78"/>
                </a:cxn>
                <a:cxn ang="0">
                  <a:pos x="317" y="105"/>
                </a:cxn>
                <a:cxn ang="0">
                  <a:pos x="360" y="138"/>
                </a:cxn>
                <a:cxn ang="0">
                  <a:pos x="401" y="174"/>
                </a:cxn>
                <a:cxn ang="0">
                  <a:pos x="437" y="215"/>
                </a:cxn>
                <a:cxn ang="0">
                  <a:pos x="470" y="258"/>
                </a:cxn>
                <a:cxn ang="0">
                  <a:pos x="497" y="305"/>
                </a:cxn>
                <a:cxn ang="0">
                  <a:pos x="522" y="355"/>
                </a:cxn>
                <a:cxn ang="0">
                  <a:pos x="541" y="407"/>
                </a:cxn>
                <a:cxn ang="0">
                  <a:pos x="556" y="461"/>
                </a:cxn>
                <a:cxn ang="0">
                  <a:pos x="564" y="517"/>
                </a:cxn>
                <a:cxn ang="0">
                  <a:pos x="567" y="575"/>
                </a:cxn>
                <a:cxn ang="0">
                  <a:pos x="567" y="575"/>
                </a:cxn>
                <a:cxn ang="0">
                  <a:pos x="575" y="575"/>
                </a:cxn>
              </a:cxnLst>
              <a:rect l="0" t="0" r="r" b="b"/>
              <a:pathLst>
                <a:path w="575" h="575">
                  <a:moveTo>
                    <a:pt x="575" y="575"/>
                  </a:moveTo>
                  <a:lnTo>
                    <a:pt x="575" y="575"/>
                  </a:lnTo>
                  <a:lnTo>
                    <a:pt x="572" y="517"/>
                  </a:lnTo>
                  <a:lnTo>
                    <a:pt x="564" y="459"/>
                  </a:lnTo>
                  <a:lnTo>
                    <a:pt x="549" y="405"/>
                  </a:lnTo>
                  <a:lnTo>
                    <a:pt x="531" y="351"/>
                  </a:lnTo>
                  <a:lnTo>
                    <a:pt x="506" y="301"/>
                  </a:lnTo>
                  <a:lnTo>
                    <a:pt x="477" y="254"/>
                  </a:lnTo>
                  <a:lnTo>
                    <a:pt x="443" y="209"/>
                  </a:lnTo>
                  <a:lnTo>
                    <a:pt x="407" y="168"/>
                  </a:lnTo>
                  <a:lnTo>
                    <a:pt x="367" y="132"/>
                  </a:lnTo>
                  <a:lnTo>
                    <a:pt x="321" y="98"/>
                  </a:lnTo>
                  <a:lnTo>
                    <a:pt x="274" y="69"/>
                  </a:lnTo>
                  <a:lnTo>
                    <a:pt x="224" y="44"/>
                  </a:lnTo>
                  <a:lnTo>
                    <a:pt x="170" y="26"/>
                  </a:lnTo>
                  <a:lnTo>
                    <a:pt x="116" y="11"/>
                  </a:lnTo>
                  <a:lnTo>
                    <a:pt x="58" y="3"/>
                  </a:lnTo>
                  <a:lnTo>
                    <a:pt x="0" y="0"/>
                  </a:lnTo>
                  <a:lnTo>
                    <a:pt x="0" y="8"/>
                  </a:lnTo>
                  <a:lnTo>
                    <a:pt x="58" y="11"/>
                  </a:lnTo>
                  <a:lnTo>
                    <a:pt x="114" y="20"/>
                  </a:lnTo>
                  <a:lnTo>
                    <a:pt x="168" y="34"/>
                  </a:lnTo>
                  <a:lnTo>
                    <a:pt x="220" y="53"/>
                  </a:lnTo>
                  <a:lnTo>
                    <a:pt x="270" y="78"/>
                  </a:lnTo>
                  <a:lnTo>
                    <a:pt x="317" y="105"/>
                  </a:lnTo>
                  <a:lnTo>
                    <a:pt x="360" y="138"/>
                  </a:lnTo>
                  <a:lnTo>
                    <a:pt x="401" y="174"/>
                  </a:lnTo>
                  <a:lnTo>
                    <a:pt x="437" y="215"/>
                  </a:lnTo>
                  <a:lnTo>
                    <a:pt x="470" y="258"/>
                  </a:lnTo>
                  <a:lnTo>
                    <a:pt x="497" y="305"/>
                  </a:lnTo>
                  <a:lnTo>
                    <a:pt x="522" y="355"/>
                  </a:lnTo>
                  <a:lnTo>
                    <a:pt x="541" y="407"/>
                  </a:lnTo>
                  <a:lnTo>
                    <a:pt x="556" y="461"/>
                  </a:lnTo>
                  <a:lnTo>
                    <a:pt x="564" y="517"/>
                  </a:lnTo>
                  <a:lnTo>
                    <a:pt x="567" y="575"/>
                  </a:lnTo>
                  <a:lnTo>
                    <a:pt x="567" y="575"/>
                  </a:lnTo>
                  <a:lnTo>
                    <a:pt x="575" y="575"/>
                  </a:lnTo>
                  <a:close/>
                </a:path>
              </a:pathLst>
            </a:custGeom>
            <a:solidFill>
              <a:srgbClr val="FFFFFF"/>
            </a:solidFill>
            <a:ln w="9525">
              <a:noFill/>
              <a:round/>
              <a:headEnd/>
              <a:tailEnd/>
            </a:ln>
          </p:spPr>
          <p:txBody>
            <a:bodyPr/>
            <a:lstStyle/>
            <a:p>
              <a:endParaRPr lang="sl-SI"/>
            </a:p>
          </p:txBody>
        </p:sp>
        <p:sp>
          <p:nvSpPr>
            <p:cNvPr id="228586" name="Freeform 234"/>
            <p:cNvSpPr>
              <a:spLocks/>
            </p:cNvSpPr>
            <p:nvPr/>
          </p:nvSpPr>
          <p:spPr bwMode="auto">
            <a:xfrm>
              <a:off x="3309" y="1846"/>
              <a:ext cx="288" cy="287"/>
            </a:xfrm>
            <a:custGeom>
              <a:avLst/>
              <a:gdLst/>
              <a:ahLst/>
              <a:cxnLst>
                <a:cxn ang="0">
                  <a:pos x="0" y="575"/>
                </a:cxn>
                <a:cxn ang="0">
                  <a:pos x="0" y="575"/>
                </a:cxn>
                <a:cxn ang="0">
                  <a:pos x="58" y="572"/>
                </a:cxn>
                <a:cxn ang="0">
                  <a:pos x="116" y="564"/>
                </a:cxn>
                <a:cxn ang="0">
                  <a:pos x="170" y="549"/>
                </a:cxn>
                <a:cxn ang="0">
                  <a:pos x="224" y="531"/>
                </a:cxn>
                <a:cxn ang="0">
                  <a:pos x="274" y="506"/>
                </a:cxn>
                <a:cxn ang="0">
                  <a:pos x="321" y="477"/>
                </a:cxn>
                <a:cxn ang="0">
                  <a:pos x="367" y="443"/>
                </a:cxn>
                <a:cxn ang="0">
                  <a:pos x="407" y="407"/>
                </a:cxn>
                <a:cxn ang="0">
                  <a:pos x="443" y="367"/>
                </a:cxn>
                <a:cxn ang="0">
                  <a:pos x="477" y="321"/>
                </a:cxn>
                <a:cxn ang="0">
                  <a:pos x="506" y="274"/>
                </a:cxn>
                <a:cxn ang="0">
                  <a:pos x="531" y="224"/>
                </a:cxn>
                <a:cxn ang="0">
                  <a:pos x="549" y="170"/>
                </a:cxn>
                <a:cxn ang="0">
                  <a:pos x="564" y="116"/>
                </a:cxn>
                <a:cxn ang="0">
                  <a:pos x="572" y="58"/>
                </a:cxn>
                <a:cxn ang="0">
                  <a:pos x="575" y="0"/>
                </a:cxn>
                <a:cxn ang="0">
                  <a:pos x="567" y="0"/>
                </a:cxn>
                <a:cxn ang="0">
                  <a:pos x="564" y="58"/>
                </a:cxn>
                <a:cxn ang="0">
                  <a:pos x="556" y="114"/>
                </a:cxn>
                <a:cxn ang="0">
                  <a:pos x="541" y="168"/>
                </a:cxn>
                <a:cxn ang="0">
                  <a:pos x="522" y="220"/>
                </a:cxn>
                <a:cxn ang="0">
                  <a:pos x="497" y="270"/>
                </a:cxn>
                <a:cxn ang="0">
                  <a:pos x="470" y="317"/>
                </a:cxn>
                <a:cxn ang="0">
                  <a:pos x="437" y="360"/>
                </a:cxn>
                <a:cxn ang="0">
                  <a:pos x="401" y="401"/>
                </a:cxn>
                <a:cxn ang="0">
                  <a:pos x="360" y="437"/>
                </a:cxn>
                <a:cxn ang="0">
                  <a:pos x="317" y="470"/>
                </a:cxn>
                <a:cxn ang="0">
                  <a:pos x="270" y="497"/>
                </a:cxn>
                <a:cxn ang="0">
                  <a:pos x="220" y="522"/>
                </a:cxn>
                <a:cxn ang="0">
                  <a:pos x="168" y="541"/>
                </a:cxn>
                <a:cxn ang="0">
                  <a:pos x="114" y="556"/>
                </a:cxn>
                <a:cxn ang="0">
                  <a:pos x="58" y="564"/>
                </a:cxn>
                <a:cxn ang="0">
                  <a:pos x="0" y="567"/>
                </a:cxn>
                <a:cxn ang="0">
                  <a:pos x="0" y="567"/>
                </a:cxn>
                <a:cxn ang="0">
                  <a:pos x="0" y="575"/>
                </a:cxn>
              </a:cxnLst>
              <a:rect l="0" t="0" r="r" b="b"/>
              <a:pathLst>
                <a:path w="575" h="575">
                  <a:moveTo>
                    <a:pt x="0" y="575"/>
                  </a:moveTo>
                  <a:lnTo>
                    <a:pt x="0" y="575"/>
                  </a:lnTo>
                  <a:lnTo>
                    <a:pt x="58" y="572"/>
                  </a:lnTo>
                  <a:lnTo>
                    <a:pt x="116" y="564"/>
                  </a:lnTo>
                  <a:lnTo>
                    <a:pt x="170" y="549"/>
                  </a:lnTo>
                  <a:lnTo>
                    <a:pt x="224" y="531"/>
                  </a:lnTo>
                  <a:lnTo>
                    <a:pt x="274" y="506"/>
                  </a:lnTo>
                  <a:lnTo>
                    <a:pt x="321" y="477"/>
                  </a:lnTo>
                  <a:lnTo>
                    <a:pt x="367" y="443"/>
                  </a:lnTo>
                  <a:lnTo>
                    <a:pt x="407" y="407"/>
                  </a:lnTo>
                  <a:lnTo>
                    <a:pt x="443" y="367"/>
                  </a:lnTo>
                  <a:lnTo>
                    <a:pt x="477" y="321"/>
                  </a:lnTo>
                  <a:lnTo>
                    <a:pt x="506" y="274"/>
                  </a:lnTo>
                  <a:lnTo>
                    <a:pt x="531" y="224"/>
                  </a:lnTo>
                  <a:lnTo>
                    <a:pt x="549" y="170"/>
                  </a:lnTo>
                  <a:lnTo>
                    <a:pt x="564" y="116"/>
                  </a:lnTo>
                  <a:lnTo>
                    <a:pt x="572" y="58"/>
                  </a:lnTo>
                  <a:lnTo>
                    <a:pt x="575" y="0"/>
                  </a:lnTo>
                  <a:lnTo>
                    <a:pt x="567" y="0"/>
                  </a:lnTo>
                  <a:lnTo>
                    <a:pt x="564" y="58"/>
                  </a:lnTo>
                  <a:lnTo>
                    <a:pt x="556" y="114"/>
                  </a:lnTo>
                  <a:lnTo>
                    <a:pt x="541" y="168"/>
                  </a:lnTo>
                  <a:lnTo>
                    <a:pt x="522" y="220"/>
                  </a:lnTo>
                  <a:lnTo>
                    <a:pt x="497" y="270"/>
                  </a:lnTo>
                  <a:lnTo>
                    <a:pt x="470" y="317"/>
                  </a:lnTo>
                  <a:lnTo>
                    <a:pt x="437" y="360"/>
                  </a:lnTo>
                  <a:lnTo>
                    <a:pt x="401" y="401"/>
                  </a:lnTo>
                  <a:lnTo>
                    <a:pt x="360" y="437"/>
                  </a:lnTo>
                  <a:lnTo>
                    <a:pt x="317" y="470"/>
                  </a:lnTo>
                  <a:lnTo>
                    <a:pt x="270" y="497"/>
                  </a:lnTo>
                  <a:lnTo>
                    <a:pt x="220" y="522"/>
                  </a:lnTo>
                  <a:lnTo>
                    <a:pt x="168" y="541"/>
                  </a:lnTo>
                  <a:lnTo>
                    <a:pt x="114" y="556"/>
                  </a:lnTo>
                  <a:lnTo>
                    <a:pt x="58" y="564"/>
                  </a:lnTo>
                  <a:lnTo>
                    <a:pt x="0" y="567"/>
                  </a:lnTo>
                  <a:lnTo>
                    <a:pt x="0" y="567"/>
                  </a:lnTo>
                  <a:lnTo>
                    <a:pt x="0" y="575"/>
                  </a:lnTo>
                  <a:close/>
                </a:path>
              </a:pathLst>
            </a:custGeom>
            <a:solidFill>
              <a:srgbClr val="FFFFFF"/>
            </a:solidFill>
            <a:ln w="9525">
              <a:noFill/>
              <a:round/>
              <a:headEnd/>
              <a:tailEnd/>
            </a:ln>
          </p:spPr>
          <p:txBody>
            <a:bodyPr/>
            <a:lstStyle/>
            <a:p>
              <a:endParaRPr lang="sl-SI"/>
            </a:p>
          </p:txBody>
        </p:sp>
        <p:sp>
          <p:nvSpPr>
            <p:cNvPr id="228587" name="Freeform 235"/>
            <p:cNvSpPr>
              <a:spLocks/>
            </p:cNvSpPr>
            <p:nvPr/>
          </p:nvSpPr>
          <p:spPr bwMode="auto">
            <a:xfrm>
              <a:off x="3230" y="1846"/>
              <a:ext cx="79" cy="79"/>
            </a:xfrm>
            <a:custGeom>
              <a:avLst/>
              <a:gdLst/>
              <a:ahLst/>
              <a:cxnLst>
                <a:cxn ang="0">
                  <a:pos x="0" y="0"/>
                </a:cxn>
                <a:cxn ang="0">
                  <a:pos x="0" y="0"/>
                </a:cxn>
                <a:cxn ang="0">
                  <a:pos x="3" y="32"/>
                </a:cxn>
                <a:cxn ang="0">
                  <a:pos x="13" y="62"/>
                </a:cxn>
                <a:cxn ang="0">
                  <a:pos x="28" y="88"/>
                </a:cxn>
                <a:cxn ang="0">
                  <a:pos x="47" y="112"/>
                </a:cxn>
                <a:cxn ang="0">
                  <a:pos x="71" y="131"/>
                </a:cxn>
                <a:cxn ang="0">
                  <a:pos x="97" y="146"/>
                </a:cxn>
                <a:cxn ang="0">
                  <a:pos x="127" y="156"/>
                </a:cxn>
                <a:cxn ang="0">
                  <a:pos x="159" y="159"/>
                </a:cxn>
                <a:cxn ang="0">
                  <a:pos x="159" y="151"/>
                </a:cxn>
                <a:cxn ang="0">
                  <a:pos x="129" y="147"/>
                </a:cxn>
                <a:cxn ang="0">
                  <a:pos x="101" y="138"/>
                </a:cxn>
                <a:cxn ang="0">
                  <a:pos x="75" y="125"/>
                </a:cxn>
                <a:cxn ang="0">
                  <a:pos x="53" y="106"/>
                </a:cxn>
                <a:cxn ang="0">
                  <a:pos x="34" y="84"/>
                </a:cxn>
                <a:cxn ang="0">
                  <a:pos x="21" y="58"/>
                </a:cxn>
                <a:cxn ang="0">
                  <a:pos x="12" y="30"/>
                </a:cxn>
                <a:cxn ang="0">
                  <a:pos x="8" y="0"/>
                </a:cxn>
                <a:cxn ang="0">
                  <a:pos x="8" y="0"/>
                </a:cxn>
                <a:cxn ang="0">
                  <a:pos x="0" y="0"/>
                </a:cxn>
              </a:cxnLst>
              <a:rect l="0" t="0" r="r" b="b"/>
              <a:pathLst>
                <a:path w="159" h="159">
                  <a:moveTo>
                    <a:pt x="0" y="0"/>
                  </a:moveTo>
                  <a:lnTo>
                    <a:pt x="0" y="0"/>
                  </a:lnTo>
                  <a:lnTo>
                    <a:pt x="3" y="32"/>
                  </a:lnTo>
                  <a:lnTo>
                    <a:pt x="13" y="62"/>
                  </a:lnTo>
                  <a:lnTo>
                    <a:pt x="28" y="88"/>
                  </a:lnTo>
                  <a:lnTo>
                    <a:pt x="47" y="112"/>
                  </a:lnTo>
                  <a:lnTo>
                    <a:pt x="71" y="131"/>
                  </a:lnTo>
                  <a:lnTo>
                    <a:pt x="97" y="146"/>
                  </a:lnTo>
                  <a:lnTo>
                    <a:pt x="127" y="156"/>
                  </a:lnTo>
                  <a:lnTo>
                    <a:pt x="159" y="159"/>
                  </a:lnTo>
                  <a:lnTo>
                    <a:pt x="159" y="151"/>
                  </a:lnTo>
                  <a:lnTo>
                    <a:pt x="129" y="147"/>
                  </a:lnTo>
                  <a:lnTo>
                    <a:pt x="101" y="138"/>
                  </a:lnTo>
                  <a:lnTo>
                    <a:pt x="75" y="125"/>
                  </a:lnTo>
                  <a:lnTo>
                    <a:pt x="53" y="106"/>
                  </a:lnTo>
                  <a:lnTo>
                    <a:pt x="34" y="84"/>
                  </a:lnTo>
                  <a:lnTo>
                    <a:pt x="21" y="58"/>
                  </a:lnTo>
                  <a:lnTo>
                    <a:pt x="12" y="30"/>
                  </a:lnTo>
                  <a:lnTo>
                    <a:pt x="8" y="0"/>
                  </a:lnTo>
                  <a:lnTo>
                    <a:pt x="8" y="0"/>
                  </a:lnTo>
                  <a:lnTo>
                    <a:pt x="0" y="0"/>
                  </a:lnTo>
                  <a:close/>
                </a:path>
              </a:pathLst>
            </a:custGeom>
            <a:solidFill>
              <a:srgbClr val="FFFFFF"/>
            </a:solidFill>
            <a:ln w="9525">
              <a:noFill/>
              <a:round/>
              <a:headEnd/>
              <a:tailEnd/>
            </a:ln>
          </p:spPr>
          <p:txBody>
            <a:bodyPr/>
            <a:lstStyle/>
            <a:p>
              <a:endParaRPr lang="sl-SI"/>
            </a:p>
          </p:txBody>
        </p:sp>
        <p:sp>
          <p:nvSpPr>
            <p:cNvPr id="228588" name="Freeform 236"/>
            <p:cNvSpPr>
              <a:spLocks/>
            </p:cNvSpPr>
            <p:nvPr/>
          </p:nvSpPr>
          <p:spPr bwMode="auto">
            <a:xfrm>
              <a:off x="3230" y="1766"/>
              <a:ext cx="79" cy="80"/>
            </a:xfrm>
            <a:custGeom>
              <a:avLst/>
              <a:gdLst/>
              <a:ahLst/>
              <a:cxnLst>
                <a:cxn ang="0">
                  <a:pos x="159" y="0"/>
                </a:cxn>
                <a:cxn ang="0">
                  <a:pos x="159" y="0"/>
                </a:cxn>
                <a:cxn ang="0">
                  <a:pos x="127" y="3"/>
                </a:cxn>
                <a:cxn ang="0">
                  <a:pos x="97" y="13"/>
                </a:cxn>
                <a:cxn ang="0">
                  <a:pos x="71" y="28"/>
                </a:cxn>
                <a:cxn ang="0">
                  <a:pos x="47" y="47"/>
                </a:cxn>
                <a:cxn ang="0">
                  <a:pos x="28" y="71"/>
                </a:cxn>
                <a:cxn ang="0">
                  <a:pos x="13" y="97"/>
                </a:cxn>
                <a:cxn ang="0">
                  <a:pos x="3" y="127"/>
                </a:cxn>
                <a:cxn ang="0">
                  <a:pos x="0" y="159"/>
                </a:cxn>
                <a:cxn ang="0">
                  <a:pos x="8" y="159"/>
                </a:cxn>
                <a:cxn ang="0">
                  <a:pos x="12" y="129"/>
                </a:cxn>
                <a:cxn ang="0">
                  <a:pos x="21" y="101"/>
                </a:cxn>
                <a:cxn ang="0">
                  <a:pos x="34" y="75"/>
                </a:cxn>
                <a:cxn ang="0">
                  <a:pos x="53" y="53"/>
                </a:cxn>
                <a:cxn ang="0">
                  <a:pos x="75" y="34"/>
                </a:cxn>
                <a:cxn ang="0">
                  <a:pos x="101" y="21"/>
                </a:cxn>
                <a:cxn ang="0">
                  <a:pos x="129" y="12"/>
                </a:cxn>
                <a:cxn ang="0">
                  <a:pos x="159" y="8"/>
                </a:cxn>
                <a:cxn ang="0">
                  <a:pos x="159" y="8"/>
                </a:cxn>
                <a:cxn ang="0">
                  <a:pos x="159" y="0"/>
                </a:cxn>
              </a:cxnLst>
              <a:rect l="0" t="0" r="r" b="b"/>
              <a:pathLst>
                <a:path w="159" h="159">
                  <a:moveTo>
                    <a:pt x="159" y="0"/>
                  </a:moveTo>
                  <a:lnTo>
                    <a:pt x="159" y="0"/>
                  </a:lnTo>
                  <a:lnTo>
                    <a:pt x="127" y="3"/>
                  </a:lnTo>
                  <a:lnTo>
                    <a:pt x="97" y="13"/>
                  </a:lnTo>
                  <a:lnTo>
                    <a:pt x="71" y="28"/>
                  </a:lnTo>
                  <a:lnTo>
                    <a:pt x="47" y="47"/>
                  </a:lnTo>
                  <a:lnTo>
                    <a:pt x="28" y="71"/>
                  </a:lnTo>
                  <a:lnTo>
                    <a:pt x="13" y="97"/>
                  </a:lnTo>
                  <a:lnTo>
                    <a:pt x="3" y="127"/>
                  </a:lnTo>
                  <a:lnTo>
                    <a:pt x="0" y="159"/>
                  </a:lnTo>
                  <a:lnTo>
                    <a:pt x="8" y="159"/>
                  </a:lnTo>
                  <a:lnTo>
                    <a:pt x="12" y="129"/>
                  </a:lnTo>
                  <a:lnTo>
                    <a:pt x="21" y="101"/>
                  </a:lnTo>
                  <a:lnTo>
                    <a:pt x="34" y="75"/>
                  </a:lnTo>
                  <a:lnTo>
                    <a:pt x="53" y="53"/>
                  </a:lnTo>
                  <a:lnTo>
                    <a:pt x="75" y="34"/>
                  </a:lnTo>
                  <a:lnTo>
                    <a:pt x="101" y="21"/>
                  </a:lnTo>
                  <a:lnTo>
                    <a:pt x="129" y="12"/>
                  </a:lnTo>
                  <a:lnTo>
                    <a:pt x="159" y="8"/>
                  </a:lnTo>
                  <a:lnTo>
                    <a:pt x="159" y="8"/>
                  </a:lnTo>
                  <a:lnTo>
                    <a:pt x="159" y="0"/>
                  </a:lnTo>
                  <a:close/>
                </a:path>
              </a:pathLst>
            </a:custGeom>
            <a:solidFill>
              <a:srgbClr val="FFFFFF"/>
            </a:solidFill>
            <a:ln w="9525">
              <a:noFill/>
              <a:round/>
              <a:headEnd/>
              <a:tailEnd/>
            </a:ln>
          </p:spPr>
          <p:txBody>
            <a:bodyPr/>
            <a:lstStyle/>
            <a:p>
              <a:endParaRPr lang="sl-SI"/>
            </a:p>
          </p:txBody>
        </p:sp>
        <p:sp>
          <p:nvSpPr>
            <p:cNvPr id="228589" name="Freeform 237"/>
            <p:cNvSpPr>
              <a:spLocks/>
            </p:cNvSpPr>
            <p:nvPr/>
          </p:nvSpPr>
          <p:spPr bwMode="auto">
            <a:xfrm>
              <a:off x="3309" y="1766"/>
              <a:ext cx="79" cy="80"/>
            </a:xfrm>
            <a:custGeom>
              <a:avLst/>
              <a:gdLst/>
              <a:ahLst/>
              <a:cxnLst>
                <a:cxn ang="0">
                  <a:pos x="159" y="159"/>
                </a:cxn>
                <a:cxn ang="0">
                  <a:pos x="159" y="159"/>
                </a:cxn>
                <a:cxn ang="0">
                  <a:pos x="156" y="127"/>
                </a:cxn>
                <a:cxn ang="0">
                  <a:pos x="146" y="97"/>
                </a:cxn>
                <a:cxn ang="0">
                  <a:pos x="131" y="71"/>
                </a:cxn>
                <a:cxn ang="0">
                  <a:pos x="112" y="47"/>
                </a:cxn>
                <a:cxn ang="0">
                  <a:pos x="88" y="28"/>
                </a:cxn>
                <a:cxn ang="0">
                  <a:pos x="62" y="13"/>
                </a:cxn>
                <a:cxn ang="0">
                  <a:pos x="32" y="3"/>
                </a:cxn>
                <a:cxn ang="0">
                  <a:pos x="0" y="0"/>
                </a:cxn>
                <a:cxn ang="0">
                  <a:pos x="0" y="8"/>
                </a:cxn>
                <a:cxn ang="0">
                  <a:pos x="30" y="12"/>
                </a:cxn>
                <a:cxn ang="0">
                  <a:pos x="58" y="21"/>
                </a:cxn>
                <a:cxn ang="0">
                  <a:pos x="84" y="34"/>
                </a:cxn>
                <a:cxn ang="0">
                  <a:pos x="106" y="53"/>
                </a:cxn>
                <a:cxn ang="0">
                  <a:pos x="125" y="75"/>
                </a:cxn>
                <a:cxn ang="0">
                  <a:pos x="138" y="101"/>
                </a:cxn>
                <a:cxn ang="0">
                  <a:pos x="147" y="129"/>
                </a:cxn>
                <a:cxn ang="0">
                  <a:pos x="151" y="159"/>
                </a:cxn>
                <a:cxn ang="0">
                  <a:pos x="151" y="159"/>
                </a:cxn>
                <a:cxn ang="0">
                  <a:pos x="159" y="159"/>
                </a:cxn>
              </a:cxnLst>
              <a:rect l="0" t="0" r="r" b="b"/>
              <a:pathLst>
                <a:path w="159" h="159">
                  <a:moveTo>
                    <a:pt x="159" y="159"/>
                  </a:moveTo>
                  <a:lnTo>
                    <a:pt x="159" y="159"/>
                  </a:lnTo>
                  <a:lnTo>
                    <a:pt x="156" y="127"/>
                  </a:lnTo>
                  <a:lnTo>
                    <a:pt x="146" y="97"/>
                  </a:lnTo>
                  <a:lnTo>
                    <a:pt x="131" y="71"/>
                  </a:lnTo>
                  <a:lnTo>
                    <a:pt x="112" y="47"/>
                  </a:lnTo>
                  <a:lnTo>
                    <a:pt x="88" y="28"/>
                  </a:lnTo>
                  <a:lnTo>
                    <a:pt x="62" y="13"/>
                  </a:lnTo>
                  <a:lnTo>
                    <a:pt x="32" y="3"/>
                  </a:lnTo>
                  <a:lnTo>
                    <a:pt x="0" y="0"/>
                  </a:lnTo>
                  <a:lnTo>
                    <a:pt x="0" y="8"/>
                  </a:lnTo>
                  <a:lnTo>
                    <a:pt x="30" y="12"/>
                  </a:lnTo>
                  <a:lnTo>
                    <a:pt x="58" y="21"/>
                  </a:lnTo>
                  <a:lnTo>
                    <a:pt x="84" y="34"/>
                  </a:lnTo>
                  <a:lnTo>
                    <a:pt x="106" y="53"/>
                  </a:lnTo>
                  <a:lnTo>
                    <a:pt x="125" y="75"/>
                  </a:lnTo>
                  <a:lnTo>
                    <a:pt x="138" y="101"/>
                  </a:lnTo>
                  <a:lnTo>
                    <a:pt x="147" y="129"/>
                  </a:lnTo>
                  <a:lnTo>
                    <a:pt x="151" y="159"/>
                  </a:lnTo>
                  <a:lnTo>
                    <a:pt x="151" y="159"/>
                  </a:lnTo>
                  <a:lnTo>
                    <a:pt x="159" y="159"/>
                  </a:lnTo>
                  <a:close/>
                </a:path>
              </a:pathLst>
            </a:custGeom>
            <a:solidFill>
              <a:srgbClr val="FFFFFF"/>
            </a:solidFill>
            <a:ln w="9525">
              <a:noFill/>
              <a:round/>
              <a:headEnd/>
              <a:tailEnd/>
            </a:ln>
          </p:spPr>
          <p:txBody>
            <a:bodyPr/>
            <a:lstStyle/>
            <a:p>
              <a:endParaRPr lang="sl-SI"/>
            </a:p>
          </p:txBody>
        </p:sp>
        <p:sp>
          <p:nvSpPr>
            <p:cNvPr id="228590" name="Freeform 238"/>
            <p:cNvSpPr>
              <a:spLocks/>
            </p:cNvSpPr>
            <p:nvPr/>
          </p:nvSpPr>
          <p:spPr bwMode="auto">
            <a:xfrm>
              <a:off x="3309" y="1846"/>
              <a:ext cx="79" cy="79"/>
            </a:xfrm>
            <a:custGeom>
              <a:avLst/>
              <a:gdLst/>
              <a:ahLst/>
              <a:cxnLst>
                <a:cxn ang="0">
                  <a:pos x="0" y="159"/>
                </a:cxn>
                <a:cxn ang="0">
                  <a:pos x="0" y="159"/>
                </a:cxn>
                <a:cxn ang="0">
                  <a:pos x="32" y="156"/>
                </a:cxn>
                <a:cxn ang="0">
                  <a:pos x="62" y="146"/>
                </a:cxn>
                <a:cxn ang="0">
                  <a:pos x="88" y="131"/>
                </a:cxn>
                <a:cxn ang="0">
                  <a:pos x="112" y="112"/>
                </a:cxn>
                <a:cxn ang="0">
                  <a:pos x="131" y="88"/>
                </a:cxn>
                <a:cxn ang="0">
                  <a:pos x="146" y="62"/>
                </a:cxn>
                <a:cxn ang="0">
                  <a:pos x="156" y="32"/>
                </a:cxn>
                <a:cxn ang="0">
                  <a:pos x="159" y="0"/>
                </a:cxn>
                <a:cxn ang="0">
                  <a:pos x="151" y="0"/>
                </a:cxn>
                <a:cxn ang="0">
                  <a:pos x="147" y="30"/>
                </a:cxn>
                <a:cxn ang="0">
                  <a:pos x="138" y="58"/>
                </a:cxn>
                <a:cxn ang="0">
                  <a:pos x="125" y="84"/>
                </a:cxn>
                <a:cxn ang="0">
                  <a:pos x="106" y="106"/>
                </a:cxn>
                <a:cxn ang="0">
                  <a:pos x="84" y="125"/>
                </a:cxn>
                <a:cxn ang="0">
                  <a:pos x="58" y="138"/>
                </a:cxn>
                <a:cxn ang="0">
                  <a:pos x="30" y="147"/>
                </a:cxn>
                <a:cxn ang="0">
                  <a:pos x="0" y="151"/>
                </a:cxn>
                <a:cxn ang="0">
                  <a:pos x="0" y="151"/>
                </a:cxn>
                <a:cxn ang="0">
                  <a:pos x="0" y="159"/>
                </a:cxn>
              </a:cxnLst>
              <a:rect l="0" t="0" r="r" b="b"/>
              <a:pathLst>
                <a:path w="159" h="159">
                  <a:moveTo>
                    <a:pt x="0" y="159"/>
                  </a:moveTo>
                  <a:lnTo>
                    <a:pt x="0" y="159"/>
                  </a:lnTo>
                  <a:lnTo>
                    <a:pt x="32" y="156"/>
                  </a:lnTo>
                  <a:lnTo>
                    <a:pt x="62" y="146"/>
                  </a:lnTo>
                  <a:lnTo>
                    <a:pt x="88" y="131"/>
                  </a:lnTo>
                  <a:lnTo>
                    <a:pt x="112" y="112"/>
                  </a:lnTo>
                  <a:lnTo>
                    <a:pt x="131" y="88"/>
                  </a:lnTo>
                  <a:lnTo>
                    <a:pt x="146" y="62"/>
                  </a:lnTo>
                  <a:lnTo>
                    <a:pt x="156" y="32"/>
                  </a:lnTo>
                  <a:lnTo>
                    <a:pt x="159" y="0"/>
                  </a:lnTo>
                  <a:lnTo>
                    <a:pt x="151" y="0"/>
                  </a:lnTo>
                  <a:lnTo>
                    <a:pt x="147" y="30"/>
                  </a:lnTo>
                  <a:lnTo>
                    <a:pt x="138" y="58"/>
                  </a:lnTo>
                  <a:lnTo>
                    <a:pt x="125" y="84"/>
                  </a:lnTo>
                  <a:lnTo>
                    <a:pt x="106" y="106"/>
                  </a:lnTo>
                  <a:lnTo>
                    <a:pt x="84" y="125"/>
                  </a:lnTo>
                  <a:lnTo>
                    <a:pt x="58" y="138"/>
                  </a:lnTo>
                  <a:lnTo>
                    <a:pt x="30" y="147"/>
                  </a:lnTo>
                  <a:lnTo>
                    <a:pt x="0" y="151"/>
                  </a:lnTo>
                  <a:lnTo>
                    <a:pt x="0" y="151"/>
                  </a:lnTo>
                  <a:lnTo>
                    <a:pt x="0" y="159"/>
                  </a:lnTo>
                  <a:close/>
                </a:path>
              </a:pathLst>
            </a:custGeom>
            <a:solidFill>
              <a:srgbClr val="FFFFFF"/>
            </a:solidFill>
            <a:ln w="9525">
              <a:noFill/>
              <a:round/>
              <a:headEnd/>
              <a:tailEnd/>
            </a:ln>
          </p:spPr>
          <p:txBody>
            <a:bodyPr/>
            <a:lstStyle/>
            <a:p>
              <a:endParaRPr lang="sl-SI"/>
            </a:p>
          </p:txBody>
        </p:sp>
        <p:sp>
          <p:nvSpPr>
            <p:cNvPr id="228591" name="Freeform 239"/>
            <p:cNvSpPr>
              <a:spLocks/>
            </p:cNvSpPr>
            <p:nvPr/>
          </p:nvSpPr>
          <p:spPr bwMode="auto">
            <a:xfrm>
              <a:off x="3256" y="1846"/>
              <a:ext cx="53" cy="52"/>
            </a:xfrm>
            <a:custGeom>
              <a:avLst/>
              <a:gdLst/>
              <a:ahLst/>
              <a:cxnLst>
                <a:cxn ang="0">
                  <a:pos x="0" y="0"/>
                </a:cxn>
                <a:cxn ang="0">
                  <a:pos x="0" y="0"/>
                </a:cxn>
                <a:cxn ang="0">
                  <a:pos x="2" y="22"/>
                </a:cxn>
                <a:cxn ang="0">
                  <a:pos x="8" y="42"/>
                </a:cxn>
                <a:cxn ang="0">
                  <a:pos x="19" y="59"/>
                </a:cxn>
                <a:cxn ang="0">
                  <a:pos x="31" y="75"/>
                </a:cxn>
                <a:cxn ang="0">
                  <a:pos x="47" y="87"/>
                </a:cxn>
                <a:cxn ang="0">
                  <a:pos x="64" y="98"/>
                </a:cxn>
                <a:cxn ang="0">
                  <a:pos x="84" y="104"/>
                </a:cxn>
                <a:cxn ang="0">
                  <a:pos x="106" y="106"/>
                </a:cxn>
                <a:cxn ang="0">
                  <a:pos x="106" y="98"/>
                </a:cxn>
                <a:cxn ang="0">
                  <a:pos x="86" y="96"/>
                </a:cxn>
                <a:cxn ang="0">
                  <a:pos x="69" y="89"/>
                </a:cxn>
                <a:cxn ang="0">
                  <a:pos x="51" y="81"/>
                </a:cxn>
                <a:cxn ang="0">
                  <a:pos x="37" y="69"/>
                </a:cxn>
                <a:cxn ang="0">
                  <a:pos x="25" y="55"/>
                </a:cxn>
                <a:cxn ang="0">
                  <a:pos x="17" y="37"/>
                </a:cxn>
                <a:cxn ang="0">
                  <a:pos x="10" y="20"/>
                </a:cxn>
                <a:cxn ang="0">
                  <a:pos x="8" y="0"/>
                </a:cxn>
                <a:cxn ang="0">
                  <a:pos x="8" y="0"/>
                </a:cxn>
                <a:cxn ang="0">
                  <a:pos x="0" y="0"/>
                </a:cxn>
              </a:cxnLst>
              <a:rect l="0" t="0" r="r" b="b"/>
              <a:pathLst>
                <a:path w="106" h="106">
                  <a:moveTo>
                    <a:pt x="0" y="0"/>
                  </a:moveTo>
                  <a:lnTo>
                    <a:pt x="0" y="0"/>
                  </a:lnTo>
                  <a:lnTo>
                    <a:pt x="2" y="22"/>
                  </a:lnTo>
                  <a:lnTo>
                    <a:pt x="8" y="42"/>
                  </a:lnTo>
                  <a:lnTo>
                    <a:pt x="19" y="59"/>
                  </a:lnTo>
                  <a:lnTo>
                    <a:pt x="31" y="75"/>
                  </a:lnTo>
                  <a:lnTo>
                    <a:pt x="47" y="87"/>
                  </a:lnTo>
                  <a:lnTo>
                    <a:pt x="64" y="98"/>
                  </a:lnTo>
                  <a:lnTo>
                    <a:pt x="84" y="104"/>
                  </a:lnTo>
                  <a:lnTo>
                    <a:pt x="106" y="106"/>
                  </a:lnTo>
                  <a:lnTo>
                    <a:pt x="106" y="98"/>
                  </a:lnTo>
                  <a:lnTo>
                    <a:pt x="86" y="96"/>
                  </a:lnTo>
                  <a:lnTo>
                    <a:pt x="69" y="89"/>
                  </a:lnTo>
                  <a:lnTo>
                    <a:pt x="51" y="81"/>
                  </a:lnTo>
                  <a:lnTo>
                    <a:pt x="37" y="69"/>
                  </a:lnTo>
                  <a:lnTo>
                    <a:pt x="25" y="55"/>
                  </a:lnTo>
                  <a:lnTo>
                    <a:pt x="17" y="37"/>
                  </a:lnTo>
                  <a:lnTo>
                    <a:pt x="10" y="20"/>
                  </a:lnTo>
                  <a:lnTo>
                    <a:pt x="8" y="0"/>
                  </a:lnTo>
                  <a:lnTo>
                    <a:pt x="8" y="0"/>
                  </a:lnTo>
                  <a:lnTo>
                    <a:pt x="0" y="0"/>
                  </a:lnTo>
                  <a:close/>
                </a:path>
              </a:pathLst>
            </a:custGeom>
            <a:solidFill>
              <a:srgbClr val="FFFFFF"/>
            </a:solidFill>
            <a:ln w="9525">
              <a:noFill/>
              <a:round/>
              <a:headEnd/>
              <a:tailEnd/>
            </a:ln>
          </p:spPr>
          <p:txBody>
            <a:bodyPr/>
            <a:lstStyle/>
            <a:p>
              <a:endParaRPr lang="sl-SI"/>
            </a:p>
          </p:txBody>
        </p:sp>
        <p:sp>
          <p:nvSpPr>
            <p:cNvPr id="228592" name="Freeform 240"/>
            <p:cNvSpPr>
              <a:spLocks/>
            </p:cNvSpPr>
            <p:nvPr/>
          </p:nvSpPr>
          <p:spPr bwMode="auto">
            <a:xfrm>
              <a:off x="3256" y="1793"/>
              <a:ext cx="53" cy="53"/>
            </a:xfrm>
            <a:custGeom>
              <a:avLst/>
              <a:gdLst/>
              <a:ahLst/>
              <a:cxnLst>
                <a:cxn ang="0">
                  <a:pos x="106" y="0"/>
                </a:cxn>
                <a:cxn ang="0">
                  <a:pos x="106" y="0"/>
                </a:cxn>
                <a:cxn ang="0">
                  <a:pos x="84" y="2"/>
                </a:cxn>
                <a:cxn ang="0">
                  <a:pos x="64" y="8"/>
                </a:cxn>
                <a:cxn ang="0">
                  <a:pos x="47" y="19"/>
                </a:cxn>
                <a:cxn ang="0">
                  <a:pos x="31" y="31"/>
                </a:cxn>
                <a:cxn ang="0">
                  <a:pos x="19" y="47"/>
                </a:cxn>
                <a:cxn ang="0">
                  <a:pos x="8" y="65"/>
                </a:cxn>
                <a:cxn ang="0">
                  <a:pos x="2" y="84"/>
                </a:cxn>
                <a:cxn ang="0">
                  <a:pos x="0" y="106"/>
                </a:cxn>
                <a:cxn ang="0">
                  <a:pos x="8" y="106"/>
                </a:cxn>
                <a:cxn ang="0">
                  <a:pos x="10" y="86"/>
                </a:cxn>
                <a:cxn ang="0">
                  <a:pos x="17" y="69"/>
                </a:cxn>
                <a:cxn ang="0">
                  <a:pos x="25" y="51"/>
                </a:cxn>
                <a:cxn ang="0">
                  <a:pos x="37" y="38"/>
                </a:cxn>
                <a:cxn ang="0">
                  <a:pos x="51" y="25"/>
                </a:cxn>
                <a:cxn ang="0">
                  <a:pos x="69" y="17"/>
                </a:cxn>
                <a:cxn ang="0">
                  <a:pos x="86" y="11"/>
                </a:cxn>
                <a:cxn ang="0">
                  <a:pos x="106" y="8"/>
                </a:cxn>
                <a:cxn ang="0">
                  <a:pos x="106" y="8"/>
                </a:cxn>
                <a:cxn ang="0">
                  <a:pos x="106" y="0"/>
                </a:cxn>
              </a:cxnLst>
              <a:rect l="0" t="0" r="r" b="b"/>
              <a:pathLst>
                <a:path w="106" h="106">
                  <a:moveTo>
                    <a:pt x="106" y="0"/>
                  </a:moveTo>
                  <a:lnTo>
                    <a:pt x="106" y="0"/>
                  </a:lnTo>
                  <a:lnTo>
                    <a:pt x="84" y="2"/>
                  </a:lnTo>
                  <a:lnTo>
                    <a:pt x="64" y="8"/>
                  </a:lnTo>
                  <a:lnTo>
                    <a:pt x="47" y="19"/>
                  </a:lnTo>
                  <a:lnTo>
                    <a:pt x="31" y="31"/>
                  </a:lnTo>
                  <a:lnTo>
                    <a:pt x="19" y="47"/>
                  </a:lnTo>
                  <a:lnTo>
                    <a:pt x="8" y="65"/>
                  </a:lnTo>
                  <a:lnTo>
                    <a:pt x="2" y="84"/>
                  </a:lnTo>
                  <a:lnTo>
                    <a:pt x="0" y="106"/>
                  </a:lnTo>
                  <a:lnTo>
                    <a:pt x="8" y="106"/>
                  </a:lnTo>
                  <a:lnTo>
                    <a:pt x="10" y="86"/>
                  </a:lnTo>
                  <a:lnTo>
                    <a:pt x="17" y="69"/>
                  </a:lnTo>
                  <a:lnTo>
                    <a:pt x="25" y="51"/>
                  </a:lnTo>
                  <a:lnTo>
                    <a:pt x="37" y="38"/>
                  </a:lnTo>
                  <a:lnTo>
                    <a:pt x="51" y="25"/>
                  </a:lnTo>
                  <a:lnTo>
                    <a:pt x="69" y="17"/>
                  </a:lnTo>
                  <a:lnTo>
                    <a:pt x="86" y="11"/>
                  </a:lnTo>
                  <a:lnTo>
                    <a:pt x="106" y="8"/>
                  </a:lnTo>
                  <a:lnTo>
                    <a:pt x="106" y="8"/>
                  </a:lnTo>
                  <a:lnTo>
                    <a:pt x="106" y="0"/>
                  </a:lnTo>
                  <a:close/>
                </a:path>
              </a:pathLst>
            </a:custGeom>
            <a:solidFill>
              <a:srgbClr val="FFFFFF"/>
            </a:solidFill>
            <a:ln w="9525">
              <a:noFill/>
              <a:round/>
              <a:headEnd/>
              <a:tailEnd/>
            </a:ln>
          </p:spPr>
          <p:txBody>
            <a:bodyPr/>
            <a:lstStyle/>
            <a:p>
              <a:endParaRPr lang="sl-SI"/>
            </a:p>
          </p:txBody>
        </p:sp>
        <p:sp>
          <p:nvSpPr>
            <p:cNvPr id="228593" name="Freeform 241"/>
            <p:cNvSpPr>
              <a:spLocks/>
            </p:cNvSpPr>
            <p:nvPr/>
          </p:nvSpPr>
          <p:spPr bwMode="auto">
            <a:xfrm>
              <a:off x="3309" y="1793"/>
              <a:ext cx="53" cy="53"/>
            </a:xfrm>
            <a:custGeom>
              <a:avLst/>
              <a:gdLst/>
              <a:ahLst/>
              <a:cxnLst>
                <a:cxn ang="0">
                  <a:pos x="106" y="106"/>
                </a:cxn>
                <a:cxn ang="0">
                  <a:pos x="106" y="106"/>
                </a:cxn>
                <a:cxn ang="0">
                  <a:pos x="104" y="84"/>
                </a:cxn>
                <a:cxn ang="0">
                  <a:pos x="98" y="65"/>
                </a:cxn>
                <a:cxn ang="0">
                  <a:pos x="87" y="47"/>
                </a:cxn>
                <a:cxn ang="0">
                  <a:pos x="75" y="31"/>
                </a:cxn>
                <a:cxn ang="0">
                  <a:pos x="59" y="19"/>
                </a:cxn>
                <a:cxn ang="0">
                  <a:pos x="42" y="8"/>
                </a:cxn>
                <a:cxn ang="0">
                  <a:pos x="22" y="2"/>
                </a:cxn>
                <a:cxn ang="0">
                  <a:pos x="0" y="0"/>
                </a:cxn>
                <a:cxn ang="0">
                  <a:pos x="0" y="8"/>
                </a:cxn>
                <a:cxn ang="0">
                  <a:pos x="20" y="11"/>
                </a:cxn>
                <a:cxn ang="0">
                  <a:pos x="37" y="17"/>
                </a:cxn>
                <a:cxn ang="0">
                  <a:pos x="55" y="25"/>
                </a:cxn>
                <a:cxn ang="0">
                  <a:pos x="69" y="38"/>
                </a:cxn>
                <a:cxn ang="0">
                  <a:pos x="81" y="51"/>
                </a:cxn>
                <a:cxn ang="0">
                  <a:pos x="89" y="69"/>
                </a:cxn>
                <a:cxn ang="0">
                  <a:pos x="96" y="86"/>
                </a:cxn>
                <a:cxn ang="0">
                  <a:pos x="98" y="106"/>
                </a:cxn>
                <a:cxn ang="0">
                  <a:pos x="98" y="106"/>
                </a:cxn>
                <a:cxn ang="0">
                  <a:pos x="106" y="106"/>
                </a:cxn>
              </a:cxnLst>
              <a:rect l="0" t="0" r="r" b="b"/>
              <a:pathLst>
                <a:path w="106" h="106">
                  <a:moveTo>
                    <a:pt x="106" y="106"/>
                  </a:moveTo>
                  <a:lnTo>
                    <a:pt x="106" y="106"/>
                  </a:lnTo>
                  <a:lnTo>
                    <a:pt x="104" y="84"/>
                  </a:lnTo>
                  <a:lnTo>
                    <a:pt x="98" y="65"/>
                  </a:lnTo>
                  <a:lnTo>
                    <a:pt x="87" y="47"/>
                  </a:lnTo>
                  <a:lnTo>
                    <a:pt x="75" y="31"/>
                  </a:lnTo>
                  <a:lnTo>
                    <a:pt x="59" y="19"/>
                  </a:lnTo>
                  <a:lnTo>
                    <a:pt x="42" y="8"/>
                  </a:lnTo>
                  <a:lnTo>
                    <a:pt x="22" y="2"/>
                  </a:lnTo>
                  <a:lnTo>
                    <a:pt x="0" y="0"/>
                  </a:lnTo>
                  <a:lnTo>
                    <a:pt x="0" y="8"/>
                  </a:lnTo>
                  <a:lnTo>
                    <a:pt x="20" y="11"/>
                  </a:lnTo>
                  <a:lnTo>
                    <a:pt x="37" y="17"/>
                  </a:lnTo>
                  <a:lnTo>
                    <a:pt x="55" y="25"/>
                  </a:lnTo>
                  <a:lnTo>
                    <a:pt x="69" y="38"/>
                  </a:lnTo>
                  <a:lnTo>
                    <a:pt x="81" y="51"/>
                  </a:lnTo>
                  <a:lnTo>
                    <a:pt x="89" y="69"/>
                  </a:lnTo>
                  <a:lnTo>
                    <a:pt x="96" y="86"/>
                  </a:lnTo>
                  <a:lnTo>
                    <a:pt x="98" y="106"/>
                  </a:lnTo>
                  <a:lnTo>
                    <a:pt x="98" y="106"/>
                  </a:lnTo>
                  <a:lnTo>
                    <a:pt x="106" y="106"/>
                  </a:lnTo>
                  <a:close/>
                </a:path>
              </a:pathLst>
            </a:custGeom>
            <a:solidFill>
              <a:srgbClr val="FFFFFF"/>
            </a:solidFill>
            <a:ln w="9525">
              <a:noFill/>
              <a:round/>
              <a:headEnd/>
              <a:tailEnd/>
            </a:ln>
          </p:spPr>
          <p:txBody>
            <a:bodyPr/>
            <a:lstStyle/>
            <a:p>
              <a:endParaRPr lang="sl-SI"/>
            </a:p>
          </p:txBody>
        </p:sp>
        <p:sp>
          <p:nvSpPr>
            <p:cNvPr id="228594" name="Freeform 242"/>
            <p:cNvSpPr>
              <a:spLocks/>
            </p:cNvSpPr>
            <p:nvPr/>
          </p:nvSpPr>
          <p:spPr bwMode="auto">
            <a:xfrm>
              <a:off x="3309" y="1846"/>
              <a:ext cx="53" cy="52"/>
            </a:xfrm>
            <a:custGeom>
              <a:avLst/>
              <a:gdLst/>
              <a:ahLst/>
              <a:cxnLst>
                <a:cxn ang="0">
                  <a:pos x="0" y="106"/>
                </a:cxn>
                <a:cxn ang="0">
                  <a:pos x="0" y="106"/>
                </a:cxn>
                <a:cxn ang="0">
                  <a:pos x="22" y="104"/>
                </a:cxn>
                <a:cxn ang="0">
                  <a:pos x="42" y="98"/>
                </a:cxn>
                <a:cxn ang="0">
                  <a:pos x="59" y="87"/>
                </a:cxn>
                <a:cxn ang="0">
                  <a:pos x="75" y="75"/>
                </a:cxn>
                <a:cxn ang="0">
                  <a:pos x="87" y="59"/>
                </a:cxn>
                <a:cxn ang="0">
                  <a:pos x="98" y="42"/>
                </a:cxn>
                <a:cxn ang="0">
                  <a:pos x="104" y="22"/>
                </a:cxn>
                <a:cxn ang="0">
                  <a:pos x="106" y="0"/>
                </a:cxn>
                <a:cxn ang="0">
                  <a:pos x="98" y="0"/>
                </a:cxn>
                <a:cxn ang="0">
                  <a:pos x="96" y="20"/>
                </a:cxn>
                <a:cxn ang="0">
                  <a:pos x="89" y="37"/>
                </a:cxn>
                <a:cxn ang="0">
                  <a:pos x="81" y="55"/>
                </a:cxn>
                <a:cxn ang="0">
                  <a:pos x="69" y="69"/>
                </a:cxn>
                <a:cxn ang="0">
                  <a:pos x="55" y="81"/>
                </a:cxn>
                <a:cxn ang="0">
                  <a:pos x="37" y="89"/>
                </a:cxn>
                <a:cxn ang="0">
                  <a:pos x="20" y="96"/>
                </a:cxn>
                <a:cxn ang="0">
                  <a:pos x="0" y="98"/>
                </a:cxn>
                <a:cxn ang="0">
                  <a:pos x="0" y="98"/>
                </a:cxn>
                <a:cxn ang="0">
                  <a:pos x="0" y="106"/>
                </a:cxn>
              </a:cxnLst>
              <a:rect l="0" t="0" r="r" b="b"/>
              <a:pathLst>
                <a:path w="106" h="106">
                  <a:moveTo>
                    <a:pt x="0" y="106"/>
                  </a:moveTo>
                  <a:lnTo>
                    <a:pt x="0" y="106"/>
                  </a:lnTo>
                  <a:lnTo>
                    <a:pt x="22" y="104"/>
                  </a:lnTo>
                  <a:lnTo>
                    <a:pt x="42" y="98"/>
                  </a:lnTo>
                  <a:lnTo>
                    <a:pt x="59" y="87"/>
                  </a:lnTo>
                  <a:lnTo>
                    <a:pt x="75" y="75"/>
                  </a:lnTo>
                  <a:lnTo>
                    <a:pt x="87" y="59"/>
                  </a:lnTo>
                  <a:lnTo>
                    <a:pt x="98" y="42"/>
                  </a:lnTo>
                  <a:lnTo>
                    <a:pt x="104" y="22"/>
                  </a:lnTo>
                  <a:lnTo>
                    <a:pt x="106" y="0"/>
                  </a:lnTo>
                  <a:lnTo>
                    <a:pt x="98" y="0"/>
                  </a:lnTo>
                  <a:lnTo>
                    <a:pt x="96" y="20"/>
                  </a:lnTo>
                  <a:lnTo>
                    <a:pt x="89" y="37"/>
                  </a:lnTo>
                  <a:lnTo>
                    <a:pt x="81" y="55"/>
                  </a:lnTo>
                  <a:lnTo>
                    <a:pt x="69" y="69"/>
                  </a:lnTo>
                  <a:lnTo>
                    <a:pt x="55" y="81"/>
                  </a:lnTo>
                  <a:lnTo>
                    <a:pt x="37" y="89"/>
                  </a:lnTo>
                  <a:lnTo>
                    <a:pt x="20" y="96"/>
                  </a:lnTo>
                  <a:lnTo>
                    <a:pt x="0" y="98"/>
                  </a:lnTo>
                  <a:lnTo>
                    <a:pt x="0" y="98"/>
                  </a:lnTo>
                  <a:lnTo>
                    <a:pt x="0" y="106"/>
                  </a:lnTo>
                  <a:close/>
                </a:path>
              </a:pathLst>
            </a:custGeom>
            <a:solidFill>
              <a:srgbClr val="FFFFFF"/>
            </a:solidFill>
            <a:ln w="9525">
              <a:noFill/>
              <a:round/>
              <a:headEnd/>
              <a:tailEnd/>
            </a:ln>
          </p:spPr>
          <p:txBody>
            <a:bodyPr/>
            <a:lstStyle/>
            <a:p>
              <a:endParaRPr lang="sl-SI"/>
            </a:p>
          </p:txBody>
        </p:sp>
        <p:sp>
          <p:nvSpPr>
            <p:cNvPr id="228595" name="Freeform 243"/>
            <p:cNvSpPr>
              <a:spLocks/>
            </p:cNvSpPr>
            <p:nvPr/>
          </p:nvSpPr>
          <p:spPr bwMode="auto">
            <a:xfrm>
              <a:off x="3119" y="1581"/>
              <a:ext cx="32" cy="29"/>
            </a:xfrm>
            <a:custGeom>
              <a:avLst/>
              <a:gdLst/>
              <a:ahLst/>
              <a:cxnLst>
                <a:cxn ang="0">
                  <a:pos x="0" y="3"/>
                </a:cxn>
                <a:cxn ang="0">
                  <a:pos x="0" y="3"/>
                </a:cxn>
                <a:cxn ang="0">
                  <a:pos x="4" y="13"/>
                </a:cxn>
                <a:cxn ang="0">
                  <a:pos x="9" y="22"/>
                </a:cxn>
                <a:cxn ang="0">
                  <a:pos x="16" y="32"/>
                </a:cxn>
                <a:cxn ang="0">
                  <a:pos x="23" y="39"/>
                </a:cxn>
                <a:cxn ang="0">
                  <a:pos x="32" y="46"/>
                </a:cxn>
                <a:cxn ang="0">
                  <a:pos x="42" y="52"/>
                </a:cxn>
                <a:cxn ang="0">
                  <a:pos x="52" y="57"/>
                </a:cxn>
                <a:cxn ang="0">
                  <a:pos x="62" y="60"/>
                </a:cxn>
                <a:cxn ang="0">
                  <a:pos x="64" y="51"/>
                </a:cxn>
                <a:cxn ang="0">
                  <a:pos x="54" y="48"/>
                </a:cxn>
                <a:cxn ang="0">
                  <a:pos x="46" y="44"/>
                </a:cxn>
                <a:cxn ang="0">
                  <a:pos x="36" y="40"/>
                </a:cxn>
                <a:cxn ang="0">
                  <a:pos x="29" y="33"/>
                </a:cxn>
                <a:cxn ang="0">
                  <a:pos x="22" y="25"/>
                </a:cxn>
                <a:cxn ang="0">
                  <a:pos x="16" y="18"/>
                </a:cxn>
                <a:cxn ang="0">
                  <a:pos x="12" y="9"/>
                </a:cxn>
                <a:cxn ang="0">
                  <a:pos x="8" y="0"/>
                </a:cxn>
                <a:cxn ang="0">
                  <a:pos x="8" y="0"/>
                </a:cxn>
                <a:cxn ang="0">
                  <a:pos x="0" y="3"/>
                </a:cxn>
              </a:cxnLst>
              <a:rect l="0" t="0" r="r" b="b"/>
              <a:pathLst>
                <a:path w="64" h="60">
                  <a:moveTo>
                    <a:pt x="0" y="3"/>
                  </a:moveTo>
                  <a:lnTo>
                    <a:pt x="0" y="3"/>
                  </a:lnTo>
                  <a:lnTo>
                    <a:pt x="4" y="13"/>
                  </a:lnTo>
                  <a:lnTo>
                    <a:pt x="9" y="22"/>
                  </a:lnTo>
                  <a:lnTo>
                    <a:pt x="16" y="32"/>
                  </a:lnTo>
                  <a:lnTo>
                    <a:pt x="23" y="39"/>
                  </a:lnTo>
                  <a:lnTo>
                    <a:pt x="32" y="46"/>
                  </a:lnTo>
                  <a:lnTo>
                    <a:pt x="42" y="52"/>
                  </a:lnTo>
                  <a:lnTo>
                    <a:pt x="52" y="57"/>
                  </a:lnTo>
                  <a:lnTo>
                    <a:pt x="62" y="60"/>
                  </a:lnTo>
                  <a:lnTo>
                    <a:pt x="64" y="51"/>
                  </a:lnTo>
                  <a:lnTo>
                    <a:pt x="54" y="48"/>
                  </a:lnTo>
                  <a:lnTo>
                    <a:pt x="46" y="44"/>
                  </a:lnTo>
                  <a:lnTo>
                    <a:pt x="36" y="40"/>
                  </a:lnTo>
                  <a:lnTo>
                    <a:pt x="29" y="33"/>
                  </a:lnTo>
                  <a:lnTo>
                    <a:pt x="22" y="25"/>
                  </a:lnTo>
                  <a:lnTo>
                    <a:pt x="16" y="18"/>
                  </a:lnTo>
                  <a:lnTo>
                    <a:pt x="12" y="9"/>
                  </a:lnTo>
                  <a:lnTo>
                    <a:pt x="8" y="0"/>
                  </a:lnTo>
                  <a:lnTo>
                    <a:pt x="8" y="0"/>
                  </a:lnTo>
                  <a:lnTo>
                    <a:pt x="0" y="3"/>
                  </a:lnTo>
                  <a:close/>
                </a:path>
              </a:pathLst>
            </a:custGeom>
            <a:solidFill>
              <a:srgbClr val="FFFFFF"/>
            </a:solidFill>
            <a:ln w="9525">
              <a:noFill/>
              <a:round/>
              <a:headEnd/>
              <a:tailEnd/>
            </a:ln>
          </p:spPr>
          <p:txBody>
            <a:bodyPr/>
            <a:lstStyle/>
            <a:p>
              <a:endParaRPr lang="sl-SI"/>
            </a:p>
          </p:txBody>
        </p:sp>
        <p:sp>
          <p:nvSpPr>
            <p:cNvPr id="228596" name="Freeform 244"/>
            <p:cNvSpPr>
              <a:spLocks/>
            </p:cNvSpPr>
            <p:nvPr/>
          </p:nvSpPr>
          <p:spPr bwMode="auto">
            <a:xfrm>
              <a:off x="3117" y="1532"/>
              <a:ext cx="31" cy="50"/>
            </a:xfrm>
            <a:custGeom>
              <a:avLst/>
              <a:gdLst/>
              <a:ahLst/>
              <a:cxnLst>
                <a:cxn ang="0">
                  <a:pos x="58" y="0"/>
                </a:cxn>
                <a:cxn ang="0">
                  <a:pos x="58" y="0"/>
                </a:cxn>
                <a:cxn ang="0">
                  <a:pos x="42" y="6"/>
                </a:cxn>
                <a:cxn ang="0">
                  <a:pos x="29" y="15"/>
                </a:cxn>
                <a:cxn ang="0">
                  <a:pos x="19" y="26"/>
                </a:cxn>
                <a:cxn ang="0">
                  <a:pos x="9" y="39"/>
                </a:cxn>
                <a:cxn ang="0">
                  <a:pos x="4" y="54"/>
                </a:cxn>
                <a:cxn ang="0">
                  <a:pos x="1" y="67"/>
                </a:cxn>
                <a:cxn ang="0">
                  <a:pos x="0" y="84"/>
                </a:cxn>
                <a:cxn ang="0">
                  <a:pos x="3" y="100"/>
                </a:cxn>
                <a:cxn ang="0">
                  <a:pos x="11" y="97"/>
                </a:cxn>
                <a:cxn ang="0">
                  <a:pos x="8" y="84"/>
                </a:cxn>
                <a:cxn ang="0">
                  <a:pos x="9" y="69"/>
                </a:cxn>
                <a:cxn ang="0">
                  <a:pos x="12" y="56"/>
                </a:cxn>
                <a:cxn ang="0">
                  <a:pos x="18" y="44"/>
                </a:cxn>
                <a:cxn ang="0">
                  <a:pos x="25" y="32"/>
                </a:cxn>
                <a:cxn ang="0">
                  <a:pos x="35" y="22"/>
                </a:cxn>
                <a:cxn ang="0">
                  <a:pos x="47" y="14"/>
                </a:cxn>
                <a:cxn ang="0">
                  <a:pos x="60" y="8"/>
                </a:cxn>
                <a:cxn ang="0">
                  <a:pos x="60" y="8"/>
                </a:cxn>
                <a:cxn ang="0">
                  <a:pos x="58" y="0"/>
                </a:cxn>
              </a:cxnLst>
              <a:rect l="0" t="0" r="r" b="b"/>
              <a:pathLst>
                <a:path w="60" h="100">
                  <a:moveTo>
                    <a:pt x="58" y="0"/>
                  </a:moveTo>
                  <a:lnTo>
                    <a:pt x="58" y="0"/>
                  </a:lnTo>
                  <a:lnTo>
                    <a:pt x="42" y="6"/>
                  </a:lnTo>
                  <a:lnTo>
                    <a:pt x="29" y="15"/>
                  </a:lnTo>
                  <a:lnTo>
                    <a:pt x="19" y="26"/>
                  </a:lnTo>
                  <a:lnTo>
                    <a:pt x="9" y="39"/>
                  </a:lnTo>
                  <a:lnTo>
                    <a:pt x="4" y="54"/>
                  </a:lnTo>
                  <a:lnTo>
                    <a:pt x="1" y="67"/>
                  </a:lnTo>
                  <a:lnTo>
                    <a:pt x="0" y="84"/>
                  </a:lnTo>
                  <a:lnTo>
                    <a:pt x="3" y="100"/>
                  </a:lnTo>
                  <a:lnTo>
                    <a:pt x="11" y="97"/>
                  </a:lnTo>
                  <a:lnTo>
                    <a:pt x="8" y="84"/>
                  </a:lnTo>
                  <a:lnTo>
                    <a:pt x="9" y="69"/>
                  </a:lnTo>
                  <a:lnTo>
                    <a:pt x="12" y="56"/>
                  </a:lnTo>
                  <a:lnTo>
                    <a:pt x="18" y="44"/>
                  </a:lnTo>
                  <a:lnTo>
                    <a:pt x="25" y="32"/>
                  </a:lnTo>
                  <a:lnTo>
                    <a:pt x="35" y="22"/>
                  </a:lnTo>
                  <a:lnTo>
                    <a:pt x="47" y="14"/>
                  </a:lnTo>
                  <a:lnTo>
                    <a:pt x="60" y="8"/>
                  </a:lnTo>
                  <a:lnTo>
                    <a:pt x="60" y="8"/>
                  </a:lnTo>
                  <a:lnTo>
                    <a:pt x="58" y="0"/>
                  </a:lnTo>
                  <a:close/>
                </a:path>
              </a:pathLst>
            </a:custGeom>
            <a:solidFill>
              <a:srgbClr val="FFFFFF"/>
            </a:solidFill>
            <a:ln w="9525">
              <a:noFill/>
              <a:round/>
              <a:headEnd/>
              <a:tailEnd/>
            </a:ln>
          </p:spPr>
          <p:txBody>
            <a:bodyPr/>
            <a:lstStyle/>
            <a:p>
              <a:endParaRPr lang="sl-SI"/>
            </a:p>
          </p:txBody>
        </p:sp>
        <p:sp>
          <p:nvSpPr>
            <p:cNvPr id="228597" name="Freeform 245"/>
            <p:cNvSpPr>
              <a:spLocks/>
            </p:cNvSpPr>
            <p:nvPr/>
          </p:nvSpPr>
          <p:spPr bwMode="auto">
            <a:xfrm>
              <a:off x="3147" y="1530"/>
              <a:ext cx="49" cy="30"/>
            </a:xfrm>
            <a:custGeom>
              <a:avLst/>
              <a:gdLst/>
              <a:ahLst/>
              <a:cxnLst>
                <a:cxn ang="0">
                  <a:pos x="99" y="57"/>
                </a:cxn>
                <a:cxn ang="0">
                  <a:pos x="99" y="57"/>
                </a:cxn>
                <a:cxn ang="0">
                  <a:pos x="92" y="42"/>
                </a:cxn>
                <a:cxn ang="0">
                  <a:pos x="84" y="29"/>
                </a:cxn>
                <a:cxn ang="0">
                  <a:pos x="73" y="18"/>
                </a:cxn>
                <a:cxn ang="0">
                  <a:pos x="60" y="9"/>
                </a:cxn>
                <a:cxn ang="0">
                  <a:pos x="46" y="4"/>
                </a:cxn>
                <a:cxn ang="0">
                  <a:pos x="31" y="1"/>
                </a:cxn>
                <a:cxn ang="0">
                  <a:pos x="16" y="0"/>
                </a:cxn>
                <a:cxn ang="0">
                  <a:pos x="0" y="3"/>
                </a:cxn>
                <a:cxn ang="0">
                  <a:pos x="2" y="11"/>
                </a:cxn>
                <a:cxn ang="0">
                  <a:pos x="16" y="8"/>
                </a:cxn>
                <a:cxn ang="0">
                  <a:pos x="29" y="9"/>
                </a:cxn>
                <a:cxn ang="0">
                  <a:pos x="44" y="12"/>
                </a:cxn>
                <a:cxn ang="0">
                  <a:pos x="56" y="17"/>
                </a:cxn>
                <a:cxn ang="0">
                  <a:pos x="66" y="25"/>
                </a:cxn>
                <a:cxn ang="0">
                  <a:pos x="78" y="35"/>
                </a:cxn>
                <a:cxn ang="0">
                  <a:pos x="84" y="47"/>
                </a:cxn>
                <a:cxn ang="0">
                  <a:pos x="90" y="59"/>
                </a:cxn>
                <a:cxn ang="0">
                  <a:pos x="90" y="59"/>
                </a:cxn>
                <a:cxn ang="0">
                  <a:pos x="99" y="57"/>
                </a:cxn>
              </a:cxnLst>
              <a:rect l="0" t="0" r="r" b="b"/>
              <a:pathLst>
                <a:path w="99" h="59">
                  <a:moveTo>
                    <a:pt x="99" y="57"/>
                  </a:moveTo>
                  <a:lnTo>
                    <a:pt x="99" y="57"/>
                  </a:lnTo>
                  <a:lnTo>
                    <a:pt x="92" y="42"/>
                  </a:lnTo>
                  <a:lnTo>
                    <a:pt x="84" y="29"/>
                  </a:lnTo>
                  <a:lnTo>
                    <a:pt x="73" y="18"/>
                  </a:lnTo>
                  <a:lnTo>
                    <a:pt x="60" y="9"/>
                  </a:lnTo>
                  <a:lnTo>
                    <a:pt x="46" y="4"/>
                  </a:lnTo>
                  <a:lnTo>
                    <a:pt x="31" y="1"/>
                  </a:lnTo>
                  <a:lnTo>
                    <a:pt x="16" y="0"/>
                  </a:lnTo>
                  <a:lnTo>
                    <a:pt x="0" y="3"/>
                  </a:lnTo>
                  <a:lnTo>
                    <a:pt x="2" y="11"/>
                  </a:lnTo>
                  <a:lnTo>
                    <a:pt x="16" y="8"/>
                  </a:lnTo>
                  <a:lnTo>
                    <a:pt x="29" y="9"/>
                  </a:lnTo>
                  <a:lnTo>
                    <a:pt x="44" y="12"/>
                  </a:lnTo>
                  <a:lnTo>
                    <a:pt x="56" y="17"/>
                  </a:lnTo>
                  <a:lnTo>
                    <a:pt x="66" y="25"/>
                  </a:lnTo>
                  <a:lnTo>
                    <a:pt x="78" y="35"/>
                  </a:lnTo>
                  <a:lnTo>
                    <a:pt x="84" y="47"/>
                  </a:lnTo>
                  <a:lnTo>
                    <a:pt x="90" y="59"/>
                  </a:lnTo>
                  <a:lnTo>
                    <a:pt x="90" y="59"/>
                  </a:lnTo>
                  <a:lnTo>
                    <a:pt x="99" y="57"/>
                  </a:lnTo>
                  <a:close/>
                </a:path>
              </a:pathLst>
            </a:custGeom>
            <a:solidFill>
              <a:srgbClr val="FFFFFF"/>
            </a:solidFill>
            <a:ln w="9525">
              <a:noFill/>
              <a:round/>
              <a:headEnd/>
              <a:tailEnd/>
            </a:ln>
          </p:spPr>
          <p:txBody>
            <a:bodyPr/>
            <a:lstStyle/>
            <a:p>
              <a:endParaRPr lang="sl-SI"/>
            </a:p>
          </p:txBody>
        </p:sp>
        <p:sp>
          <p:nvSpPr>
            <p:cNvPr id="228598" name="Freeform 246"/>
            <p:cNvSpPr>
              <a:spLocks/>
            </p:cNvSpPr>
            <p:nvPr/>
          </p:nvSpPr>
          <p:spPr bwMode="auto">
            <a:xfrm>
              <a:off x="3192" y="1559"/>
              <a:ext cx="6" cy="25"/>
            </a:xfrm>
            <a:custGeom>
              <a:avLst/>
              <a:gdLst/>
              <a:ahLst/>
              <a:cxnLst>
                <a:cxn ang="0">
                  <a:pos x="9" y="50"/>
                </a:cxn>
                <a:cxn ang="0">
                  <a:pos x="11" y="45"/>
                </a:cxn>
                <a:cxn ang="0">
                  <a:pos x="12" y="38"/>
                </a:cxn>
                <a:cxn ang="0">
                  <a:pos x="13" y="31"/>
                </a:cxn>
                <a:cxn ang="0">
                  <a:pos x="13" y="25"/>
                </a:cxn>
                <a:cxn ang="0">
                  <a:pos x="13" y="19"/>
                </a:cxn>
                <a:cxn ang="0">
                  <a:pos x="12" y="12"/>
                </a:cxn>
                <a:cxn ang="0">
                  <a:pos x="11" y="6"/>
                </a:cxn>
                <a:cxn ang="0">
                  <a:pos x="9" y="0"/>
                </a:cxn>
                <a:cxn ang="0">
                  <a:pos x="0" y="2"/>
                </a:cxn>
                <a:cxn ang="0">
                  <a:pos x="2" y="8"/>
                </a:cxn>
                <a:cxn ang="0">
                  <a:pos x="3" y="14"/>
                </a:cxn>
                <a:cxn ang="0">
                  <a:pos x="4" y="19"/>
                </a:cxn>
                <a:cxn ang="0">
                  <a:pos x="4" y="25"/>
                </a:cxn>
                <a:cxn ang="0">
                  <a:pos x="4" y="31"/>
                </a:cxn>
                <a:cxn ang="0">
                  <a:pos x="3" y="36"/>
                </a:cxn>
                <a:cxn ang="0">
                  <a:pos x="2" y="42"/>
                </a:cxn>
                <a:cxn ang="0">
                  <a:pos x="0" y="48"/>
                </a:cxn>
                <a:cxn ang="0">
                  <a:pos x="9" y="50"/>
                </a:cxn>
              </a:cxnLst>
              <a:rect l="0" t="0" r="r" b="b"/>
              <a:pathLst>
                <a:path w="13" h="50">
                  <a:moveTo>
                    <a:pt x="9" y="50"/>
                  </a:moveTo>
                  <a:lnTo>
                    <a:pt x="11" y="45"/>
                  </a:lnTo>
                  <a:lnTo>
                    <a:pt x="12" y="38"/>
                  </a:lnTo>
                  <a:lnTo>
                    <a:pt x="13" y="31"/>
                  </a:lnTo>
                  <a:lnTo>
                    <a:pt x="13" y="25"/>
                  </a:lnTo>
                  <a:lnTo>
                    <a:pt x="13" y="19"/>
                  </a:lnTo>
                  <a:lnTo>
                    <a:pt x="12" y="12"/>
                  </a:lnTo>
                  <a:lnTo>
                    <a:pt x="11" y="6"/>
                  </a:lnTo>
                  <a:lnTo>
                    <a:pt x="9" y="0"/>
                  </a:lnTo>
                  <a:lnTo>
                    <a:pt x="0" y="2"/>
                  </a:lnTo>
                  <a:lnTo>
                    <a:pt x="2" y="8"/>
                  </a:lnTo>
                  <a:lnTo>
                    <a:pt x="3" y="14"/>
                  </a:lnTo>
                  <a:lnTo>
                    <a:pt x="4" y="19"/>
                  </a:lnTo>
                  <a:lnTo>
                    <a:pt x="4" y="25"/>
                  </a:lnTo>
                  <a:lnTo>
                    <a:pt x="4" y="31"/>
                  </a:lnTo>
                  <a:lnTo>
                    <a:pt x="3" y="36"/>
                  </a:lnTo>
                  <a:lnTo>
                    <a:pt x="2" y="42"/>
                  </a:lnTo>
                  <a:lnTo>
                    <a:pt x="0" y="48"/>
                  </a:lnTo>
                  <a:lnTo>
                    <a:pt x="9" y="50"/>
                  </a:lnTo>
                  <a:close/>
                </a:path>
              </a:pathLst>
            </a:custGeom>
            <a:solidFill>
              <a:srgbClr val="FFFFFF"/>
            </a:solidFill>
            <a:ln w="9525">
              <a:noFill/>
              <a:round/>
              <a:headEnd/>
              <a:tailEnd/>
            </a:ln>
          </p:spPr>
          <p:txBody>
            <a:bodyPr/>
            <a:lstStyle/>
            <a:p>
              <a:endParaRPr lang="sl-SI"/>
            </a:p>
          </p:txBody>
        </p:sp>
        <p:sp>
          <p:nvSpPr>
            <p:cNvPr id="228599" name="Freeform 247"/>
            <p:cNvSpPr>
              <a:spLocks/>
            </p:cNvSpPr>
            <p:nvPr/>
          </p:nvSpPr>
          <p:spPr bwMode="auto">
            <a:xfrm>
              <a:off x="3467" y="2081"/>
              <a:ext cx="33" cy="29"/>
            </a:xfrm>
            <a:custGeom>
              <a:avLst/>
              <a:gdLst/>
              <a:ahLst/>
              <a:cxnLst>
                <a:cxn ang="0">
                  <a:pos x="64" y="58"/>
                </a:cxn>
                <a:cxn ang="0">
                  <a:pos x="64" y="58"/>
                </a:cxn>
                <a:cxn ang="0">
                  <a:pos x="60" y="47"/>
                </a:cxn>
                <a:cxn ang="0">
                  <a:pos x="55" y="38"/>
                </a:cxn>
                <a:cxn ang="0">
                  <a:pos x="48" y="28"/>
                </a:cxn>
                <a:cxn ang="0">
                  <a:pos x="41" y="20"/>
                </a:cxn>
                <a:cxn ang="0">
                  <a:pos x="32" y="14"/>
                </a:cxn>
                <a:cxn ang="0">
                  <a:pos x="23" y="8"/>
                </a:cxn>
                <a:cxn ang="0">
                  <a:pos x="12" y="4"/>
                </a:cxn>
                <a:cxn ang="0">
                  <a:pos x="2" y="0"/>
                </a:cxn>
                <a:cxn ang="0">
                  <a:pos x="0" y="9"/>
                </a:cxn>
                <a:cxn ang="0">
                  <a:pos x="10" y="12"/>
                </a:cxn>
                <a:cxn ang="0">
                  <a:pos x="18" y="16"/>
                </a:cxn>
                <a:cxn ang="0">
                  <a:pos x="28" y="20"/>
                </a:cxn>
                <a:cxn ang="0">
                  <a:pos x="35" y="26"/>
                </a:cxn>
                <a:cxn ang="0">
                  <a:pos x="42" y="35"/>
                </a:cxn>
                <a:cxn ang="0">
                  <a:pos x="48" y="42"/>
                </a:cxn>
                <a:cxn ang="0">
                  <a:pos x="52" y="51"/>
                </a:cxn>
                <a:cxn ang="0">
                  <a:pos x="56" y="60"/>
                </a:cxn>
                <a:cxn ang="0">
                  <a:pos x="56" y="60"/>
                </a:cxn>
                <a:cxn ang="0">
                  <a:pos x="64" y="58"/>
                </a:cxn>
              </a:cxnLst>
              <a:rect l="0" t="0" r="r" b="b"/>
              <a:pathLst>
                <a:path w="64" h="60">
                  <a:moveTo>
                    <a:pt x="64" y="58"/>
                  </a:moveTo>
                  <a:lnTo>
                    <a:pt x="64" y="58"/>
                  </a:lnTo>
                  <a:lnTo>
                    <a:pt x="60" y="47"/>
                  </a:lnTo>
                  <a:lnTo>
                    <a:pt x="55" y="38"/>
                  </a:lnTo>
                  <a:lnTo>
                    <a:pt x="48" y="28"/>
                  </a:lnTo>
                  <a:lnTo>
                    <a:pt x="41" y="20"/>
                  </a:lnTo>
                  <a:lnTo>
                    <a:pt x="32" y="14"/>
                  </a:lnTo>
                  <a:lnTo>
                    <a:pt x="23" y="8"/>
                  </a:lnTo>
                  <a:lnTo>
                    <a:pt x="12" y="4"/>
                  </a:lnTo>
                  <a:lnTo>
                    <a:pt x="2" y="0"/>
                  </a:lnTo>
                  <a:lnTo>
                    <a:pt x="0" y="9"/>
                  </a:lnTo>
                  <a:lnTo>
                    <a:pt x="10" y="12"/>
                  </a:lnTo>
                  <a:lnTo>
                    <a:pt x="18" y="16"/>
                  </a:lnTo>
                  <a:lnTo>
                    <a:pt x="28" y="20"/>
                  </a:lnTo>
                  <a:lnTo>
                    <a:pt x="35" y="26"/>
                  </a:lnTo>
                  <a:lnTo>
                    <a:pt x="42" y="35"/>
                  </a:lnTo>
                  <a:lnTo>
                    <a:pt x="48" y="42"/>
                  </a:lnTo>
                  <a:lnTo>
                    <a:pt x="52" y="51"/>
                  </a:lnTo>
                  <a:lnTo>
                    <a:pt x="56" y="60"/>
                  </a:lnTo>
                  <a:lnTo>
                    <a:pt x="56" y="60"/>
                  </a:lnTo>
                  <a:lnTo>
                    <a:pt x="64" y="58"/>
                  </a:lnTo>
                  <a:close/>
                </a:path>
              </a:pathLst>
            </a:custGeom>
            <a:solidFill>
              <a:srgbClr val="FFFFFF"/>
            </a:solidFill>
            <a:ln w="9525">
              <a:noFill/>
              <a:round/>
              <a:headEnd/>
              <a:tailEnd/>
            </a:ln>
          </p:spPr>
          <p:txBody>
            <a:bodyPr/>
            <a:lstStyle/>
            <a:p>
              <a:endParaRPr lang="sl-SI"/>
            </a:p>
          </p:txBody>
        </p:sp>
        <p:sp>
          <p:nvSpPr>
            <p:cNvPr id="228600" name="Freeform 248"/>
            <p:cNvSpPr>
              <a:spLocks/>
            </p:cNvSpPr>
            <p:nvPr/>
          </p:nvSpPr>
          <p:spPr bwMode="auto">
            <a:xfrm>
              <a:off x="3471" y="2109"/>
              <a:ext cx="30" cy="50"/>
            </a:xfrm>
            <a:custGeom>
              <a:avLst/>
              <a:gdLst/>
              <a:ahLst/>
              <a:cxnLst>
                <a:cxn ang="0">
                  <a:pos x="2" y="99"/>
                </a:cxn>
                <a:cxn ang="0">
                  <a:pos x="2" y="99"/>
                </a:cxn>
                <a:cxn ang="0">
                  <a:pos x="18" y="93"/>
                </a:cxn>
                <a:cxn ang="0">
                  <a:pos x="31" y="84"/>
                </a:cxn>
                <a:cxn ang="0">
                  <a:pos x="41" y="73"/>
                </a:cxn>
                <a:cxn ang="0">
                  <a:pos x="51" y="60"/>
                </a:cxn>
                <a:cxn ang="0">
                  <a:pos x="56" y="45"/>
                </a:cxn>
                <a:cxn ang="0">
                  <a:pos x="59" y="32"/>
                </a:cxn>
                <a:cxn ang="0">
                  <a:pos x="60" y="15"/>
                </a:cxn>
                <a:cxn ang="0">
                  <a:pos x="57" y="0"/>
                </a:cxn>
                <a:cxn ang="0">
                  <a:pos x="49" y="2"/>
                </a:cxn>
                <a:cxn ang="0">
                  <a:pos x="52" y="15"/>
                </a:cxn>
                <a:cxn ang="0">
                  <a:pos x="51" y="30"/>
                </a:cxn>
                <a:cxn ang="0">
                  <a:pos x="48" y="43"/>
                </a:cxn>
                <a:cxn ang="0">
                  <a:pos x="43" y="56"/>
                </a:cxn>
                <a:cxn ang="0">
                  <a:pos x="35" y="67"/>
                </a:cxn>
                <a:cxn ang="0">
                  <a:pos x="25" y="77"/>
                </a:cxn>
                <a:cxn ang="0">
                  <a:pos x="13" y="85"/>
                </a:cxn>
                <a:cxn ang="0">
                  <a:pos x="0" y="91"/>
                </a:cxn>
                <a:cxn ang="0">
                  <a:pos x="0" y="91"/>
                </a:cxn>
                <a:cxn ang="0">
                  <a:pos x="2" y="99"/>
                </a:cxn>
              </a:cxnLst>
              <a:rect l="0" t="0" r="r" b="b"/>
              <a:pathLst>
                <a:path w="60" h="99">
                  <a:moveTo>
                    <a:pt x="2" y="99"/>
                  </a:moveTo>
                  <a:lnTo>
                    <a:pt x="2" y="99"/>
                  </a:lnTo>
                  <a:lnTo>
                    <a:pt x="18" y="93"/>
                  </a:lnTo>
                  <a:lnTo>
                    <a:pt x="31" y="84"/>
                  </a:lnTo>
                  <a:lnTo>
                    <a:pt x="41" y="73"/>
                  </a:lnTo>
                  <a:lnTo>
                    <a:pt x="51" y="60"/>
                  </a:lnTo>
                  <a:lnTo>
                    <a:pt x="56" y="45"/>
                  </a:lnTo>
                  <a:lnTo>
                    <a:pt x="59" y="32"/>
                  </a:lnTo>
                  <a:lnTo>
                    <a:pt x="60" y="15"/>
                  </a:lnTo>
                  <a:lnTo>
                    <a:pt x="57" y="0"/>
                  </a:lnTo>
                  <a:lnTo>
                    <a:pt x="49" y="2"/>
                  </a:lnTo>
                  <a:lnTo>
                    <a:pt x="52" y="15"/>
                  </a:lnTo>
                  <a:lnTo>
                    <a:pt x="51" y="30"/>
                  </a:lnTo>
                  <a:lnTo>
                    <a:pt x="48" y="43"/>
                  </a:lnTo>
                  <a:lnTo>
                    <a:pt x="43" y="56"/>
                  </a:lnTo>
                  <a:lnTo>
                    <a:pt x="35" y="67"/>
                  </a:lnTo>
                  <a:lnTo>
                    <a:pt x="25" y="77"/>
                  </a:lnTo>
                  <a:lnTo>
                    <a:pt x="13" y="85"/>
                  </a:lnTo>
                  <a:lnTo>
                    <a:pt x="0" y="91"/>
                  </a:lnTo>
                  <a:lnTo>
                    <a:pt x="0" y="91"/>
                  </a:lnTo>
                  <a:lnTo>
                    <a:pt x="2" y="99"/>
                  </a:lnTo>
                  <a:close/>
                </a:path>
              </a:pathLst>
            </a:custGeom>
            <a:solidFill>
              <a:srgbClr val="FFFFFF"/>
            </a:solidFill>
            <a:ln w="9525">
              <a:noFill/>
              <a:round/>
              <a:headEnd/>
              <a:tailEnd/>
            </a:ln>
          </p:spPr>
          <p:txBody>
            <a:bodyPr/>
            <a:lstStyle/>
            <a:p>
              <a:endParaRPr lang="sl-SI"/>
            </a:p>
          </p:txBody>
        </p:sp>
        <p:sp>
          <p:nvSpPr>
            <p:cNvPr id="228601" name="Freeform 249"/>
            <p:cNvSpPr>
              <a:spLocks/>
            </p:cNvSpPr>
            <p:nvPr/>
          </p:nvSpPr>
          <p:spPr bwMode="auto">
            <a:xfrm>
              <a:off x="3423" y="2131"/>
              <a:ext cx="49" cy="30"/>
            </a:xfrm>
            <a:custGeom>
              <a:avLst/>
              <a:gdLst/>
              <a:ahLst/>
              <a:cxnLst>
                <a:cxn ang="0">
                  <a:pos x="0" y="2"/>
                </a:cxn>
                <a:cxn ang="0">
                  <a:pos x="0" y="2"/>
                </a:cxn>
                <a:cxn ang="0">
                  <a:pos x="8" y="17"/>
                </a:cxn>
                <a:cxn ang="0">
                  <a:pos x="16" y="30"/>
                </a:cxn>
                <a:cxn ang="0">
                  <a:pos x="26" y="41"/>
                </a:cxn>
                <a:cxn ang="0">
                  <a:pos x="39" y="49"/>
                </a:cxn>
                <a:cxn ang="0">
                  <a:pos x="53" y="55"/>
                </a:cxn>
                <a:cxn ang="0">
                  <a:pos x="68" y="58"/>
                </a:cxn>
                <a:cxn ang="0">
                  <a:pos x="83" y="59"/>
                </a:cxn>
                <a:cxn ang="0">
                  <a:pos x="99" y="56"/>
                </a:cxn>
                <a:cxn ang="0">
                  <a:pos x="97" y="48"/>
                </a:cxn>
                <a:cxn ang="0">
                  <a:pos x="83" y="51"/>
                </a:cxn>
                <a:cxn ang="0">
                  <a:pos x="70" y="50"/>
                </a:cxn>
                <a:cxn ang="0">
                  <a:pos x="55" y="47"/>
                </a:cxn>
                <a:cxn ang="0">
                  <a:pos x="43" y="41"/>
                </a:cxn>
                <a:cxn ang="0">
                  <a:pos x="33" y="34"/>
                </a:cxn>
                <a:cxn ang="0">
                  <a:pos x="22" y="24"/>
                </a:cxn>
                <a:cxn ang="0">
                  <a:pos x="14" y="13"/>
                </a:cxn>
                <a:cxn ang="0">
                  <a:pos x="9" y="0"/>
                </a:cxn>
                <a:cxn ang="0">
                  <a:pos x="9" y="0"/>
                </a:cxn>
                <a:cxn ang="0">
                  <a:pos x="0" y="2"/>
                </a:cxn>
              </a:cxnLst>
              <a:rect l="0" t="0" r="r" b="b"/>
              <a:pathLst>
                <a:path w="99" h="59">
                  <a:moveTo>
                    <a:pt x="0" y="2"/>
                  </a:moveTo>
                  <a:lnTo>
                    <a:pt x="0" y="2"/>
                  </a:lnTo>
                  <a:lnTo>
                    <a:pt x="8" y="17"/>
                  </a:lnTo>
                  <a:lnTo>
                    <a:pt x="16" y="30"/>
                  </a:lnTo>
                  <a:lnTo>
                    <a:pt x="26" y="41"/>
                  </a:lnTo>
                  <a:lnTo>
                    <a:pt x="39" y="49"/>
                  </a:lnTo>
                  <a:lnTo>
                    <a:pt x="53" y="55"/>
                  </a:lnTo>
                  <a:lnTo>
                    <a:pt x="68" y="58"/>
                  </a:lnTo>
                  <a:lnTo>
                    <a:pt x="83" y="59"/>
                  </a:lnTo>
                  <a:lnTo>
                    <a:pt x="99" y="56"/>
                  </a:lnTo>
                  <a:lnTo>
                    <a:pt x="97" y="48"/>
                  </a:lnTo>
                  <a:lnTo>
                    <a:pt x="83" y="51"/>
                  </a:lnTo>
                  <a:lnTo>
                    <a:pt x="70" y="50"/>
                  </a:lnTo>
                  <a:lnTo>
                    <a:pt x="55" y="47"/>
                  </a:lnTo>
                  <a:lnTo>
                    <a:pt x="43" y="41"/>
                  </a:lnTo>
                  <a:lnTo>
                    <a:pt x="33" y="34"/>
                  </a:lnTo>
                  <a:lnTo>
                    <a:pt x="22" y="24"/>
                  </a:lnTo>
                  <a:lnTo>
                    <a:pt x="14" y="13"/>
                  </a:lnTo>
                  <a:lnTo>
                    <a:pt x="9" y="0"/>
                  </a:lnTo>
                  <a:lnTo>
                    <a:pt x="9" y="0"/>
                  </a:lnTo>
                  <a:lnTo>
                    <a:pt x="0" y="2"/>
                  </a:lnTo>
                  <a:close/>
                </a:path>
              </a:pathLst>
            </a:custGeom>
            <a:solidFill>
              <a:srgbClr val="FFFFFF"/>
            </a:solidFill>
            <a:ln w="9525">
              <a:noFill/>
              <a:round/>
              <a:headEnd/>
              <a:tailEnd/>
            </a:ln>
          </p:spPr>
          <p:txBody>
            <a:bodyPr/>
            <a:lstStyle/>
            <a:p>
              <a:endParaRPr lang="sl-SI"/>
            </a:p>
          </p:txBody>
        </p:sp>
        <p:sp>
          <p:nvSpPr>
            <p:cNvPr id="228602" name="Freeform 250"/>
            <p:cNvSpPr>
              <a:spLocks/>
            </p:cNvSpPr>
            <p:nvPr/>
          </p:nvSpPr>
          <p:spPr bwMode="auto">
            <a:xfrm>
              <a:off x="3421" y="2107"/>
              <a:ext cx="6" cy="25"/>
            </a:xfrm>
            <a:custGeom>
              <a:avLst/>
              <a:gdLst/>
              <a:ahLst/>
              <a:cxnLst>
                <a:cxn ang="0">
                  <a:pos x="4" y="0"/>
                </a:cxn>
                <a:cxn ang="0">
                  <a:pos x="2" y="6"/>
                </a:cxn>
                <a:cxn ang="0">
                  <a:pos x="1" y="12"/>
                </a:cxn>
                <a:cxn ang="0">
                  <a:pos x="0" y="19"/>
                </a:cxn>
                <a:cxn ang="0">
                  <a:pos x="0" y="25"/>
                </a:cxn>
                <a:cxn ang="0">
                  <a:pos x="0" y="32"/>
                </a:cxn>
                <a:cxn ang="0">
                  <a:pos x="1" y="38"/>
                </a:cxn>
                <a:cxn ang="0">
                  <a:pos x="2" y="44"/>
                </a:cxn>
                <a:cxn ang="0">
                  <a:pos x="4" y="50"/>
                </a:cxn>
                <a:cxn ang="0">
                  <a:pos x="13" y="48"/>
                </a:cxn>
                <a:cxn ang="0">
                  <a:pos x="11" y="42"/>
                </a:cxn>
                <a:cxn ang="0">
                  <a:pos x="10" y="36"/>
                </a:cxn>
                <a:cxn ang="0">
                  <a:pos x="9" y="32"/>
                </a:cxn>
                <a:cxn ang="0">
                  <a:pos x="9" y="25"/>
                </a:cxn>
                <a:cxn ang="0">
                  <a:pos x="9" y="19"/>
                </a:cxn>
                <a:cxn ang="0">
                  <a:pos x="10" y="14"/>
                </a:cxn>
                <a:cxn ang="0">
                  <a:pos x="11" y="8"/>
                </a:cxn>
                <a:cxn ang="0">
                  <a:pos x="13" y="2"/>
                </a:cxn>
                <a:cxn ang="0">
                  <a:pos x="4" y="0"/>
                </a:cxn>
              </a:cxnLst>
              <a:rect l="0" t="0" r="r" b="b"/>
              <a:pathLst>
                <a:path w="13" h="50">
                  <a:moveTo>
                    <a:pt x="4" y="0"/>
                  </a:moveTo>
                  <a:lnTo>
                    <a:pt x="2" y="6"/>
                  </a:lnTo>
                  <a:lnTo>
                    <a:pt x="1" y="12"/>
                  </a:lnTo>
                  <a:lnTo>
                    <a:pt x="0" y="19"/>
                  </a:lnTo>
                  <a:lnTo>
                    <a:pt x="0" y="25"/>
                  </a:lnTo>
                  <a:lnTo>
                    <a:pt x="0" y="32"/>
                  </a:lnTo>
                  <a:lnTo>
                    <a:pt x="1" y="38"/>
                  </a:lnTo>
                  <a:lnTo>
                    <a:pt x="2" y="44"/>
                  </a:lnTo>
                  <a:lnTo>
                    <a:pt x="4" y="50"/>
                  </a:lnTo>
                  <a:lnTo>
                    <a:pt x="13" y="48"/>
                  </a:lnTo>
                  <a:lnTo>
                    <a:pt x="11" y="42"/>
                  </a:lnTo>
                  <a:lnTo>
                    <a:pt x="10" y="36"/>
                  </a:lnTo>
                  <a:lnTo>
                    <a:pt x="9" y="32"/>
                  </a:lnTo>
                  <a:lnTo>
                    <a:pt x="9" y="25"/>
                  </a:lnTo>
                  <a:lnTo>
                    <a:pt x="9" y="19"/>
                  </a:lnTo>
                  <a:lnTo>
                    <a:pt x="10" y="14"/>
                  </a:lnTo>
                  <a:lnTo>
                    <a:pt x="11" y="8"/>
                  </a:lnTo>
                  <a:lnTo>
                    <a:pt x="13" y="2"/>
                  </a:lnTo>
                  <a:lnTo>
                    <a:pt x="4" y="0"/>
                  </a:lnTo>
                  <a:close/>
                </a:path>
              </a:pathLst>
            </a:custGeom>
            <a:solidFill>
              <a:srgbClr val="FFFFFF"/>
            </a:solidFill>
            <a:ln w="9525">
              <a:noFill/>
              <a:round/>
              <a:headEnd/>
              <a:tailEnd/>
            </a:ln>
          </p:spPr>
          <p:txBody>
            <a:bodyPr/>
            <a:lstStyle/>
            <a:p>
              <a:endParaRPr lang="sl-SI"/>
            </a:p>
          </p:txBody>
        </p:sp>
        <p:sp>
          <p:nvSpPr>
            <p:cNvPr id="228603" name="Freeform 251"/>
            <p:cNvSpPr>
              <a:spLocks/>
            </p:cNvSpPr>
            <p:nvPr/>
          </p:nvSpPr>
          <p:spPr bwMode="auto">
            <a:xfrm>
              <a:off x="2986" y="1863"/>
              <a:ext cx="40" cy="16"/>
            </a:xfrm>
            <a:custGeom>
              <a:avLst/>
              <a:gdLst/>
              <a:ahLst/>
              <a:cxnLst>
                <a:cxn ang="0">
                  <a:pos x="0" y="31"/>
                </a:cxn>
                <a:cxn ang="0">
                  <a:pos x="0" y="31"/>
                </a:cxn>
                <a:cxn ang="0">
                  <a:pos x="12" y="34"/>
                </a:cxn>
                <a:cxn ang="0">
                  <a:pos x="22" y="34"/>
                </a:cxn>
                <a:cxn ang="0">
                  <a:pos x="33" y="32"/>
                </a:cxn>
                <a:cxn ang="0">
                  <a:pos x="43" y="30"/>
                </a:cxn>
                <a:cxn ang="0">
                  <a:pos x="53" y="26"/>
                </a:cxn>
                <a:cxn ang="0">
                  <a:pos x="62" y="20"/>
                </a:cxn>
                <a:cxn ang="0">
                  <a:pos x="72" y="14"/>
                </a:cxn>
                <a:cxn ang="0">
                  <a:pos x="80" y="7"/>
                </a:cxn>
                <a:cxn ang="0">
                  <a:pos x="74" y="0"/>
                </a:cxn>
                <a:cxn ang="0">
                  <a:pos x="66" y="8"/>
                </a:cxn>
                <a:cxn ang="0">
                  <a:pos x="58" y="14"/>
                </a:cxn>
                <a:cxn ang="0">
                  <a:pos x="49" y="18"/>
                </a:cxn>
                <a:cxn ang="0">
                  <a:pos x="41" y="22"/>
                </a:cxn>
                <a:cxn ang="0">
                  <a:pos x="31" y="24"/>
                </a:cxn>
                <a:cxn ang="0">
                  <a:pos x="22" y="25"/>
                </a:cxn>
                <a:cxn ang="0">
                  <a:pos x="12" y="25"/>
                </a:cxn>
                <a:cxn ang="0">
                  <a:pos x="2" y="23"/>
                </a:cxn>
                <a:cxn ang="0">
                  <a:pos x="2" y="23"/>
                </a:cxn>
                <a:cxn ang="0">
                  <a:pos x="0" y="31"/>
                </a:cxn>
              </a:cxnLst>
              <a:rect l="0" t="0" r="r" b="b"/>
              <a:pathLst>
                <a:path w="80" h="34">
                  <a:moveTo>
                    <a:pt x="0" y="31"/>
                  </a:moveTo>
                  <a:lnTo>
                    <a:pt x="0" y="31"/>
                  </a:lnTo>
                  <a:lnTo>
                    <a:pt x="12" y="34"/>
                  </a:lnTo>
                  <a:lnTo>
                    <a:pt x="22" y="34"/>
                  </a:lnTo>
                  <a:lnTo>
                    <a:pt x="33" y="32"/>
                  </a:lnTo>
                  <a:lnTo>
                    <a:pt x="43" y="30"/>
                  </a:lnTo>
                  <a:lnTo>
                    <a:pt x="53" y="26"/>
                  </a:lnTo>
                  <a:lnTo>
                    <a:pt x="62" y="20"/>
                  </a:lnTo>
                  <a:lnTo>
                    <a:pt x="72" y="14"/>
                  </a:lnTo>
                  <a:lnTo>
                    <a:pt x="80" y="7"/>
                  </a:lnTo>
                  <a:lnTo>
                    <a:pt x="74" y="0"/>
                  </a:lnTo>
                  <a:lnTo>
                    <a:pt x="66" y="8"/>
                  </a:lnTo>
                  <a:lnTo>
                    <a:pt x="58" y="14"/>
                  </a:lnTo>
                  <a:lnTo>
                    <a:pt x="49" y="18"/>
                  </a:lnTo>
                  <a:lnTo>
                    <a:pt x="41" y="22"/>
                  </a:lnTo>
                  <a:lnTo>
                    <a:pt x="31" y="24"/>
                  </a:lnTo>
                  <a:lnTo>
                    <a:pt x="22" y="25"/>
                  </a:lnTo>
                  <a:lnTo>
                    <a:pt x="12" y="25"/>
                  </a:lnTo>
                  <a:lnTo>
                    <a:pt x="2" y="23"/>
                  </a:lnTo>
                  <a:lnTo>
                    <a:pt x="2" y="23"/>
                  </a:lnTo>
                  <a:lnTo>
                    <a:pt x="0" y="31"/>
                  </a:lnTo>
                  <a:close/>
                </a:path>
              </a:pathLst>
            </a:custGeom>
            <a:solidFill>
              <a:srgbClr val="FFFFFF"/>
            </a:solidFill>
            <a:ln w="9525">
              <a:noFill/>
              <a:round/>
              <a:headEnd/>
              <a:tailEnd/>
            </a:ln>
          </p:spPr>
          <p:txBody>
            <a:bodyPr/>
            <a:lstStyle/>
            <a:p>
              <a:endParaRPr lang="sl-SI"/>
            </a:p>
          </p:txBody>
        </p:sp>
        <p:sp>
          <p:nvSpPr>
            <p:cNvPr id="228604" name="Freeform 252"/>
            <p:cNvSpPr>
              <a:spLocks/>
            </p:cNvSpPr>
            <p:nvPr/>
          </p:nvSpPr>
          <p:spPr bwMode="auto">
            <a:xfrm>
              <a:off x="2955" y="1830"/>
              <a:ext cx="32" cy="48"/>
            </a:xfrm>
            <a:custGeom>
              <a:avLst/>
              <a:gdLst/>
              <a:ahLst/>
              <a:cxnLst>
                <a:cxn ang="0">
                  <a:pos x="2" y="0"/>
                </a:cxn>
                <a:cxn ang="0">
                  <a:pos x="2" y="0"/>
                </a:cxn>
                <a:cxn ang="0">
                  <a:pos x="0" y="17"/>
                </a:cxn>
                <a:cxn ang="0">
                  <a:pos x="1" y="32"/>
                </a:cxn>
                <a:cxn ang="0">
                  <a:pos x="5" y="47"/>
                </a:cxn>
                <a:cxn ang="0">
                  <a:pos x="12" y="60"/>
                </a:cxn>
                <a:cxn ang="0">
                  <a:pos x="22" y="73"/>
                </a:cxn>
                <a:cxn ang="0">
                  <a:pos x="33" y="83"/>
                </a:cxn>
                <a:cxn ang="0">
                  <a:pos x="46" y="91"/>
                </a:cxn>
                <a:cxn ang="0">
                  <a:pos x="61" y="96"/>
                </a:cxn>
                <a:cxn ang="0">
                  <a:pos x="63" y="88"/>
                </a:cxn>
                <a:cxn ang="0">
                  <a:pos x="50" y="83"/>
                </a:cxn>
                <a:cxn ang="0">
                  <a:pos x="37" y="77"/>
                </a:cxn>
                <a:cxn ang="0">
                  <a:pos x="28" y="66"/>
                </a:cxn>
                <a:cxn ang="0">
                  <a:pos x="19" y="56"/>
                </a:cxn>
                <a:cxn ang="0">
                  <a:pos x="13" y="45"/>
                </a:cxn>
                <a:cxn ang="0">
                  <a:pos x="9" y="30"/>
                </a:cxn>
                <a:cxn ang="0">
                  <a:pos x="8" y="17"/>
                </a:cxn>
                <a:cxn ang="0">
                  <a:pos x="10" y="2"/>
                </a:cxn>
                <a:cxn ang="0">
                  <a:pos x="10" y="2"/>
                </a:cxn>
                <a:cxn ang="0">
                  <a:pos x="2" y="0"/>
                </a:cxn>
              </a:cxnLst>
              <a:rect l="0" t="0" r="r" b="b"/>
              <a:pathLst>
                <a:path w="63" h="96">
                  <a:moveTo>
                    <a:pt x="2" y="0"/>
                  </a:moveTo>
                  <a:lnTo>
                    <a:pt x="2" y="0"/>
                  </a:lnTo>
                  <a:lnTo>
                    <a:pt x="0" y="17"/>
                  </a:lnTo>
                  <a:lnTo>
                    <a:pt x="1" y="32"/>
                  </a:lnTo>
                  <a:lnTo>
                    <a:pt x="5" y="47"/>
                  </a:lnTo>
                  <a:lnTo>
                    <a:pt x="12" y="60"/>
                  </a:lnTo>
                  <a:lnTo>
                    <a:pt x="22" y="73"/>
                  </a:lnTo>
                  <a:lnTo>
                    <a:pt x="33" y="83"/>
                  </a:lnTo>
                  <a:lnTo>
                    <a:pt x="46" y="91"/>
                  </a:lnTo>
                  <a:lnTo>
                    <a:pt x="61" y="96"/>
                  </a:lnTo>
                  <a:lnTo>
                    <a:pt x="63" y="88"/>
                  </a:lnTo>
                  <a:lnTo>
                    <a:pt x="50" y="83"/>
                  </a:lnTo>
                  <a:lnTo>
                    <a:pt x="37" y="77"/>
                  </a:lnTo>
                  <a:lnTo>
                    <a:pt x="28" y="66"/>
                  </a:lnTo>
                  <a:lnTo>
                    <a:pt x="19" y="56"/>
                  </a:lnTo>
                  <a:lnTo>
                    <a:pt x="13" y="45"/>
                  </a:lnTo>
                  <a:lnTo>
                    <a:pt x="9" y="30"/>
                  </a:lnTo>
                  <a:lnTo>
                    <a:pt x="8" y="17"/>
                  </a:lnTo>
                  <a:lnTo>
                    <a:pt x="10" y="2"/>
                  </a:lnTo>
                  <a:lnTo>
                    <a:pt x="10" y="2"/>
                  </a:lnTo>
                  <a:lnTo>
                    <a:pt x="2" y="0"/>
                  </a:lnTo>
                  <a:close/>
                </a:path>
              </a:pathLst>
            </a:custGeom>
            <a:solidFill>
              <a:srgbClr val="FFFFFF"/>
            </a:solidFill>
            <a:ln w="9525">
              <a:noFill/>
              <a:round/>
              <a:headEnd/>
              <a:tailEnd/>
            </a:ln>
          </p:spPr>
          <p:txBody>
            <a:bodyPr/>
            <a:lstStyle/>
            <a:p>
              <a:endParaRPr lang="sl-SI"/>
            </a:p>
          </p:txBody>
        </p:sp>
        <p:sp>
          <p:nvSpPr>
            <p:cNvPr id="228605" name="Freeform 253"/>
            <p:cNvSpPr>
              <a:spLocks/>
            </p:cNvSpPr>
            <p:nvPr/>
          </p:nvSpPr>
          <p:spPr bwMode="auto">
            <a:xfrm>
              <a:off x="2956" y="1799"/>
              <a:ext cx="48" cy="32"/>
            </a:xfrm>
            <a:custGeom>
              <a:avLst/>
              <a:gdLst/>
              <a:ahLst/>
              <a:cxnLst>
                <a:cxn ang="0">
                  <a:pos x="96" y="2"/>
                </a:cxn>
                <a:cxn ang="0">
                  <a:pos x="96" y="2"/>
                </a:cxn>
                <a:cxn ang="0">
                  <a:pos x="80" y="0"/>
                </a:cxn>
                <a:cxn ang="0">
                  <a:pos x="64" y="2"/>
                </a:cxn>
                <a:cxn ang="0">
                  <a:pos x="50" y="6"/>
                </a:cxn>
                <a:cxn ang="0">
                  <a:pos x="36" y="13"/>
                </a:cxn>
                <a:cxn ang="0">
                  <a:pos x="23" y="21"/>
                </a:cxn>
                <a:cxn ang="0">
                  <a:pos x="13" y="33"/>
                </a:cxn>
                <a:cxn ang="0">
                  <a:pos x="5" y="45"/>
                </a:cxn>
                <a:cxn ang="0">
                  <a:pos x="0" y="61"/>
                </a:cxn>
                <a:cxn ang="0">
                  <a:pos x="8" y="63"/>
                </a:cxn>
                <a:cxn ang="0">
                  <a:pos x="13" y="49"/>
                </a:cxn>
                <a:cxn ang="0">
                  <a:pos x="20" y="37"/>
                </a:cxn>
                <a:cxn ang="0">
                  <a:pos x="29" y="28"/>
                </a:cxn>
                <a:cxn ang="0">
                  <a:pos x="40" y="19"/>
                </a:cxn>
                <a:cxn ang="0">
                  <a:pos x="52" y="14"/>
                </a:cxn>
                <a:cxn ang="0">
                  <a:pos x="66" y="10"/>
                </a:cxn>
                <a:cxn ang="0">
                  <a:pos x="80" y="8"/>
                </a:cxn>
                <a:cxn ang="0">
                  <a:pos x="93" y="10"/>
                </a:cxn>
                <a:cxn ang="0">
                  <a:pos x="93" y="10"/>
                </a:cxn>
                <a:cxn ang="0">
                  <a:pos x="96" y="2"/>
                </a:cxn>
              </a:cxnLst>
              <a:rect l="0" t="0" r="r" b="b"/>
              <a:pathLst>
                <a:path w="96" h="63">
                  <a:moveTo>
                    <a:pt x="96" y="2"/>
                  </a:moveTo>
                  <a:lnTo>
                    <a:pt x="96" y="2"/>
                  </a:lnTo>
                  <a:lnTo>
                    <a:pt x="80" y="0"/>
                  </a:lnTo>
                  <a:lnTo>
                    <a:pt x="64" y="2"/>
                  </a:lnTo>
                  <a:lnTo>
                    <a:pt x="50" y="6"/>
                  </a:lnTo>
                  <a:lnTo>
                    <a:pt x="36" y="13"/>
                  </a:lnTo>
                  <a:lnTo>
                    <a:pt x="23" y="21"/>
                  </a:lnTo>
                  <a:lnTo>
                    <a:pt x="13" y="33"/>
                  </a:lnTo>
                  <a:lnTo>
                    <a:pt x="5" y="45"/>
                  </a:lnTo>
                  <a:lnTo>
                    <a:pt x="0" y="61"/>
                  </a:lnTo>
                  <a:lnTo>
                    <a:pt x="8" y="63"/>
                  </a:lnTo>
                  <a:lnTo>
                    <a:pt x="13" y="49"/>
                  </a:lnTo>
                  <a:lnTo>
                    <a:pt x="20" y="37"/>
                  </a:lnTo>
                  <a:lnTo>
                    <a:pt x="29" y="28"/>
                  </a:lnTo>
                  <a:lnTo>
                    <a:pt x="40" y="19"/>
                  </a:lnTo>
                  <a:lnTo>
                    <a:pt x="52" y="14"/>
                  </a:lnTo>
                  <a:lnTo>
                    <a:pt x="66" y="10"/>
                  </a:lnTo>
                  <a:lnTo>
                    <a:pt x="80" y="8"/>
                  </a:lnTo>
                  <a:lnTo>
                    <a:pt x="93" y="10"/>
                  </a:lnTo>
                  <a:lnTo>
                    <a:pt x="93" y="10"/>
                  </a:lnTo>
                  <a:lnTo>
                    <a:pt x="96" y="2"/>
                  </a:lnTo>
                  <a:close/>
                </a:path>
              </a:pathLst>
            </a:custGeom>
            <a:solidFill>
              <a:srgbClr val="FFFFFF"/>
            </a:solidFill>
            <a:ln w="9525">
              <a:noFill/>
              <a:round/>
              <a:headEnd/>
              <a:tailEnd/>
            </a:ln>
          </p:spPr>
          <p:txBody>
            <a:bodyPr/>
            <a:lstStyle/>
            <a:p>
              <a:endParaRPr lang="sl-SI"/>
            </a:p>
          </p:txBody>
        </p:sp>
        <p:sp>
          <p:nvSpPr>
            <p:cNvPr id="228606" name="Freeform 254"/>
            <p:cNvSpPr>
              <a:spLocks/>
            </p:cNvSpPr>
            <p:nvPr/>
          </p:nvSpPr>
          <p:spPr bwMode="auto">
            <a:xfrm>
              <a:off x="3003" y="1800"/>
              <a:ext cx="23" cy="16"/>
            </a:xfrm>
            <a:custGeom>
              <a:avLst/>
              <a:gdLst/>
              <a:ahLst/>
              <a:cxnLst>
                <a:cxn ang="0">
                  <a:pos x="46" y="27"/>
                </a:cxn>
                <a:cxn ang="0">
                  <a:pos x="42" y="20"/>
                </a:cxn>
                <a:cxn ang="0">
                  <a:pos x="38" y="16"/>
                </a:cxn>
                <a:cxn ang="0">
                  <a:pos x="32" y="12"/>
                </a:cxn>
                <a:cxn ang="0">
                  <a:pos x="26" y="9"/>
                </a:cxn>
                <a:cxn ang="0">
                  <a:pos x="21" y="5"/>
                </a:cxn>
                <a:cxn ang="0">
                  <a:pos x="15" y="3"/>
                </a:cxn>
                <a:cxn ang="0">
                  <a:pos x="9" y="1"/>
                </a:cxn>
                <a:cxn ang="0">
                  <a:pos x="3" y="0"/>
                </a:cxn>
                <a:cxn ang="0">
                  <a:pos x="0" y="8"/>
                </a:cxn>
                <a:cxn ang="0">
                  <a:pos x="7" y="9"/>
                </a:cxn>
                <a:cxn ang="0">
                  <a:pos x="13" y="11"/>
                </a:cxn>
                <a:cxn ang="0">
                  <a:pos x="17" y="13"/>
                </a:cxn>
                <a:cxn ang="0">
                  <a:pos x="22" y="15"/>
                </a:cxn>
                <a:cxn ang="0">
                  <a:pos x="27" y="18"/>
                </a:cxn>
                <a:cxn ang="0">
                  <a:pos x="32" y="23"/>
                </a:cxn>
                <a:cxn ang="0">
                  <a:pos x="36" y="27"/>
                </a:cxn>
                <a:cxn ang="0">
                  <a:pos x="40" y="31"/>
                </a:cxn>
                <a:cxn ang="0">
                  <a:pos x="46" y="27"/>
                </a:cxn>
              </a:cxnLst>
              <a:rect l="0" t="0" r="r" b="b"/>
              <a:pathLst>
                <a:path w="46" h="31">
                  <a:moveTo>
                    <a:pt x="46" y="27"/>
                  </a:moveTo>
                  <a:lnTo>
                    <a:pt x="42" y="20"/>
                  </a:lnTo>
                  <a:lnTo>
                    <a:pt x="38" y="16"/>
                  </a:lnTo>
                  <a:lnTo>
                    <a:pt x="32" y="12"/>
                  </a:lnTo>
                  <a:lnTo>
                    <a:pt x="26" y="9"/>
                  </a:lnTo>
                  <a:lnTo>
                    <a:pt x="21" y="5"/>
                  </a:lnTo>
                  <a:lnTo>
                    <a:pt x="15" y="3"/>
                  </a:lnTo>
                  <a:lnTo>
                    <a:pt x="9" y="1"/>
                  </a:lnTo>
                  <a:lnTo>
                    <a:pt x="3" y="0"/>
                  </a:lnTo>
                  <a:lnTo>
                    <a:pt x="0" y="8"/>
                  </a:lnTo>
                  <a:lnTo>
                    <a:pt x="7" y="9"/>
                  </a:lnTo>
                  <a:lnTo>
                    <a:pt x="13" y="11"/>
                  </a:lnTo>
                  <a:lnTo>
                    <a:pt x="17" y="13"/>
                  </a:lnTo>
                  <a:lnTo>
                    <a:pt x="22" y="15"/>
                  </a:lnTo>
                  <a:lnTo>
                    <a:pt x="27" y="18"/>
                  </a:lnTo>
                  <a:lnTo>
                    <a:pt x="32" y="23"/>
                  </a:lnTo>
                  <a:lnTo>
                    <a:pt x="36" y="27"/>
                  </a:lnTo>
                  <a:lnTo>
                    <a:pt x="40" y="31"/>
                  </a:lnTo>
                  <a:lnTo>
                    <a:pt x="46" y="27"/>
                  </a:lnTo>
                  <a:close/>
                </a:path>
              </a:pathLst>
            </a:custGeom>
            <a:solidFill>
              <a:srgbClr val="FFFFFF"/>
            </a:solidFill>
            <a:ln w="9525">
              <a:noFill/>
              <a:round/>
              <a:headEnd/>
              <a:tailEnd/>
            </a:ln>
          </p:spPr>
          <p:txBody>
            <a:bodyPr/>
            <a:lstStyle/>
            <a:p>
              <a:endParaRPr lang="sl-SI"/>
            </a:p>
          </p:txBody>
        </p:sp>
        <p:sp>
          <p:nvSpPr>
            <p:cNvPr id="228607" name="Freeform 255"/>
            <p:cNvSpPr>
              <a:spLocks/>
            </p:cNvSpPr>
            <p:nvPr/>
          </p:nvSpPr>
          <p:spPr bwMode="auto">
            <a:xfrm>
              <a:off x="3592" y="1812"/>
              <a:ext cx="40" cy="16"/>
            </a:xfrm>
            <a:custGeom>
              <a:avLst/>
              <a:gdLst/>
              <a:ahLst/>
              <a:cxnLst>
                <a:cxn ang="0">
                  <a:pos x="80" y="2"/>
                </a:cxn>
                <a:cxn ang="0">
                  <a:pos x="80" y="2"/>
                </a:cxn>
                <a:cxn ang="0">
                  <a:pos x="68" y="0"/>
                </a:cxn>
                <a:cxn ang="0">
                  <a:pos x="58" y="0"/>
                </a:cxn>
                <a:cxn ang="0">
                  <a:pos x="47" y="1"/>
                </a:cxn>
                <a:cxn ang="0">
                  <a:pos x="37" y="3"/>
                </a:cxn>
                <a:cxn ang="0">
                  <a:pos x="27" y="7"/>
                </a:cxn>
                <a:cxn ang="0">
                  <a:pos x="18" y="13"/>
                </a:cxn>
                <a:cxn ang="0">
                  <a:pos x="8" y="19"/>
                </a:cxn>
                <a:cxn ang="0">
                  <a:pos x="0" y="27"/>
                </a:cxn>
                <a:cxn ang="0">
                  <a:pos x="6" y="33"/>
                </a:cxn>
                <a:cxn ang="0">
                  <a:pos x="14" y="26"/>
                </a:cxn>
                <a:cxn ang="0">
                  <a:pos x="22" y="19"/>
                </a:cxn>
                <a:cxn ang="0">
                  <a:pos x="31" y="15"/>
                </a:cxn>
                <a:cxn ang="0">
                  <a:pos x="39" y="11"/>
                </a:cxn>
                <a:cxn ang="0">
                  <a:pos x="49" y="9"/>
                </a:cxn>
                <a:cxn ang="0">
                  <a:pos x="58" y="8"/>
                </a:cxn>
                <a:cxn ang="0">
                  <a:pos x="68" y="8"/>
                </a:cxn>
                <a:cxn ang="0">
                  <a:pos x="78" y="10"/>
                </a:cxn>
                <a:cxn ang="0">
                  <a:pos x="78" y="10"/>
                </a:cxn>
                <a:cxn ang="0">
                  <a:pos x="80" y="2"/>
                </a:cxn>
              </a:cxnLst>
              <a:rect l="0" t="0" r="r" b="b"/>
              <a:pathLst>
                <a:path w="80" h="33">
                  <a:moveTo>
                    <a:pt x="80" y="2"/>
                  </a:moveTo>
                  <a:lnTo>
                    <a:pt x="80" y="2"/>
                  </a:lnTo>
                  <a:lnTo>
                    <a:pt x="68" y="0"/>
                  </a:lnTo>
                  <a:lnTo>
                    <a:pt x="58" y="0"/>
                  </a:lnTo>
                  <a:lnTo>
                    <a:pt x="47" y="1"/>
                  </a:lnTo>
                  <a:lnTo>
                    <a:pt x="37" y="3"/>
                  </a:lnTo>
                  <a:lnTo>
                    <a:pt x="27" y="7"/>
                  </a:lnTo>
                  <a:lnTo>
                    <a:pt x="18" y="13"/>
                  </a:lnTo>
                  <a:lnTo>
                    <a:pt x="8" y="19"/>
                  </a:lnTo>
                  <a:lnTo>
                    <a:pt x="0" y="27"/>
                  </a:lnTo>
                  <a:lnTo>
                    <a:pt x="6" y="33"/>
                  </a:lnTo>
                  <a:lnTo>
                    <a:pt x="14" y="26"/>
                  </a:lnTo>
                  <a:lnTo>
                    <a:pt x="22" y="19"/>
                  </a:lnTo>
                  <a:lnTo>
                    <a:pt x="31" y="15"/>
                  </a:lnTo>
                  <a:lnTo>
                    <a:pt x="39" y="11"/>
                  </a:lnTo>
                  <a:lnTo>
                    <a:pt x="49" y="9"/>
                  </a:lnTo>
                  <a:lnTo>
                    <a:pt x="58" y="8"/>
                  </a:lnTo>
                  <a:lnTo>
                    <a:pt x="68" y="8"/>
                  </a:lnTo>
                  <a:lnTo>
                    <a:pt x="78" y="10"/>
                  </a:lnTo>
                  <a:lnTo>
                    <a:pt x="78" y="10"/>
                  </a:lnTo>
                  <a:lnTo>
                    <a:pt x="80" y="2"/>
                  </a:lnTo>
                  <a:close/>
                </a:path>
              </a:pathLst>
            </a:custGeom>
            <a:solidFill>
              <a:srgbClr val="FFFFFF"/>
            </a:solidFill>
            <a:ln w="9525">
              <a:noFill/>
              <a:round/>
              <a:headEnd/>
              <a:tailEnd/>
            </a:ln>
          </p:spPr>
          <p:txBody>
            <a:bodyPr/>
            <a:lstStyle/>
            <a:p>
              <a:endParaRPr lang="sl-SI"/>
            </a:p>
          </p:txBody>
        </p:sp>
        <p:sp>
          <p:nvSpPr>
            <p:cNvPr id="228608" name="Freeform 256"/>
            <p:cNvSpPr>
              <a:spLocks/>
            </p:cNvSpPr>
            <p:nvPr/>
          </p:nvSpPr>
          <p:spPr bwMode="auto">
            <a:xfrm>
              <a:off x="3631" y="1813"/>
              <a:ext cx="32" cy="48"/>
            </a:xfrm>
            <a:custGeom>
              <a:avLst/>
              <a:gdLst/>
              <a:ahLst/>
              <a:cxnLst>
                <a:cxn ang="0">
                  <a:pos x="61" y="96"/>
                </a:cxn>
                <a:cxn ang="0">
                  <a:pos x="61" y="96"/>
                </a:cxn>
                <a:cxn ang="0">
                  <a:pos x="63" y="80"/>
                </a:cxn>
                <a:cxn ang="0">
                  <a:pos x="62" y="64"/>
                </a:cxn>
                <a:cxn ang="0">
                  <a:pos x="58" y="49"/>
                </a:cxn>
                <a:cxn ang="0">
                  <a:pos x="51" y="36"/>
                </a:cxn>
                <a:cxn ang="0">
                  <a:pos x="41" y="24"/>
                </a:cxn>
                <a:cxn ang="0">
                  <a:pos x="30" y="13"/>
                </a:cxn>
                <a:cxn ang="0">
                  <a:pos x="17" y="5"/>
                </a:cxn>
                <a:cxn ang="0">
                  <a:pos x="2" y="0"/>
                </a:cxn>
                <a:cxn ang="0">
                  <a:pos x="0" y="8"/>
                </a:cxn>
                <a:cxn ang="0">
                  <a:pos x="13" y="13"/>
                </a:cxn>
                <a:cxn ang="0">
                  <a:pos x="26" y="19"/>
                </a:cxn>
                <a:cxn ang="0">
                  <a:pos x="35" y="30"/>
                </a:cxn>
                <a:cxn ang="0">
                  <a:pos x="44" y="40"/>
                </a:cxn>
                <a:cxn ang="0">
                  <a:pos x="50" y="52"/>
                </a:cxn>
                <a:cxn ang="0">
                  <a:pos x="54" y="66"/>
                </a:cxn>
                <a:cxn ang="0">
                  <a:pos x="55" y="80"/>
                </a:cxn>
                <a:cxn ang="0">
                  <a:pos x="53" y="94"/>
                </a:cxn>
                <a:cxn ang="0">
                  <a:pos x="53" y="94"/>
                </a:cxn>
                <a:cxn ang="0">
                  <a:pos x="61" y="96"/>
                </a:cxn>
              </a:cxnLst>
              <a:rect l="0" t="0" r="r" b="b"/>
              <a:pathLst>
                <a:path w="63" h="96">
                  <a:moveTo>
                    <a:pt x="61" y="96"/>
                  </a:moveTo>
                  <a:lnTo>
                    <a:pt x="61" y="96"/>
                  </a:lnTo>
                  <a:lnTo>
                    <a:pt x="63" y="80"/>
                  </a:lnTo>
                  <a:lnTo>
                    <a:pt x="62" y="64"/>
                  </a:lnTo>
                  <a:lnTo>
                    <a:pt x="58" y="49"/>
                  </a:lnTo>
                  <a:lnTo>
                    <a:pt x="51" y="36"/>
                  </a:lnTo>
                  <a:lnTo>
                    <a:pt x="41" y="24"/>
                  </a:lnTo>
                  <a:lnTo>
                    <a:pt x="30" y="13"/>
                  </a:lnTo>
                  <a:lnTo>
                    <a:pt x="17" y="5"/>
                  </a:lnTo>
                  <a:lnTo>
                    <a:pt x="2" y="0"/>
                  </a:lnTo>
                  <a:lnTo>
                    <a:pt x="0" y="8"/>
                  </a:lnTo>
                  <a:lnTo>
                    <a:pt x="13" y="13"/>
                  </a:lnTo>
                  <a:lnTo>
                    <a:pt x="26" y="19"/>
                  </a:lnTo>
                  <a:lnTo>
                    <a:pt x="35" y="30"/>
                  </a:lnTo>
                  <a:lnTo>
                    <a:pt x="44" y="40"/>
                  </a:lnTo>
                  <a:lnTo>
                    <a:pt x="50" y="52"/>
                  </a:lnTo>
                  <a:lnTo>
                    <a:pt x="54" y="66"/>
                  </a:lnTo>
                  <a:lnTo>
                    <a:pt x="55" y="80"/>
                  </a:lnTo>
                  <a:lnTo>
                    <a:pt x="53" y="94"/>
                  </a:lnTo>
                  <a:lnTo>
                    <a:pt x="53" y="94"/>
                  </a:lnTo>
                  <a:lnTo>
                    <a:pt x="61" y="96"/>
                  </a:lnTo>
                  <a:close/>
                </a:path>
              </a:pathLst>
            </a:custGeom>
            <a:solidFill>
              <a:srgbClr val="FFFFFF"/>
            </a:solidFill>
            <a:ln w="9525">
              <a:noFill/>
              <a:round/>
              <a:headEnd/>
              <a:tailEnd/>
            </a:ln>
          </p:spPr>
          <p:txBody>
            <a:bodyPr/>
            <a:lstStyle/>
            <a:p>
              <a:endParaRPr lang="sl-SI"/>
            </a:p>
          </p:txBody>
        </p:sp>
        <p:sp>
          <p:nvSpPr>
            <p:cNvPr id="228609" name="Freeform 257"/>
            <p:cNvSpPr>
              <a:spLocks/>
            </p:cNvSpPr>
            <p:nvPr/>
          </p:nvSpPr>
          <p:spPr bwMode="auto">
            <a:xfrm>
              <a:off x="3614" y="1860"/>
              <a:ext cx="48" cy="32"/>
            </a:xfrm>
            <a:custGeom>
              <a:avLst/>
              <a:gdLst/>
              <a:ahLst/>
              <a:cxnLst>
                <a:cxn ang="0">
                  <a:pos x="0" y="61"/>
                </a:cxn>
                <a:cxn ang="0">
                  <a:pos x="0" y="61"/>
                </a:cxn>
                <a:cxn ang="0">
                  <a:pos x="15" y="63"/>
                </a:cxn>
                <a:cxn ang="0">
                  <a:pos x="31" y="61"/>
                </a:cxn>
                <a:cxn ang="0">
                  <a:pos x="45" y="57"/>
                </a:cxn>
                <a:cxn ang="0">
                  <a:pos x="59" y="50"/>
                </a:cxn>
                <a:cxn ang="0">
                  <a:pos x="72" y="42"/>
                </a:cxn>
                <a:cxn ang="0">
                  <a:pos x="82" y="30"/>
                </a:cxn>
                <a:cxn ang="0">
                  <a:pos x="90" y="18"/>
                </a:cxn>
                <a:cxn ang="0">
                  <a:pos x="95" y="2"/>
                </a:cxn>
                <a:cxn ang="0">
                  <a:pos x="87" y="0"/>
                </a:cxn>
                <a:cxn ang="0">
                  <a:pos x="82" y="14"/>
                </a:cxn>
                <a:cxn ang="0">
                  <a:pos x="75" y="26"/>
                </a:cxn>
                <a:cxn ang="0">
                  <a:pos x="66" y="35"/>
                </a:cxn>
                <a:cxn ang="0">
                  <a:pos x="55" y="44"/>
                </a:cxn>
                <a:cxn ang="0">
                  <a:pos x="43" y="49"/>
                </a:cxn>
                <a:cxn ang="0">
                  <a:pos x="29" y="53"/>
                </a:cxn>
                <a:cxn ang="0">
                  <a:pos x="15" y="55"/>
                </a:cxn>
                <a:cxn ang="0">
                  <a:pos x="2" y="53"/>
                </a:cxn>
                <a:cxn ang="0">
                  <a:pos x="2" y="53"/>
                </a:cxn>
                <a:cxn ang="0">
                  <a:pos x="0" y="61"/>
                </a:cxn>
              </a:cxnLst>
              <a:rect l="0" t="0" r="r" b="b"/>
              <a:pathLst>
                <a:path w="95" h="63">
                  <a:moveTo>
                    <a:pt x="0" y="61"/>
                  </a:moveTo>
                  <a:lnTo>
                    <a:pt x="0" y="61"/>
                  </a:lnTo>
                  <a:lnTo>
                    <a:pt x="15" y="63"/>
                  </a:lnTo>
                  <a:lnTo>
                    <a:pt x="31" y="61"/>
                  </a:lnTo>
                  <a:lnTo>
                    <a:pt x="45" y="57"/>
                  </a:lnTo>
                  <a:lnTo>
                    <a:pt x="59" y="50"/>
                  </a:lnTo>
                  <a:lnTo>
                    <a:pt x="72" y="42"/>
                  </a:lnTo>
                  <a:lnTo>
                    <a:pt x="82" y="30"/>
                  </a:lnTo>
                  <a:lnTo>
                    <a:pt x="90" y="18"/>
                  </a:lnTo>
                  <a:lnTo>
                    <a:pt x="95" y="2"/>
                  </a:lnTo>
                  <a:lnTo>
                    <a:pt x="87" y="0"/>
                  </a:lnTo>
                  <a:lnTo>
                    <a:pt x="82" y="14"/>
                  </a:lnTo>
                  <a:lnTo>
                    <a:pt x="75" y="26"/>
                  </a:lnTo>
                  <a:lnTo>
                    <a:pt x="66" y="35"/>
                  </a:lnTo>
                  <a:lnTo>
                    <a:pt x="55" y="44"/>
                  </a:lnTo>
                  <a:lnTo>
                    <a:pt x="43" y="49"/>
                  </a:lnTo>
                  <a:lnTo>
                    <a:pt x="29" y="53"/>
                  </a:lnTo>
                  <a:lnTo>
                    <a:pt x="15" y="55"/>
                  </a:lnTo>
                  <a:lnTo>
                    <a:pt x="2" y="53"/>
                  </a:lnTo>
                  <a:lnTo>
                    <a:pt x="2" y="53"/>
                  </a:lnTo>
                  <a:lnTo>
                    <a:pt x="0" y="61"/>
                  </a:lnTo>
                  <a:close/>
                </a:path>
              </a:pathLst>
            </a:custGeom>
            <a:solidFill>
              <a:srgbClr val="FFFFFF"/>
            </a:solidFill>
            <a:ln w="9525">
              <a:noFill/>
              <a:round/>
              <a:headEnd/>
              <a:tailEnd/>
            </a:ln>
          </p:spPr>
          <p:txBody>
            <a:bodyPr/>
            <a:lstStyle/>
            <a:p>
              <a:endParaRPr lang="sl-SI"/>
            </a:p>
          </p:txBody>
        </p:sp>
        <p:sp>
          <p:nvSpPr>
            <p:cNvPr id="228610" name="Freeform 258"/>
            <p:cNvSpPr>
              <a:spLocks/>
            </p:cNvSpPr>
            <p:nvPr/>
          </p:nvSpPr>
          <p:spPr bwMode="auto">
            <a:xfrm>
              <a:off x="3592" y="1875"/>
              <a:ext cx="23" cy="16"/>
            </a:xfrm>
            <a:custGeom>
              <a:avLst/>
              <a:gdLst/>
              <a:ahLst/>
              <a:cxnLst>
                <a:cxn ang="0">
                  <a:pos x="0" y="4"/>
                </a:cxn>
                <a:cxn ang="0">
                  <a:pos x="4" y="11"/>
                </a:cxn>
                <a:cxn ang="0">
                  <a:pos x="8" y="15"/>
                </a:cxn>
                <a:cxn ang="0">
                  <a:pos x="14" y="19"/>
                </a:cxn>
                <a:cxn ang="0">
                  <a:pos x="20" y="22"/>
                </a:cxn>
                <a:cxn ang="0">
                  <a:pos x="25" y="26"/>
                </a:cxn>
                <a:cxn ang="0">
                  <a:pos x="31" y="28"/>
                </a:cxn>
                <a:cxn ang="0">
                  <a:pos x="37" y="30"/>
                </a:cxn>
                <a:cxn ang="0">
                  <a:pos x="44" y="31"/>
                </a:cxn>
                <a:cxn ang="0">
                  <a:pos x="46" y="23"/>
                </a:cxn>
                <a:cxn ang="0">
                  <a:pos x="39" y="22"/>
                </a:cxn>
                <a:cxn ang="0">
                  <a:pos x="33" y="20"/>
                </a:cxn>
                <a:cxn ang="0">
                  <a:pos x="29" y="18"/>
                </a:cxn>
                <a:cxn ang="0">
                  <a:pos x="24" y="16"/>
                </a:cxn>
                <a:cxn ang="0">
                  <a:pos x="19" y="13"/>
                </a:cxn>
                <a:cxn ang="0">
                  <a:pos x="14" y="9"/>
                </a:cxn>
                <a:cxn ang="0">
                  <a:pos x="10" y="4"/>
                </a:cxn>
                <a:cxn ang="0">
                  <a:pos x="6" y="0"/>
                </a:cxn>
                <a:cxn ang="0">
                  <a:pos x="0" y="4"/>
                </a:cxn>
              </a:cxnLst>
              <a:rect l="0" t="0" r="r" b="b"/>
              <a:pathLst>
                <a:path w="46" h="31">
                  <a:moveTo>
                    <a:pt x="0" y="4"/>
                  </a:moveTo>
                  <a:lnTo>
                    <a:pt x="4" y="11"/>
                  </a:lnTo>
                  <a:lnTo>
                    <a:pt x="8" y="15"/>
                  </a:lnTo>
                  <a:lnTo>
                    <a:pt x="14" y="19"/>
                  </a:lnTo>
                  <a:lnTo>
                    <a:pt x="20" y="22"/>
                  </a:lnTo>
                  <a:lnTo>
                    <a:pt x="25" y="26"/>
                  </a:lnTo>
                  <a:lnTo>
                    <a:pt x="31" y="28"/>
                  </a:lnTo>
                  <a:lnTo>
                    <a:pt x="37" y="30"/>
                  </a:lnTo>
                  <a:lnTo>
                    <a:pt x="44" y="31"/>
                  </a:lnTo>
                  <a:lnTo>
                    <a:pt x="46" y="23"/>
                  </a:lnTo>
                  <a:lnTo>
                    <a:pt x="39" y="22"/>
                  </a:lnTo>
                  <a:lnTo>
                    <a:pt x="33" y="20"/>
                  </a:lnTo>
                  <a:lnTo>
                    <a:pt x="29" y="18"/>
                  </a:lnTo>
                  <a:lnTo>
                    <a:pt x="24" y="16"/>
                  </a:lnTo>
                  <a:lnTo>
                    <a:pt x="19" y="13"/>
                  </a:lnTo>
                  <a:lnTo>
                    <a:pt x="14" y="9"/>
                  </a:lnTo>
                  <a:lnTo>
                    <a:pt x="10" y="4"/>
                  </a:lnTo>
                  <a:lnTo>
                    <a:pt x="6" y="0"/>
                  </a:lnTo>
                  <a:lnTo>
                    <a:pt x="0" y="4"/>
                  </a:lnTo>
                  <a:close/>
                </a:path>
              </a:pathLst>
            </a:custGeom>
            <a:solidFill>
              <a:srgbClr val="FFFFFF"/>
            </a:solidFill>
            <a:ln w="9525">
              <a:noFill/>
              <a:round/>
              <a:headEnd/>
              <a:tailEnd/>
            </a:ln>
          </p:spPr>
          <p:txBody>
            <a:bodyPr/>
            <a:lstStyle/>
            <a:p>
              <a:endParaRPr lang="sl-SI"/>
            </a:p>
          </p:txBody>
        </p:sp>
        <p:sp>
          <p:nvSpPr>
            <p:cNvPr id="228611" name="Freeform 259"/>
            <p:cNvSpPr>
              <a:spLocks/>
            </p:cNvSpPr>
            <p:nvPr/>
          </p:nvSpPr>
          <p:spPr bwMode="auto">
            <a:xfrm>
              <a:off x="3173" y="2101"/>
              <a:ext cx="14" cy="41"/>
            </a:xfrm>
            <a:custGeom>
              <a:avLst/>
              <a:gdLst/>
              <a:ahLst/>
              <a:cxnLst>
                <a:cxn ang="0">
                  <a:pos x="6" y="82"/>
                </a:cxn>
                <a:cxn ang="0">
                  <a:pos x="6" y="82"/>
                </a:cxn>
                <a:cxn ang="0">
                  <a:pos x="12" y="73"/>
                </a:cxn>
                <a:cxn ang="0">
                  <a:pos x="19" y="64"/>
                </a:cxn>
                <a:cxn ang="0">
                  <a:pos x="23" y="54"/>
                </a:cxn>
                <a:cxn ang="0">
                  <a:pos x="26" y="44"/>
                </a:cxn>
                <a:cxn ang="0">
                  <a:pos x="28" y="32"/>
                </a:cxn>
                <a:cxn ang="0">
                  <a:pos x="28" y="22"/>
                </a:cxn>
                <a:cxn ang="0">
                  <a:pos x="27" y="10"/>
                </a:cxn>
                <a:cxn ang="0">
                  <a:pos x="24" y="0"/>
                </a:cxn>
                <a:cxn ang="0">
                  <a:pos x="16" y="2"/>
                </a:cxn>
                <a:cxn ang="0">
                  <a:pos x="19" y="12"/>
                </a:cxn>
                <a:cxn ang="0">
                  <a:pos x="20" y="22"/>
                </a:cxn>
                <a:cxn ang="0">
                  <a:pos x="20" y="32"/>
                </a:cxn>
                <a:cxn ang="0">
                  <a:pos x="18" y="41"/>
                </a:cxn>
                <a:cxn ang="0">
                  <a:pos x="14" y="52"/>
                </a:cxn>
                <a:cxn ang="0">
                  <a:pos x="10" y="60"/>
                </a:cxn>
                <a:cxn ang="0">
                  <a:pos x="6" y="68"/>
                </a:cxn>
                <a:cxn ang="0">
                  <a:pos x="0" y="76"/>
                </a:cxn>
                <a:cxn ang="0">
                  <a:pos x="0" y="76"/>
                </a:cxn>
                <a:cxn ang="0">
                  <a:pos x="6" y="82"/>
                </a:cxn>
              </a:cxnLst>
              <a:rect l="0" t="0" r="r" b="b"/>
              <a:pathLst>
                <a:path w="28" h="82">
                  <a:moveTo>
                    <a:pt x="6" y="82"/>
                  </a:moveTo>
                  <a:lnTo>
                    <a:pt x="6" y="82"/>
                  </a:lnTo>
                  <a:lnTo>
                    <a:pt x="12" y="73"/>
                  </a:lnTo>
                  <a:lnTo>
                    <a:pt x="19" y="64"/>
                  </a:lnTo>
                  <a:lnTo>
                    <a:pt x="23" y="54"/>
                  </a:lnTo>
                  <a:lnTo>
                    <a:pt x="26" y="44"/>
                  </a:lnTo>
                  <a:lnTo>
                    <a:pt x="28" y="32"/>
                  </a:lnTo>
                  <a:lnTo>
                    <a:pt x="28" y="22"/>
                  </a:lnTo>
                  <a:lnTo>
                    <a:pt x="27" y="10"/>
                  </a:lnTo>
                  <a:lnTo>
                    <a:pt x="24" y="0"/>
                  </a:lnTo>
                  <a:lnTo>
                    <a:pt x="16" y="2"/>
                  </a:lnTo>
                  <a:lnTo>
                    <a:pt x="19" y="12"/>
                  </a:lnTo>
                  <a:lnTo>
                    <a:pt x="20" y="22"/>
                  </a:lnTo>
                  <a:lnTo>
                    <a:pt x="20" y="32"/>
                  </a:lnTo>
                  <a:lnTo>
                    <a:pt x="18" y="41"/>
                  </a:lnTo>
                  <a:lnTo>
                    <a:pt x="14" y="52"/>
                  </a:lnTo>
                  <a:lnTo>
                    <a:pt x="10" y="60"/>
                  </a:lnTo>
                  <a:lnTo>
                    <a:pt x="6" y="68"/>
                  </a:lnTo>
                  <a:lnTo>
                    <a:pt x="0" y="76"/>
                  </a:lnTo>
                  <a:lnTo>
                    <a:pt x="0" y="76"/>
                  </a:lnTo>
                  <a:lnTo>
                    <a:pt x="6" y="82"/>
                  </a:lnTo>
                  <a:close/>
                </a:path>
              </a:pathLst>
            </a:custGeom>
            <a:solidFill>
              <a:srgbClr val="FFFFFF"/>
            </a:solidFill>
            <a:ln w="9525">
              <a:noFill/>
              <a:round/>
              <a:headEnd/>
              <a:tailEnd/>
            </a:ln>
          </p:spPr>
          <p:txBody>
            <a:bodyPr/>
            <a:lstStyle/>
            <a:p>
              <a:endParaRPr lang="sl-SI"/>
            </a:p>
          </p:txBody>
        </p:sp>
        <p:sp>
          <p:nvSpPr>
            <p:cNvPr id="228612" name="Freeform 260"/>
            <p:cNvSpPr>
              <a:spLocks/>
            </p:cNvSpPr>
            <p:nvPr/>
          </p:nvSpPr>
          <p:spPr bwMode="auto">
            <a:xfrm>
              <a:off x="3120" y="2139"/>
              <a:ext cx="56" cy="15"/>
            </a:xfrm>
            <a:custGeom>
              <a:avLst/>
              <a:gdLst/>
              <a:ahLst/>
              <a:cxnLst>
                <a:cxn ang="0">
                  <a:pos x="0" y="9"/>
                </a:cxn>
                <a:cxn ang="0">
                  <a:pos x="0" y="9"/>
                </a:cxn>
                <a:cxn ang="0">
                  <a:pos x="14" y="18"/>
                </a:cxn>
                <a:cxn ang="0">
                  <a:pos x="28" y="26"/>
                </a:cxn>
                <a:cxn ang="0">
                  <a:pos x="42" y="30"/>
                </a:cxn>
                <a:cxn ang="0">
                  <a:pos x="57" y="30"/>
                </a:cxn>
                <a:cxn ang="0">
                  <a:pos x="73" y="29"/>
                </a:cxn>
                <a:cxn ang="0">
                  <a:pos x="88" y="24"/>
                </a:cxn>
                <a:cxn ang="0">
                  <a:pos x="101" y="16"/>
                </a:cxn>
                <a:cxn ang="0">
                  <a:pos x="113" y="6"/>
                </a:cxn>
                <a:cxn ang="0">
                  <a:pos x="107" y="0"/>
                </a:cxn>
                <a:cxn ang="0">
                  <a:pos x="97" y="10"/>
                </a:cxn>
                <a:cxn ang="0">
                  <a:pos x="84" y="15"/>
                </a:cxn>
                <a:cxn ang="0">
                  <a:pos x="71" y="20"/>
                </a:cxn>
                <a:cxn ang="0">
                  <a:pos x="57" y="21"/>
                </a:cxn>
                <a:cxn ang="0">
                  <a:pos x="44" y="21"/>
                </a:cxn>
                <a:cxn ang="0">
                  <a:pos x="30" y="17"/>
                </a:cxn>
                <a:cxn ang="0">
                  <a:pos x="18" y="12"/>
                </a:cxn>
                <a:cxn ang="0">
                  <a:pos x="6" y="3"/>
                </a:cxn>
                <a:cxn ang="0">
                  <a:pos x="6" y="3"/>
                </a:cxn>
                <a:cxn ang="0">
                  <a:pos x="0" y="9"/>
                </a:cxn>
              </a:cxnLst>
              <a:rect l="0" t="0" r="r" b="b"/>
              <a:pathLst>
                <a:path w="113" h="30">
                  <a:moveTo>
                    <a:pt x="0" y="9"/>
                  </a:moveTo>
                  <a:lnTo>
                    <a:pt x="0" y="9"/>
                  </a:lnTo>
                  <a:lnTo>
                    <a:pt x="14" y="18"/>
                  </a:lnTo>
                  <a:lnTo>
                    <a:pt x="28" y="26"/>
                  </a:lnTo>
                  <a:lnTo>
                    <a:pt x="42" y="30"/>
                  </a:lnTo>
                  <a:lnTo>
                    <a:pt x="57" y="30"/>
                  </a:lnTo>
                  <a:lnTo>
                    <a:pt x="73" y="29"/>
                  </a:lnTo>
                  <a:lnTo>
                    <a:pt x="88" y="24"/>
                  </a:lnTo>
                  <a:lnTo>
                    <a:pt x="101" y="16"/>
                  </a:lnTo>
                  <a:lnTo>
                    <a:pt x="113" y="6"/>
                  </a:lnTo>
                  <a:lnTo>
                    <a:pt x="107" y="0"/>
                  </a:lnTo>
                  <a:lnTo>
                    <a:pt x="97" y="10"/>
                  </a:lnTo>
                  <a:lnTo>
                    <a:pt x="84" y="15"/>
                  </a:lnTo>
                  <a:lnTo>
                    <a:pt x="71" y="20"/>
                  </a:lnTo>
                  <a:lnTo>
                    <a:pt x="57" y="21"/>
                  </a:lnTo>
                  <a:lnTo>
                    <a:pt x="44" y="21"/>
                  </a:lnTo>
                  <a:lnTo>
                    <a:pt x="30" y="17"/>
                  </a:lnTo>
                  <a:lnTo>
                    <a:pt x="18" y="12"/>
                  </a:lnTo>
                  <a:lnTo>
                    <a:pt x="6" y="3"/>
                  </a:lnTo>
                  <a:lnTo>
                    <a:pt x="6" y="3"/>
                  </a:lnTo>
                  <a:lnTo>
                    <a:pt x="0" y="9"/>
                  </a:lnTo>
                  <a:close/>
                </a:path>
              </a:pathLst>
            </a:custGeom>
            <a:solidFill>
              <a:srgbClr val="FFFFFF"/>
            </a:solidFill>
            <a:ln w="9525">
              <a:noFill/>
              <a:round/>
              <a:headEnd/>
              <a:tailEnd/>
            </a:ln>
          </p:spPr>
          <p:txBody>
            <a:bodyPr/>
            <a:lstStyle/>
            <a:p>
              <a:endParaRPr lang="sl-SI"/>
            </a:p>
          </p:txBody>
        </p:sp>
        <p:sp>
          <p:nvSpPr>
            <p:cNvPr id="228613" name="Freeform 261"/>
            <p:cNvSpPr>
              <a:spLocks/>
            </p:cNvSpPr>
            <p:nvPr/>
          </p:nvSpPr>
          <p:spPr bwMode="auto">
            <a:xfrm>
              <a:off x="3108" y="2087"/>
              <a:ext cx="15" cy="57"/>
            </a:xfrm>
            <a:custGeom>
              <a:avLst/>
              <a:gdLst/>
              <a:ahLst/>
              <a:cxnLst>
                <a:cxn ang="0">
                  <a:pos x="21" y="0"/>
                </a:cxn>
                <a:cxn ang="0">
                  <a:pos x="21" y="0"/>
                </a:cxn>
                <a:cxn ang="0">
                  <a:pos x="12" y="13"/>
                </a:cxn>
                <a:cxn ang="0">
                  <a:pos x="4" y="28"/>
                </a:cxn>
                <a:cxn ang="0">
                  <a:pos x="0" y="41"/>
                </a:cxn>
                <a:cxn ang="0">
                  <a:pos x="0" y="57"/>
                </a:cxn>
                <a:cxn ang="0">
                  <a:pos x="1" y="73"/>
                </a:cxn>
                <a:cxn ang="0">
                  <a:pos x="6" y="88"/>
                </a:cxn>
                <a:cxn ang="0">
                  <a:pos x="14" y="101"/>
                </a:cxn>
                <a:cxn ang="0">
                  <a:pos x="24" y="113"/>
                </a:cxn>
                <a:cxn ang="0">
                  <a:pos x="30" y="107"/>
                </a:cxn>
                <a:cxn ang="0">
                  <a:pos x="20" y="96"/>
                </a:cxn>
                <a:cxn ang="0">
                  <a:pos x="15" y="84"/>
                </a:cxn>
                <a:cxn ang="0">
                  <a:pos x="9" y="70"/>
                </a:cxn>
                <a:cxn ang="0">
                  <a:pos x="8" y="57"/>
                </a:cxn>
                <a:cxn ang="0">
                  <a:pos x="8" y="43"/>
                </a:cxn>
                <a:cxn ang="0">
                  <a:pos x="13" y="30"/>
                </a:cxn>
                <a:cxn ang="0">
                  <a:pos x="18" y="18"/>
                </a:cxn>
                <a:cxn ang="0">
                  <a:pos x="27" y="6"/>
                </a:cxn>
                <a:cxn ang="0">
                  <a:pos x="27" y="6"/>
                </a:cxn>
                <a:cxn ang="0">
                  <a:pos x="21" y="0"/>
                </a:cxn>
              </a:cxnLst>
              <a:rect l="0" t="0" r="r" b="b"/>
              <a:pathLst>
                <a:path w="30" h="113">
                  <a:moveTo>
                    <a:pt x="21" y="0"/>
                  </a:moveTo>
                  <a:lnTo>
                    <a:pt x="21" y="0"/>
                  </a:lnTo>
                  <a:lnTo>
                    <a:pt x="12" y="13"/>
                  </a:lnTo>
                  <a:lnTo>
                    <a:pt x="4" y="28"/>
                  </a:lnTo>
                  <a:lnTo>
                    <a:pt x="0" y="41"/>
                  </a:lnTo>
                  <a:lnTo>
                    <a:pt x="0" y="57"/>
                  </a:lnTo>
                  <a:lnTo>
                    <a:pt x="1" y="73"/>
                  </a:lnTo>
                  <a:lnTo>
                    <a:pt x="6" y="88"/>
                  </a:lnTo>
                  <a:lnTo>
                    <a:pt x="14" y="101"/>
                  </a:lnTo>
                  <a:lnTo>
                    <a:pt x="24" y="113"/>
                  </a:lnTo>
                  <a:lnTo>
                    <a:pt x="30" y="107"/>
                  </a:lnTo>
                  <a:lnTo>
                    <a:pt x="20" y="96"/>
                  </a:lnTo>
                  <a:lnTo>
                    <a:pt x="15" y="84"/>
                  </a:lnTo>
                  <a:lnTo>
                    <a:pt x="9" y="70"/>
                  </a:lnTo>
                  <a:lnTo>
                    <a:pt x="8" y="57"/>
                  </a:lnTo>
                  <a:lnTo>
                    <a:pt x="8" y="43"/>
                  </a:lnTo>
                  <a:lnTo>
                    <a:pt x="13" y="30"/>
                  </a:lnTo>
                  <a:lnTo>
                    <a:pt x="18" y="18"/>
                  </a:lnTo>
                  <a:lnTo>
                    <a:pt x="27" y="6"/>
                  </a:lnTo>
                  <a:lnTo>
                    <a:pt x="27" y="6"/>
                  </a:lnTo>
                  <a:lnTo>
                    <a:pt x="21" y="0"/>
                  </a:lnTo>
                  <a:close/>
                </a:path>
              </a:pathLst>
            </a:custGeom>
            <a:solidFill>
              <a:srgbClr val="FFFFFF"/>
            </a:solidFill>
            <a:ln w="9525">
              <a:noFill/>
              <a:round/>
              <a:headEnd/>
              <a:tailEnd/>
            </a:ln>
          </p:spPr>
          <p:txBody>
            <a:bodyPr/>
            <a:lstStyle/>
            <a:p>
              <a:endParaRPr lang="sl-SI"/>
            </a:p>
          </p:txBody>
        </p:sp>
        <p:sp>
          <p:nvSpPr>
            <p:cNvPr id="228614" name="Freeform 262"/>
            <p:cNvSpPr>
              <a:spLocks/>
            </p:cNvSpPr>
            <p:nvPr/>
          </p:nvSpPr>
          <p:spPr bwMode="auto">
            <a:xfrm>
              <a:off x="3118" y="2074"/>
              <a:ext cx="22" cy="16"/>
            </a:xfrm>
            <a:custGeom>
              <a:avLst/>
              <a:gdLst/>
              <a:ahLst/>
              <a:cxnLst>
                <a:cxn ang="0">
                  <a:pos x="45" y="0"/>
                </a:cxn>
                <a:cxn ang="0">
                  <a:pos x="37" y="1"/>
                </a:cxn>
                <a:cxn ang="0">
                  <a:pos x="31" y="3"/>
                </a:cxn>
                <a:cxn ang="0">
                  <a:pos x="25" y="5"/>
                </a:cxn>
                <a:cxn ang="0">
                  <a:pos x="20" y="9"/>
                </a:cxn>
                <a:cxn ang="0">
                  <a:pos x="14" y="12"/>
                </a:cxn>
                <a:cxn ang="0">
                  <a:pos x="8" y="17"/>
                </a:cxn>
                <a:cxn ang="0">
                  <a:pos x="4" y="21"/>
                </a:cxn>
                <a:cxn ang="0">
                  <a:pos x="0" y="25"/>
                </a:cxn>
                <a:cxn ang="0">
                  <a:pos x="6" y="31"/>
                </a:cxn>
                <a:cxn ang="0">
                  <a:pos x="10" y="27"/>
                </a:cxn>
                <a:cxn ang="0">
                  <a:pos x="14" y="23"/>
                </a:cxn>
                <a:cxn ang="0">
                  <a:pos x="19" y="19"/>
                </a:cxn>
                <a:cxn ang="0">
                  <a:pos x="24" y="16"/>
                </a:cxn>
                <a:cxn ang="0">
                  <a:pos x="29" y="13"/>
                </a:cxn>
                <a:cxn ang="0">
                  <a:pos x="33" y="11"/>
                </a:cxn>
                <a:cxn ang="0">
                  <a:pos x="39" y="9"/>
                </a:cxn>
                <a:cxn ang="0">
                  <a:pos x="45" y="8"/>
                </a:cxn>
                <a:cxn ang="0">
                  <a:pos x="45" y="0"/>
                </a:cxn>
              </a:cxnLst>
              <a:rect l="0" t="0" r="r" b="b"/>
              <a:pathLst>
                <a:path w="45" h="31">
                  <a:moveTo>
                    <a:pt x="45" y="0"/>
                  </a:moveTo>
                  <a:lnTo>
                    <a:pt x="37" y="1"/>
                  </a:lnTo>
                  <a:lnTo>
                    <a:pt x="31" y="3"/>
                  </a:lnTo>
                  <a:lnTo>
                    <a:pt x="25" y="5"/>
                  </a:lnTo>
                  <a:lnTo>
                    <a:pt x="20" y="9"/>
                  </a:lnTo>
                  <a:lnTo>
                    <a:pt x="14" y="12"/>
                  </a:lnTo>
                  <a:lnTo>
                    <a:pt x="8" y="17"/>
                  </a:lnTo>
                  <a:lnTo>
                    <a:pt x="4" y="21"/>
                  </a:lnTo>
                  <a:lnTo>
                    <a:pt x="0" y="25"/>
                  </a:lnTo>
                  <a:lnTo>
                    <a:pt x="6" y="31"/>
                  </a:lnTo>
                  <a:lnTo>
                    <a:pt x="10" y="27"/>
                  </a:lnTo>
                  <a:lnTo>
                    <a:pt x="14" y="23"/>
                  </a:lnTo>
                  <a:lnTo>
                    <a:pt x="19" y="19"/>
                  </a:lnTo>
                  <a:lnTo>
                    <a:pt x="24" y="16"/>
                  </a:lnTo>
                  <a:lnTo>
                    <a:pt x="29" y="13"/>
                  </a:lnTo>
                  <a:lnTo>
                    <a:pt x="33" y="11"/>
                  </a:lnTo>
                  <a:lnTo>
                    <a:pt x="39" y="9"/>
                  </a:lnTo>
                  <a:lnTo>
                    <a:pt x="45" y="8"/>
                  </a:lnTo>
                  <a:lnTo>
                    <a:pt x="45" y="0"/>
                  </a:lnTo>
                  <a:close/>
                </a:path>
              </a:pathLst>
            </a:custGeom>
            <a:solidFill>
              <a:srgbClr val="FFFFFF"/>
            </a:solidFill>
            <a:ln w="9525">
              <a:noFill/>
              <a:round/>
              <a:headEnd/>
              <a:tailEnd/>
            </a:ln>
          </p:spPr>
          <p:txBody>
            <a:bodyPr/>
            <a:lstStyle/>
            <a:p>
              <a:endParaRPr lang="sl-SI"/>
            </a:p>
          </p:txBody>
        </p:sp>
        <p:sp>
          <p:nvSpPr>
            <p:cNvPr id="228615" name="Freeform 263"/>
            <p:cNvSpPr>
              <a:spLocks/>
            </p:cNvSpPr>
            <p:nvPr/>
          </p:nvSpPr>
          <p:spPr bwMode="auto">
            <a:xfrm>
              <a:off x="3432" y="1549"/>
              <a:ext cx="14" cy="41"/>
            </a:xfrm>
            <a:custGeom>
              <a:avLst/>
              <a:gdLst/>
              <a:ahLst/>
              <a:cxnLst>
                <a:cxn ang="0">
                  <a:pos x="22" y="0"/>
                </a:cxn>
                <a:cxn ang="0">
                  <a:pos x="22" y="0"/>
                </a:cxn>
                <a:cxn ang="0">
                  <a:pos x="16" y="10"/>
                </a:cxn>
                <a:cxn ang="0">
                  <a:pos x="9" y="18"/>
                </a:cxn>
                <a:cxn ang="0">
                  <a:pos x="5" y="28"/>
                </a:cxn>
                <a:cxn ang="0">
                  <a:pos x="2" y="39"/>
                </a:cxn>
                <a:cxn ang="0">
                  <a:pos x="0" y="50"/>
                </a:cxn>
                <a:cxn ang="0">
                  <a:pos x="0" y="60"/>
                </a:cxn>
                <a:cxn ang="0">
                  <a:pos x="1" y="72"/>
                </a:cxn>
                <a:cxn ang="0">
                  <a:pos x="4" y="82"/>
                </a:cxn>
                <a:cxn ang="0">
                  <a:pos x="13" y="80"/>
                </a:cxn>
                <a:cxn ang="0">
                  <a:pos x="9" y="70"/>
                </a:cxn>
                <a:cxn ang="0">
                  <a:pos x="8" y="60"/>
                </a:cxn>
                <a:cxn ang="0">
                  <a:pos x="8" y="50"/>
                </a:cxn>
                <a:cxn ang="0">
                  <a:pos x="10" y="41"/>
                </a:cxn>
                <a:cxn ang="0">
                  <a:pos x="14" y="30"/>
                </a:cxn>
                <a:cxn ang="0">
                  <a:pos x="18" y="22"/>
                </a:cxn>
                <a:cxn ang="0">
                  <a:pos x="22" y="14"/>
                </a:cxn>
                <a:cxn ang="0">
                  <a:pos x="28" y="6"/>
                </a:cxn>
                <a:cxn ang="0">
                  <a:pos x="28" y="6"/>
                </a:cxn>
                <a:cxn ang="0">
                  <a:pos x="22" y="0"/>
                </a:cxn>
              </a:cxnLst>
              <a:rect l="0" t="0" r="r" b="b"/>
              <a:pathLst>
                <a:path w="28" h="82">
                  <a:moveTo>
                    <a:pt x="22" y="0"/>
                  </a:moveTo>
                  <a:lnTo>
                    <a:pt x="22" y="0"/>
                  </a:lnTo>
                  <a:lnTo>
                    <a:pt x="16" y="10"/>
                  </a:lnTo>
                  <a:lnTo>
                    <a:pt x="9" y="18"/>
                  </a:lnTo>
                  <a:lnTo>
                    <a:pt x="5" y="28"/>
                  </a:lnTo>
                  <a:lnTo>
                    <a:pt x="2" y="39"/>
                  </a:lnTo>
                  <a:lnTo>
                    <a:pt x="0" y="50"/>
                  </a:lnTo>
                  <a:lnTo>
                    <a:pt x="0" y="60"/>
                  </a:lnTo>
                  <a:lnTo>
                    <a:pt x="1" y="72"/>
                  </a:lnTo>
                  <a:lnTo>
                    <a:pt x="4" y="82"/>
                  </a:lnTo>
                  <a:lnTo>
                    <a:pt x="13" y="80"/>
                  </a:lnTo>
                  <a:lnTo>
                    <a:pt x="9" y="70"/>
                  </a:lnTo>
                  <a:lnTo>
                    <a:pt x="8" y="60"/>
                  </a:lnTo>
                  <a:lnTo>
                    <a:pt x="8" y="50"/>
                  </a:lnTo>
                  <a:lnTo>
                    <a:pt x="10" y="41"/>
                  </a:lnTo>
                  <a:lnTo>
                    <a:pt x="14" y="30"/>
                  </a:lnTo>
                  <a:lnTo>
                    <a:pt x="18" y="22"/>
                  </a:lnTo>
                  <a:lnTo>
                    <a:pt x="22" y="14"/>
                  </a:lnTo>
                  <a:lnTo>
                    <a:pt x="28" y="6"/>
                  </a:lnTo>
                  <a:lnTo>
                    <a:pt x="28" y="6"/>
                  </a:lnTo>
                  <a:lnTo>
                    <a:pt x="22" y="0"/>
                  </a:lnTo>
                  <a:close/>
                </a:path>
              </a:pathLst>
            </a:custGeom>
            <a:solidFill>
              <a:srgbClr val="FFFFFF"/>
            </a:solidFill>
            <a:ln w="9525">
              <a:noFill/>
              <a:round/>
              <a:headEnd/>
              <a:tailEnd/>
            </a:ln>
          </p:spPr>
          <p:txBody>
            <a:bodyPr/>
            <a:lstStyle/>
            <a:p>
              <a:endParaRPr lang="sl-SI"/>
            </a:p>
          </p:txBody>
        </p:sp>
        <p:sp>
          <p:nvSpPr>
            <p:cNvPr id="228616" name="Freeform 264"/>
            <p:cNvSpPr>
              <a:spLocks/>
            </p:cNvSpPr>
            <p:nvPr/>
          </p:nvSpPr>
          <p:spPr bwMode="auto">
            <a:xfrm>
              <a:off x="3442" y="1537"/>
              <a:ext cx="57" cy="15"/>
            </a:xfrm>
            <a:custGeom>
              <a:avLst/>
              <a:gdLst/>
              <a:ahLst/>
              <a:cxnLst>
                <a:cxn ang="0">
                  <a:pos x="113" y="22"/>
                </a:cxn>
                <a:cxn ang="0">
                  <a:pos x="113" y="22"/>
                </a:cxn>
                <a:cxn ang="0">
                  <a:pos x="100" y="13"/>
                </a:cxn>
                <a:cxn ang="0">
                  <a:pos x="85" y="5"/>
                </a:cxn>
                <a:cxn ang="0">
                  <a:pos x="71" y="1"/>
                </a:cxn>
                <a:cxn ang="0">
                  <a:pos x="56" y="0"/>
                </a:cxn>
                <a:cxn ang="0">
                  <a:pos x="40" y="2"/>
                </a:cxn>
                <a:cxn ang="0">
                  <a:pos x="25" y="6"/>
                </a:cxn>
                <a:cxn ang="0">
                  <a:pos x="12" y="15"/>
                </a:cxn>
                <a:cxn ang="0">
                  <a:pos x="0" y="25"/>
                </a:cxn>
                <a:cxn ang="0">
                  <a:pos x="6" y="31"/>
                </a:cxn>
                <a:cxn ang="0">
                  <a:pos x="16" y="21"/>
                </a:cxn>
                <a:cxn ang="0">
                  <a:pos x="29" y="15"/>
                </a:cxn>
                <a:cxn ang="0">
                  <a:pos x="42" y="11"/>
                </a:cxn>
                <a:cxn ang="0">
                  <a:pos x="56" y="9"/>
                </a:cxn>
                <a:cxn ang="0">
                  <a:pos x="69" y="10"/>
                </a:cxn>
                <a:cxn ang="0">
                  <a:pos x="83" y="14"/>
                </a:cxn>
                <a:cxn ang="0">
                  <a:pos x="95" y="19"/>
                </a:cxn>
                <a:cxn ang="0">
                  <a:pos x="107" y="28"/>
                </a:cxn>
                <a:cxn ang="0">
                  <a:pos x="107" y="28"/>
                </a:cxn>
                <a:cxn ang="0">
                  <a:pos x="113" y="22"/>
                </a:cxn>
              </a:cxnLst>
              <a:rect l="0" t="0" r="r" b="b"/>
              <a:pathLst>
                <a:path w="113" h="31">
                  <a:moveTo>
                    <a:pt x="113" y="22"/>
                  </a:moveTo>
                  <a:lnTo>
                    <a:pt x="113" y="22"/>
                  </a:lnTo>
                  <a:lnTo>
                    <a:pt x="100" y="13"/>
                  </a:lnTo>
                  <a:lnTo>
                    <a:pt x="85" y="5"/>
                  </a:lnTo>
                  <a:lnTo>
                    <a:pt x="71" y="1"/>
                  </a:lnTo>
                  <a:lnTo>
                    <a:pt x="56" y="0"/>
                  </a:lnTo>
                  <a:lnTo>
                    <a:pt x="40" y="2"/>
                  </a:lnTo>
                  <a:lnTo>
                    <a:pt x="25" y="6"/>
                  </a:lnTo>
                  <a:lnTo>
                    <a:pt x="12" y="15"/>
                  </a:lnTo>
                  <a:lnTo>
                    <a:pt x="0" y="25"/>
                  </a:lnTo>
                  <a:lnTo>
                    <a:pt x="6" y="31"/>
                  </a:lnTo>
                  <a:lnTo>
                    <a:pt x="16" y="21"/>
                  </a:lnTo>
                  <a:lnTo>
                    <a:pt x="29" y="15"/>
                  </a:lnTo>
                  <a:lnTo>
                    <a:pt x="42" y="11"/>
                  </a:lnTo>
                  <a:lnTo>
                    <a:pt x="56" y="9"/>
                  </a:lnTo>
                  <a:lnTo>
                    <a:pt x="69" y="10"/>
                  </a:lnTo>
                  <a:lnTo>
                    <a:pt x="83" y="14"/>
                  </a:lnTo>
                  <a:lnTo>
                    <a:pt x="95" y="19"/>
                  </a:lnTo>
                  <a:lnTo>
                    <a:pt x="107" y="28"/>
                  </a:lnTo>
                  <a:lnTo>
                    <a:pt x="107" y="28"/>
                  </a:lnTo>
                  <a:lnTo>
                    <a:pt x="113" y="22"/>
                  </a:lnTo>
                  <a:close/>
                </a:path>
              </a:pathLst>
            </a:custGeom>
            <a:solidFill>
              <a:srgbClr val="FFFFFF"/>
            </a:solidFill>
            <a:ln w="9525">
              <a:noFill/>
              <a:round/>
              <a:headEnd/>
              <a:tailEnd/>
            </a:ln>
          </p:spPr>
          <p:txBody>
            <a:bodyPr/>
            <a:lstStyle/>
            <a:p>
              <a:endParaRPr lang="sl-SI"/>
            </a:p>
          </p:txBody>
        </p:sp>
        <p:sp>
          <p:nvSpPr>
            <p:cNvPr id="228617" name="Freeform 265"/>
            <p:cNvSpPr>
              <a:spLocks/>
            </p:cNvSpPr>
            <p:nvPr/>
          </p:nvSpPr>
          <p:spPr bwMode="auto">
            <a:xfrm>
              <a:off x="3496" y="1548"/>
              <a:ext cx="15" cy="56"/>
            </a:xfrm>
            <a:custGeom>
              <a:avLst/>
              <a:gdLst/>
              <a:ahLst/>
              <a:cxnLst>
                <a:cxn ang="0">
                  <a:pos x="9" y="113"/>
                </a:cxn>
                <a:cxn ang="0">
                  <a:pos x="9" y="113"/>
                </a:cxn>
                <a:cxn ang="0">
                  <a:pos x="18" y="100"/>
                </a:cxn>
                <a:cxn ang="0">
                  <a:pos x="26" y="85"/>
                </a:cxn>
                <a:cxn ang="0">
                  <a:pos x="30" y="72"/>
                </a:cxn>
                <a:cxn ang="0">
                  <a:pos x="31" y="56"/>
                </a:cxn>
                <a:cxn ang="0">
                  <a:pos x="29" y="41"/>
                </a:cxn>
                <a:cxn ang="0">
                  <a:pos x="25" y="25"/>
                </a:cxn>
                <a:cxn ang="0">
                  <a:pos x="16" y="13"/>
                </a:cxn>
                <a:cxn ang="0">
                  <a:pos x="6" y="0"/>
                </a:cxn>
                <a:cxn ang="0">
                  <a:pos x="0" y="6"/>
                </a:cxn>
                <a:cxn ang="0">
                  <a:pos x="10" y="17"/>
                </a:cxn>
                <a:cxn ang="0">
                  <a:pos x="16" y="29"/>
                </a:cxn>
                <a:cxn ang="0">
                  <a:pos x="21" y="43"/>
                </a:cxn>
                <a:cxn ang="0">
                  <a:pos x="23" y="56"/>
                </a:cxn>
                <a:cxn ang="0">
                  <a:pos x="22" y="70"/>
                </a:cxn>
                <a:cxn ang="0">
                  <a:pos x="17" y="83"/>
                </a:cxn>
                <a:cxn ang="0">
                  <a:pos x="12" y="96"/>
                </a:cxn>
                <a:cxn ang="0">
                  <a:pos x="3" y="107"/>
                </a:cxn>
                <a:cxn ang="0">
                  <a:pos x="3" y="107"/>
                </a:cxn>
                <a:cxn ang="0">
                  <a:pos x="9" y="113"/>
                </a:cxn>
              </a:cxnLst>
              <a:rect l="0" t="0" r="r" b="b"/>
              <a:pathLst>
                <a:path w="31" h="113">
                  <a:moveTo>
                    <a:pt x="9" y="113"/>
                  </a:moveTo>
                  <a:lnTo>
                    <a:pt x="9" y="113"/>
                  </a:lnTo>
                  <a:lnTo>
                    <a:pt x="18" y="100"/>
                  </a:lnTo>
                  <a:lnTo>
                    <a:pt x="26" y="85"/>
                  </a:lnTo>
                  <a:lnTo>
                    <a:pt x="30" y="72"/>
                  </a:lnTo>
                  <a:lnTo>
                    <a:pt x="31" y="56"/>
                  </a:lnTo>
                  <a:lnTo>
                    <a:pt x="29" y="41"/>
                  </a:lnTo>
                  <a:lnTo>
                    <a:pt x="25" y="25"/>
                  </a:lnTo>
                  <a:lnTo>
                    <a:pt x="16" y="13"/>
                  </a:lnTo>
                  <a:lnTo>
                    <a:pt x="6" y="0"/>
                  </a:lnTo>
                  <a:lnTo>
                    <a:pt x="0" y="6"/>
                  </a:lnTo>
                  <a:lnTo>
                    <a:pt x="10" y="17"/>
                  </a:lnTo>
                  <a:lnTo>
                    <a:pt x="16" y="29"/>
                  </a:lnTo>
                  <a:lnTo>
                    <a:pt x="21" y="43"/>
                  </a:lnTo>
                  <a:lnTo>
                    <a:pt x="23" y="56"/>
                  </a:lnTo>
                  <a:lnTo>
                    <a:pt x="22" y="70"/>
                  </a:lnTo>
                  <a:lnTo>
                    <a:pt x="17" y="83"/>
                  </a:lnTo>
                  <a:lnTo>
                    <a:pt x="12" y="96"/>
                  </a:lnTo>
                  <a:lnTo>
                    <a:pt x="3" y="107"/>
                  </a:lnTo>
                  <a:lnTo>
                    <a:pt x="3" y="107"/>
                  </a:lnTo>
                  <a:lnTo>
                    <a:pt x="9" y="113"/>
                  </a:lnTo>
                  <a:close/>
                </a:path>
              </a:pathLst>
            </a:custGeom>
            <a:solidFill>
              <a:srgbClr val="FFFFFF"/>
            </a:solidFill>
            <a:ln w="9525">
              <a:noFill/>
              <a:round/>
              <a:headEnd/>
              <a:tailEnd/>
            </a:ln>
          </p:spPr>
          <p:txBody>
            <a:bodyPr/>
            <a:lstStyle/>
            <a:p>
              <a:endParaRPr lang="sl-SI"/>
            </a:p>
          </p:txBody>
        </p:sp>
        <p:sp>
          <p:nvSpPr>
            <p:cNvPr id="228618" name="Freeform 266"/>
            <p:cNvSpPr>
              <a:spLocks/>
            </p:cNvSpPr>
            <p:nvPr/>
          </p:nvSpPr>
          <p:spPr bwMode="auto">
            <a:xfrm>
              <a:off x="3478" y="1601"/>
              <a:ext cx="23" cy="16"/>
            </a:xfrm>
            <a:custGeom>
              <a:avLst/>
              <a:gdLst/>
              <a:ahLst/>
              <a:cxnLst>
                <a:cxn ang="0">
                  <a:pos x="0" y="31"/>
                </a:cxn>
                <a:cxn ang="0">
                  <a:pos x="8" y="30"/>
                </a:cxn>
                <a:cxn ang="0">
                  <a:pos x="14" y="28"/>
                </a:cxn>
                <a:cxn ang="0">
                  <a:pos x="20" y="26"/>
                </a:cxn>
                <a:cxn ang="0">
                  <a:pos x="25" y="22"/>
                </a:cxn>
                <a:cxn ang="0">
                  <a:pos x="31" y="19"/>
                </a:cxn>
                <a:cxn ang="0">
                  <a:pos x="37" y="15"/>
                </a:cxn>
                <a:cxn ang="0">
                  <a:pos x="41" y="10"/>
                </a:cxn>
                <a:cxn ang="0">
                  <a:pos x="45" y="6"/>
                </a:cxn>
                <a:cxn ang="0">
                  <a:pos x="39" y="0"/>
                </a:cxn>
                <a:cxn ang="0">
                  <a:pos x="35" y="4"/>
                </a:cxn>
                <a:cxn ang="0">
                  <a:pos x="31" y="8"/>
                </a:cxn>
                <a:cxn ang="0">
                  <a:pos x="26" y="12"/>
                </a:cxn>
                <a:cxn ang="0">
                  <a:pos x="21" y="16"/>
                </a:cxn>
                <a:cxn ang="0">
                  <a:pos x="16" y="18"/>
                </a:cxn>
                <a:cxn ang="0">
                  <a:pos x="12" y="20"/>
                </a:cxn>
                <a:cxn ang="0">
                  <a:pos x="6" y="22"/>
                </a:cxn>
                <a:cxn ang="0">
                  <a:pos x="0" y="23"/>
                </a:cxn>
                <a:cxn ang="0">
                  <a:pos x="0" y="31"/>
                </a:cxn>
              </a:cxnLst>
              <a:rect l="0" t="0" r="r" b="b"/>
              <a:pathLst>
                <a:path w="45" h="31">
                  <a:moveTo>
                    <a:pt x="0" y="31"/>
                  </a:moveTo>
                  <a:lnTo>
                    <a:pt x="8" y="30"/>
                  </a:lnTo>
                  <a:lnTo>
                    <a:pt x="14" y="28"/>
                  </a:lnTo>
                  <a:lnTo>
                    <a:pt x="20" y="26"/>
                  </a:lnTo>
                  <a:lnTo>
                    <a:pt x="25" y="22"/>
                  </a:lnTo>
                  <a:lnTo>
                    <a:pt x="31" y="19"/>
                  </a:lnTo>
                  <a:lnTo>
                    <a:pt x="37" y="15"/>
                  </a:lnTo>
                  <a:lnTo>
                    <a:pt x="41" y="10"/>
                  </a:lnTo>
                  <a:lnTo>
                    <a:pt x="45" y="6"/>
                  </a:lnTo>
                  <a:lnTo>
                    <a:pt x="39" y="0"/>
                  </a:lnTo>
                  <a:lnTo>
                    <a:pt x="35" y="4"/>
                  </a:lnTo>
                  <a:lnTo>
                    <a:pt x="31" y="8"/>
                  </a:lnTo>
                  <a:lnTo>
                    <a:pt x="26" y="12"/>
                  </a:lnTo>
                  <a:lnTo>
                    <a:pt x="21" y="16"/>
                  </a:lnTo>
                  <a:lnTo>
                    <a:pt x="16" y="18"/>
                  </a:lnTo>
                  <a:lnTo>
                    <a:pt x="12" y="20"/>
                  </a:lnTo>
                  <a:lnTo>
                    <a:pt x="6" y="22"/>
                  </a:lnTo>
                  <a:lnTo>
                    <a:pt x="0" y="23"/>
                  </a:lnTo>
                  <a:lnTo>
                    <a:pt x="0" y="31"/>
                  </a:lnTo>
                  <a:close/>
                </a:path>
              </a:pathLst>
            </a:custGeom>
            <a:solidFill>
              <a:srgbClr val="FFFFFF"/>
            </a:solidFill>
            <a:ln w="9525">
              <a:noFill/>
              <a:round/>
              <a:headEnd/>
              <a:tailEnd/>
            </a:ln>
          </p:spPr>
          <p:txBody>
            <a:bodyPr/>
            <a:lstStyle/>
            <a:p>
              <a:endParaRPr lang="sl-SI"/>
            </a:p>
          </p:txBody>
        </p:sp>
        <p:sp>
          <p:nvSpPr>
            <p:cNvPr id="228619" name="Freeform 267"/>
            <p:cNvSpPr>
              <a:spLocks/>
            </p:cNvSpPr>
            <p:nvPr/>
          </p:nvSpPr>
          <p:spPr bwMode="auto">
            <a:xfrm>
              <a:off x="3148" y="1582"/>
              <a:ext cx="47" cy="27"/>
            </a:xfrm>
            <a:custGeom>
              <a:avLst/>
              <a:gdLst/>
              <a:ahLst/>
              <a:cxnLst>
                <a:cxn ang="0">
                  <a:pos x="0" y="43"/>
                </a:cxn>
                <a:cxn ang="0">
                  <a:pos x="88" y="0"/>
                </a:cxn>
                <a:cxn ang="0">
                  <a:pos x="94" y="11"/>
                </a:cxn>
                <a:cxn ang="0">
                  <a:pos x="5" y="55"/>
                </a:cxn>
                <a:cxn ang="0">
                  <a:pos x="0" y="43"/>
                </a:cxn>
              </a:cxnLst>
              <a:rect l="0" t="0" r="r" b="b"/>
              <a:pathLst>
                <a:path w="94" h="55">
                  <a:moveTo>
                    <a:pt x="0" y="43"/>
                  </a:moveTo>
                  <a:lnTo>
                    <a:pt x="88" y="0"/>
                  </a:lnTo>
                  <a:lnTo>
                    <a:pt x="94" y="11"/>
                  </a:lnTo>
                  <a:lnTo>
                    <a:pt x="5" y="55"/>
                  </a:lnTo>
                  <a:lnTo>
                    <a:pt x="0" y="43"/>
                  </a:lnTo>
                  <a:close/>
                </a:path>
              </a:pathLst>
            </a:custGeom>
            <a:solidFill>
              <a:srgbClr val="0066FF"/>
            </a:solidFill>
            <a:ln w="9525">
              <a:noFill/>
              <a:round/>
              <a:headEnd/>
              <a:tailEnd/>
            </a:ln>
          </p:spPr>
          <p:txBody>
            <a:bodyPr/>
            <a:lstStyle/>
            <a:p>
              <a:endParaRPr lang="sl-SI"/>
            </a:p>
          </p:txBody>
        </p:sp>
        <p:sp>
          <p:nvSpPr>
            <p:cNvPr id="228620" name="Freeform 268"/>
            <p:cNvSpPr>
              <a:spLocks/>
            </p:cNvSpPr>
            <p:nvPr/>
          </p:nvSpPr>
          <p:spPr bwMode="auto">
            <a:xfrm>
              <a:off x="3424" y="2082"/>
              <a:ext cx="46" cy="27"/>
            </a:xfrm>
            <a:custGeom>
              <a:avLst/>
              <a:gdLst/>
              <a:ahLst/>
              <a:cxnLst>
                <a:cxn ang="0">
                  <a:pos x="94" y="12"/>
                </a:cxn>
                <a:cxn ang="0">
                  <a:pos x="6" y="56"/>
                </a:cxn>
                <a:cxn ang="0">
                  <a:pos x="0" y="44"/>
                </a:cxn>
                <a:cxn ang="0">
                  <a:pos x="89" y="0"/>
                </a:cxn>
                <a:cxn ang="0">
                  <a:pos x="94" y="12"/>
                </a:cxn>
              </a:cxnLst>
              <a:rect l="0" t="0" r="r" b="b"/>
              <a:pathLst>
                <a:path w="94" h="56">
                  <a:moveTo>
                    <a:pt x="94" y="12"/>
                  </a:moveTo>
                  <a:lnTo>
                    <a:pt x="6" y="56"/>
                  </a:lnTo>
                  <a:lnTo>
                    <a:pt x="0" y="44"/>
                  </a:lnTo>
                  <a:lnTo>
                    <a:pt x="89" y="0"/>
                  </a:lnTo>
                  <a:lnTo>
                    <a:pt x="94" y="12"/>
                  </a:lnTo>
                  <a:close/>
                </a:path>
              </a:pathLst>
            </a:custGeom>
            <a:solidFill>
              <a:srgbClr val="0066FF"/>
            </a:solidFill>
            <a:ln w="9525">
              <a:noFill/>
              <a:round/>
              <a:headEnd/>
              <a:tailEnd/>
            </a:ln>
          </p:spPr>
          <p:txBody>
            <a:bodyPr/>
            <a:lstStyle/>
            <a:p>
              <a:endParaRPr lang="sl-SI"/>
            </a:p>
          </p:txBody>
        </p:sp>
        <p:sp>
          <p:nvSpPr>
            <p:cNvPr id="228621" name="Freeform 269"/>
            <p:cNvSpPr>
              <a:spLocks/>
            </p:cNvSpPr>
            <p:nvPr/>
          </p:nvSpPr>
          <p:spPr bwMode="auto">
            <a:xfrm>
              <a:off x="3019" y="1815"/>
              <a:ext cx="10" cy="50"/>
            </a:xfrm>
            <a:custGeom>
              <a:avLst/>
              <a:gdLst/>
              <a:ahLst/>
              <a:cxnLst>
                <a:cxn ang="0">
                  <a:pos x="0" y="98"/>
                </a:cxn>
                <a:cxn ang="0">
                  <a:pos x="6" y="0"/>
                </a:cxn>
                <a:cxn ang="0">
                  <a:pos x="18" y="2"/>
                </a:cxn>
                <a:cxn ang="0">
                  <a:pos x="12" y="99"/>
                </a:cxn>
                <a:cxn ang="0">
                  <a:pos x="0" y="98"/>
                </a:cxn>
              </a:cxnLst>
              <a:rect l="0" t="0" r="r" b="b"/>
              <a:pathLst>
                <a:path w="18" h="99">
                  <a:moveTo>
                    <a:pt x="0" y="98"/>
                  </a:moveTo>
                  <a:lnTo>
                    <a:pt x="6" y="0"/>
                  </a:lnTo>
                  <a:lnTo>
                    <a:pt x="18" y="2"/>
                  </a:lnTo>
                  <a:lnTo>
                    <a:pt x="12" y="99"/>
                  </a:lnTo>
                  <a:lnTo>
                    <a:pt x="0" y="98"/>
                  </a:lnTo>
                  <a:close/>
                </a:path>
              </a:pathLst>
            </a:custGeom>
            <a:solidFill>
              <a:srgbClr val="0066FF"/>
            </a:solidFill>
            <a:ln w="9525">
              <a:noFill/>
              <a:round/>
              <a:headEnd/>
              <a:tailEnd/>
            </a:ln>
          </p:spPr>
          <p:txBody>
            <a:bodyPr/>
            <a:lstStyle/>
            <a:p>
              <a:endParaRPr lang="sl-SI"/>
            </a:p>
          </p:txBody>
        </p:sp>
        <p:sp>
          <p:nvSpPr>
            <p:cNvPr id="228622" name="Freeform 270"/>
            <p:cNvSpPr>
              <a:spLocks/>
            </p:cNvSpPr>
            <p:nvPr/>
          </p:nvSpPr>
          <p:spPr bwMode="auto">
            <a:xfrm>
              <a:off x="3590" y="1826"/>
              <a:ext cx="9" cy="50"/>
            </a:xfrm>
            <a:custGeom>
              <a:avLst/>
              <a:gdLst/>
              <a:ahLst/>
              <a:cxnLst>
                <a:cxn ang="0">
                  <a:pos x="18" y="1"/>
                </a:cxn>
                <a:cxn ang="0">
                  <a:pos x="12" y="99"/>
                </a:cxn>
                <a:cxn ang="0">
                  <a:pos x="0" y="97"/>
                </a:cxn>
                <a:cxn ang="0">
                  <a:pos x="6" y="0"/>
                </a:cxn>
                <a:cxn ang="0">
                  <a:pos x="18" y="1"/>
                </a:cxn>
              </a:cxnLst>
              <a:rect l="0" t="0" r="r" b="b"/>
              <a:pathLst>
                <a:path w="18" h="99">
                  <a:moveTo>
                    <a:pt x="18" y="1"/>
                  </a:moveTo>
                  <a:lnTo>
                    <a:pt x="12" y="99"/>
                  </a:lnTo>
                  <a:lnTo>
                    <a:pt x="0" y="97"/>
                  </a:lnTo>
                  <a:lnTo>
                    <a:pt x="6" y="0"/>
                  </a:lnTo>
                  <a:lnTo>
                    <a:pt x="18" y="1"/>
                  </a:lnTo>
                  <a:close/>
                </a:path>
              </a:pathLst>
            </a:custGeom>
            <a:solidFill>
              <a:srgbClr val="0066FF"/>
            </a:solidFill>
            <a:ln w="9525">
              <a:noFill/>
              <a:round/>
              <a:headEnd/>
              <a:tailEnd/>
            </a:ln>
          </p:spPr>
          <p:txBody>
            <a:bodyPr/>
            <a:lstStyle/>
            <a:p>
              <a:endParaRPr lang="sl-SI"/>
            </a:p>
          </p:txBody>
        </p:sp>
        <p:sp>
          <p:nvSpPr>
            <p:cNvPr id="228623" name="Freeform 271"/>
            <p:cNvSpPr>
              <a:spLocks/>
            </p:cNvSpPr>
            <p:nvPr/>
          </p:nvSpPr>
          <p:spPr bwMode="auto">
            <a:xfrm>
              <a:off x="3140" y="2074"/>
              <a:ext cx="44" cy="32"/>
            </a:xfrm>
            <a:custGeom>
              <a:avLst/>
              <a:gdLst/>
              <a:ahLst/>
              <a:cxnLst>
                <a:cxn ang="0">
                  <a:pos x="82" y="64"/>
                </a:cxn>
                <a:cxn ang="0">
                  <a:pos x="0" y="9"/>
                </a:cxn>
                <a:cxn ang="0">
                  <a:pos x="7" y="0"/>
                </a:cxn>
                <a:cxn ang="0">
                  <a:pos x="88" y="54"/>
                </a:cxn>
                <a:cxn ang="0">
                  <a:pos x="82" y="64"/>
                </a:cxn>
              </a:cxnLst>
              <a:rect l="0" t="0" r="r" b="b"/>
              <a:pathLst>
                <a:path w="88" h="64">
                  <a:moveTo>
                    <a:pt x="82" y="64"/>
                  </a:moveTo>
                  <a:lnTo>
                    <a:pt x="0" y="9"/>
                  </a:lnTo>
                  <a:lnTo>
                    <a:pt x="7" y="0"/>
                  </a:lnTo>
                  <a:lnTo>
                    <a:pt x="88" y="54"/>
                  </a:lnTo>
                  <a:lnTo>
                    <a:pt x="82" y="64"/>
                  </a:lnTo>
                  <a:close/>
                </a:path>
              </a:pathLst>
            </a:custGeom>
            <a:solidFill>
              <a:srgbClr val="0066FF"/>
            </a:solidFill>
            <a:ln w="9525">
              <a:noFill/>
              <a:round/>
              <a:headEnd/>
              <a:tailEnd/>
            </a:ln>
          </p:spPr>
          <p:txBody>
            <a:bodyPr/>
            <a:lstStyle/>
            <a:p>
              <a:endParaRPr lang="sl-SI"/>
            </a:p>
          </p:txBody>
        </p:sp>
        <p:sp>
          <p:nvSpPr>
            <p:cNvPr id="228624" name="Freeform 272"/>
            <p:cNvSpPr>
              <a:spLocks/>
            </p:cNvSpPr>
            <p:nvPr/>
          </p:nvSpPr>
          <p:spPr bwMode="auto">
            <a:xfrm>
              <a:off x="3435" y="1585"/>
              <a:ext cx="44" cy="32"/>
            </a:xfrm>
            <a:custGeom>
              <a:avLst/>
              <a:gdLst/>
              <a:ahLst/>
              <a:cxnLst>
                <a:cxn ang="0">
                  <a:pos x="7" y="0"/>
                </a:cxn>
                <a:cxn ang="0">
                  <a:pos x="89" y="55"/>
                </a:cxn>
                <a:cxn ang="0">
                  <a:pos x="81" y="64"/>
                </a:cxn>
                <a:cxn ang="0">
                  <a:pos x="0" y="10"/>
                </a:cxn>
                <a:cxn ang="0">
                  <a:pos x="7" y="0"/>
                </a:cxn>
              </a:cxnLst>
              <a:rect l="0" t="0" r="r" b="b"/>
              <a:pathLst>
                <a:path w="89" h="64">
                  <a:moveTo>
                    <a:pt x="7" y="0"/>
                  </a:moveTo>
                  <a:lnTo>
                    <a:pt x="89" y="55"/>
                  </a:lnTo>
                  <a:lnTo>
                    <a:pt x="81" y="64"/>
                  </a:lnTo>
                  <a:lnTo>
                    <a:pt x="0" y="10"/>
                  </a:lnTo>
                  <a:lnTo>
                    <a:pt x="7" y="0"/>
                  </a:lnTo>
                  <a:close/>
                </a:path>
              </a:pathLst>
            </a:custGeom>
            <a:solidFill>
              <a:srgbClr val="0066FF"/>
            </a:solidFill>
            <a:ln w="9525">
              <a:noFill/>
              <a:round/>
              <a:headEnd/>
              <a:tailEnd/>
            </a:ln>
          </p:spPr>
          <p:txBody>
            <a:bodyPr/>
            <a:lstStyle/>
            <a:p>
              <a:endParaRPr lang="sl-SI"/>
            </a:p>
          </p:txBody>
        </p:sp>
        <p:sp>
          <p:nvSpPr>
            <p:cNvPr id="228625" name="Freeform 273"/>
            <p:cNvSpPr>
              <a:spLocks/>
            </p:cNvSpPr>
            <p:nvPr/>
          </p:nvSpPr>
          <p:spPr bwMode="auto">
            <a:xfrm>
              <a:off x="3127" y="1570"/>
              <a:ext cx="30" cy="30"/>
            </a:xfrm>
            <a:custGeom>
              <a:avLst/>
              <a:gdLst/>
              <a:ahLst/>
              <a:cxnLst>
                <a:cxn ang="0">
                  <a:pos x="0" y="0"/>
                </a:cxn>
                <a:cxn ang="0">
                  <a:pos x="0" y="0"/>
                </a:cxn>
                <a:cxn ang="0">
                  <a:pos x="1" y="12"/>
                </a:cxn>
                <a:cxn ang="0">
                  <a:pos x="5" y="24"/>
                </a:cxn>
                <a:cxn ang="0">
                  <a:pos x="11" y="33"/>
                </a:cxn>
                <a:cxn ang="0">
                  <a:pos x="18" y="42"/>
                </a:cxn>
                <a:cxn ang="0">
                  <a:pos x="27" y="50"/>
                </a:cxn>
                <a:cxn ang="0">
                  <a:pos x="37" y="55"/>
                </a:cxn>
                <a:cxn ang="0">
                  <a:pos x="47" y="58"/>
                </a:cxn>
                <a:cxn ang="0">
                  <a:pos x="60" y="59"/>
                </a:cxn>
                <a:cxn ang="0">
                  <a:pos x="60" y="51"/>
                </a:cxn>
                <a:cxn ang="0">
                  <a:pos x="49" y="50"/>
                </a:cxn>
                <a:cxn ang="0">
                  <a:pos x="39" y="46"/>
                </a:cxn>
                <a:cxn ang="0">
                  <a:pos x="31" y="43"/>
                </a:cxn>
                <a:cxn ang="0">
                  <a:pos x="25" y="36"/>
                </a:cxn>
                <a:cxn ang="0">
                  <a:pos x="17" y="29"/>
                </a:cxn>
                <a:cxn ang="0">
                  <a:pos x="13" y="19"/>
                </a:cxn>
                <a:cxn ang="0">
                  <a:pos x="9" y="10"/>
                </a:cxn>
                <a:cxn ang="0">
                  <a:pos x="8" y="0"/>
                </a:cxn>
                <a:cxn ang="0">
                  <a:pos x="8" y="0"/>
                </a:cxn>
                <a:cxn ang="0">
                  <a:pos x="0" y="0"/>
                </a:cxn>
              </a:cxnLst>
              <a:rect l="0" t="0" r="r" b="b"/>
              <a:pathLst>
                <a:path w="60" h="59">
                  <a:moveTo>
                    <a:pt x="0" y="0"/>
                  </a:moveTo>
                  <a:lnTo>
                    <a:pt x="0" y="0"/>
                  </a:lnTo>
                  <a:lnTo>
                    <a:pt x="1" y="12"/>
                  </a:lnTo>
                  <a:lnTo>
                    <a:pt x="5" y="24"/>
                  </a:lnTo>
                  <a:lnTo>
                    <a:pt x="11" y="33"/>
                  </a:lnTo>
                  <a:lnTo>
                    <a:pt x="18" y="42"/>
                  </a:lnTo>
                  <a:lnTo>
                    <a:pt x="27" y="50"/>
                  </a:lnTo>
                  <a:lnTo>
                    <a:pt x="37" y="55"/>
                  </a:lnTo>
                  <a:lnTo>
                    <a:pt x="47" y="58"/>
                  </a:lnTo>
                  <a:lnTo>
                    <a:pt x="60" y="59"/>
                  </a:lnTo>
                  <a:lnTo>
                    <a:pt x="60" y="51"/>
                  </a:lnTo>
                  <a:lnTo>
                    <a:pt x="49" y="50"/>
                  </a:lnTo>
                  <a:lnTo>
                    <a:pt x="39" y="46"/>
                  </a:lnTo>
                  <a:lnTo>
                    <a:pt x="31" y="43"/>
                  </a:lnTo>
                  <a:lnTo>
                    <a:pt x="25" y="36"/>
                  </a:lnTo>
                  <a:lnTo>
                    <a:pt x="17" y="29"/>
                  </a:lnTo>
                  <a:lnTo>
                    <a:pt x="13" y="19"/>
                  </a:lnTo>
                  <a:lnTo>
                    <a:pt x="9" y="10"/>
                  </a:lnTo>
                  <a:lnTo>
                    <a:pt x="8" y="0"/>
                  </a:lnTo>
                  <a:lnTo>
                    <a:pt x="8" y="0"/>
                  </a:lnTo>
                  <a:lnTo>
                    <a:pt x="0" y="0"/>
                  </a:lnTo>
                  <a:close/>
                </a:path>
              </a:pathLst>
            </a:custGeom>
            <a:solidFill>
              <a:srgbClr val="FFFFFF"/>
            </a:solidFill>
            <a:ln w="9525">
              <a:noFill/>
              <a:round/>
              <a:headEnd/>
              <a:tailEnd/>
            </a:ln>
          </p:spPr>
          <p:txBody>
            <a:bodyPr/>
            <a:lstStyle/>
            <a:p>
              <a:endParaRPr lang="sl-SI"/>
            </a:p>
          </p:txBody>
        </p:sp>
        <p:sp>
          <p:nvSpPr>
            <p:cNvPr id="228626" name="Freeform 274"/>
            <p:cNvSpPr>
              <a:spLocks/>
            </p:cNvSpPr>
            <p:nvPr/>
          </p:nvSpPr>
          <p:spPr bwMode="auto">
            <a:xfrm>
              <a:off x="3127" y="1541"/>
              <a:ext cx="29" cy="29"/>
            </a:xfrm>
            <a:custGeom>
              <a:avLst/>
              <a:gdLst/>
              <a:ahLst/>
              <a:cxnLst>
                <a:cxn ang="0">
                  <a:pos x="58" y="0"/>
                </a:cxn>
                <a:cxn ang="0">
                  <a:pos x="58" y="0"/>
                </a:cxn>
                <a:cxn ang="0">
                  <a:pos x="45" y="1"/>
                </a:cxn>
                <a:cxn ang="0">
                  <a:pos x="35" y="4"/>
                </a:cxn>
                <a:cxn ang="0">
                  <a:pos x="26" y="10"/>
                </a:cxn>
                <a:cxn ang="0">
                  <a:pos x="16" y="17"/>
                </a:cxn>
                <a:cxn ang="0">
                  <a:pos x="10" y="26"/>
                </a:cxn>
                <a:cxn ang="0">
                  <a:pos x="4" y="35"/>
                </a:cxn>
                <a:cxn ang="0">
                  <a:pos x="1" y="46"/>
                </a:cxn>
                <a:cxn ang="0">
                  <a:pos x="0" y="59"/>
                </a:cxn>
                <a:cxn ang="0">
                  <a:pos x="8" y="59"/>
                </a:cxn>
                <a:cxn ang="0">
                  <a:pos x="9" y="48"/>
                </a:cxn>
                <a:cxn ang="0">
                  <a:pos x="12" y="39"/>
                </a:cxn>
                <a:cxn ang="0">
                  <a:pos x="16" y="30"/>
                </a:cxn>
                <a:cxn ang="0">
                  <a:pos x="22" y="23"/>
                </a:cxn>
                <a:cxn ang="0">
                  <a:pos x="30" y="16"/>
                </a:cxn>
                <a:cxn ang="0">
                  <a:pos x="39" y="12"/>
                </a:cxn>
                <a:cxn ang="0">
                  <a:pos x="47" y="9"/>
                </a:cxn>
                <a:cxn ang="0">
                  <a:pos x="58" y="8"/>
                </a:cxn>
                <a:cxn ang="0">
                  <a:pos x="58" y="8"/>
                </a:cxn>
                <a:cxn ang="0">
                  <a:pos x="58" y="0"/>
                </a:cxn>
              </a:cxnLst>
              <a:rect l="0" t="0" r="r" b="b"/>
              <a:pathLst>
                <a:path w="58" h="59">
                  <a:moveTo>
                    <a:pt x="58" y="0"/>
                  </a:moveTo>
                  <a:lnTo>
                    <a:pt x="58" y="0"/>
                  </a:lnTo>
                  <a:lnTo>
                    <a:pt x="45" y="1"/>
                  </a:lnTo>
                  <a:lnTo>
                    <a:pt x="35" y="4"/>
                  </a:lnTo>
                  <a:lnTo>
                    <a:pt x="26" y="10"/>
                  </a:lnTo>
                  <a:lnTo>
                    <a:pt x="16" y="17"/>
                  </a:lnTo>
                  <a:lnTo>
                    <a:pt x="10" y="26"/>
                  </a:lnTo>
                  <a:lnTo>
                    <a:pt x="4" y="35"/>
                  </a:lnTo>
                  <a:lnTo>
                    <a:pt x="1" y="46"/>
                  </a:lnTo>
                  <a:lnTo>
                    <a:pt x="0" y="59"/>
                  </a:lnTo>
                  <a:lnTo>
                    <a:pt x="8" y="59"/>
                  </a:lnTo>
                  <a:lnTo>
                    <a:pt x="9" y="48"/>
                  </a:lnTo>
                  <a:lnTo>
                    <a:pt x="12" y="39"/>
                  </a:lnTo>
                  <a:lnTo>
                    <a:pt x="16" y="30"/>
                  </a:lnTo>
                  <a:lnTo>
                    <a:pt x="22" y="23"/>
                  </a:lnTo>
                  <a:lnTo>
                    <a:pt x="30" y="16"/>
                  </a:lnTo>
                  <a:lnTo>
                    <a:pt x="39" y="12"/>
                  </a:lnTo>
                  <a:lnTo>
                    <a:pt x="47" y="9"/>
                  </a:lnTo>
                  <a:lnTo>
                    <a:pt x="58" y="8"/>
                  </a:lnTo>
                  <a:lnTo>
                    <a:pt x="58" y="8"/>
                  </a:lnTo>
                  <a:lnTo>
                    <a:pt x="58" y="0"/>
                  </a:lnTo>
                  <a:close/>
                </a:path>
              </a:pathLst>
            </a:custGeom>
            <a:solidFill>
              <a:srgbClr val="FFFFFF"/>
            </a:solidFill>
            <a:ln w="9525">
              <a:noFill/>
              <a:round/>
              <a:headEnd/>
              <a:tailEnd/>
            </a:ln>
          </p:spPr>
          <p:txBody>
            <a:bodyPr/>
            <a:lstStyle/>
            <a:p>
              <a:endParaRPr lang="sl-SI"/>
            </a:p>
          </p:txBody>
        </p:sp>
        <p:sp>
          <p:nvSpPr>
            <p:cNvPr id="228627" name="Freeform 275"/>
            <p:cNvSpPr>
              <a:spLocks/>
            </p:cNvSpPr>
            <p:nvPr/>
          </p:nvSpPr>
          <p:spPr bwMode="auto">
            <a:xfrm>
              <a:off x="3156" y="1541"/>
              <a:ext cx="31" cy="29"/>
            </a:xfrm>
            <a:custGeom>
              <a:avLst/>
              <a:gdLst/>
              <a:ahLst/>
              <a:cxnLst>
                <a:cxn ang="0">
                  <a:pos x="61" y="58"/>
                </a:cxn>
                <a:cxn ang="0">
                  <a:pos x="61" y="58"/>
                </a:cxn>
                <a:cxn ang="0">
                  <a:pos x="60" y="45"/>
                </a:cxn>
                <a:cxn ang="0">
                  <a:pos x="56" y="34"/>
                </a:cxn>
                <a:cxn ang="0">
                  <a:pos x="50" y="26"/>
                </a:cxn>
                <a:cxn ang="0">
                  <a:pos x="42" y="16"/>
                </a:cxn>
                <a:cxn ang="0">
                  <a:pos x="33" y="9"/>
                </a:cxn>
                <a:cxn ang="0">
                  <a:pos x="23" y="4"/>
                </a:cxn>
                <a:cxn ang="0">
                  <a:pos x="12" y="1"/>
                </a:cxn>
                <a:cxn ang="0">
                  <a:pos x="0" y="0"/>
                </a:cxn>
                <a:cxn ang="0">
                  <a:pos x="0" y="8"/>
                </a:cxn>
                <a:cxn ang="0">
                  <a:pos x="10" y="9"/>
                </a:cxn>
                <a:cxn ang="0">
                  <a:pos x="21" y="12"/>
                </a:cxn>
                <a:cxn ang="0">
                  <a:pos x="29" y="15"/>
                </a:cxn>
                <a:cxn ang="0">
                  <a:pos x="36" y="22"/>
                </a:cxn>
                <a:cxn ang="0">
                  <a:pos x="43" y="30"/>
                </a:cxn>
                <a:cxn ang="0">
                  <a:pos x="47" y="38"/>
                </a:cxn>
                <a:cxn ang="0">
                  <a:pos x="52" y="47"/>
                </a:cxn>
                <a:cxn ang="0">
                  <a:pos x="53" y="58"/>
                </a:cxn>
                <a:cxn ang="0">
                  <a:pos x="53" y="58"/>
                </a:cxn>
                <a:cxn ang="0">
                  <a:pos x="61" y="58"/>
                </a:cxn>
              </a:cxnLst>
              <a:rect l="0" t="0" r="r" b="b"/>
              <a:pathLst>
                <a:path w="61" h="58">
                  <a:moveTo>
                    <a:pt x="61" y="58"/>
                  </a:moveTo>
                  <a:lnTo>
                    <a:pt x="61" y="58"/>
                  </a:lnTo>
                  <a:lnTo>
                    <a:pt x="60" y="45"/>
                  </a:lnTo>
                  <a:lnTo>
                    <a:pt x="56" y="34"/>
                  </a:lnTo>
                  <a:lnTo>
                    <a:pt x="50" y="26"/>
                  </a:lnTo>
                  <a:lnTo>
                    <a:pt x="42" y="16"/>
                  </a:lnTo>
                  <a:lnTo>
                    <a:pt x="33" y="9"/>
                  </a:lnTo>
                  <a:lnTo>
                    <a:pt x="23" y="4"/>
                  </a:lnTo>
                  <a:lnTo>
                    <a:pt x="12" y="1"/>
                  </a:lnTo>
                  <a:lnTo>
                    <a:pt x="0" y="0"/>
                  </a:lnTo>
                  <a:lnTo>
                    <a:pt x="0" y="8"/>
                  </a:lnTo>
                  <a:lnTo>
                    <a:pt x="10" y="9"/>
                  </a:lnTo>
                  <a:lnTo>
                    <a:pt x="21" y="12"/>
                  </a:lnTo>
                  <a:lnTo>
                    <a:pt x="29" y="15"/>
                  </a:lnTo>
                  <a:lnTo>
                    <a:pt x="36" y="22"/>
                  </a:lnTo>
                  <a:lnTo>
                    <a:pt x="43" y="30"/>
                  </a:lnTo>
                  <a:lnTo>
                    <a:pt x="47" y="38"/>
                  </a:lnTo>
                  <a:lnTo>
                    <a:pt x="52" y="47"/>
                  </a:lnTo>
                  <a:lnTo>
                    <a:pt x="53" y="58"/>
                  </a:lnTo>
                  <a:lnTo>
                    <a:pt x="53" y="58"/>
                  </a:lnTo>
                  <a:lnTo>
                    <a:pt x="61" y="58"/>
                  </a:lnTo>
                  <a:close/>
                </a:path>
              </a:pathLst>
            </a:custGeom>
            <a:solidFill>
              <a:srgbClr val="FFFFFF"/>
            </a:solidFill>
            <a:ln w="9525">
              <a:noFill/>
              <a:round/>
              <a:headEnd/>
              <a:tailEnd/>
            </a:ln>
          </p:spPr>
          <p:txBody>
            <a:bodyPr/>
            <a:lstStyle/>
            <a:p>
              <a:endParaRPr lang="sl-SI"/>
            </a:p>
          </p:txBody>
        </p:sp>
        <p:sp>
          <p:nvSpPr>
            <p:cNvPr id="228628" name="Freeform 276"/>
            <p:cNvSpPr>
              <a:spLocks/>
            </p:cNvSpPr>
            <p:nvPr/>
          </p:nvSpPr>
          <p:spPr bwMode="auto">
            <a:xfrm>
              <a:off x="3157" y="1570"/>
              <a:ext cx="30" cy="30"/>
            </a:xfrm>
            <a:custGeom>
              <a:avLst/>
              <a:gdLst/>
              <a:ahLst/>
              <a:cxnLst>
                <a:cxn ang="0">
                  <a:pos x="0" y="60"/>
                </a:cxn>
                <a:cxn ang="0">
                  <a:pos x="0" y="60"/>
                </a:cxn>
                <a:cxn ang="0">
                  <a:pos x="12" y="59"/>
                </a:cxn>
                <a:cxn ang="0">
                  <a:pos x="24" y="56"/>
                </a:cxn>
                <a:cxn ang="0">
                  <a:pos x="33" y="50"/>
                </a:cxn>
                <a:cxn ang="0">
                  <a:pos x="42" y="42"/>
                </a:cxn>
                <a:cxn ang="0">
                  <a:pos x="49" y="33"/>
                </a:cxn>
                <a:cxn ang="0">
                  <a:pos x="55" y="24"/>
                </a:cxn>
                <a:cxn ang="0">
                  <a:pos x="58" y="12"/>
                </a:cxn>
                <a:cxn ang="0">
                  <a:pos x="59" y="0"/>
                </a:cxn>
                <a:cxn ang="0">
                  <a:pos x="51" y="0"/>
                </a:cxn>
                <a:cxn ang="0">
                  <a:pos x="50" y="10"/>
                </a:cxn>
                <a:cxn ang="0">
                  <a:pos x="47" y="19"/>
                </a:cxn>
                <a:cxn ang="0">
                  <a:pos x="42" y="29"/>
                </a:cxn>
                <a:cxn ang="0">
                  <a:pos x="36" y="36"/>
                </a:cxn>
                <a:cxn ang="0">
                  <a:pos x="29" y="43"/>
                </a:cxn>
                <a:cxn ang="0">
                  <a:pos x="20" y="47"/>
                </a:cxn>
                <a:cxn ang="0">
                  <a:pos x="10" y="51"/>
                </a:cxn>
                <a:cxn ang="0">
                  <a:pos x="0" y="52"/>
                </a:cxn>
                <a:cxn ang="0">
                  <a:pos x="0" y="52"/>
                </a:cxn>
                <a:cxn ang="0">
                  <a:pos x="0" y="60"/>
                </a:cxn>
              </a:cxnLst>
              <a:rect l="0" t="0" r="r" b="b"/>
              <a:pathLst>
                <a:path w="59" h="60">
                  <a:moveTo>
                    <a:pt x="0" y="60"/>
                  </a:moveTo>
                  <a:lnTo>
                    <a:pt x="0" y="60"/>
                  </a:lnTo>
                  <a:lnTo>
                    <a:pt x="12" y="59"/>
                  </a:lnTo>
                  <a:lnTo>
                    <a:pt x="24" y="56"/>
                  </a:lnTo>
                  <a:lnTo>
                    <a:pt x="33" y="50"/>
                  </a:lnTo>
                  <a:lnTo>
                    <a:pt x="42" y="42"/>
                  </a:lnTo>
                  <a:lnTo>
                    <a:pt x="49" y="33"/>
                  </a:lnTo>
                  <a:lnTo>
                    <a:pt x="55" y="24"/>
                  </a:lnTo>
                  <a:lnTo>
                    <a:pt x="58" y="12"/>
                  </a:lnTo>
                  <a:lnTo>
                    <a:pt x="59" y="0"/>
                  </a:lnTo>
                  <a:lnTo>
                    <a:pt x="51" y="0"/>
                  </a:lnTo>
                  <a:lnTo>
                    <a:pt x="50" y="10"/>
                  </a:lnTo>
                  <a:lnTo>
                    <a:pt x="47" y="19"/>
                  </a:lnTo>
                  <a:lnTo>
                    <a:pt x="42" y="29"/>
                  </a:lnTo>
                  <a:lnTo>
                    <a:pt x="36" y="36"/>
                  </a:lnTo>
                  <a:lnTo>
                    <a:pt x="29" y="43"/>
                  </a:lnTo>
                  <a:lnTo>
                    <a:pt x="20" y="47"/>
                  </a:lnTo>
                  <a:lnTo>
                    <a:pt x="10" y="51"/>
                  </a:lnTo>
                  <a:lnTo>
                    <a:pt x="0" y="52"/>
                  </a:lnTo>
                  <a:lnTo>
                    <a:pt x="0" y="52"/>
                  </a:lnTo>
                  <a:lnTo>
                    <a:pt x="0" y="60"/>
                  </a:lnTo>
                  <a:close/>
                </a:path>
              </a:pathLst>
            </a:custGeom>
            <a:solidFill>
              <a:srgbClr val="FFFFFF"/>
            </a:solidFill>
            <a:ln w="9525">
              <a:noFill/>
              <a:round/>
              <a:headEnd/>
              <a:tailEnd/>
            </a:ln>
          </p:spPr>
          <p:txBody>
            <a:bodyPr/>
            <a:lstStyle/>
            <a:p>
              <a:endParaRPr lang="sl-SI"/>
            </a:p>
          </p:txBody>
        </p:sp>
        <p:sp>
          <p:nvSpPr>
            <p:cNvPr id="228629" name="Freeform 277"/>
            <p:cNvSpPr>
              <a:spLocks/>
            </p:cNvSpPr>
            <p:nvPr/>
          </p:nvSpPr>
          <p:spPr bwMode="auto">
            <a:xfrm>
              <a:off x="3461" y="2091"/>
              <a:ext cx="30" cy="30"/>
            </a:xfrm>
            <a:custGeom>
              <a:avLst/>
              <a:gdLst/>
              <a:ahLst/>
              <a:cxnLst>
                <a:cxn ang="0">
                  <a:pos x="60" y="59"/>
                </a:cxn>
                <a:cxn ang="0">
                  <a:pos x="60" y="59"/>
                </a:cxn>
                <a:cxn ang="0">
                  <a:pos x="59" y="47"/>
                </a:cxn>
                <a:cxn ang="0">
                  <a:pos x="55" y="35"/>
                </a:cxn>
                <a:cxn ang="0">
                  <a:pos x="49" y="26"/>
                </a:cxn>
                <a:cxn ang="0">
                  <a:pos x="43" y="17"/>
                </a:cxn>
                <a:cxn ang="0">
                  <a:pos x="33" y="10"/>
                </a:cxn>
                <a:cxn ang="0">
                  <a:pos x="23" y="4"/>
                </a:cxn>
                <a:cxn ang="0">
                  <a:pos x="13" y="1"/>
                </a:cxn>
                <a:cxn ang="0">
                  <a:pos x="0" y="0"/>
                </a:cxn>
                <a:cxn ang="0">
                  <a:pos x="0" y="8"/>
                </a:cxn>
                <a:cxn ang="0">
                  <a:pos x="11" y="10"/>
                </a:cxn>
                <a:cxn ang="0">
                  <a:pos x="21" y="13"/>
                </a:cxn>
                <a:cxn ang="0">
                  <a:pos x="29" y="16"/>
                </a:cxn>
                <a:cxn ang="0">
                  <a:pos x="37" y="23"/>
                </a:cxn>
                <a:cxn ang="0">
                  <a:pos x="43" y="30"/>
                </a:cxn>
                <a:cxn ang="0">
                  <a:pos x="47" y="40"/>
                </a:cxn>
                <a:cxn ang="0">
                  <a:pos x="51" y="49"/>
                </a:cxn>
                <a:cxn ang="0">
                  <a:pos x="52" y="59"/>
                </a:cxn>
                <a:cxn ang="0">
                  <a:pos x="52" y="59"/>
                </a:cxn>
                <a:cxn ang="0">
                  <a:pos x="60" y="59"/>
                </a:cxn>
              </a:cxnLst>
              <a:rect l="0" t="0" r="r" b="b"/>
              <a:pathLst>
                <a:path w="60" h="59">
                  <a:moveTo>
                    <a:pt x="60" y="59"/>
                  </a:moveTo>
                  <a:lnTo>
                    <a:pt x="60" y="59"/>
                  </a:lnTo>
                  <a:lnTo>
                    <a:pt x="59" y="47"/>
                  </a:lnTo>
                  <a:lnTo>
                    <a:pt x="55" y="35"/>
                  </a:lnTo>
                  <a:lnTo>
                    <a:pt x="49" y="26"/>
                  </a:lnTo>
                  <a:lnTo>
                    <a:pt x="43" y="17"/>
                  </a:lnTo>
                  <a:lnTo>
                    <a:pt x="33" y="10"/>
                  </a:lnTo>
                  <a:lnTo>
                    <a:pt x="23" y="4"/>
                  </a:lnTo>
                  <a:lnTo>
                    <a:pt x="13" y="1"/>
                  </a:lnTo>
                  <a:lnTo>
                    <a:pt x="0" y="0"/>
                  </a:lnTo>
                  <a:lnTo>
                    <a:pt x="0" y="8"/>
                  </a:lnTo>
                  <a:lnTo>
                    <a:pt x="11" y="10"/>
                  </a:lnTo>
                  <a:lnTo>
                    <a:pt x="21" y="13"/>
                  </a:lnTo>
                  <a:lnTo>
                    <a:pt x="29" y="16"/>
                  </a:lnTo>
                  <a:lnTo>
                    <a:pt x="37" y="23"/>
                  </a:lnTo>
                  <a:lnTo>
                    <a:pt x="43" y="30"/>
                  </a:lnTo>
                  <a:lnTo>
                    <a:pt x="47" y="40"/>
                  </a:lnTo>
                  <a:lnTo>
                    <a:pt x="51" y="49"/>
                  </a:lnTo>
                  <a:lnTo>
                    <a:pt x="52" y="59"/>
                  </a:lnTo>
                  <a:lnTo>
                    <a:pt x="52" y="59"/>
                  </a:lnTo>
                  <a:lnTo>
                    <a:pt x="60" y="59"/>
                  </a:lnTo>
                  <a:close/>
                </a:path>
              </a:pathLst>
            </a:custGeom>
            <a:solidFill>
              <a:srgbClr val="FFFFFF"/>
            </a:solidFill>
            <a:ln w="9525">
              <a:noFill/>
              <a:round/>
              <a:headEnd/>
              <a:tailEnd/>
            </a:ln>
          </p:spPr>
          <p:txBody>
            <a:bodyPr/>
            <a:lstStyle/>
            <a:p>
              <a:endParaRPr lang="sl-SI"/>
            </a:p>
          </p:txBody>
        </p:sp>
        <p:sp>
          <p:nvSpPr>
            <p:cNvPr id="228630" name="Freeform 278"/>
            <p:cNvSpPr>
              <a:spLocks/>
            </p:cNvSpPr>
            <p:nvPr/>
          </p:nvSpPr>
          <p:spPr bwMode="auto">
            <a:xfrm>
              <a:off x="3462" y="2121"/>
              <a:ext cx="29" cy="29"/>
            </a:xfrm>
            <a:custGeom>
              <a:avLst/>
              <a:gdLst/>
              <a:ahLst/>
              <a:cxnLst>
                <a:cxn ang="0">
                  <a:pos x="0" y="60"/>
                </a:cxn>
                <a:cxn ang="0">
                  <a:pos x="0" y="60"/>
                </a:cxn>
                <a:cxn ang="0">
                  <a:pos x="13" y="58"/>
                </a:cxn>
                <a:cxn ang="0">
                  <a:pos x="23" y="55"/>
                </a:cxn>
                <a:cxn ang="0">
                  <a:pos x="32" y="49"/>
                </a:cxn>
                <a:cxn ang="0">
                  <a:pos x="42" y="42"/>
                </a:cxn>
                <a:cxn ang="0">
                  <a:pos x="48" y="34"/>
                </a:cxn>
                <a:cxn ang="0">
                  <a:pos x="54" y="24"/>
                </a:cxn>
                <a:cxn ang="0">
                  <a:pos x="57" y="13"/>
                </a:cxn>
                <a:cxn ang="0">
                  <a:pos x="58" y="0"/>
                </a:cxn>
                <a:cxn ang="0">
                  <a:pos x="50" y="0"/>
                </a:cxn>
                <a:cxn ang="0">
                  <a:pos x="49" y="11"/>
                </a:cxn>
                <a:cxn ang="0">
                  <a:pos x="46" y="20"/>
                </a:cxn>
                <a:cxn ang="0">
                  <a:pos x="42" y="29"/>
                </a:cxn>
                <a:cxn ang="0">
                  <a:pos x="36" y="36"/>
                </a:cxn>
                <a:cxn ang="0">
                  <a:pos x="28" y="43"/>
                </a:cxn>
                <a:cxn ang="0">
                  <a:pos x="19" y="47"/>
                </a:cxn>
                <a:cxn ang="0">
                  <a:pos x="11" y="50"/>
                </a:cxn>
                <a:cxn ang="0">
                  <a:pos x="0" y="51"/>
                </a:cxn>
                <a:cxn ang="0">
                  <a:pos x="0" y="51"/>
                </a:cxn>
                <a:cxn ang="0">
                  <a:pos x="0" y="60"/>
                </a:cxn>
              </a:cxnLst>
              <a:rect l="0" t="0" r="r" b="b"/>
              <a:pathLst>
                <a:path w="58" h="60">
                  <a:moveTo>
                    <a:pt x="0" y="60"/>
                  </a:moveTo>
                  <a:lnTo>
                    <a:pt x="0" y="60"/>
                  </a:lnTo>
                  <a:lnTo>
                    <a:pt x="13" y="58"/>
                  </a:lnTo>
                  <a:lnTo>
                    <a:pt x="23" y="55"/>
                  </a:lnTo>
                  <a:lnTo>
                    <a:pt x="32" y="49"/>
                  </a:lnTo>
                  <a:lnTo>
                    <a:pt x="42" y="42"/>
                  </a:lnTo>
                  <a:lnTo>
                    <a:pt x="48" y="34"/>
                  </a:lnTo>
                  <a:lnTo>
                    <a:pt x="54" y="24"/>
                  </a:lnTo>
                  <a:lnTo>
                    <a:pt x="57" y="13"/>
                  </a:lnTo>
                  <a:lnTo>
                    <a:pt x="58" y="0"/>
                  </a:lnTo>
                  <a:lnTo>
                    <a:pt x="50" y="0"/>
                  </a:lnTo>
                  <a:lnTo>
                    <a:pt x="49" y="11"/>
                  </a:lnTo>
                  <a:lnTo>
                    <a:pt x="46" y="20"/>
                  </a:lnTo>
                  <a:lnTo>
                    <a:pt x="42" y="29"/>
                  </a:lnTo>
                  <a:lnTo>
                    <a:pt x="36" y="36"/>
                  </a:lnTo>
                  <a:lnTo>
                    <a:pt x="28" y="43"/>
                  </a:lnTo>
                  <a:lnTo>
                    <a:pt x="19" y="47"/>
                  </a:lnTo>
                  <a:lnTo>
                    <a:pt x="11" y="50"/>
                  </a:lnTo>
                  <a:lnTo>
                    <a:pt x="0" y="51"/>
                  </a:lnTo>
                  <a:lnTo>
                    <a:pt x="0" y="51"/>
                  </a:lnTo>
                  <a:lnTo>
                    <a:pt x="0" y="60"/>
                  </a:lnTo>
                  <a:close/>
                </a:path>
              </a:pathLst>
            </a:custGeom>
            <a:solidFill>
              <a:srgbClr val="FFFFFF"/>
            </a:solidFill>
            <a:ln w="9525">
              <a:noFill/>
              <a:round/>
              <a:headEnd/>
              <a:tailEnd/>
            </a:ln>
          </p:spPr>
          <p:txBody>
            <a:bodyPr/>
            <a:lstStyle/>
            <a:p>
              <a:endParaRPr lang="sl-SI"/>
            </a:p>
          </p:txBody>
        </p:sp>
        <p:sp>
          <p:nvSpPr>
            <p:cNvPr id="228631" name="Freeform 279"/>
            <p:cNvSpPr>
              <a:spLocks/>
            </p:cNvSpPr>
            <p:nvPr/>
          </p:nvSpPr>
          <p:spPr bwMode="auto">
            <a:xfrm>
              <a:off x="3432" y="2121"/>
              <a:ext cx="30" cy="29"/>
            </a:xfrm>
            <a:custGeom>
              <a:avLst/>
              <a:gdLst/>
              <a:ahLst/>
              <a:cxnLst>
                <a:cxn ang="0">
                  <a:pos x="0" y="0"/>
                </a:cxn>
                <a:cxn ang="0">
                  <a:pos x="0" y="0"/>
                </a:cxn>
                <a:cxn ang="0">
                  <a:pos x="1" y="13"/>
                </a:cxn>
                <a:cxn ang="0">
                  <a:pos x="5" y="23"/>
                </a:cxn>
                <a:cxn ang="0">
                  <a:pos x="11" y="33"/>
                </a:cxn>
                <a:cxn ang="0">
                  <a:pos x="19" y="42"/>
                </a:cxn>
                <a:cxn ang="0">
                  <a:pos x="28" y="49"/>
                </a:cxn>
                <a:cxn ang="0">
                  <a:pos x="38" y="54"/>
                </a:cxn>
                <a:cxn ang="0">
                  <a:pos x="49" y="57"/>
                </a:cxn>
                <a:cxn ang="0">
                  <a:pos x="61" y="59"/>
                </a:cxn>
                <a:cxn ang="0">
                  <a:pos x="61" y="50"/>
                </a:cxn>
                <a:cxn ang="0">
                  <a:pos x="51" y="49"/>
                </a:cxn>
                <a:cxn ang="0">
                  <a:pos x="41" y="46"/>
                </a:cxn>
                <a:cxn ang="0">
                  <a:pos x="32" y="43"/>
                </a:cxn>
                <a:cxn ang="0">
                  <a:pos x="25" y="36"/>
                </a:cxn>
                <a:cxn ang="0">
                  <a:pos x="18" y="28"/>
                </a:cxn>
                <a:cxn ang="0">
                  <a:pos x="14" y="19"/>
                </a:cxn>
                <a:cxn ang="0">
                  <a:pos x="9" y="11"/>
                </a:cxn>
                <a:cxn ang="0">
                  <a:pos x="8" y="0"/>
                </a:cxn>
                <a:cxn ang="0">
                  <a:pos x="8" y="0"/>
                </a:cxn>
                <a:cxn ang="0">
                  <a:pos x="0" y="0"/>
                </a:cxn>
              </a:cxnLst>
              <a:rect l="0" t="0" r="r" b="b"/>
              <a:pathLst>
                <a:path w="61" h="59">
                  <a:moveTo>
                    <a:pt x="0" y="0"/>
                  </a:moveTo>
                  <a:lnTo>
                    <a:pt x="0" y="0"/>
                  </a:lnTo>
                  <a:lnTo>
                    <a:pt x="1" y="13"/>
                  </a:lnTo>
                  <a:lnTo>
                    <a:pt x="5" y="23"/>
                  </a:lnTo>
                  <a:lnTo>
                    <a:pt x="11" y="33"/>
                  </a:lnTo>
                  <a:lnTo>
                    <a:pt x="19" y="42"/>
                  </a:lnTo>
                  <a:lnTo>
                    <a:pt x="28" y="49"/>
                  </a:lnTo>
                  <a:lnTo>
                    <a:pt x="38" y="54"/>
                  </a:lnTo>
                  <a:lnTo>
                    <a:pt x="49" y="57"/>
                  </a:lnTo>
                  <a:lnTo>
                    <a:pt x="61" y="59"/>
                  </a:lnTo>
                  <a:lnTo>
                    <a:pt x="61" y="50"/>
                  </a:lnTo>
                  <a:lnTo>
                    <a:pt x="51" y="49"/>
                  </a:lnTo>
                  <a:lnTo>
                    <a:pt x="41" y="46"/>
                  </a:lnTo>
                  <a:lnTo>
                    <a:pt x="32" y="43"/>
                  </a:lnTo>
                  <a:lnTo>
                    <a:pt x="25" y="36"/>
                  </a:lnTo>
                  <a:lnTo>
                    <a:pt x="18" y="28"/>
                  </a:lnTo>
                  <a:lnTo>
                    <a:pt x="14" y="19"/>
                  </a:lnTo>
                  <a:lnTo>
                    <a:pt x="9" y="11"/>
                  </a:lnTo>
                  <a:lnTo>
                    <a:pt x="8" y="0"/>
                  </a:lnTo>
                  <a:lnTo>
                    <a:pt x="8" y="0"/>
                  </a:lnTo>
                  <a:lnTo>
                    <a:pt x="0" y="0"/>
                  </a:lnTo>
                  <a:close/>
                </a:path>
              </a:pathLst>
            </a:custGeom>
            <a:solidFill>
              <a:srgbClr val="FFFFFF"/>
            </a:solidFill>
            <a:ln w="9525">
              <a:noFill/>
              <a:round/>
              <a:headEnd/>
              <a:tailEnd/>
            </a:ln>
          </p:spPr>
          <p:txBody>
            <a:bodyPr/>
            <a:lstStyle/>
            <a:p>
              <a:endParaRPr lang="sl-SI"/>
            </a:p>
          </p:txBody>
        </p:sp>
        <p:sp>
          <p:nvSpPr>
            <p:cNvPr id="228632" name="Freeform 280"/>
            <p:cNvSpPr>
              <a:spLocks/>
            </p:cNvSpPr>
            <p:nvPr/>
          </p:nvSpPr>
          <p:spPr bwMode="auto">
            <a:xfrm>
              <a:off x="3432" y="2091"/>
              <a:ext cx="29" cy="30"/>
            </a:xfrm>
            <a:custGeom>
              <a:avLst/>
              <a:gdLst/>
              <a:ahLst/>
              <a:cxnLst>
                <a:cxn ang="0">
                  <a:pos x="59" y="0"/>
                </a:cxn>
                <a:cxn ang="0">
                  <a:pos x="59" y="0"/>
                </a:cxn>
                <a:cxn ang="0">
                  <a:pos x="47" y="1"/>
                </a:cxn>
                <a:cxn ang="0">
                  <a:pos x="35" y="4"/>
                </a:cxn>
                <a:cxn ang="0">
                  <a:pos x="26" y="11"/>
                </a:cxn>
                <a:cxn ang="0">
                  <a:pos x="17" y="18"/>
                </a:cxn>
                <a:cxn ang="0">
                  <a:pos x="10" y="27"/>
                </a:cxn>
                <a:cxn ang="0">
                  <a:pos x="4" y="37"/>
                </a:cxn>
                <a:cxn ang="0">
                  <a:pos x="1" y="48"/>
                </a:cxn>
                <a:cxn ang="0">
                  <a:pos x="0" y="60"/>
                </a:cxn>
                <a:cxn ang="0">
                  <a:pos x="8" y="60"/>
                </a:cxn>
                <a:cxn ang="0">
                  <a:pos x="9" y="50"/>
                </a:cxn>
                <a:cxn ang="0">
                  <a:pos x="13" y="41"/>
                </a:cxn>
                <a:cxn ang="0">
                  <a:pos x="17" y="31"/>
                </a:cxn>
                <a:cxn ang="0">
                  <a:pos x="23" y="24"/>
                </a:cxn>
                <a:cxn ang="0">
                  <a:pos x="30" y="17"/>
                </a:cxn>
                <a:cxn ang="0">
                  <a:pos x="39" y="13"/>
                </a:cxn>
                <a:cxn ang="0">
                  <a:pos x="49" y="10"/>
                </a:cxn>
                <a:cxn ang="0">
                  <a:pos x="59" y="8"/>
                </a:cxn>
                <a:cxn ang="0">
                  <a:pos x="59" y="8"/>
                </a:cxn>
                <a:cxn ang="0">
                  <a:pos x="59" y="0"/>
                </a:cxn>
              </a:cxnLst>
              <a:rect l="0" t="0" r="r" b="b"/>
              <a:pathLst>
                <a:path w="59" h="60">
                  <a:moveTo>
                    <a:pt x="59" y="0"/>
                  </a:moveTo>
                  <a:lnTo>
                    <a:pt x="59" y="0"/>
                  </a:lnTo>
                  <a:lnTo>
                    <a:pt x="47" y="1"/>
                  </a:lnTo>
                  <a:lnTo>
                    <a:pt x="35" y="4"/>
                  </a:lnTo>
                  <a:lnTo>
                    <a:pt x="26" y="11"/>
                  </a:lnTo>
                  <a:lnTo>
                    <a:pt x="17" y="18"/>
                  </a:lnTo>
                  <a:lnTo>
                    <a:pt x="10" y="27"/>
                  </a:lnTo>
                  <a:lnTo>
                    <a:pt x="4" y="37"/>
                  </a:lnTo>
                  <a:lnTo>
                    <a:pt x="1" y="48"/>
                  </a:lnTo>
                  <a:lnTo>
                    <a:pt x="0" y="60"/>
                  </a:lnTo>
                  <a:lnTo>
                    <a:pt x="8" y="60"/>
                  </a:lnTo>
                  <a:lnTo>
                    <a:pt x="9" y="50"/>
                  </a:lnTo>
                  <a:lnTo>
                    <a:pt x="13" y="41"/>
                  </a:lnTo>
                  <a:lnTo>
                    <a:pt x="17" y="31"/>
                  </a:lnTo>
                  <a:lnTo>
                    <a:pt x="23" y="24"/>
                  </a:lnTo>
                  <a:lnTo>
                    <a:pt x="30" y="17"/>
                  </a:lnTo>
                  <a:lnTo>
                    <a:pt x="39" y="13"/>
                  </a:lnTo>
                  <a:lnTo>
                    <a:pt x="49" y="10"/>
                  </a:lnTo>
                  <a:lnTo>
                    <a:pt x="59" y="8"/>
                  </a:lnTo>
                  <a:lnTo>
                    <a:pt x="59" y="8"/>
                  </a:lnTo>
                  <a:lnTo>
                    <a:pt x="59" y="0"/>
                  </a:lnTo>
                  <a:close/>
                </a:path>
              </a:pathLst>
            </a:custGeom>
            <a:solidFill>
              <a:srgbClr val="FFFFFF"/>
            </a:solidFill>
            <a:ln w="9525">
              <a:noFill/>
              <a:round/>
              <a:headEnd/>
              <a:tailEnd/>
            </a:ln>
          </p:spPr>
          <p:txBody>
            <a:bodyPr/>
            <a:lstStyle/>
            <a:p>
              <a:endParaRPr lang="sl-SI"/>
            </a:p>
          </p:txBody>
        </p:sp>
        <p:sp>
          <p:nvSpPr>
            <p:cNvPr id="228633" name="Freeform 281"/>
            <p:cNvSpPr>
              <a:spLocks/>
            </p:cNvSpPr>
            <p:nvPr/>
          </p:nvSpPr>
          <p:spPr bwMode="auto">
            <a:xfrm>
              <a:off x="2980" y="1852"/>
              <a:ext cx="41" cy="17"/>
            </a:xfrm>
            <a:custGeom>
              <a:avLst/>
              <a:gdLst/>
              <a:ahLst/>
              <a:cxnLst>
                <a:cxn ang="0">
                  <a:pos x="0" y="25"/>
                </a:cxn>
                <a:cxn ang="0">
                  <a:pos x="0" y="27"/>
                </a:cxn>
                <a:cxn ang="0">
                  <a:pos x="11" y="31"/>
                </a:cxn>
                <a:cxn ang="0">
                  <a:pos x="23" y="33"/>
                </a:cxn>
                <a:cxn ang="0">
                  <a:pos x="34" y="33"/>
                </a:cxn>
                <a:cxn ang="0">
                  <a:pos x="45" y="32"/>
                </a:cxn>
                <a:cxn ang="0">
                  <a:pos x="57" y="28"/>
                </a:cxn>
                <a:cxn ang="0">
                  <a:pos x="65" y="21"/>
                </a:cxn>
                <a:cxn ang="0">
                  <a:pos x="75" y="14"/>
                </a:cxn>
                <a:cxn ang="0">
                  <a:pos x="81" y="4"/>
                </a:cxn>
                <a:cxn ang="0">
                  <a:pos x="75" y="0"/>
                </a:cxn>
                <a:cxn ang="0">
                  <a:pos x="68" y="8"/>
                </a:cxn>
                <a:cxn ang="0">
                  <a:pos x="61" y="15"/>
                </a:cxn>
                <a:cxn ang="0">
                  <a:pos x="53" y="19"/>
                </a:cxn>
                <a:cxn ang="0">
                  <a:pos x="43" y="23"/>
                </a:cxn>
                <a:cxn ang="0">
                  <a:pos x="34" y="24"/>
                </a:cxn>
                <a:cxn ang="0">
                  <a:pos x="23" y="24"/>
                </a:cxn>
                <a:cxn ang="0">
                  <a:pos x="13" y="22"/>
                </a:cxn>
                <a:cxn ang="0">
                  <a:pos x="4" y="18"/>
                </a:cxn>
                <a:cxn ang="0">
                  <a:pos x="4" y="19"/>
                </a:cxn>
                <a:cxn ang="0">
                  <a:pos x="0" y="25"/>
                </a:cxn>
              </a:cxnLst>
              <a:rect l="0" t="0" r="r" b="b"/>
              <a:pathLst>
                <a:path w="81" h="33">
                  <a:moveTo>
                    <a:pt x="0" y="25"/>
                  </a:moveTo>
                  <a:lnTo>
                    <a:pt x="0" y="27"/>
                  </a:lnTo>
                  <a:lnTo>
                    <a:pt x="11" y="31"/>
                  </a:lnTo>
                  <a:lnTo>
                    <a:pt x="23" y="33"/>
                  </a:lnTo>
                  <a:lnTo>
                    <a:pt x="34" y="33"/>
                  </a:lnTo>
                  <a:lnTo>
                    <a:pt x="45" y="32"/>
                  </a:lnTo>
                  <a:lnTo>
                    <a:pt x="57" y="28"/>
                  </a:lnTo>
                  <a:lnTo>
                    <a:pt x="65" y="21"/>
                  </a:lnTo>
                  <a:lnTo>
                    <a:pt x="75" y="14"/>
                  </a:lnTo>
                  <a:lnTo>
                    <a:pt x="81" y="4"/>
                  </a:lnTo>
                  <a:lnTo>
                    <a:pt x="75" y="0"/>
                  </a:lnTo>
                  <a:lnTo>
                    <a:pt x="68" y="8"/>
                  </a:lnTo>
                  <a:lnTo>
                    <a:pt x="61" y="15"/>
                  </a:lnTo>
                  <a:lnTo>
                    <a:pt x="53" y="19"/>
                  </a:lnTo>
                  <a:lnTo>
                    <a:pt x="43" y="23"/>
                  </a:lnTo>
                  <a:lnTo>
                    <a:pt x="34" y="24"/>
                  </a:lnTo>
                  <a:lnTo>
                    <a:pt x="23" y="24"/>
                  </a:lnTo>
                  <a:lnTo>
                    <a:pt x="13" y="22"/>
                  </a:lnTo>
                  <a:lnTo>
                    <a:pt x="4" y="18"/>
                  </a:lnTo>
                  <a:lnTo>
                    <a:pt x="4" y="19"/>
                  </a:lnTo>
                  <a:lnTo>
                    <a:pt x="0" y="25"/>
                  </a:lnTo>
                  <a:close/>
                </a:path>
              </a:pathLst>
            </a:custGeom>
            <a:solidFill>
              <a:srgbClr val="FFFFFF"/>
            </a:solidFill>
            <a:ln w="9525">
              <a:noFill/>
              <a:round/>
              <a:headEnd/>
              <a:tailEnd/>
            </a:ln>
          </p:spPr>
          <p:txBody>
            <a:bodyPr/>
            <a:lstStyle/>
            <a:p>
              <a:endParaRPr lang="sl-SI"/>
            </a:p>
          </p:txBody>
        </p:sp>
        <p:sp>
          <p:nvSpPr>
            <p:cNvPr id="228634" name="Freeform 282"/>
            <p:cNvSpPr>
              <a:spLocks/>
            </p:cNvSpPr>
            <p:nvPr/>
          </p:nvSpPr>
          <p:spPr bwMode="auto">
            <a:xfrm>
              <a:off x="2965" y="1825"/>
              <a:ext cx="17" cy="40"/>
            </a:xfrm>
            <a:custGeom>
              <a:avLst/>
              <a:gdLst/>
              <a:ahLst/>
              <a:cxnLst>
                <a:cxn ang="0">
                  <a:pos x="7" y="0"/>
                </a:cxn>
                <a:cxn ang="0">
                  <a:pos x="6" y="0"/>
                </a:cxn>
                <a:cxn ang="0">
                  <a:pos x="2" y="11"/>
                </a:cxn>
                <a:cxn ang="0">
                  <a:pos x="0" y="22"/>
                </a:cxn>
                <a:cxn ang="0">
                  <a:pos x="0" y="34"/>
                </a:cxn>
                <a:cxn ang="0">
                  <a:pos x="2" y="44"/>
                </a:cxn>
                <a:cxn ang="0">
                  <a:pos x="6" y="56"/>
                </a:cxn>
                <a:cxn ang="0">
                  <a:pos x="12" y="64"/>
                </a:cxn>
                <a:cxn ang="0">
                  <a:pos x="19" y="73"/>
                </a:cxn>
                <a:cxn ang="0">
                  <a:pos x="30" y="79"/>
                </a:cxn>
                <a:cxn ang="0">
                  <a:pos x="34" y="73"/>
                </a:cxn>
                <a:cxn ang="0">
                  <a:pos x="26" y="67"/>
                </a:cxn>
                <a:cxn ang="0">
                  <a:pos x="18" y="60"/>
                </a:cxn>
                <a:cxn ang="0">
                  <a:pos x="14" y="51"/>
                </a:cxn>
                <a:cxn ang="0">
                  <a:pos x="10" y="42"/>
                </a:cxn>
                <a:cxn ang="0">
                  <a:pos x="8" y="34"/>
                </a:cxn>
                <a:cxn ang="0">
                  <a:pos x="8" y="22"/>
                </a:cxn>
                <a:cxn ang="0">
                  <a:pos x="10" y="13"/>
                </a:cxn>
                <a:cxn ang="0">
                  <a:pos x="14" y="4"/>
                </a:cxn>
                <a:cxn ang="0">
                  <a:pos x="13" y="4"/>
                </a:cxn>
                <a:cxn ang="0">
                  <a:pos x="7" y="0"/>
                </a:cxn>
              </a:cxnLst>
              <a:rect l="0" t="0" r="r" b="b"/>
              <a:pathLst>
                <a:path w="34" h="79">
                  <a:moveTo>
                    <a:pt x="7" y="0"/>
                  </a:moveTo>
                  <a:lnTo>
                    <a:pt x="6" y="0"/>
                  </a:lnTo>
                  <a:lnTo>
                    <a:pt x="2" y="11"/>
                  </a:lnTo>
                  <a:lnTo>
                    <a:pt x="0" y="22"/>
                  </a:lnTo>
                  <a:lnTo>
                    <a:pt x="0" y="34"/>
                  </a:lnTo>
                  <a:lnTo>
                    <a:pt x="2" y="44"/>
                  </a:lnTo>
                  <a:lnTo>
                    <a:pt x="6" y="56"/>
                  </a:lnTo>
                  <a:lnTo>
                    <a:pt x="12" y="64"/>
                  </a:lnTo>
                  <a:lnTo>
                    <a:pt x="19" y="73"/>
                  </a:lnTo>
                  <a:lnTo>
                    <a:pt x="30" y="79"/>
                  </a:lnTo>
                  <a:lnTo>
                    <a:pt x="34" y="73"/>
                  </a:lnTo>
                  <a:lnTo>
                    <a:pt x="26" y="67"/>
                  </a:lnTo>
                  <a:lnTo>
                    <a:pt x="18" y="60"/>
                  </a:lnTo>
                  <a:lnTo>
                    <a:pt x="14" y="51"/>
                  </a:lnTo>
                  <a:lnTo>
                    <a:pt x="10" y="42"/>
                  </a:lnTo>
                  <a:lnTo>
                    <a:pt x="8" y="34"/>
                  </a:lnTo>
                  <a:lnTo>
                    <a:pt x="8" y="22"/>
                  </a:lnTo>
                  <a:lnTo>
                    <a:pt x="10" y="13"/>
                  </a:lnTo>
                  <a:lnTo>
                    <a:pt x="14" y="4"/>
                  </a:lnTo>
                  <a:lnTo>
                    <a:pt x="13" y="4"/>
                  </a:lnTo>
                  <a:lnTo>
                    <a:pt x="7" y="0"/>
                  </a:lnTo>
                  <a:close/>
                </a:path>
              </a:pathLst>
            </a:custGeom>
            <a:solidFill>
              <a:srgbClr val="FFFFFF"/>
            </a:solidFill>
            <a:ln w="9525">
              <a:noFill/>
              <a:round/>
              <a:headEnd/>
              <a:tailEnd/>
            </a:ln>
          </p:spPr>
          <p:txBody>
            <a:bodyPr/>
            <a:lstStyle/>
            <a:p>
              <a:endParaRPr lang="sl-SI"/>
            </a:p>
          </p:txBody>
        </p:sp>
        <p:sp>
          <p:nvSpPr>
            <p:cNvPr id="228635" name="Freeform 283"/>
            <p:cNvSpPr>
              <a:spLocks/>
            </p:cNvSpPr>
            <p:nvPr/>
          </p:nvSpPr>
          <p:spPr bwMode="auto">
            <a:xfrm>
              <a:off x="2969" y="1810"/>
              <a:ext cx="40" cy="17"/>
            </a:xfrm>
            <a:custGeom>
              <a:avLst/>
              <a:gdLst/>
              <a:ahLst/>
              <a:cxnLst>
                <a:cxn ang="0">
                  <a:pos x="81" y="7"/>
                </a:cxn>
                <a:cxn ang="0">
                  <a:pos x="81" y="7"/>
                </a:cxn>
                <a:cxn ang="0">
                  <a:pos x="69" y="3"/>
                </a:cxn>
                <a:cxn ang="0">
                  <a:pos x="58" y="0"/>
                </a:cxn>
                <a:cxn ang="0">
                  <a:pos x="47" y="0"/>
                </a:cxn>
                <a:cxn ang="0">
                  <a:pos x="35" y="1"/>
                </a:cxn>
                <a:cxn ang="0">
                  <a:pos x="25" y="6"/>
                </a:cxn>
                <a:cxn ang="0">
                  <a:pos x="15" y="13"/>
                </a:cxn>
                <a:cxn ang="0">
                  <a:pos x="6" y="20"/>
                </a:cxn>
                <a:cxn ang="0">
                  <a:pos x="0" y="31"/>
                </a:cxn>
                <a:cxn ang="0">
                  <a:pos x="6" y="35"/>
                </a:cxn>
                <a:cxn ang="0">
                  <a:pos x="12" y="26"/>
                </a:cxn>
                <a:cxn ang="0">
                  <a:pos x="20" y="19"/>
                </a:cxn>
                <a:cxn ang="0">
                  <a:pos x="29" y="14"/>
                </a:cxn>
                <a:cxn ang="0">
                  <a:pos x="37" y="10"/>
                </a:cxn>
                <a:cxn ang="0">
                  <a:pos x="47" y="9"/>
                </a:cxn>
                <a:cxn ang="0">
                  <a:pos x="58" y="9"/>
                </a:cxn>
                <a:cxn ang="0">
                  <a:pos x="67" y="11"/>
                </a:cxn>
                <a:cxn ang="0">
                  <a:pos x="77" y="15"/>
                </a:cxn>
                <a:cxn ang="0">
                  <a:pos x="77" y="15"/>
                </a:cxn>
                <a:cxn ang="0">
                  <a:pos x="81" y="7"/>
                </a:cxn>
              </a:cxnLst>
              <a:rect l="0" t="0" r="r" b="b"/>
              <a:pathLst>
                <a:path w="81" h="35">
                  <a:moveTo>
                    <a:pt x="81" y="7"/>
                  </a:moveTo>
                  <a:lnTo>
                    <a:pt x="81" y="7"/>
                  </a:lnTo>
                  <a:lnTo>
                    <a:pt x="69" y="3"/>
                  </a:lnTo>
                  <a:lnTo>
                    <a:pt x="58" y="0"/>
                  </a:lnTo>
                  <a:lnTo>
                    <a:pt x="47" y="0"/>
                  </a:lnTo>
                  <a:lnTo>
                    <a:pt x="35" y="1"/>
                  </a:lnTo>
                  <a:lnTo>
                    <a:pt x="25" y="6"/>
                  </a:lnTo>
                  <a:lnTo>
                    <a:pt x="15" y="13"/>
                  </a:lnTo>
                  <a:lnTo>
                    <a:pt x="6" y="20"/>
                  </a:lnTo>
                  <a:lnTo>
                    <a:pt x="0" y="31"/>
                  </a:lnTo>
                  <a:lnTo>
                    <a:pt x="6" y="35"/>
                  </a:lnTo>
                  <a:lnTo>
                    <a:pt x="12" y="26"/>
                  </a:lnTo>
                  <a:lnTo>
                    <a:pt x="20" y="19"/>
                  </a:lnTo>
                  <a:lnTo>
                    <a:pt x="29" y="14"/>
                  </a:lnTo>
                  <a:lnTo>
                    <a:pt x="37" y="10"/>
                  </a:lnTo>
                  <a:lnTo>
                    <a:pt x="47" y="9"/>
                  </a:lnTo>
                  <a:lnTo>
                    <a:pt x="58" y="9"/>
                  </a:lnTo>
                  <a:lnTo>
                    <a:pt x="67" y="11"/>
                  </a:lnTo>
                  <a:lnTo>
                    <a:pt x="77" y="15"/>
                  </a:lnTo>
                  <a:lnTo>
                    <a:pt x="77" y="15"/>
                  </a:lnTo>
                  <a:lnTo>
                    <a:pt x="81" y="7"/>
                  </a:lnTo>
                  <a:close/>
                </a:path>
              </a:pathLst>
            </a:custGeom>
            <a:solidFill>
              <a:srgbClr val="FFFFFF"/>
            </a:solidFill>
            <a:ln w="9525">
              <a:noFill/>
              <a:round/>
              <a:headEnd/>
              <a:tailEnd/>
            </a:ln>
          </p:spPr>
          <p:txBody>
            <a:bodyPr/>
            <a:lstStyle/>
            <a:p>
              <a:endParaRPr lang="sl-SI"/>
            </a:p>
          </p:txBody>
        </p:sp>
        <p:sp>
          <p:nvSpPr>
            <p:cNvPr id="228636" name="Freeform 284"/>
            <p:cNvSpPr>
              <a:spLocks/>
            </p:cNvSpPr>
            <p:nvPr/>
          </p:nvSpPr>
          <p:spPr bwMode="auto">
            <a:xfrm>
              <a:off x="3007" y="1813"/>
              <a:ext cx="18" cy="41"/>
            </a:xfrm>
            <a:custGeom>
              <a:avLst/>
              <a:gdLst/>
              <a:ahLst/>
              <a:cxnLst>
                <a:cxn ang="0">
                  <a:pos x="27" y="82"/>
                </a:cxn>
                <a:cxn ang="0">
                  <a:pos x="28" y="82"/>
                </a:cxn>
                <a:cxn ang="0">
                  <a:pos x="32" y="70"/>
                </a:cxn>
                <a:cxn ang="0">
                  <a:pos x="34" y="59"/>
                </a:cxn>
                <a:cxn ang="0">
                  <a:pos x="34" y="47"/>
                </a:cxn>
                <a:cxn ang="0">
                  <a:pos x="33" y="36"/>
                </a:cxn>
                <a:cxn ang="0">
                  <a:pos x="29" y="25"/>
                </a:cxn>
                <a:cxn ang="0">
                  <a:pos x="22" y="15"/>
                </a:cxn>
                <a:cxn ang="0">
                  <a:pos x="14" y="7"/>
                </a:cxn>
                <a:cxn ang="0">
                  <a:pos x="4" y="0"/>
                </a:cxn>
                <a:cxn ang="0">
                  <a:pos x="0" y="8"/>
                </a:cxn>
                <a:cxn ang="0">
                  <a:pos x="8" y="13"/>
                </a:cxn>
                <a:cxn ang="0">
                  <a:pos x="15" y="21"/>
                </a:cxn>
                <a:cxn ang="0">
                  <a:pos x="21" y="29"/>
                </a:cxn>
                <a:cxn ang="0">
                  <a:pos x="25" y="38"/>
                </a:cxn>
                <a:cxn ang="0">
                  <a:pos x="26" y="47"/>
                </a:cxn>
                <a:cxn ang="0">
                  <a:pos x="26" y="59"/>
                </a:cxn>
                <a:cxn ang="0">
                  <a:pos x="24" y="68"/>
                </a:cxn>
                <a:cxn ang="0">
                  <a:pos x="19" y="78"/>
                </a:cxn>
                <a:cxn ang="0">
                  <a:pos x="21" y="78"/>
                </a:cxn>
                <a:cxn ang="0">
                  <a:pos x="27" y="82"/>
                </a:cxn>
              </a:cxnLst>
              <a:rect l="0" t="0" r="r" b="b"/>
              <a:pathLst>
                <a:path w="34" h="82">
                  <a:moveTo>
                    <a:pt x="27" y="82"/>
                  </a:moveTo>
                  <a:lnTo>
                    <a:pt x="28" y="82"/>
                  </a:lnTo>
                  <a:lnTo>
                    <a:pt x="32" y="70"/>
                  </a:lnTo>
                  <a:lnTo>
                    <a:pt x="34" y="59"/>
                  </a:lnTo>
                  <a:lnTo>
                    <a:pt x="34" y="47"/>
                  </a:lnTo>
                  <a:lnTo>
                    <a:pt x="33" y="36"/>
                  </a:lnTo>
                  <a:lnTo>
                    <a:pt x="29" y="25"/>
                  </a:lnTo>
                  <a:lnTo>
                    <a:pt x="22" y="15"/>
                  </a:lnTo>
                  <a:lnTo>
                    <a:pt x="14" y="7"/>
                  </a:lnTo>
                  <a:lnTo>
                    <a:pt x="4" y="0"/>
                  </a:lnTo>
                  <a:lnTo>
                    <a:pt x="0" y="8"/>
                  </a:lnTo>
                  <a:lnTo>
                    <a:pt x="8" y="13"/>
                  </a:lnTo>
                  <a:lnTo>
                    <a:pt x="15" y="21"/>
                  </a:lnTo>
                  <a:lnTo>
                    <a:pt x="21" y="29"/>
                  </a:lnTo>
                  <a:lnTo>
                    <a:pt x="25" y="38"/>
                  </a:lnTo>
                  <a:lnTo>
                    <a:pt x="26" y="47"/>
                  </a:lnTo>
                  <a:lnTo>
                    <a:pt x="26" y="59"/>
                  </a:lnTo>
                  <a:lnTo>
                    <a:pt x="24" y="68"/>
                  </a:lnTo>
                  <a:lnTo>
                    <a:pt x="19" y="78"/>
                  </a:lnTo>
                  <a:lnTo>
                    <a:pt x="21" y="78"/>
                  </a:lnTo>
                  <a:lnTo>
                    <a:pt x="27" y="82"/>
                  </a:lnTo>
                  <a:close/>
                </a:path>
              </a:pathLst>
            </a:custGeom>
            <a:solidFill>
              <a:srgbClr val="FFFFFF"/>
            </a:solidFill>
            <a:ln w="9525">
              <a:noFill/>
              <a:round/>
              <a:headEnd/>
              <a:tailEnd/>
            </a:ln>
          </p:spPr>
          <p:txBody>
            <a:bodyPr/>
            <a:lstStyle/>
            <a:p>
              <a:endParaRPr lang="sl-SI"/>
            </a:p>
          </p:txBody>
        </p:sp>
        <p:sp>
          <p:nvSpPr>
            <p:cNvPr id="228637" name="Freeform 285"/>
            <p:cNvSpPr>
              <a:spLocks/>
            </p:cNvSpPr>
            <p:nvPr/>
          </p:nvSpPr>
          <p:spPr bwMode="auto">
            <a:xfrm>
              <a:off x="3598" y="1822"/>
              <a:ext cx="40" cy="17"/>
            </a:xfrm>
            <a:custGeom>
              <a:avLst/>
              <a:gdLst/>
              <a:ahLst/>
              <a:cxnLst>
                <a:cxn ang="0">
                  <a:pos x="81" y="8"/>
                </a:cxn>
                <a:cxn ang="0">
                  <a:pos x="81" y="7"/>
                </a:cxn>
                <a:cxn ang="0">
                  <a:pos x="70" y="2"/>
                </a:cxn>
                <a:cxn ang="0">
                  <a:pos x="58" y="0"/>
                </a:cxn>
                <a:cxn ang="0">
                  <a:pos x="47" y="0"/>
                </a:cxn>
                <a:cxn ang="0">
                  <a:pos x="36" y="1"/>
                </a:cxn>
                <a:cxn ang="0">
                  <a:pos x="24" y="6"/>
                </a:cxn>
                <a:cxn ang="0">
                  <a:pos x="16" y="12"/>
                </a:cxn>
                <a:cxn ang="0">
                  <a:pos x="7" y="19"/>
                </a:cxn>
                <a:cxn ang="0">
                  <a:pos x="0" y="29"/>
                </a:cxn>
                <a:cxn ang="0">
                  <a:pos x="7" y="34"/>
                </a:cxn>
                <a:cxn ang="0">
                  <a:pos x="13" y="25"/>
                </a:cxn>
                <a:cxn ang="0">
                  <a:pos x="20" y="18"/>
                </a:cxn>
                <a:cxn ang="0">
                  <a:pos x="28" y="14"/>
                </a:cxn>
                <a:cxn ang="0">
                  <a:pos x="38" y="10"/>
                </a:cxn>
                <a:cxn ang="0">
                  <a:pos x="47" y="9"/>
                </a:cxn>
                <a:cxn ang="0">
                  <a:pos x="58" y="9"/>
                </a:cxn>
                <a:cxn ang="0">
                  <a:pos x="68" y="11"/>
                </a:cxn>
                <a:cxn ang="0">
                  <a:pos x="77" y="15"/>
                </a:cxn>
                <a:cxn ang="0">
                  <a:pos x="77" y="14"/>
                </a:cxn>
                <a:cxn ang="0">
                  <a:pos x="81" y="8"/>
                </a:cxn>
              </a:cxnLst>
              <a:rect l="0" t="0" r="r" b="b"/>
              <a:pathLst>
                <a:path w="81" h="34">
                  <a:moveTo>
                    <a:pt x="81" y="8"/>
                  </a:moveTo>
                  <a:lnTo>
                    <a:pt x="81" y="7"/>
                  </a:lnTo>
                  <a:lnTo>
                    <a:pt x="70" y="2"/>
                  </a:lnTo>
                  <a:lnTo>
                    <a:pt x="58" y="0"/>
                  </a:lnTo>
                  <a:lnTo>
                    <a:pt x="47" y="0"/>
                  </a:lnTo>
                  <a:lnTo>
                    <a:pt x="36" y="1"/>
                  </a:lnTo>
                  <a:lnTo>
                    <a:pt x="24" y="6"/>
                  </a:lnTo>
                  <a:lnTo>
                    <a:pt x="16" y="12"/>
                  </a:lnTo>
                  <a:lnTo>
                    <a:pt x="7" y="19"/>
                  </a:lnTo>
                  <a:lnTo>
                    <a:pt x="0" y="29"/>
                  </a:lnTo>
                  <a:lnTo>
                    <a:pt x="7" y="34"/>
                  </a:lnTo>
                  <a:lnTo>
                    <a:pt x="13" y="25"/>
                  </a:lnTo>
                  <a:lnTo>
                    <a:pt x="20" y="18"/>
                  </a:lnTo>
                  <a:lnTo>
                    <a:pt x="28" y="14"/>
                  </a:lnTo>
                  <a:lnTo>
                    <a:pt x="38" y="10"/>
                  </a:lnTo>
                  <a:lnTo>
                    <a:pt x="47" y="9"/>
                  </a:lnTo>
                  <a:lnTo>
                    <a:pt x="58" y="9"/>
                  </a:lnTo>
                  <a:lnTo>
                    <a:pt x="68" y="11"/>
                  </a:lnTo>
                  <a:lnTo>
                    <a:pt x="77" y="15"/>
                  </a:lnTo>
                  <a:lnTo>
                    <a:pt x="77" y="14"/>
                  </a:lnTo>
                  <a:lnTo>
                    <a:pt x="81" y="8"/>
                  </a:lnTo>
                  <a:close/>
                </a:path>
              </a:pathLst>
            </a:custGeom>
            <a:solidFill>
              <a:srgbClr val="FFFFFF"/>
            </a:solidFill>
            <a:ln w="9525">
              <a:noFill/>
              <a:round/>
              <a:headEnd/>
              <a:tailEnd/>
            </a:ln>
          </p:spPr>
          <p:txBody>
            <a:bodyPr/>
            <a:lstStyle/>
            <a:p>
              <a:endParaRPr lang="sl-SI"/>
            </a:p>
          </p:txBody>
        </p:sp>
        <p:sp>
          <p:nvSpPr>
            <p:cNvPr id="228638" name="Freeform 286"/>
            <p:cNvSpPr>
              <a:spLocks/>
            </p:cNvSpPr>
            <p:nvPr/>
          </p:nvSpPr>
          <p:spPr bwMode="auto">
            <a:xfrm>
              <a:off x="3636" y="1826"/>
              <a:ext cx="17" cy="40"/>
            </a:xfrm>
            <a:custGeom>
              <a:avLst/>
              <a:gdLst/>
              <a:ahLst/>
              <a:cxnLst>
                <a:cxn ang="0">
                  <a:pos x="27" y="80"/>
                </a:cxn>
                <a:cxn ang="0">
                  <a:pos x="28" y="80"/>
                </a:cxn>
                <a:cxn ang="0">
                  <a:pos x="32" y="68"/>
                </a:cxn>
                <a:cxn ang="0">
                  <a:pos x="34" y="57"/>
                </a:cxn>
                <a:cxn ang="0">
                  <a:pos x="34" y="45"/>
                </a:cxn>
                <a:cxn ang="0">
                  <a:pos x="32" y="34"/>
                </a:cxn>
                <a:cxn ang="0">
                  <a:pos x="28" y="23"/>
                </a:cxn>
                <a:cxn ang="0">
                  <a:pos x="22" y="14"/>
                </a:cxn>
                <a:cxn ang="0">
                  <a:pos x="15" y="6"/>
                </a:cxn>
                <a:cxn ang="0">
                  <a:pos x="4" y="0"/>
                </a:cxn>
                <a:cxn ang="0">
                  <a:pos x="0" y="6"/>
                </a:cxn>
                <a:cxn ang="0">
                  <a:pos x="8" y="12"/>
                </a:cxn>
                <a:cxn ang="0">
                  <a:pos x="16" y="18"/>
                </a:cxn>
                <a:cxn ang="0">
                  <a:pos x="20" y="28"/>
                </a:cxn>
                <a:cxn ang="0">
                  <a:pos x="24" y="36"/>
                </a:cxn>
                <a:cxn ang="0">
                  <a:pos x="26" y="45"/>
                </a:cxn>
                <a:cxn ang="0">
                  <a:pos x="26" y="57"/>
                </a:cxn>
                <a:cxn ang="0">
                  <a:pos x="24" y="66"/>
                </a:cxn>
                <a:cxn ang="0">
                  <a:pos x="20" y="75"/>
                </a:cxn>
                <a:cxn ang="0">
                  <a:pos x="21" y="75"/>
                </a:cxn>
                <a:cxn ang="0">
                  <a:pos x="27" y="80"/>
                </a:cxn>
              </a:cxnLst>
              <a:rect l="0" t="0" r="r" b="b"/>
              <a:pathLst>
                <a:path w="34" h="80">
                  <a:moveTo>
                    <a:pt x="27" y="80"/>
                  </a:moveTo>
                  <a:lnTo>
                    <a:pt x="28" y="80"/>
                  </a:lnTo>
                  <a:lnTo>
                    <a:pt x="32" y="68"/>
                  </a:lnTo>
                  <a:lnTo>
                    <a:pt x="34" y="57"/>
                  </a:lnTo>
                  <a:lnTo>
                    <a:pt x="34" y="45"/>
                  </a:lnTo>
                  <a:lnTo>
                    <a:pt x="32" y="34"/>
                  </a:lnTo>
                  <a:lnTo>
                    <a:pt x="28" y="23"/>
                  </a:lnTo>
                  <a:lnTo>
                    <a:pt x="22" y="14"/>
                  </a:lnTo>
                  <a:lnTo>
                    <a:pt x="15" y="6"/>
                  </a:lnTo>
                  <a:lnTo>
                    <a:pt x="4" y="0"/>
                  </a:lnTo>
                  <a:lnTo>
                    <a:pt x="0" y="6"/>
                  </a:lnTo>
                  <a:lnTo>
                    <a:pt x="8" y="12"/>
                  </a:lnTo>
                  <a:lnTo>
                    <a:pt x="16" y="18"/>
                  </a:lnTo>
                  <a:lnTo>
                    <a:pt x="20" y="28"/>
                  </a:lnTo>
                  <a:lnTo>
                    <a:pt x="24" y="36"/>
                  </a:lnTo>
                  <a:lnTo>
                    <a:pt x="26" y="45"/>
                  </a:lnTo>
                  <a:lnTo>
                    <a:pt x="26" y="57"/>
                  </a:lnTo>
                  <a:lnTo>
                    <a:pt x="24" y="66"/>
                  </a:lnTo>
                  <a:lnTo>
                    <a:pt x="20" y="75"/>
                  </a:lnTo>
                  <a:lnTo>
                    <a:pt x="21" y="75"/>
                  </a:lnTo>
                  <a:lnTo>
                    <a:pt x="27" y="80"/>
                  </a:lnTo>
                  <a:close/>
                </a:path>
              </a:pathLst>
            </a:custGeom>
            <a:solidFill>
              <a:srgbClr val="FFFFFF"/>
            </a:solidFill>
            <a:ln w="9525">
              <a:noFill/>
              <a:round/>
              <a:headEnd/>
              <a:tailEnd/>
            </a:ln>
          </p:spPr>
          <p:txBody>
            <a:bodyPr/>
            <a:lstStyle/>
            <a:p>
              <a:endParaRPr lang="sl-SI"/>
            </a:p>
          </p:txBody>
        </p:sp>
        <p:sp>
          <p:nvSpPr>
            <p:cNvPr id="228639" name="Freeform 287"/>
            <p:cNvSpPr>
              <a:spLocks/>
            </p:cNvSpPr>
            <p:nvPr/>
          </p:nvSpPr>
          <p:spPr bwMode="auto">
            <a:xfrm>
              <a:off x="3609" y="1864"/>
              <a:ext cx="41" cy="17"/>
            </a:xfrm>
            <a:custGeom>
              <a:avLst/>
              <a:gdLst/>
              <a:ahLst/>
              <a:cxnLst>
                <a:cxn ang="0">
                  <a:pos x="0" y="28"/>
                </a:cxn>
                <a:cxn ang="0">
                  <a:pos x="0" y="28"/>
                </a:cxn>
                <a:cxn ang="0">
                  <a:pos x="12" y="33"/>
                </a:cxn>
                <a:cxn ang="0">
                  <a:pos x="23" y="35"/>
                </a:cxn>
                <a:cxn ang="0">
                  <a:pos x="34" y="35"/>
                </a:cxn>
                <a:cxn ang="0">
                  <a:pos x="46" y="33"/>
                </a:cxn>
                <a:cxn ang="0">
                  <a:pos x="56" y="29"/>
                </a:cxn>
                <a:cxn ang="0">
                  <a:pos x="66" y="22"/>
                </a:cxn>
                <a:cxn ang="0">
                  <a:pos x="75" y="15"/>
                </a:cxn>
                <a:cxn ang="0">
                  <a:pos x="81" y="5"/>
                </a:cxn>
                <a:cxn ang="0">
                  <a:pos x="75" y="0"/>
                </a:cxn>
                <a:cxn ang="0">
                  <a:pos x="69" y="9"/>
                </a:cxn>
                <a:cxn ang="0">
                  <a:pos x="61" y="16"/>
                </a:cxn>
                <a:cxn ang="0">
                  <a:pos x="52" y="21"/>
                </a:cxn>
                <a:cxn ang="0">
                  <a:pos x="44" y="24"/>
                </a:cxn>
                <a:cxn ang="0">
                  <a:pos x="34" y="26"/>
                </a:cxn>
                <a:cxn ang="0">
                  <a:pos x="23" y="26"/>
                </a:cxn>
                <a:cxn ang="0">
                  <a:pos x="14" y="24"/>
                </a:cxn>
                <a:cxn ang="0">
                  <a:pos x="4" y="20"/>
                </a:cxn>
                <a:cxn ang="0">
                  <a:pos x="4" y="20"/>
                </a:cxn>
                <a:cxn ang="0">
                  <a:pos x="0" y="28"/>
                </a:cxn>
              </a:cxnLst>
              <a:rect l="0" t="0" r="r" b="b"/>
              <a:pathLst>
                <a:path w="81" h="35">
                  <a:moveTo>
                    <a:pt x="0" y="28"/>
                  </a:moveTo>
                  <a:lnTo>
                    <a:pt x="0" y="28"/>
                  </a:lnTo>
                  <a:lnTo>
                    <a:pt x="12" y="33"/>
                  </a:lnTo>
                  <a:lnTo>
                    <a:pt x="23" y="35"/>
                  </a:lnTo>
                  <a:lnTo>
                    <a:pt x="34" y="35"/>
                  </a:lnTo>
                  <a:lnTo>
                    <a:pt x="46" y="33"/>
                  </a:lnTo>
                  <a:lnTo>
                    <a:pt x="56" y="29"/>
                  </a:lnTo>
                  <a:lnTo>
                    <a:pt x="66" y="22"/>
                  </a:lnTo>
                  <a:lnTo>
                    <a:pt x="75" y="15"/>
                  </a:lnTo>
                  <a:lnTo>
                    <a:pt x="81" y="5"/>
                  </a:lnTo>
                  <a:lnTo>
                    <a:pt x="75" y="0"/>
                  </a:lnTo>
                  <a:lnTo>
                    <a:pt x="69" y="9"/>
                  </a:lnTo>
                  <a:lnTo>
                    <a:pt x="61" y="16"/>
                  </a:lnTo>
                  <a:lnTo>
                    <a:pt x="52" y="21"/>
                  </a:lnTo>
                  <a:lnTo>
                    <a:pt x="44" y="24"/>
                  </a:lnTo>
                  <a:lnTo>
                    <a:pt x="34" y="26"/>
                  </a:lnTo>
                  <a:lnTo>
                    <a:pt x="23" y="26"/>
                  </a:lnTo>
                  <a:lnTo>
                    <a:pt x="14" y="24"/>
                  </a:lnTo>
                  <a:lnTo>
                    <a:pt x="4" y="20"/>
                  </a:lnTo>
                  <a:lnTo>
                    <a:pt x="4" y="20"/>
                  </a:lnTo>
                  <a:lnTo>
                    <a:pt x="0" y="28"/>
                  </a:lnTo>
                  <a:close/>
                </a:path>
              </a:pathLst>
            </a:custGeom>
            <a:solidFill>
              <a:srgbClr val="FFFFFF"/>
            </a:solidFill>
            <a:ln w="9525">
              <a:noFill/>
              <a:round/>
              <a:headEnd/>
              <a:tailEnd/>
            </a:ln>
          </p:spPr>
          <p:txBody>
            <a:bodyPr/>
            <a:lstStyle/>
            <a:p>
              <a:endParaRPr lang="sl-SI"/>
            </a:p>
          </p:txBody>
        </p:sp>
        <p:sp>
          <p:nvSpPr>
            <p:cNvPr id="228640" name="Freeform 288"/>
            <p:cNvSpPr>
              <a:spLocks/>
            </p:cNvSpPr>
            <p:nvPr/>
          </p:nvSpPr>
          <p:spPr bwMode="auto">
            <a:xfrm>
              <a:off x="3594" y="1837"/>
              <a:ext cx="17" cy="41"/>
            </a:xfrm>
            <a:custGeom>
              <a:avLst/>
              <a:gdLst/>
              <a:ahLst/>
              <a:cxnLst>
                <a:cxn ang="0">
                  <a:pos x="7" y="0"/>
                </a:cxn>
                <a:cxn ang="0">
                  <a:pos x="6" y="0"/>
                </a:cxn>
                <a:cxn ang="0">
                  <a:pos x="2" y="12"/>
                </a:cxn>
                <a:cxn ang="0">
                  <a:pos x="0" y="23"/>
                </a:cxn>
                <a:cxn ang="0">
                  <a:pos x="0" y="35"/>
                </a:cxn>
                <a:cxn ang="0">
                  <a:pos x="2" y="46"/>
                </a:cxn>
                <a:cxn ang="0">
                  <a:pos x="5" y="57"/>
                </a:cxn>
                <a:cxn ang="0">
                  <a:pos x="12" y="67"/>
                </a:cxn>
                <a:cxn ang="0">
                  <a:pos x="20" y="75"/>
                </a:cxn>
                <a:cxn ang="0">
                  <a:pos x="30" y="82"/>
                </a:cxn>
                <a:cxn ang="0">
                  <a:pos x="34" y="74"/>
                </a:cxn>
                <a:cxn ang="0">
                  <a:pos x="26" y="69"/>
                </a:cxn>
                <a:cxn ang="0">
                  <a:pos x="19" y="61"/>
                </a:cxn>
                <a:cxn ang="0">
                  <a:pos x="14" y="53"/>
                </a:cxn>
                <a:cxn ang="0">
                  <a:pos x="10" y="44"/>
                </a:cxn>
                <a:cxn ang="0">
                  <a:pos x="8" y="35"/>
                </a:cxn>
                <a:cxn ang="0">
                  <a:pos x="8" y="23"/>
                </a:cxn>
                <a:cxn ang="0">
                  <a:pos x="10" y="14"/>
                </a:cxn>
                <a:cxn ang="0">
                  <a:pos x="15" y="5"/>
                </a:cxn>
                <a:cxn ang="0">
                  <a:pos x="14" y="5"/>
                </a:cxn>
                <a:cxn ang="0">
                  <a:pos x="7" y="0"/>
                </a:cxn>
              </a:cxnLst>
              <a:rect l="0" t="0" r="r" b="b"/>
              <a:pathLst>
                <a:path w="34" h="82">
                  <a:moveTo>
                    <a:pt x="7" y="0"/>
                  </a:moveTo>
                  <a:lnTo>
                    <a:pt x="6" y="0"/>
                  </a:lnTo>
                  <a:lnTo>
                    <a:pt x="2" y="12"/>
                  </a:lnTo>
                  <a:lnTo>
                    <a:pt x="0" y="23"/>
                  </a:lnTo>
                  <a:lnTo>
                    <a:pt x="0" y="35"/>
                  </a:lnTo>
                  <a:lnTo>
                    <a:pt x="2" y="46"/>
                  </a:lnTo>
                  <a:lnTo>
                    <a:pt x="5" y="57"/>
                  </a:lnTo>
                  <a:lnTo>
                    <a:pt x="12" y="67"/>
                  </a:lnTo>
                  <a:lnTo>
                    <a:pt x="20" y="75"/>
                  </a:lnTo>
                  <a:lnTo>
                    <a:pt x="30" y="82"/>
                  </a:lnTo>
                  <a:lnTo>
                    <a:pt x="34" y="74"/>
                  </a:lnTo>
                  <a:lnTo>
                    <a:pt x="26" y="69"/>
                  </a:lnTo>
                  <a:lnTo>
                    <a:pt x="19" y="61"/>
                  </a:lnTo>
                  <a:lnTo>
                    <a:pt x="14" y="53"/>
                  </a:lnTo>
                  <a:lnTo>
                    <a:pt x="10" y="44"/>
                  </a:lnTo>
                  <a:lnTo>
                    <a:pt x="8" y="35"/>
                  </a:lnTo>
                  <a:lnTo>
                    <a:pt x="8" y="23"/>
                  </a:lnTo>
                  <a:lnTo>
                    <a:pt x="10" y="14"/>
                  </a:lnTo>
                  <a:lnTo>
                    <a:pt x="15" y="5"/>
                  </a:lnTo>
                  <a:lnTo>
                    <a:pt x="14" y="5"/>
                  </a:lnTo>
                  <a:lnTo>
                    <a:pt x="7" y="0"/>
                  </a:lnTo>
                  <a:close/>
                </a:path>
              </a:pathLst>
            </a:custGeom>
            <a:solidFill>
              <a:srgbClr val="FFFFFF"/>
            </a:solidFill>
            <a:ln w="9525">
              <a:noFill/>
              <a:round/>
              <a:headEnd/>
              <a:tailEnd/>
            </a:ln>
          </p:spPr>
          <p:txBody>
            <a:bodyPr/>
            <a:lstStyle/>
            <a:p>
              <a:endParaRPr lang="sl-SI"/>
            </a:p>
          </p:txBody>
        </p:sp>
        <p:sp>
          <p:nvSpPr>
            <p:cNvPr id="228641" name="Freeform 289"/>
            <p:cNvSpPr>
              <a:spLocks/>
            </p:cNvSpPr>
            <p:nvPr/>
          </p:nvSpPr>
          <p:spPr bwMode="auto">
            <a:xfrm>
              <a:off x="3160" y="2099"/>
              <a:ext cx="17" cy="41"/>
            </a:xfrm>
            <a:custGeom>
              <a:avLst/>
              <a:gdLst/>
              <a:ahLst/>
              <a:cxnLst>
                <a:cxn ang="0">
                  <a:pos x="4" y="81"/>
                </a:cxn>
                <a:cxn ang="0">
                  <a:pos x="4" y="81"/>
                </a:cxn>
                <a:cxn ang="0">
                  <a:pos x="15" y="75"/>
                </a:cxn>
                <a:cxn ang="0">
                  <a:pos x="22" y="65"/>
                </a:cxn>
                <a:cxn ang="0">
                  <a:pos x="28" y="56"/>
                </a:cxn>
                <a:cxn ang="0">
                  <a:pos x="32" y="44"/>
                </a:cxn>
                <a:cxn ang="0">
                  <a:pos x="33" y="33"/>
                </a:cxn>
                <a:cxn ang="0">
                  <a:pos x="33" y="23"/>
                </a:cxn>
                <a:cxn ang="0">
                  <a:pos x="31" y="11"/>
                </a:cxn>
                <a:cxn ang="0">
                  <a:pos x="25" y="0"/>
                </a:cxn>
                <a:cxn ang="0">
                  <a:pos x="19" y="4"/>
                </a:cxn>
                <a:cxn ang="0">
                  <a:pos x="23" y="13"/>
                </a:cxn>
                <a:cxn ang="0">
                  <a:pos x="25" y="23"/>
                </a:cxn>
                <a:cxn ang="0">
                  <a:pos x="25" y="33"/>
                </a:cxn>
                <a:cxn ang="0">
                  <a:pos x="24" y="42"/>
                </a:cxn>
                <a:cxn ang="0">
                  <a:pos x="20" y="52"/>
                </a:cxn>
                <a:cxn ang="0">
                  <a:pos x="16" y="61"/>
                </a:cxn>
                <a:cxn ang="0">
                  <a:pos x="8" y="68"/>
                </a:cxn>
                <a:cxn ang="0">
                  <a:pos x="0" y="75"/>
                </a:cxn>
                <a:cxn ang="0">
                  <a:pos x="0" y="75"/>
                </a:cxn>
                <a:cxn ang="0">
                  <a:pos x="4" y="81"/>
                </a:cxn>
              </a:cxnLst>
              <a:rect l="0" t="0" r="r" b="b"/>
              <a:pathLst>
                <a:path w="33" h="81">
                  <a:moveTo>
                    <a:pt x="4" y="81"/>
                  </a:moveTo>
                  <a:lnTo>
                    <a:pt x="4" y="81"/>
                  </a:lnTo>
                  <a:lnTo>
                    <a:pt x="15" y="75"/>
                  </a:lnTo>
                  <a:lnTo>
                    <a:pt x="22" y="65"/>
                  </a:lnTo>
                  <a:lnTo>
                    <a:pt x="28" y="56"/>
                  </a:lnTo>
                  <a:lnTo>
                    <a:pt x="32" y="44"/>
                  </a:lnTo>
                  <a:lnTo>
                    <a:pt x="33" y="33"/>
                  </a:lnTo>
                  <a:lnTo>
                    <a:pt x="33" y="23"/>
                  </a:lnTo>
                  <a:lnTo>
                    <a:pt x="31" y="11"/>
                  </a:lnTo>
                  <a:lnTo>
                    <a:pt x="25" y="0"/>
                  </a:lnTo>
                  <a:lnTo>
                    <a:pt x="19" y="4"/>
                  </a:lnTo>
                  <a:lnTo>
                    <a:pt x="23" y="13"/>
                  </a:lnTo>
                  <a:lnTo>
                    <a:pt x="25" y="23"/>
                  </a:lnTo>
                  <a:lnTo>
                    <a:pt x="25" y="33"/>
                  </a:lnTo>
                  <a:lnTo>
                    <a:pt x="24" y="42"/>
                  </a:lnTo>
                  <a:lnTo>
                    <a:pt x="20" y="52"/>
                  </a:lnTo>
                  <a:lnTo>
                    <a:pt x="16" y="61"/>
                  </a:lnTo>
                  <a:lnTo>
                    <a:pt x="8" y="68"/>
                  </a:lnTo>
                  <a:lnTo>
                    <a:pt x="0" y="75"/>
                  </a:lnTo>
                  <a:lnTo>
                    <a:pt x="0" y="75"/>
                  </a:lnTo>
                  <a:lnTo>
                    <a:pt x="4" y="81"/>
                  </a:lnTo>
                  <a:close/>
                </a:path>
              </a:pathLst>
            </a:custGeom>
            <a:solidFill>
              <a:srgbClr val="FFFFFF"/>
            </a:solidFill>
            <a:ln w="9525">
              <a:noFill/>
              <a:round/>
              <a:headEnd/>
              <a:tailEnd/>
            </a:ln>
          </p:spPr>
          <p:txBody>
            <a:bodyPr/>
            <a:lstStyle/>
            <a:p>
              <a:endParaRPr lang="sl-SI"/>
            </a:p>
          </p:txBody>
        </p:sp>
        <p:sp>
          <p:nvSpPr>
            <p:cNvPr id="228642" name="Freeform 290"/>
            <p:cNvSpPr>
              <a:spLocks/>
            </p:cNvSpPr>
            <p:nvPr/>
          </p:nvSpPr>
          <p:spPr bwMode="auto">
            <a:xfrm>
              <a:off x="3122" y="2128"/>
              <a:ext cx="40" cy="16"/>
            </a:xfrm>
            <a:custGeom>
              <a:avLst/>
              <a:gdLst/>
              <a:ahLst/>
              <a:cxnLst>
                <a:cxn ang="0">
                  <a:pos x="0" y="4"/>
                </a:cxn>
                <a:cxn ang="0">
                  <a:pos x="0" y="4"/>
                </a:cxn>
                <a:cxn ang="0">
                  <a:pos x="7" y="14"/>
                </a:cxn>
                <a:cxn ang="0">
                  <a:pos x="17" y="21"/>
                </a:cxn>
                <a:cxn ang="0">
                  <a:pos x="26" y="28"/>
                </a:cxn>
                <a:cxn ang="0">
                  <a:pos x="37" y="31"/>
                </a:cxn>
                <a:cxn ang="0">
                  <a:pos x="48" y="32"/>
                </a:cxn>
                <a:cxn ang="0">
                  <a:pos x="58" y="32"/>
                </a:cxn>
                <a:cxn ang="0">
                  <a:pos x="70" y="30"/>
                </a:cxn>
                <a:cxn ang="0">
                  <a:pos x="81" y="24"/>
                </a:cxn>
                <a:cxn ang="0">
                  <a:pos x="77" y="18"/>
                </a:cxn>
                <a:cxn ang="0">
                  <a:pos x="68" y="22"/>
                </a:cxn>
                <a:cxn ang="0">
                  <a:pos x="58" y="24"/>
                </a:cxn>
                <a:cxn ang="0">
                  <a:pos x="48" y="24"/>
                </a:cxn>
                <a:cxn ang="0">
                  <a:pos x="39" y="23"/>
                </a:cxn>
                <a:cxn ang="0">
                  <a:pos x="30" y="20"/>
                </a:cxn>
                <a:cxn ang="0">
                  <a:pos x="21" y="14"/>
                </a:cxn>
                <a:cxn ang="0">
                  <a:pos x="14" y="8"/>
                </a:cxn>
                <a:cxn ang="0">
                  <a:pos x="6" y="0"/>
                </a:cxn>
                <a:cxn ang="0">
                  <a:pos x="6" y="0"/>
                </a:cxn>
                <a:cxn ang="0">
                  <a:pos x="0" y="4"/>
                </a:cxn>
              </a:cxnLst>
              <a:rect l="0" t="0" r="r" b="b"/>
              <a:pathLst>
                <a:path w="81" h="32">
                  <a:moveTo>
                    <a:pt x="0" y="4"/>
                  </a:moveTo>
                  <a:lnTo>
                    <a:pt x="0" y="4"/>
                  </a:lnTo>
                  <a:lnTo>
                    <a:pt x="7" y="14"/>
                  </a:lnTo>
                  <a:lnTo>
                    <a:pt x="17" y="21"/>
                  </a:lnTo>
                  <a:lnTo>
                    <a:pt x="26" y="28"/>
                  </a:lnTo>
                  <a:lnTo>
                    <a:pt x="37" y="31"/>
                  </a:lnTo>
                  <a:lnTo>
                    <a:pt x="48" y="32"/>
                  </a:lnTo>
                  <a:lnTo>
                    <a:pt x="58" y="32"/>
                  </a:lnTo>
                  <a:lnTo>
                    <a:pt x="70" y="30"/>
                  </a:lnTo>
                  <a:lnTo>
                    <a:pt x="81" y="24"/>
                  </a:lnTo>
                  <a:lnTo>
                    <a:pt x="77" y="18"/>
                  </a:lnTo>
                  <a:lnTo>
                    <a:pt x="68" y="22"/>
                  </a:lnTo>
                  <a:lnTo>
                    <a:pt x="58" y="24"/>
                  </a:lnTo>
                  <a:lnTo>
                    <a:pt x="48" y="24"/>
                  </a:lnTo>
                  <a:lnTo>
                    <a:pt x="39" y="23"/>
                  </a:lnTo>
                  <a:lnTo>
                    <a:pt x="30" y="20"/>
                  </a:lnTo>
                  <a:lnTo>
                    <a:pt x="21" y="14"/>
                  </a:lnTo>
                  <a:lnTo>
                    <a:pt x="14" y="8"/>
                  </a:lnTo>
                  <a:lnTo>
                    <a:pt x="6" y="0"/>
                  </a:lnTo>
                  <a:lnTo>
                    <a:pt x="6" y="0"/>
                  </a:lnTo>
                  <a:lnTo>
                    <a:pt x="0" y="4"/>
                  </a:lnTo>
                  <a:close/>
                </a:path>
              </a:pathLst>
            </a:custGeom>
            <a:solidFill>
              <a:srgbClr val="FFFFFF"/>
            </a:solidFill>
            <a:ln w="9525">
              <a:noFill/>
              <a:round/>
              <a:headEnd/>
              <a:tailEnd/>
            </a:ln>
          </p:spPr>
          <p:txBody>
            <a:bodyPr/>
            <a:lstStyle/>
            <a:p>
              <a:endParaRPr lang="sl-SI"/>
            </a:p>
          </p:txBody>
        </p:sp>
        <p:sp>
          <p:nvSpPr>
            <p:cNvPr id="228643" name="Freeform 291"/>
            <p:cNvSpPr>
              <a:spLocks/>
            </p:cNvSpPr>
            <p:nvPr/>
          </p:nvSpPr>
          <p:spPr bwMode="auto">
            <a:xfrm>
              <a:off x="3117" y="2090"/>
              <a:ext cx="17" cy="40"/>
            </a:xfrm>
            <a:custGeom>
              <a:avLst/>
              <a:gdLst/>
              <a:ahLst/>
              <a:cxnLst>
                <a:cxn ang="0">
                  <a:pos x="28" y="0"/>
                </a:cxn>
                <a:cxn ang="0">
                  <a:pos x="28" y="0"/>
                </a:cxn>
                <a:cxn ang="0">
                  <a:pos x="18" y="6"/>
                </a:cxn>
                <a:cxn ang="0">
                  <a:pos x="11" y="16"/>
                </a:cxn>
                <a:cxn ang="0">
                  <a:pos x="4" y="25"/>
                </a:cxn>
                <a:cxn ang="0">
                  <a:pos x="1" y="36"/>
                </a:cxn>
                <a:cxn ang="0">
                  <a:pos x="0" y="48"/>
                </a:cxn>
                <a:cxn ang="0">
                  <a:pos x="0" y="58"/>
                </a:cxn>
                <a:cxn ang="0">
                  <a:pos x="2" y="70"/>
                </a:cxn>
                <a:cxn ang="0">
                  <a:pos x="8" y="81"/>
                </a:cxn>
                <a:cxn ang="0">
                  <a:pos x="14" y="77"/>
                </a:cxn>
                <a:cxn ang="0">
                  <a:pos x="10" y="68"/>
                </a:cxn>
                <a:cxn ang="0">
                  <a:pos x="8" y="58"/>
                </a:cxn>
                <a:cxn ang="0">
                  <a:pos x="8" y="48"/>
                </a:cxn>
                <a:cxn ang="0">
                  <a:pos x="9" y="38"/>
                </a:cxn>
                <a:cxn ang="0">
                  <a:pos x="12" y="29"/>
                </a:cxn>
                <a:cxn ang="0">
                  <a:pos x="18" y="20"/>
                </a:cxn>
                <a:cxn ang="0">
                  <a:pos x="24" y="13"/>
                </a:cxn>
                <a:cxn ang="0">
                  <a:pos x="32" y="6"/>
                </a:cxn>
                <a:cxn ang="0">
                  <a:pos x="32" y="6"/>
                </a:cxn>
                <a:cxn ang="0">
                  <a:pos x="28" y="0"/>
                </a:cxn>
              </a:cxnLst>
              <a:rect l="0" t="0" r="r" b="b"/>
              <a:pathLst>
                <a:path w="32" h="81">
                  <a:moveTo>
                    <a:pt x="28" y="0"/>
                  </a:moveTo>
                  <a:lnTo>
                    <a:pt x="28" y="0"/>
                  </a:lnTo>
                  <a:lnTo>
                    <a:pt x="18" y="6"/>
                  </a:lnTo>
                  <a:lnTo>
                    <a:pt x="11" y="16"/>
                  </a:lnTo>
                  <a:lnTo>
                    <a:pt x="4" y="25"/>
                  </a:lnTo>
                  <a:lnTo>
                    <a:pt x="1" y="36"/>
                  </a:lnTo>
                  <a:lnTo>
                    <a:pt x="0" y="48"/>
                  </a:lnTo>
                  <a:lnTo>
                    <a:pt x="0" y="58"/>
                  </a:lnTo>
                  <a:lnTo>
                    <a:pt x="2" y="70"/>
                  </a:lnTo>
                  <a:lnTo>
                    <a:pt x="8" y="81"/>
                  </a:lnTo>
                  <a:lnTo>
                    <a:pt x="14" y="77"/>
                  </a:lnTo>
                  <a:lnTo>
                    <a:pt x="10" y="68"/>
                  </a:lnTo>
                  <a:lnTo>
                    <a:pt x="8" y="58"/>
                  </a:lnTo>
                  <a:lnTo>
                    <a:pt x="8" y="48"/>
                  </a:lnTo>
                  <a:lnTo>
                    <a:pt x="9" y="38"/>
                  </a:lnTo>
                  <a:lnTo>
                    <a:pt x="12" y="29"/>
                  </a:lnTo>
                  <a:lnTo>
                    <a:pt x="18" y="20"/>
                  </a:lnTo>
                  <a:lnTo>
                    <a:pt x="24" y="13"/>
                  </a:lnTo>
                  <a:lnTo>
                    <a:pt x="32" y="6"/>
                  </a:lnTo>
                  <a:lnTo>
                    <a:pt x="32" y="6"/>
                  </a:lnTo>
                  <a:lnTo>
                    <a:pt x="28" y="0"/>
                  </a:lnTo>
                  <a:close/>
                </a:path>
              </a:pathLst>
            </a:custGeom>
            <a:solidFill>
              <a:srgbClr val="FFFFFF"/>
            </a:solidFill>
            <a:ln w="9525">
              <a:noFill/>
              <a:round/>
              <a:headEnd/>
              <a:tailEnd/>
            </a:ln>
          </p:spPr>
          <p:txBody>
            <a:bodyPr/>
            <a:lstStyle/>
            <a:p>
              <a:endParaRPr lang="sl-SI"/>
            </a:p>
          </p:txBody>
        </p:sp>
        <p:sp>
          <p:nvSpPr>
            <p:cNvPr id="228644" name="Freeform 292"/>
            <p:cNvSpPr>
              <a:spLocks/>
            </p:cNvSpPr>
            <p:nvPr/>
          </p:nvSpPr>
          <p:spPr bwMode="auto">
            <a:xfrm>
              <a:off x="3131" y="2085"/>
              <a:ext cx="41" cy="16"/>
            </a:xfrm>
            <a:custGeom>
              <a:avLst/>
              <a:gdLst/>
              <a:ahLst/>
              <a:cxnLst>
                <a:cxn ang="0">
                  <a:pos x="82" y="28"/>
                </a:cxn>
                <a:cxn ang="0">
                  <a:pos x="82" y="28"/>
                </a:cxn>
                <a:cxn ang="0">
                  <a:pos x="75" y="17"/>
                </a:cxn>
                <a:cxn ang="0">
                  <a:pos x="65" y="11"/>
                </a:cxn>
                <a:cxn ang="0">
                  <a:pos x="56" y="4"/>
                </a:cxn>
                <a:cxn ang="0">
                  <a:pos x="46" y="1"/>
                </a:cxn>
                <a:cxn ang="0">
                  <a:pos x="34" y="0"/>
                </a:cxn>
                <a:cxn ang="0">
                  <a:pos x="23" y="0"/>
                </a:cxn>
                <a:cxn ang="0">
                  <a:pos x="11" y="2"/>
                </a:cxn>
                <a:cxn ang="0">
                  <a:pos x="0" y="8"/>
                </a:cxn>
                <a:cxn ang="0">
                  <a:pos x="4" y="14"/>
                </a:cxn>
                <a:cxn ang="0">
                  <a:pos x="13" y="10"/>
                </a:cxn>
                <a:cxn ang="0">
                  <a:pos x="23" y="8"/>
                </a:cxn>
                <a:cxn ang="0">
                  <a:pos x="34" y="8"/>
                </a:cxn>
                <a:cxn ang="0">
                  <a:pos x="44" y="9"/>
                </a:cxn>
                <a:cxn ang="0">
                  <a:pos x="52" y="12"/>
                </a:cxn>
                <a:cxn ang="0">
                  <a:pos x="61" y="17"/>
                </a:cxn>
                <a:cxn ang="0">
                  <a:pos x="68" y="24"/>
                </a:cxn>
                <a:cxn ang="0">
                  <a:pos x="76" y="32"/>
                </a:cxn>
                <a:cxn ang="0">
                  <a:pos x="76" y="32"/>
                </a:cxn>
                <a:cxn ang="0">
                  <a:pos x="82" y="28"/>
                </a:cxn>
              </a:cxnLst>
              <a:rect l="0" t="0" r="r" b="b"/>
              <a:pathLst>
                <a:path w="82" h="32">
                  <a:moveTo>
                    <a:pt x="82" y="28"/>
                  </a:moveTo>
                  <a:lnTo>
                    <a:pt x="82" y="28"/>
                  </a:lnTo>
                  <a:lnTo>
                    <a:pt x="75" y="17"/>
                  </a:lnTo>
                  <a:lnTo>
                    <a:pt x="65" y="11"/>
                  </a:lnTo>
                  <a:lnTo>
                    <a:pt x="56" y="4"/>
                  </a:lnTo>
                  <a:lnTo>
                    <a:pt x="46" y="1"/>
                  </a:lnTo>
                  <a:lnTo>
                    <a:pt x="34" y="0"/>
                  </a:lnTo>
                  <a:lnTo>
                    <a:pt x="23" y="0"/>
                  </a:lnTo>
                  <a:lnTo>
                    <a:pt x="11" y="2"/>
                  </a:lnTo>
                  <a:lnTo>
                    <a:pt x="0" y="8"/>
                  </a:lnTo>
                  <a:lnTo>
                    <a:pt x="4" y="14"/>
                  </a:lnTo>
                  <a:lnTo>
                    <a:pt x="13" y="10"/>
                  </a:lnTo>
                  <a:lnTo>
                    <a:pt x="23" y="8"/>
                  </a:lnTo>
                  <a:lnTo>
                    <a:pt x="34" y="8"/>
                  </a:lnTo>
                  <a:lnTo>
                    <a:pt x="44" y="9"/>
                  </a:lnTo>
                  <a:lnTo>
                    <a:pt x="52" y="12"/>
                  </a:lnTo>
                  <a:lnTo>
                    <a:pt x="61" y="17"/>
                  </a:lnTo>
                  <a:lnTo>
                    <a:pt x="68" y="24"/>
                  </a:lnTo>
                  <a:lnTo>
                    <a:pt x="76" y="32"/>
                  </a:lnTo>
                  <a:lnTo>
                    <a:pt x="76" y="32"/>
                  </a:lnTo>
                  <a:lnTo>
                    <a:pt x="82" y="28"/>
                  </a:lnTo>
                  <a:close/>
                </a:path>
              </a:pathLst>
            </a:custGeom>
            <a:solidFill>
              <a:srgbClr val="FFFFFF"/>
            </a:solidFill>
            <a:ln w="9525">
              <a:noFill/>
              <a:round/>
              <a:headEnd/>
              <a:tailEnd/>
            </a:ln>
          </p:spPr>
          <p:txBody>
            <a:bodyPr/>
            <a:lstStyle/>
            <a:p>
              <a:endParaRPr lang="sl-SI"/>
            </a:p>
          </p:txBody>
        </p:sp>
        <p:sp>
          <p:nvSpPr>
            <p:cNvPr id="228645" name="Freeform 293"/>
            <p:cNvSpPr>
              <a:spLocks/>
            </p:cNvSpPr>
            <p:nvPr/>
          </p:nvSpPr>
          <p:spPr bwMode="auto">
            <a:xfrm>
              <a:off x="3442" y="1551"/>
              <a:ext cx="17" cy="41"/>
            </a:xfrm>
            <a:custGeom>
              <a:avLst/>
              <a:gdLst/>
              <a:ahLst/>
              <a:cxnLst>
                <a:cxn ang="0">
                  <a:pos x="29" y="0"/>
                </a:cxn>
                <a:cxn ang="0">
                  <a:pos x="29" y="0"/>
                </a:cxn>
                <a:cxn ang="0">
                  <a:pos x="18" y="7"/>
                </a:cxn>
                <a:cxn ang="0">
                  <a:pos x="11" y="16"/>
                </a:cxn>
                <a:cxn ang="0">
                  <a:pos x="5" y="25"/>
                </a:cxn>
                <a:cxn ang="0">
                  <a:pos x="2" y="37"/>
                </a:cxn>
                <a:cxn ang="0">
                  <a:pos x="0" y="48"/>
                </a:cxn>
                <a:cxn ang="0">
                  <a:pos x="0" y="58"/>
                </a:cxn>
                <a:cxn ang="0">
                  <a:pos x="2" y="70"/>
                </a:cxn>
                <a:cxn ang="0">
                  <a:pos x="8" y="81"/>
                </a:cxn>
                <a:cxn ang="0">
                  <a:pos x="14" y="77"/>
                </a:cxn>
                <a:cxn ang="0">
                  <a:pos x="10" y="68"/>
                </a:cxn>
                <a:cxn ang="0">
                  <a:pos x="8" y="58"/>
                </a:cxn>
                <a:cxn ang="0">
                  <a:pos x="8" y="48"/>
                </a:cxn>
                <a:cxn ang="0">
                  <a:pos x="10" y="39"/>
                </a:cxn>
                <a:cxn ang="0">
                  <a:pos x="13" y="29"/>
                </a:cxn>
                <a:cxn ang="0">
                  <a:pos x="17" y="20"/>
                </a:cxn>
                <a:cxn ang="0">
                  <a:pos x="25" y="13"/>
                </a:cxn>
                <a:cxn ang="0">
                  <a:pos x="33" y="7"/>
                </a:cxn>
                <a:cxn ang="0">
                  <a:pos x="33" y="7"/>
                </a:cxn>
                <a:cxn ang="0">
                  <a:pos x="29" y="0"/>
                </a:cxn>
              </a:cxnLst>
              <a:rect l="0" t="0" r="r" b="b"/>
              <a:pathLst>
                <a:path w="33" h="81">
                  <a:moveTo>
                    <a:pt x="29" y="0"/>
                  </a:moveTo>
                  <a:lnTo>
                    <a:pt x="29" y="0"/>
                  </a:lnTo>
                  <a:lnTo>
                    <a:pt x="18" y="7"/>
                  </a:lnTo>
                  <a:lnTo>
                    <a:pt x="11" y="16"/>
                  </a:lnTo>
                  <a:lnTo>
                    <a:pt x="5" y="25"/>
                  </a:lnTo>
                  <a:lnTo>
                    <a:pt x="2" y="37"/>
                  </a:lnTo>
                  <a:lnTo>
                    <a:pt x="0" y="48"/>
                  </a:lnTo>
                  <a:lnTo>
                    <a:pt x="0" y="58"/>
                  </a:lnTo>
                  <a:lnTo>
                    <a:pt x="2" y="70"/>
                  </a:lnTo>
                  <a:lnTo>
                    <a:pt x="8" y="81"/>
                  </a:lnTo>
                  <a:lnTo>
                    <a:pt x="14" y="77"/>
                  </a:lnTo>
                  <a:lnTo>
                    <a:pt x="10" y="68"/>
                  </a:lnTo>
                  <a:lnTo>
                    <a:pt x="8" y="58"/>
                  </a:lnTo>
                  <a:lnTo>
                    <a:pt x="8" y="48"/>
                  </a:lnTo>
                  <a:lnTo>
                    <a:pt x="10" y="39"/>
                  </a:lnTo>
                  <a:lnTo>
                    <a:pt x="13" y="29"/>
                  </a:lnTo>
                  <a:lnTo>
                    <a:pt x="17" y="20"/>
                  </a:lnTo>
                  <a:lnTo>
                    <a:pt x="25" y="13"/>
                  </a:lnTo>
                  <a:lnTo>
                    <a:pt x="33" y="7"/>
                  </a:lnTo>
                  <a:lnTo>
                    <a:pt x="33" y="7"/>
                  </a:lnTo>
                  <a:lnTo>
                    <a:pt x="29" y="0"/>
                  </a:lnTo>
                  <a:close/>
                </a:path>
              </a:pathLst>
            </a:custGeom>
            <a:solidFill>
              <a:srgbClr val="FFFFFF"/>
            </a:solidFill>
            <a:ln w="9525">
              <a:noFill/>
              <a:round/>
              <a:headEnd/>
              <a:tailEnd/>
            </a:ln>
          </p:spPr>
          <p:txBody>
            <a:bodyPr/>
            <a:lstStyle/>
            <a:p>
              <a:endParaRPr lang="sl-SI"/>
            </a:p>
          </p:txBody>
        </p:sp>
        <p:sp>
          <p:nvSpPr>
            <p:cNvPr id="228646" name="Freeform 294"/>
            <p:cNvSpPr>
              <a:spLocks/>
            </p:cNvSpPr>
            <p:nvPr/>
          </p:nvSpPr>
          <p:spPr bwMode="auto">
            <a:xfrm>
              <a:off x="3456" y="1547"/>
              <a:ext cx="41" cy="16"/>
            </a:xfrm>
            <a:custGeom>
              <a:avLst/>
              <a:gdLst/>
              <a:ahLst/>
              <a:cxnLst>
                <a:cxn ang="0">
                  <a:pos x="81" y="28"/>
                </a:cxn>
                <a:cxn ang="0">
                  <a:pos x="81" y="28"/>
                </a:cxn>
                <a:cxn ang="0">
                  <a:pos x="74" y="18"/>
                </a:cxn>
                <a:cxn ang="0">
                  <a:pos x="64" y="11"/>
                </a:cxn>
                <a:cxn ang="0">
                  <a:pos x="55" y="4"/>
                </a:cxn>
                <a:cxn ang="0">
                  <a:pos x="45" y="1"/>
                </a:cxn>
                <a:cxn ang="0">
                  <a:pos x="33" y="0"/>
                </a:cxn>
                <a:cxn ang="0">
                  <a:pos x="23" y="0"/>
                </a:cxn>
                <a:cxn ang="0">
                  <a:pos x="11" y="2"/>
                </a:cxn>
                <a:cxn ang="0">
                  <a:pos x="0" y="8"/>
                </a:cxn>
                <a:cxn ang="0">
                  <a:pos x="4" y="15"/>
                </a:cxn>
                <a:cxn ang="0">
                  <a:pos x="13" y="10"/>
                </a:cxn>
                <a:cxn ang="0">
                  <a:pos x="23" y="8"/>
                </a:cxn>
                <a:cxn ang="0">
                  <a:pos x="33" y="8"/>
                </a:cxn>
                <a:cxn ang="0">
                  <a:pos x="42" y="9"/>
                </a:cxn>
                <a:cxn ang="0">
                  <a:pos x="51" y="12"/>
                </a:cxn>
                <a:cxn ang="0">
                  <a:pos x="60" y="18"/>
                </a:cxn>
                <a:cxn ang="0">
                  <a:pos x="67" y="24"/>
                </a:cxn>
                <a:cxn ang="0">
                  <a:pos x="75" y="32"/>
                </a:cxn>
                <a:cxn ang="0">
                  <a:pos x="75" y="32"/>
                </a:cxn>
                <a:cxn ang="0">
                  <a:pos x="81" y="28"/>
                </a:cxn>
              </a:cxnLst>
              <a:rect l="0" t="0" r="r" b="b"/>
              <a:pathLst>
                <a:path w="81" h="32">
                  <a:moveTo>
                    <a:pt x="81" y="28"/>
                  </a:moveTo>
                  <a:lnTo>
                    <a:pt x="81" y="28"/>
                  </a:lnTo>
                  <a:lnTo>
                    <a:pt x="74" y="18"/>
                  </a:lnTo>
                  <a:lnTo>
                    <a:pt x="64" y="11"/>
                  </a:lnTo>
                  <a:lnTo>
                    <a:pt x="55" y="4"/>
                  </a:lnTo>
                  <a:lnTo>
                    <a:pt x="45" y="1"/>
                  </a:lnTo>
                  <a:lnTo>
                    <a:pt x="33" y="0"/>
                  </a:lnTo>
                  <a:lnTo>
                    <a:pt x="23" y="0"/>
                  </a:lnTo>
                  <a:lnTo>
                    <a:pt x="11" y="2"/>
                  </a:lnTo>
                  <a:lnTo>
                    <a:pt x="0" y="8"/>
                  </a:lnTo>
                  <a:lnTo>
                    <a:pt x="4" y="15"/>
                  </a:lnTo>
                  <a:lnTo>
                    <a:pt x="13" y="10"/>
                  </a:lnTo>
                  <a:lnTo>
                    <a:pt x="23" y="8"/>
                  </a:lnTo>
                  <a:lnTo>
                    <a:pt x="33" y="8"/>
                  </a:lnTo>
                  <a:lnTo>
                    <a:pt x="42" y="9"/>
                  </a:lnTo>
                  <a:lnTo>
                    <a:pt x="51" y="12"/>
                  </a:lnTo>
                  <a:lnTo>
                    <a:pt x="60" y="18"/>
                  </a:lnTo>
                  <a:lnTo>
                    <a:pt x="67" y="24"/>
                  </a:lnTo>
                  <a:lnTo>
                    <a:pt x="75" y="32"/>
                  </a:lnTo>
                  <a:lnTo>
                    <a:pt x="75" y="32"/>
                  </a:lnTo>
                  <a:lnTo>
                    <a:pt x="81" y="28"/>
                  </a:lnTo>
                  <a:close/>
                </a:path>
              </a:pathLst>
            </a:custGeom>
            <a:solidFill>
              <a:srgbClr val="FFFFFF"/>
            </a:solidFill>
            <a:ln w="9525">
              <a:noFill/>
              <a:round/>
              <a:headEnd/>
              <a:tailEnd/>
            </a:ln>
          </p:spPr>
          <p:txBody>
            <a:bodyPr/>
            <a:lstStyle/>
            <a:p>
              <a:endParaRPr lang="sl-SI"/>
            </a:p>
          </p:txBody>
        </p:sp>
        <p:sp>
          <p:nvSpPr>
            <p:cNvPr id="228647" name="Freeform 295"/>
            <p:cNvSpPr>
              <a:spLocks/>
            </p:cNvSpPr>
            <p:nvPr/>
          </p:nvSpPr>
          <p:spPr bwMode="auto">
            <a:xfrm>
              <a:off x="3485" y="1561"/>
              <a:ext cx="16" cy="41"/>
            </a:xfrm>
            <a:custGeom>
              <a:avLst/>
              <a:gdLst/>
              <a:ahLst/>
              <a:cxnLst>
                <a:cxn ang="0">
                  <a:pos x="4" y="81"/>
                </a:cxn>
                <a:cxn ang="0">
                  <a:pos x="4" y="81"/>
                </a:cxn>
                <a:cxn ang="0">
                  <a:pos x="15" y="75"/>
                </a:cxn>
                <a:cxn ang="0">
                  <a:pos x="21" y="65"/>
                </a:cxn>
                <a:cxn ang="0">
                  <a:pos x="28" y="56"/>
                </a:cxn>
                <a:cxn ang="0">
                  <a:pos x="31" y="45"/>
                </a:cxn>
                <a:cxn ang="0">
                  <a:pos x="32" y="33"/>
                </a:cxn>
                <a:cxn ang="0">
                  <a:pos x="32" y="23"/>
                </a:cxn>
                <a:cxn ang="0">
                  <a:pos x="30" y="11"/>
                </a:cxn>
                <a:cxn ang="0">
                  <a:pos x="24" y="0"/>
                </a:cxn>
                <a:cxn ang="0">
                  <a:pos x="18" y="4"/>
                </a:cxn>
                <a:cxn ang="0">
                  <a:pos x="22" y="14"/>
                </a:cxn>
                <a:cxn ang="0">
                  <a:pos x="24" y="23"/>
                </a:cxn>
                <a:cxn ang="0">
                  <a:pos x="24" y="33"/>
                </a:cxn>
                <a:cxn ang="0">
                  <a:pos x="23" y="43"/>
                </a:cxn>
                <a:cxn ang="0">
                  <a:pos x="20" y="52"/>
                </a:cxn>
                <a:cxn ang="0">
                  <a:pos x="15" y="61"/>
                </a:cxn>
                <a:cxn ang="0">
                  <a:pos x="8" y="69"/>
                </a:cxn>
                <a:cxn ang="0">
                  <a:pos x="0" y="75"/>
                </a:cxn>
                <a:cxn ang="0">
                  <a:pos x="0" y="75"/>
                </a:cxn>
                <a:cxn ang="0">
                  <a:pos x="4" y="81"/>
                </a:cxn>
              </a:cxnLst>
              <a:rect l="0" t="0" r="r" b="b"/>
              <a:pathLst>
                <a:path w="32" h="81">
                  <a:moveTo>
                    <a:pt x="4" y="81"/>
                  </a:moveTo>
                  <a:lnTo>
                    <a:pt x="4" y="81"/>
                  </a:lnTo>
                  <a:lnTo>
                    <a:pt x="15" y="75"/>
                  </a:lnTo>
                  <a:lnTo>
                    <a:pt x="21" y="65"/>
                  </a:lnTo>
                  <a:lnTo>
                    <a:pt x="28" y="56"/>
                  </a:lnTo>
                  <a:lnTo>
                    <a:pt x="31" y="45"/>
                  </a:lnTo>
                  <a:lnTo>
                    <a:pt x="32" y="33"/>
                  </a:lnTo>
                  <a:lnTo>
                    <a:pt x="32" y="23"/>
                  </a:lnTo>
                  <a:lnTo>
                    <a:pt x="30" y="11"/>
                  </a:lnTo>
                  <a:lnTo>
                    <a:pt x="24" y="0"/>
                  </a:lnTo>
                  <a:lnTo>
                    <a:pt x="18" y="4"/>
                  </a:lnTo>
                  <a:lnTo>
                    <a:pt x="22" y="14"/>
                  </a:lnTo>
                  <a:lnTo>
                    <a:pt x="24" y="23"/>
                  </a:lnTo>
                  <a:lnTo>
                    <a:pt x="24" y="33"/>
                  </a:lnTo>
                  <a:lnTo>
                    <a:pt x="23" y="43"/>
                  </a:lnTo>
                  <a:lnTo>
                    <a:pt x="20" y="52"/>
                  </a:lnTo>
                  <a:lnTo>
                    <a:pt x="15" y="61"/>
                  </a:lnTo>
                  <a:lnTo>
                    <a:pt x="8" y="69"/>
                  </a:lnTo>
                  <a:lnTo>
                    <a:pt x="0" y="75"/>
                  </a:lnTo>
                  <a:lnTo>
                    <a:pt x="0" y="75"/>
                  </a:lnTo>
                  <a:lnTo>
                    <a:pt x="4" y="81"/>
                  </a:lnTo>
                  <a:close/>
                </a:path>
              </a:pathLst>
            </a:custGeom>
            <a:solidFill>
              <a:srgbClr val="FFFFFF"/>
            </a:solidFill>
            <a:ln w="9525">
              <a:noFill/>
              <a:round/>
              <a:headEnd/>
              <a:tailEnd/>
            </a:ln>
          </p:spPr>
          <p:txBody>
            <a:bodyPr/>
            <a:lstStyle/>
            <a:p>
              <a:endParaRPr lang="sl-SI"/>
            </a:p>
          </p:txBody>
        </p:sp>
        <p:sp>
          <p:nvSpPr>
            <p:cNvPr id="228648" name="Freeform 296"/>
            <p:cNvSpPr>
              <a:spLocks/>
            </p:cNvSpPr>
            <p:nvPr/>
          </p:nvSpPr>
          <p:spPr bwMode="auto">
            <a:xfrm>
              <a:off x="3446" y="1590"/>
              <a:ext cx="41" cy="16"/>
            </a:xfrm>
            <a:custGeom>
              <a:avLst/>
              <a:gdLst/>
              <a:ahLst/>
              <a:cxnLst>
                <a:cxn ang="0">
                  <a:pos x="0" y="4"/>
                </a:cxn>
                <a:cxn ang="0">
                  <a:pos x="0" y="4"/>
                </a:cxn>
                <a:cxn ang="0">
                  <a:pos x="7" y="15"/>
                </a:cxn>
                <a:cxn ang="0">
                  <a:pos x="17" y="21"/>
                </a:cxn>
                <a:cxn ang="0">
                  <a:pos x="26" y="28"/>
                </a:cxn>
                <a:cxn ang="0">
                  <a:pos x="36" y="31"/>
                </a:cxn>
                <a:cxn ang="0">
                  <a:pos x="48" y="32"/>
                </a:cxn>
                <a:cxn ang="0">
                  <a:pos x="59" y="32"/>
                </a:cxn>
                <a:cxn ang="0">
                  <a:pos x="71" y="30"/>
                </a:cxn>
                <a:cxn ang="0">
                  <a:pos x="82" y="24"/>
                </a:cxn>
                <a:cxn ang="0">
                  <a:pos x="78" y="18"/>
                </a:cxn>
                <a:cxn ang="0">
                  <a:pos x="69" y="22"/>
                </a:cxn>
                <a:cxn ang="0">
                  <a:pos x="59" y="24"/>
                </a:cxn>
                <a:cxn ang="0">
                  <a:pos x="48" y="24"/>
                </a:cxn>
                <a:cxn ang="0">
                  <a:pos x="39" y="23"/>
                </a:cxn>
                <a:cxn ang="0">
                  <a:pos x="30" y="20"/>
                </a:cxn>
                <a:cxn ang="0">
                  <a:pos x="21" y="15"/>
                </a:cxn>
                <a:cxn ang="0">
                  <a:pos x="14" y="8"/>
                </a:cxn>
                <a:cxn ang="0">
                  <a:pos x="6" y="0"/>
                </a:cxn>
                <a:cxn ang="0">
                  <a:pos x="6" y="0"/>
                </a:cxn>
                <a:cxn ang="0">
                  <a:pos x="0" y="4"/>
                </a:cxn>
              </a:cxnLst>
              <a:rect l="0" t="0" r="r" b="b"/>
              <a:pathLst>
                <a:path w="82" h="32">
                  <a:moveTo>
                    <a:pt x="0" y="4"/>
                  </a:moveTo>
                  <a:lnTo>
                    <a:pt x="0" y="4"/>
                  </a:lnTo>
                  <a:lnTo>
                    <a:pt x="7" y="15"/>
                  </a:lnTo>
                  <a:lnTo>
                    <a:pt x="17" y="21"/>
                  </a:lnTo>
                  <a:lnTo>
                    <a:pt x="26" y="28"/>
                  </a:lnTo>
                  <a:lnTo>
                    <a:pt x="36" y="31"/>
                  </a:lnTo>
                  <a:lnTo>
                    <a:pt x="48" y="32"/>
                  </a:lnTo>
                  <a:lnTo>
                    <a:pt x="59" y="32"/>
                  </a:lnTo>
                  <a:lnTo>
                    <a:pt x="71" y="30"/>
                  </a:lnTo>
                  <a:lnTo>
                    <a:pt x="82" y="24"/>
                  </a:lnTo>
                  <a:lnTo>
                    <a:pt x="78" y="18"/>
                  </a:lnTo>
                  <a:lnTo>
                    <a:pt x="69" y="22"/>
                  </a:lnTo>
                  <a:lnTo>
                    <a:pt x="59" y="24"/>
                  </a:lnTo>
                  <a:lnTo>
                    <a:pt x="48" y="24"/>
                  </a:lnTo>
                  <a:lnTo>
                    <a:pt x="39" y="23"/>
                  </a:lnTo>
                  <a:lnTo>
                    <a:pt x="30" y="20"/>
                  </a:lnTo>
                  <a:lnTo>
                    <a:pt x="21" y="15"/>
                  </a:lnTo>
                  <a:lnTo>
                    <a:pt x="14" y="8"/>
                  </a:lnTo>
                  <a:lnTo>
                    <a:pt x="6" y="0"/>
                  </a:lnTo>
                  <a:lnTo>
                    <a:pt x="6" y="0"/>
                  </a:lnTo>
                  <a:lnTo>
                    <a:pt x="0" y="4"/>
                  </a:lnTo>
                  <a:close/>
                </a:path>
              </a:pathLst>
            </a:custGeom>
            <a:solidFill>
              <a:srgbClr val="FFFFFF"/>
            </a:solidFill>
            <a:ln w="9525">
              <a:noFill/>
              <a:round/>
              <a:headEnd/>
              <a:tailEnd/>
            </a:ln>
          </p:spPr>
          <p:txBody>
            <a:bodyPr/>
            <a:lstStyle/>
            <a:p>
              <a:endParaRPr lang="sl-SI"/>
            </a:p>
          </p:txBody>
        </p:sp>
        <p:sp>
          <p:nvSpPr>
            <p:cNvPr id="228649" name="Freeform 297"/>
            <p:cNvSpPr>
              <a:spLocks/>
            </p:cNvSpPr>
            <p:nvPr/>
          </p:nvSpPr>
          <p:spPr bwMode="auto">
            <a:xfrm>
              <a:off x="3129" y="1562"/>
              <a:ext cx="55" cy="19"/>
            </a:xfrm>
            <a:custGeom>
              <a:avLst/>
              <a:gdLst/>
              <a:ahLst/>
              <a:cxnLst>
                <a:cxn ang="0">
                  <a:pos x="108" y="33"/>
                </a:cxn>
                <a:cxn ang="0">
                  <a:pos x="109" y="29"/>
                </a:cxn>
                <a:cxn ang="0">
                  <a:pos x="2" y="0"/>
                </a:cxn>
                <a:cxn ang="0">
                  <a:pos x="0" y="8"/>
                </a:cxn>
                <a:cxn ang="0">
                  <a:pos x="107" y="37"/>
                </a:cxn>
                <a:cxn ang="0">
                  <a:pos x="108" y="33"/>
                </a:cxn>
              </a:cxnLst>
              <a:rect l="0" t="0" r="r" b="b"/>
              <a:pathLst>
                <a:path w="109" h="37">
                  <a:moveTo>
                    <a:pt x="108" y="33"/>
                  </a:moveTo>
                  <a:lnTo>
                    <a:pt x="109" y="29"/>
                  </a:lnTo>
                  <a:lnTo>
                    <a:pt x="2" y="0"/>
                  </a:lnTo>
                  <a:lnTo>
                    <a:pt x="0" y="8"/>
                  </a:lnTo>
                  <a:lnTo>
                    <a:pt x="107" y="37"/>
                  </a:lnTo>
                  <a:lnTo>
                    <a:pt x="108" y="33"/>
                  </a:lnTo>
                  <a:close/>
                </a:path>
              </a:pathLst>
            </a:custGeom>
            <a:solidFill>
              <a:srgbClr val="FFFFFF"/>
            </a:solidFill>
            <a:ln w="9525">
              <a:noFill/>
              <a:round/>
              <a:headEnd/>
              <a:tailEnd/>
            </a:ln>
          </p:spPr>
          <p:txBody>
            <a:bodyPr/>
            <a:lstStyle/>
            <a:p>
              <a:endParaRPr lang="sl-SI"/>
            </a:p>
          </p:txBody>
        </p:sp>
        <p:sp>
          <p:nvSpPr>
            <p:cNvPr id="228650" name="Freeform 298"/>
            <p:cNvSpPr>
              <a:spLocks/>
            </p:cNvSpPr>
            <p:nvPr/>
          </p:nvSpPr>
          <p:spPr bwMode="auto">
            <a:xfrm>
              <a:off x="3462" y="1549"/>
              <a:ext cx="18" cy="55"/>
            </a:xfrm>
            <a:custGeom>
              <a:avLst/>
              <a:gdLst/>
              <a:ahLst/>
              <a:cxnLst>
                <a:cxn ang="0">
                  <a:pos x="32" y="108"/>
                </a:cxn>
                <a:cxn ang="0">
                  <a:pos x="37" y="107"/>
                </a:cxn>
                <a:cxn ang="0">
                  <a:pos x="9" y="0"/>
                </a:cxn>
                <a:cxn ang="0">
                  <a:pos x="0" y="2"/>
                </a:cxn>
                <a:cxn ang="0">
                  <a:pos x="28" y="109"/>
                </a:cxn>
                <a:cxn ang="0">
                  <a:pos x="32" y="108"/>
                </a:cxn>
              </a:cxnLst>
              <a:rect l="0" t="0" r="r" b="b"/>
              <a:pathLst>
                <a:path w="37" h="109">
                  <a:moveTo>
                    <a:pt x="32" y="108"/>
                  </a:moveTo>
                  <a:lnTo>
                    <a:pt x="37" y="107"/>
                  </a:lnTo>
                  <a:lnTo>
                    <a:pt x="9" y="0"/>
                  </a:lnTo>
                  <a:lnTo>
                    <a:pt x="0" y="2"/>
                  </a:lnTo>
                  <a:lnTo>
                    <a:pt x="28" y="109"/>
                  </a:lnTo>
                  <a:lnTo>
                    <a:pt x="32" y="108"/>
                  </a:lnTo>
                  <a:close/>
                </a:path>
              </a:pathLst>
            </a:custGeom>
            <a:solidFill>
              <a:srgbClr val="FFFFFF"/>
            </a:solidFill>
            <a:ln w="9525">
              <a:noFill/>
              <a:round/>
              <a:headEnd/>
              <a:tailEnd/>
            </a:ln>
          </p:spPr>
          <p:txBody>
            <a:bodyPr/>
            <a:lstStyle/>
            <a:p>
              <a:endParaRPr lang="sl-SI"/>
            </a:p>
          </p:txBody>
        </p:sp>
        <p:sp>
          <p:nvSpPr>
            <p:cNvPr id="228651" name="Freeform 299"/>
            <p:cNvSpPr>
              <a:spLocks/>
            </p:cNvSpPr>
            <p:nvPr/>
          </p:nvSpPr>
          <p:spPr bwMode="auto">
            <a:xfrm>
              <a:off x="3149" y="1543"/>
              <a:ext cx="16" cy="54"/>
            </a:xfrm>
            <a:custGeom>
              <a:avLst/>
              <a:gdLst/>
              <a:ahLst/>
              <a:cxnLst>
                <a:cxn ang="0">
                  <a:pos x="4" y="108"/>
                </a:cxn>
                <a:cxn ang="0">
                  <a:pos x="8" y="109"/>
                </a:cxn>
                <a:cxn ang="0">
                  <a:pos x="33" y="2"/>
                </a:cxn>
                <a:cxn ang="0">
                  <a:pos x="25" y="0"/>
                </a:cxn>
                <a:cxn ang="0">
                  <a:pos x="0" y="107"/>
                </a:cxn>
                <a:cxn ang="0">
                  <a:pos x="4" y="108"/>
                </a:cxn>
              </a:cxnLst>
              <a:rect l="0" t="0" r="r" b="b"/>
              <a:pathLst>
                <a:path w="33" h="109">
                  <a:moveTo>
                    <a:pt x="4" y="108"/>
                  </a:moveTo>
                  <a:lnTo>
                    <a:pt x="8" y="109"/>
                  </a:lnTo>
                  <a:lnTo>
                    <a:pt x="33" y="2"/>
                  </a:lnTo>
                  <a:lnTo>
                    <a:pt x="25" y="0"/>
                  </a:lnTo>
                  <a:lnTo>
                    <a:pt x="0" y="107"/>
                  </a:lnTo>
                  <a:lnTo>
                    <a:pt x="4" y="108"/>
                  </a:lnTo>
                  <a:close/>
                </a:path>
              </a:pathLst>
            </a:custGeom>
            <a:solidFill>
              <a:srgbClr val="FFFFFF"/>
            </a:solidFill>
            <a:ln w="9525">
              <a:noFill/>
              <a:round/>
              <a:headEnd/>
              <a:tailEnd/>
            </a:ln>
          </p:spPr>
          <p:txBody>
            <a:bodyPr/>
            <a:lstStyle/>
            <a:p>
              <a:endParaRPr lang="sl-SI"/>
            </a:p>
          </p:txBody>
        </p:sp>
        <p:sp>
          <p:nvSpPr>
            <p:cNvPr id="228652" name="Freeform 300"/>
            <p:cNvSpPr>
              <a:spLocks/>
            </p:cNvSpPr>
            <p:nvPr/>
          </p:nvSpPr>
          <p:spPr bwMode="auto">
            <a:xfrm>
              <a:off x="3445" y="1566"/>
              <a:ext cx="53" cy="20"/>
            </a:xfrm>
            <a:custGeom>
              <a:avLst/>
              <a:gdLst/>
              <a:ahLst/>
              <a:cxnLst>
                <a:cxn ang="0">
                  <a:pos x="1" y="36"/>
                </a:cxn>
                <a:cxn ang="0">
                  <a:pos x="2" y="40"/>
                </a:cxn>
                <a:cxn ang="0">
                  <a:pos x="108" y="9"/>
                </a:cxn>
                <a:cxn ang="0">
                  <a:pos x="106" y="0"/>
                </a:cxn>
                <a:cxn ang="0">
                  <a:pos x="0" y="32"/>
                </a:cxn>
                <a:cxn ang="0">
                  <a:pos x="1" y="36"/>
                </a:cxn>
              </a:cxnLst>
              <a:rect l="0" t="0" r="r" b="b"/>
              <a:pathLst>
                <a:path w="108" h="40">
                  <a:moveTo>
                    <a:pt x="1" y="36"/>
                  </a:moveTo>
                  <a:lnTo>
                    <a:pt x="2" y="40"/>
                  </a:lnTo>
                  <a:lnTo>
                    <a:pt x="108" y="9"/>
                  </a:lnTo>
                  <a:lnTo>
                    <a:pt x="106" y="0"/>
                  </a:lnTo>
                  <a:lnTo>
                    <a:pt x="0" y="32"/>
                  </a:lnTo>
                  <a:lnTo>
                    <a:pt x="1" y="36"/>
                  </a:lnTo>
                  <a:close/>
                </a:path>
              </a:pathLst>
            </a:custGeom>
            <a:solidFill>
              <a:srgbClr val="FFFFFF"/>
            </a:solidFill>
            <a:ln w="9525">
              <a:noFill/>
              <a:round/>
              <a:headEnd/>
              <a:tailEnd/>
            </a:ln>
          </p:spPr>
          <p:txBody>
            <a:bodyPr/>
            <a:lstStyle/>
            <a:p>
              <a:endParaRPr lang="sl-SI"/>
            </a:p>
          </p:txBody>
        </p:sp>
        <p:sp>
          <p:nvSpPr>
            <p:cNvPr id="228653" name="Freeform 301"/>
            <p:cNvSpPr>
              <a:spLocks/>
            </p:cNvSpPr>
            <p:nvPr/>
          </p:nvSpPr>
          <p:spPr bwMode="auto">
            <a:xfrm>
              <a:off x="3482" y="1650"/>
              <a:ext cx="5" cy="5"/>
            </a:xfrm>
            <a:custGeom>
              <a:avLst/>
              <a:gdLst/>
              <a:ahLst/>
              <a:cxnLst>
                <a:cxn ang="0">
                  <a:pos x="3" y="3"/>
                </a:cxn>
                <a:cxn ang="0">
                  <a:pos x="0" y="6"/>
                </a:cxn>
                <a:cxn ang="0">
                  <a:pos x="4" y="10"/>
                </a:cxn>
                <a:cxn ang="0">
                  <a:pos x="10" y="4"/>
                </a:cxn>
                <a:cxn ang="0">
                  <a:pos x="6" y="0"/>
                </a:cxn>
                <a:cxn ang="0">
                  <a:pos x="3" y="3"/>
                </a:cxn>
              </a:cxnLst>
              <a:rect l="0" t="0" r="r" b="b"/>
              <a:pathLst>
                <a:path w="10" h="10">
                  <a:moveTo>
                    <a:pt x="3" y="3"/>
                  </a:moveTo>
                  <a:lnTo>
                    <a:pt x="0" y="6"/>
                  </a:lnTo>
                  <a:lnTo>
                    <a:pt x="4" y="10"/>
                  </a:lnTo>
                  <a:lnTo>
                    <a:pt x="10" y="4"/>
                  </a:lnTo>
                  <a:lnTo>
                    <a:pt x="6" y="0"/>
                  </a:lnTo>
                  <a:lnTo>
                    <a:pt x="3" y="3"/>
                  </a:lnTo>
                  <a:close/>
                </a:path>
              </a:pathLst>
            </a:custGeom>
            <a:solidFill>
              <a:srgbClr val="FFFFFF"/>
            </a:solidFill>
            <a:ln w="9525">
              <a:noFill/>
              <a:round/>
              <a:headEnd/>
              <a:tailEnd/>
            </a:ln>
          </p:spPr>
          <p:txBody>
            <a:bodyPr/>
            <a:lstStyle/>
            <a:p>
              <a:endParaRPr lang="sl-SI"/>
            </a:p>
          </p:txBody>
        </p:sp>
        <p:sp>
          <p:nvSpPr>
            <p:cNvPr id="228654" name="Freeform 302"/>
            <p:cNvSpPr>
              <a:spLocks/>
            </p:cNvSpPr>
            <p:nvPr/>
          </p:nvSpPr>
          <p:spPr bwMode="auto">
            <a:xfrm>
              <a:off x="3384" y="1651"/>
              <a:ext cx="4" cy="195"/>
            </a:xfrm>
            <a:custGeom>
              <a:avLst/>
              <a:gdLst/>
              <a:ahLst/>
              <a:cxnLst>
                <a:cxn ang="0">
                  <a:pos x="4" y="0"/>
                </a:cxn>
                <a:cxn ang="0">
                  <a:pos x="0" y="4"/>
                </a:cxn>
                <a:cxn ang="0">
                  <a:pos x="0" y="388"/>
                </a:cxn>
                <a:cxn ang="0">
                  <a:pos x="8" y="388"/>
                </a:cxn>
                <a:cxn ang="0">
                  <a:pos x="8" y="4"/>
                </a:cxn>
                <a:cxn ang="0">
                  <a:pos x="4" y="8"/>
                </a:cxn>
                <a:cxn ang="0">
                  <a:pos x="4" y="0"/>
                </a:cxn>
                <a:cxn ang="0">
                  <a:pos x="0" y="0"/>
                </a:cxn>
                <a:cxn ang="0">
                  <a:pos x="0" y="4"/>
                </a:cxn>
                <a:cxn ang="0">
                  <a:pos x="4" y="0"/>
                </a:cxn>
              </a:cxnLst>
              <a:rect l="0" t="0" r="r" b="b"/>
              <a:pathLst>
                <a:path w="8" h="388">
                  <a:moveTo>
                    <a:pt x="4" y="0"/>
                  </a:moveTo>
                  <a:lnTo>
                    <a:pt x="0" y="4"/>
                  </a:lnTo>
                  <a:lnTo>
                    <a:pt x="0" y="388"/>
                  </a:lnTo>
                  <a:lnTo>
                    <a:pt x="8" y="388"/>
                  </a:lnTo>
                  <a:lnTo>
                    <a:pt x="8" y="4"/>
                  </a:lnTo>
                  <a:lnTo>
                    <a:pt x="4" y="8"/>
                  </a:lnTo>
                  <a:lnTo>
                    <a:pt x="4" y="0"/>
                  </a:lnTo>
                  <a:lnTo>
                    <a:pt x="0" y="0"/>
                  </a:lnTo>
                  <a:lnTo>
                    <a:pt x="0" y="4"/>
                  </a:lnTo>
                  <a:lnTo>
                    <a:pt x="4" y="0"/>
                  </a:lnTo>
                  <a:close/>
                </a:path>
              </a:pathLst>
            </a:custGeom>
            <a:solidFill>
              <a:srgbClr val="FFFFFF"/>
            </a:solidFill>
            <a:ln w="9525">
              <a:noFill/>
              <a:round/>
              <a:headEnd/>
              <a:tailEnd/>
            </a:ln>
          </p:spPr>
          <p:txBody>
            <a:bodyPr/>
            <a:lstStyle/>
            <a:p>
              <a:endParaRPr lang="sl-SI"/>
            </a:p>
          </p:txBody>
        </p:sp>
        <p:sp>
          <p:nvSpPr>
            <p:cNvPr id="228655" name="Freeform 303"/>
            <p:cNvSpPr>
              <a:spLocks/>
            </p:cNvSpPr>
            <p:nvPr/>
          </p:nvSpPr>
          <p:spPr bwMode="auto">
            <a:xfrm>
              <a:off x="3386" y="1650"/>
              <a:ext cx="104" cy="6"/>
            </a:xfrm>
            <a:custGeom>
              <a:avLst/>
              <a:gdLst/>
              <a:ahLst/>
              <a:cxnLst>
                <a:cxn ang="0">
                  <a:pos x="194" y="7"/>
                </a:cxn>
                <a:cxn ang="0">
                  <a:pos x="197" y="0"/>
                </a:cxn>
                <a:cxn ang="0">
                  <a:pos x="0" y="2"/>
                </a:cxn>
                <a:cxn ang="0">
                  <a:pos x="0" y="10"/>
                </a:cxn>
                <a:cxn ang="0">
                  <a:pos x="197" y="8"/>
                </a:cxn>
                <a:cxn ang="0">
                  <a:pos x="200" y="1"/>
                </a:cxn>
                <a:cxn ang="0">
                  <a:pos x="197" y="8"/>
                </a:cxn>
                <a:cxn ang="0">
                  <a:pos x="207" y="8"/>
                </a:cxn>
                <a:cxn ang="0">
                  <a:pos x="200" y="1"/>
                </a:cxn>
                <a:cxn ang="0">
                  <a:pos x="194" y="7"/>
                </a:cxn>
              </a:cxnLst>
              <a:rect l="0" t="0" r="r" b="b"/>
              <a:pathLst>
                <a:path w="207" h="10">
                  <a:moveTo>
                    <a:pt x="194" y="7"/>
                  </a:moveTo>
                  <a:lnTo>
                    <a:pt x="197" y="0"/>
                  </a:lnTo>
                  <a:lnTo>
                    <a:pt x="0" y="2"/>
                  </a:lnTo>
                  <a:lnTo>
                    <a:pt x="0" y="10"/>
                  </a:lnTo>
                  <a:lnTo>
                    <a:pt x="197" y="8"/>
                  </a:lnTo>
                  <a:lnTo>
                    <a:pt x="200" y="1"/>
                  </a:lnTo>
                  <a:lnTo>
                    <a:pt x="197" y="8"/>
                  </a:lnTo>
                  <a:lnTo>
                    <a:pt x="207" y="8"/>
                  </a:lnTo>
                  <a:lnTo>
                    <a:pt x="200" y="1"/>
                  </a:lnTo>
                  <a:lnTo>
                    <a:pt x="194" y="7"/>
                  </a:lnTo>
                  <a:close/>
                </a:path>
              </a:pathLst>
            </a:custGeom>
            <a:solidFill>
              <a:srgbClr val="FFFFFF"/>
            </a:solidFill>
            <a:ln w="9525">
              <a:noFill/>
              <a:round/>
              <a:headEnd/>
              <a:tailEnd/>
            </a:ln>
          </p:spPr>
          <p:txBody>
            <a:bodyPr/>
            <a:lstStyle/>
            <a:p>
              <a:endParaRPr lang="sl-SI"/>
            </a:p>
          </p:txBody>
        </p:sp>
        <p:sp>
          <p:nvSpPr>
            <p:cNvPr id="228656" name="Freeform 304"/>
            <p:cNvSpPr>
              <a:spLocks/>
            </p:cNvSpPr>
            <p:nvPr/>
          </p:nvSpPr>
          <p:spPr bwMode="auto">
            <a:xfrm>
              <a:off x="3124" y="1581"/>
              <a:ext cx="362" cy="75"/>
            </a:xfrm>
            <a:custGeom>
              <a:avLst/>
              <a:gdLst/>
              <a:ahLst/>
              <a:cxnLst>
                <a:cxn ang="0">
                  <a:pos x="15" y="149"/>
                </a:cxn>
                <a:cxn ang="0">
                  <a:pos x="81" y="97"/>
                </a:cxn>
                <a:cxn ang="0">
                  <a:pos x="147" y="60"/>
                </a:cxn>
                <a:cxn ang="0">
                  <a:pos x="211" y="33"/>
                </a:cxn>
                <a:cxn ang="0">
                  <a:pos x="274" y="16"/>
                </a:cxn>
                <a:cxn ang="0">
                  <a:pos x="335" y="9"/>
                </a:cxn>
                <a:cxn ang="0">
                  <a:pos x="393" y="10"/>
                </a:cxn>
                <a:cxn ang="0">
                  <a:pos x="447" y="17"/>
                </a:cxn>
                <a:cxn ang="0">
                  <a:pos x="499" y="30"/>
                </a:cxn>
                <a:cxn ang="0">
                  <a:pos x="547" y="46"/>
                </a:cxn>
                <a:cxn ang="0">
                  <a:pos x="588" y="65"/>
                </a:cxn>
                <a:cxn ang="0">
                  <a:pos x="625" y="83"/>
                </a:cxn>
                <a:cxn ang="0">
                  <a:pos x="658" y="102"/>
                </a:cxn>
                <a:cxn ang="0">
                  <a:pos x="684" y="119"/>
                </a:cxn>
                <a:cxn ang="0">
                  <a:pos x="702" y="133"/>
                </a:cxn>
                <a:cxn ang="0">
                  <a:pos x="714" y="143"/>
                </a:cxn>
                <a:cxn ang="0">
                  <a:pos x="718" y="147"/>
                </a:cxn>
                <a:cxn ang="0">
                  <a:pos x="723" y="140"/>
                </a:cxn>
                <a:cxn ang="0">
                  <a:pos x="714" y="132"/>
                </a:cxn>
                <a:cxn ang="0">
                  <a:pos x="698" y="121"/>
                </a:cxn>
                <a:cxn ang="0">
                  <a:pos x="675" y="104"/>
                </a:cxn>
                <a:cxn ang="0">
                  <a:pos x="646" y="87"/>
                </a:cxn>
                <a:cxn ang="0">
                  <a:pos x="612" y="66"/>
                </a:cxn>
                <a:cxn ang="0">
                  <a:pos x="571" y="46"/>
                </a:cxn>
                <a:cxn ang="0">
                  <a:pos x="525" y="30"/>
                </a:cxn>
                <a:cxn ang="0">
                  <a:pos x="476" y="15"/>
                </a:cxn>
                <a:cxn ang="0">
                  <a:pos x="422" y="5"/>
                </a:cxn>
                <a:cxn ang="0">
                  <a:pos x="364" y="0"/>
                </a:cxn>
                <a:cxn ang="0">
                  <a:pos x="305" y="4"/>
                </a:cxn>
                <a:cxn ang="0">
                  <a:pos x="241" y="15"/>
                </a:cxn>
                <a:cxn ang="0">
                  <a:pos x="176" y="36"/>
                </a:cxn>
                <a:cxn ang="0">
                  <a:pos x="110" y="70"/>
                </a:cxn>
                <a:cxn ang="0">
                  <a:pos x="43" y="115"/>
                </a:cxn>
                <a:cxn ang="0">
                  <a:pos x="12" y="150"/>
                </a:cxn>
                <a:cxn ang="0">
                  <a:pos x="0" y="150"/>
                </a:cxn>
                <a:cxn ang="0">
                  <a:pos x="12" y="142"/>
                </a:cxn>
              </a:cxnLst>
              <a:rect l="0" t="0" r="r" b="b"/>
              <a:pathLst>
                <a:path w="724" h="150">
                  <a:moveTo>
                    <a:pt x="12" y="142"/>
                  </a:moveTo>
                  <a:lnTo>
                    <a:pt x="15" y="149"/>
                  </a:lnTo>
                  <a:lnTo>
                    <a:pt x="47" y="121"/>
                  </a:lnTo>
                  <a:lnTo>
                    <a:pt x="81" y="97"/>
                  </a:lnTo>
                  <a:lnTo>
                    <a:pt x="115" y="76"/>
                  </a:lnTo>
                  <a:lnTo>
                    <a:pt x="147" y="60"/>
                  </a:lnTo>
                  <a:lnTo>
                    <a:pt x="180" y="44"/>
                  </a:lnTo>
                  <a:lnTo>
                    <a:pt x="211" y="33"/>
                  </a:lnTo>
                  <a:lnTo>
                    <a:pt x="243" y="23"/>
                  </a:lnTo>
                  <a:lnTo>
                    <a:pt x="274" y="16"/>
                  </a:lnTo>
                  <a:lnTo>
                    <a:pt x="305" y="12"/>
                  </a:lnTo>
                  <a:lnTo>
                    <a:pt x="335" y="9"/>
                  </a:lnTo>
                  <a:lnTo>
                    <a:pt x="364" y="9"/>
                  </a:lnTo>
                  <a:lnTo>
                    <a:pt x="393" y="10"/>
                  </a:lnTo>
                  <a:lnTo>
                    <a:pt x="420" y="13"/>
                  </a:lnTo>
                  <a:lnTo>
                    <a:pt x="447" y="17"/>
                  </a:lnTo>
                  <a:lnTo>
                    <a:pt x="474" y="23"/>
                  </a:lnTo>
                  <a:lnTo>
                    <a:pt x="499" y="30"/>
                  </a:lnTo>
                  <a:lnTo>
                    <a:pt x="523" y="38"/>
                  </a:lnTo>
                  <a:lnTo>
                    <a:pt x="547" y="46"/>
                  </a:lnTo>
                  <a:lnTo>
                    <a:pt x="567" y="54"/>
                  </a:lnTo>
                  <a:lnTo>
                    <a:pt x="588" y="65"/>
                  </a:lnTo>
                  <a:lnTo>
                    <a:pt x="608" y="74"/>
                  </a:lnTo>
                  <a:lnTo>
                    <a:pt x="625" y="83"/>
                  </a:lnTo>
                  <a:lnTo>
                    <a:pt x="642" y="93"/>
                  </a:lnTo>
                  <a:lnTo>
                    <a:pt x="658" y="102"/>
                  </a:lnTo>
                  <a:lnTo>
                    <a:pt x="671" y="111"/>
                  </a:lnTo>
                  <a:lnTo>
                    <a:pt x="684" y="119"/>
                  </a:lnTo>
                  <a:lnTo>
                    <a:pt x="694" y="127"/>
                  </a:lnTo>
                  <a:lnTo>
                    <a:pt x="702" y="133"/>
                  </a:lnTo>
                  <a:lnTo>
                    <a:pt x="710" y="139"/>
                  </a:lnTo>
                  <a:lnTo>
                    <a:pt x="714" y="143"/>
                  </a:lnTo>
                  <a:lnTo>
                    <a:pt x="717" y="146"/>
                  </a:lnTo>
                  <a:lnTo>
                    <a:pt x="718" y="147"/>
                  </a:lnTo>
                  <a:lnTo>
                    <a:pt x="724" y="141"/>
                  </a:lnTo>
                  <a:lnTo>
                    <a:pt x="723" y="140"/>
                  </a:lnTo>
                  <a:lnTo>
                    <a:pt x="720" y="137"/>
                  </a:lnTo>
                  <a:lnTo>
                    <a:pt x="714" y="132"/>
                  </a:lnTo>
                  <a:lnTo>
                    <a:pt x="706" y="127"/>
                  </a:lnTo>
                  <a:lnTo>
                    <a:pt x="698" y="121"/>
                  </a:lnTo>
                  <a:lnTo>
                    <a:pt x="688" y="113"/>
                  </a:lnTo>
                  <a:lnTo>
                    <a:pt x="675" y="104"/>
                  </a:lnTo>
                  <a:lnTo>
                    <a:pt x="662" y="96"/>
                  </a:lnTo>
                  <a:lnTo>
                    <a:pt x="646" y="87"/>
                  </a:lnTo>
                  <a:lnTo>
                    <a:pt x="630" y="76"/>
                  </a:lnTo>
                  <a:lnTo>
                    <a:pt x="612" y="66"/>
                  </a:lnTo>
                  <a:lnTo>
                    <a:pt x="592" y="57"/>
                  </a:lnTo>
                  <a:lnTo>
                    <a:pt x="571" y="46"/>
                  </a:lnTo>
                  <a:lnTo>
                    <a:pt x="549" y="38"/>
                  </a:lnTo>
                  <a:lnTo>
                    <a:pt x="525" y="30"/>
                  </a:lnTo>
                  <a:lnTo>
                    <a:pt x="501" y="21"/>
                  </a:lnTo>
                  <a:lnTo>
                    <a:pt x="476" y="15"/>
                  </a:lnTo>
                  <a:lnTo>
                    <a:pt x="449" y="9"/>
                  </a:lnTo>
                  <a:lnTo>
                    <a:pt x="422" y="5"/>
                  </a:lnTo>
                  <a:lnTo>
                    <a:pt x="393" y="2"/>
                  </a:lnTo>
                  <a:lnTo>
                    <a:pt x="364" y="0"/>
                  </a:lnTo>
                  <a:lnTo>
                    <a:pt x="335" y="0"/>
                  </a:lnTo>
                  <a:lnTo>
                    <a:pt x="305" y="4"/>
                  </a:lnTo>
                  <a:lnTo>
                    <a:pt x="272" y="8"/>
                  </a:lnTo>
                  <a:lnTo>
                    <a:pt x="241" y="15"/>
                  </a:lnTo>
                  <a:lnTo>
                    <a:pt x="209" y="24"/>
                  </a:lnTo>
                  <a:lnTo>
                    <a:pt x="176" y="36"/>
                  </a:lnTo>
                  <a:lnTo>
                    <a:pt x="143" y="51"/>
                  </a:lnTo>
                  <a:lnTo>
                    <a:pt x="110" y="70"/>
                  </a:lnTo>
                  <a:lnTo>
                    <a:pt x="77" y="91"/>
                  </a:lnTo>
                  <a:lnTo>
                    <a:pt x="43" y="115"/>
                  </a:lnTo>
                  <a:lnTo>
                    <a:pt x="9" y="143"/>
                  </a:lnTo>
                  <a:lnTo>
                    <a:pt x="12" y="150"/>
                  </a:lnTo>
                  <a:lnTo>
                    <a:pt x="9" y="143"/>
                  </a:lnTo>
                  <a:lnTo>
                    <a:pt x="0" y="150"/>
                  </a:lnTo>
                  <a:lnTo>
                    <a:pt x="12" y="150"/>
                  </a:lnTo>
                  <a:lnTo>
                    <a:pt x="12" y="142"/>
                  </a:lnTo>
                  <a:close/>
                </a:path>
              </a:pathLst>
            </a:custGeom>
            <a:solidFill>
              <a:srgbClr val="FFFFFF"/>
            </a:solidFill>
            <a:ln w="9525">
              <a:noFill/>
              <a:round/>
              <a:headEnd/>
              <a:tailEnd/>
            </a:ln>
          </p:spPr>
          <p:txBody>
            <a:bodyPr/>
            <a:lstStyle/>
            <a:p>
              <a:endParaRPr lang="sl-SI"/>
            </a:p>
          </p:txBody>
        </p:sp>
        <p:sp>
          <p:nvSpPr>
            <p:cNvPr id="228657" name="Freeform 305"/>
            <p:cNvSpPr>
              <a:spLocks/>
            </p:cNvSpPr>
            <p:nvPr/>
          </p:nvSpPr>
          <p:spPr bwMode="auto">
            <a:xfrm>
              <a:off x="3130" y="1651"/>
              <a:ext cx="102" cy="5"/>
            </a:xfrm>
            <a:custGeom>
              <a:avLst/>
              <a:gdLst/>
              <a:ahLst/>
              <a:cxnLst>
                <a:cxn ang="0">
                  <a:pos x="203" y="4"/>
                </a:cxn>
                <a:cxn ang="0">
                  <a:pos x="199" y="0"/>
                </a:cxn>
                <a:cxn ang="0">
                  <a:pos x="0" y="0"/>
                </a:cxn>
                <a:cxn ang="0">
                  <a:pos x="0" y="8"/>
                </a:cxn>
                <a:cxn ang="0">
                  <a:pos x="199" y="8"/>
                </a:cxn>
                <a:cxn ang="0">
                  <a:pos x="195" y="4"/>
                </a:cxn>
                <a:cxn ang="0">
                  <a:pos x="203" y="4"/>
                </a:cxn>
                <a:cxn ang="0">
                  <a:pos x="203" y="0"/>
                </a:cxn>
                <a:cxn ang="0">
                  <a:pos x="199" y="0"/>
                </a:cxn>
                <a:cxn ang="0">
                  <a:pos x="203" y="4"/>
                </a:cxn>
              </a:cxnLst>
              <a:rect l="0" t="0" r="r" b="b"/>
              <a:pathLst>
                <a:path w="203" h="8">
                  <a:moveTo>
                    <a:pt x="203" y="4"/>
                  </a:moveTo>
                  <a:lnTo>
                    <a:pt x="199" y="0"/>
                  </a:lnTo>
                  <a:lnTo>
                    <a:pt x="0" y="0"/>
                  </a:lnTo>
                  <a:lnTo>
                    <a:pt x="0" y="8"/>
                  </a:lnTo>
                  <a:lnTo>
                    <a:pt x="199" y="8"/>
                  </a:lnTo>
                  <a:lnTo>
                    <a:pt x="195" y="4"/>
                  </a:lnTo>
                  <a:lnTo>
                    <a:pt x="203" y="4"/>
                  </a:lnTo>
                  <a:lnTo>
                    <a:pt x="203" y="0"/>
                  </a:lnTo>
                  <a:lnTo>
                    <a:pt x="199" y="0"/>
                  </a:lnTo>
                  <a:lnTo>
                    <a:pt x="203" y="4"/>
                  </a:lnTo>
                  <a:close/>
                </a:path>
              </a:pathLst>
            </a:custGeom>
            <a:solidFill>
              <a:srgbClr val="FFFFFF"/>
            </a:solidFill>
            <a:ln w="9525">
              <a:noFill/>
              <a:round/>
              <a:headEnd/>
              <a:tailEnd/>
            </a:ln>
          </p:spPr>
          <p:txBody>
            <a:bodyPr/>
            <a:lstStyle/>
            <a:p>
              <a:endParaRPr lang="sl-SI"/>
            </a:p>
          </p:txBody>
        </p:sp>
        <p:sp>
          <p:nvSpPr>
            <p:cNvPr id="228658" name="Freeform 306"/>
            <p:cNvSpPr>
              <a:spLocks/>
            </p:cNvSpPr>
            <p:nvPr/>
          </p:nvSpPr>
          <p:spPr bwMode="auto">
            <a:xfrm>
              <a:off x="3227" y="1653"/>
              <a:ext cx="5" cy="193"/>
            </a:xfrm>
            <a:custGeom>
              <a:avLst/>
              <a:gdLst/>
              <a:ahLst/>
              <a:cxnLst>
                <a:cxn ang="0">
                  <a:pos x="4" y="384"/>
                </a:cxn>
                <a:cxn ang="0">
                  <a:pos x="8" y="384"/>
                </a:cxn>
                <a:cxn ang="0">
                  <a:pos x="8" y="0"/>
                </a:cxn>
                <a:cxn ang="0">
                  <a:pos x="0" y="0"/>
                </a:cxn>
                <a:cxn ang="0">
                  <a:pos x="0" y="384"/>
                </a:cxn>
                <a:cxn ang="0">
                  <a:pos x="4" y="384"/>
                </a:cxn>
              </a:cxnLst>
              <a:rect l="0" t="0" r="r" b="b"/>
              <a:pathLst>
                <a:path w="8" h="384">
                  <a:moveTo>
                    <a:pt x="4" y="384"/>
                  </a:moveTo>
                  <a:lnTo>
                    <a:pt x="8" y="384"/>
                  </a:lnTo>
                  <a:lnTo>
                    <a:pt x="8" y="0"/>
                  </a:lnTo>
                  <a:lnTo>
                    <a:pt x="0" y="0"/>
                  </a:lnTo>
                  <a:lnTo>
                    <a:pt x="0" y="384"/>
                  </a:lnTo>
                  <a:lnTo>
                    <a:pt x="4" y="384"/>
                  </a:lnTo>
                  <a:close/>
                </a:path>
              </a:pathLst>
            </a:custGeom>
            <a:solidFill>
              <a:srgbClr val="FFFFFF"/>
            </a:solidFill>
            <a:ln w="9525">
              <a:noFill/>
              <a:round/>
              <a:headEnd/>
              <a:tailEnd/>
            </a:ln>
          </p:spPr>
          <p:txBody>
            <a:bodyPr/>
            <a:lstStyle/>
            <a:p>
              <a:endParaRPr lang="sl-SI"/>
            </a:p>
          </p:txBody>
        </p:sp>
        <p:sp>
          <p:nvSpPr>
            <p:cNvPr id="228659" name="Freeform 307"/>
            <p:cNvSpPr>
              <a:spLocks/>
            </p:cNvSpPr>
            <p:nvPr/>
          </p:nvSpPr>
          <p:spPr bwMode="auto">
            <a:xfrm>
              <a:off x="3384" y="1846"/>
              <a:ext cx="4" cy="194"/>
            </a:xfrm>
            <a:custGeom>
              <a:avLst/>
              <a:gdLst/>
              <a:ahLst/>
              <a:cxnLst>
                <a:cxn ang="0">
                  <a:pos x="4" y="380"/>
                </a:cxn>
                <a:cxn ang="0">
                  <a:pos x="8" y="384"/>
                </a:cxn>
                <a:cxn ang="0">
                  <a:pos x="8" y="0"/>
                </a:cxn>
                <a:cxn ang="0">
                  <a:pos x="0" y="0"/>
                </a:cxn>
                <a:cxn ang="0">
                  <a:pos x="0" y="384"/>
                </a:cxn>
                <a:cxn ang="0">
                  <a:pos x="4" y="388"/>
                </a:cxn>
                <a:cxn ang="0">
                  <a:pos x="0" y="384"/>
                </a:cxn>
                <a:cxn ang="0">
                  <a:pos x="0" y="388"/>
                </a:cxn>
                <a:cxn ang="0">
                  <a:pos x="4" y="388"/>
                </a:cxn>
                <a:cxn ang="0">
                  <a:pos x="4" y="380"/>
                </a:cxn>
              </a:cxnLst>
              <a:rect l="0" t="0" r="r" b="b"/>
              <a:pathLst>
                <a:path w="8" h="388">
                  <a:moveTo>
                    <a:pt x="4" y="380"/>
                  </a:moveTo>
                  <a:lnTo>
                    <a:pt x="8" y="384"/>
                  </a:lnTo>
                  <a:lnTo>
                    <a:pt x="8" y="0"/>
                  </a:lnTo>
                  <a:lnTo>
                    <a:pt x="0" y="0"/>
                  </a:lnTo>
                  <a:lnTo>
                    <a:pt x="0" y="384"/>
                  </a:lnTo>
                  <a:lnTo>
                    <a:pt x="4" y="388"/>
                  </a:lnTo>
                  <a:lnTo>
                    <a:pt x="0" y="384"/>
                  </a:lnTo>
                  <a:lnTo>
                    <a:pt x="0" y="388"/>
                  </a:lnTo>
                  <a:lnTo>
                    <a:pt x="4" y="388"/>
                  </a:lnTo>
                  <a:lnTo>
                    <a:pt x="4" y="380"/>
                  </a:lnTo>
                  <a:close/>
                </a:path>
              </a:pathLst>
            </a:custGeom>
            <a:solidFill>
              <a:srgbClr val="FFFFFF"/>
            </a:solidFill>
            <a:ln w="9525">
              <a:noFill/>
              <a:round/>
              <a:headEnd/>
              <a:tailEnd/>
            </a:ln>
          </p:spPr>
          <p:txBody>
            <a:bodyPr/>
            <a:lstStyle/>
            <a:p>
              <a:endParaRPr lang="sl-SI"/>
            </a:p>
          </p:txBody>
        </p:sp>
        <p:sp>
          <p:nvSpPr>
            <p:cNvPr id="228660" name="Freeform 308"/>
            <p:cNvSpPr>
              <a:spLocks/>
            </p:cNvSpPr>
            <p:nvPr/>
          </p:nvSpPr>
          <p:spPr bwMode="auto">
            <a:xfrm>
              <a:off x="3386" y="2036"/>
              <a:ext cx="104" cy="5"/>
            </a:xfrm>
            <a:custGeom>
              <a:avLst/>
              <a:gdLst/>
              <a:ahLst/>
              <a:cxnLst>
                <a:cxn ang="0">
                  <a:pos x="200" y="9"/>
                </a:cxn>
                <a:cxn ang="0">
                  <a:pos x="197" y="2"/>
                </a:cxn>
                <a:cxn ang="0">
                  <a:pos x="0" y="0"/>
                </a:cxn>
                <a:cxn ang="0">
                  <a:pos x="0" y="8"/>
                </a:cxn>
                <a:cxn ang="0">
                  <a:pos x="197" y="10"/>
                </a:cxn>
                <a:cxn ang="0">
                  <a:pos x="194" y="3"/>
                </a:cxn>
                <a:cxn ang="0">
                  <a:pos x="200" y="9"/>
                </a:cxn>
                <a:cxn ang="0">
                  <a:pos x="207" y="2"/>
                </a:cxn>
                <a:cxn ang="0">
                  <a:pos x="197" y="2"/>
                </a:cxn>
                <a:cxn ang="0">
                  <a:pos x="200" y="9"/>
                </a:cxn>
              </a:cxnLst>
              <a:rect l="0" t="0" r="r" b="b"/>
              <a:pathLst>
                <a:path w="207" h="10">
                  <a:moveTo>
                    <a:pt x="200" y="9"/>
                  </a:moveTo>
                  <a:lnTo>
                    <a:pt x="197" y="2"/>
                  </a:lnTo>
                  <a:lnTo>
                    <a:pt x="0" y="0"/>
                  </a:lnTo>
                  <a:lnTo>
                    <a:pt x="0" y="8"/>
                  </a:lnTo>
                  <a:lnTo>
                    <a:pt x="197" y="10"/>
                  </a:lnTo>
                  <a:lnTo>
                    <a:pt x="194" y="3"/>
                  </a:lnTo>
                  <a:lnTo>
                    <a:pt x="200" y="9"/>
                  </a:lnTo>
                  <a:lnTo>
                    <a:pt x="207" y="2"/>
                  </a:lnTo>
                  <a:lnTo>
                    <a:pt x="197" y="2"/>
                  </a:lnTo>
                  <a:lnTo>
                    <a:pt x="200" y="9"/>
                  </a:lnTo>
                  <a:close/>
                </a:path>
              </a:pathLst>
            </a:custGeom>
            <a:solidFill>
              <a:srgbClr val="FFFFFF"/>
            </a:solidFill>
            <a:ln w="9525">
              <a:noFill/>
              <a:round/>
              <a:headEnd/>
              <a:tailEnd/>
            </a:ln>
          </p:spPr>
          <p:txBody>
            <a:bodyPr/>
            <a:lstStyle/>
            <a:p>
              <a:endParaRPr lang="sl-SI"/>
            </a:p>
          </p:txBody>
        </p:sp>
        <p:sp>
          <p:nvSpPr>
            <p:cNvPr id="228661" name="Freeform 309"/>
            <p:cNvSpPr>
              <a:spLocks/>
            </p:cNvSpPr>
            <p:nvPr/>
          </p:nvSpPr>
          <p:spPr bwMode="auto">
            <a:xfrm>
              <a:off x="3124" y="2036"/>
              <a:ext cx="362" cy="74"/>
            </a:xfrm>
            <a:custGeom>
              <a:avLst/>
              <a:gdLst/>
              <a:ahLst/>
              <a:cxnLst>
                <a:cxn ang="0">
                  <a:pos x="9" y="7"/>
                </a:cxn>
                <a:cxn ang="0">
                  <a:pos x="77" y="59"/>
                </a:cxn>
                <a:cxn ang="0">
                  <a:pos x="143" y="99"/>
                </a:cxn>
                <a:cxn ang="0">
                  <a:pos x="209" y="126"/>
                </a:cxn>
                <a:cxn ang="0">
                  <a:pos x="272" y="142"/>
                </a:cxn>
                <a:cxn ang="0">
                  <a:pos x="335" y="150"/>
                </a:cxn>
                <a:cxn ang="0">
                  <a:pos x="393" y="149"/>
                </a:cxn>
                <a:cxn ang="0">
                  <a:pos x="449" y="141"/>
                </a:cxn>
                <a:cxn ang="0">
                  <a:pos x="501" y="129"/>
                </a:cxn>
                <a:cxn ang="0">
                  <a:pos x="549" y="112"/>
                </a:cxn>
                <a:cxn ang="0">
                  <a:pos x="592" y="94"/>
                </a:cxn>
                <a:cxn ang="0">
                  <a:pos x="630" y="74"/>
                </a:cxn>
                <a:cxn ang="0">
                  <a:pos x="662" y="54"/>
                </a:cxn>
                <a:cxn ang="0">
                  <a:pos x="688" y="37"/>
                </a:cxn>
                <a:cxn ang="0">
                  <a:pos x="706" y="23"/>
                </a:cxn>
                <a:cxn ang="0">
                  <a:pos x="720" y="14"/>
                </a:cxn>
                <a:cxn ang="0">
                  <a:pos x="724" y="9"/>
                </a:cxn>
                <a:cxn ang="0">
                  <a:pos x="717" y="4"/>
                </a:cxn>
                <a:cxn ang="0">
                  <a:pos x="710" y="11"/>
                </a:cxn>
                <a:cxn ang="0">
                  <a:pos x="694" y="23"/>
                </a:cxn>
                <a:cxn ang="0">
                  <a:pos x="671" y="40"/>
                </a:cxn>
                <a:cxn ang="0">
                  <a:pos x="642" y="57"/>
                </a:cxn>
                <a:cxn ang="0">
                  <a:pos x="608" y="76"/>
                </a:cxn>
                <a:cxn ang="0">
                  <a:pos x="567" y="96"/>
                </a:cxn>
                <a:cxn ang="0">
                  <a:pos x="523" y="112"/>
                </a:cxn>
                <a:cxn ang="0">
                  <a:pos x="474" y="127"/>
                </a:cxn>
                <a:cxn ang="0">
                  <a:pos x="420" y="137"/>
                </a:cxn>
                <a:cxn ang="0">
                  <a:pos x="364" y="141"/>
                </a:cxn>
                <a:cxn ang="0">
                  <a:pos x="305" y="138"/>
                </a:cxn>
                <a:cxn ang="0">
                  <a:pos x="243" y="127"/>
                </a:cxn>
                <a:cxn ang="0">
                  <a:pos x="180" y="106"/>
                </a:cxn>
                <a:cxn ang="0">
                  <a:pos x="115" y="74"/>
                </a:cxn>
                <a:cxn ang="0">
                  <a:pos x="47" y="29"/>
                </a:cxn>
                <a:cxn ang="0">
                  <a:pos x="12" y="8"/>
                </a:cxn>
                <a:cxn ang="0">
                  <a:pos x="0" y="0"/>
                </a:cxn>
                <a:cxn ang="0">
                  <a:pos x="12" y="0"/>
                </a:cxn>
              </a:cxnLst>
              <a:rect l="0" t="0" r="r" b="b"/>
              <a:pathLst>
                <a:path w="724" h="150">
                  <a:moveTo>
                    <a:pt x="12" y="0"/>
                  </a:moveTo>
                  <a:lnTo>
                    <a:pt x="9" y="7"/>
                  </a:lnTo>
                  <a:lnTo>
                    <a:pt x="43" y="35"/>
                  </a:lnTo>
                  <a:lnTo>
                    <a:pt x="77" y="59"/>
                  </a:lnTo>
                  <a:lnTo>
                    <a:pt x="110" y="80"/>
                  </a:lnTo>
                  <a:lnTo>
                    <a:pt x="143" y="99"/>
                  </a:lnTo>
                  <a:lnTo>
                    <a:pt x="176" y="114"/>
                  </a:lnTo>
                  <a:lnTo>
                    <a:pt x="209" y="126"/>
                  </a:lnTo>
                  <a:lnTo>
                    <a:pt x="241" y="135"/>
                  </a:lnTo>
                  <a:lnTo>
                    <a:pt x="272" y="142"/>
                  </a:lnTo>
                  <a:lnTo>
                    <a:pt x="305" y="146"/>
                  </a:lnTo>
                  <a:lnTo>
                    <a:pt x="335" y="150"/>
                  </a:lnTo>
                  <a:lnTo>
                    <a:pt x="364" y="150"/>
                  </a:lnTo>
                  <a:lnTo>
                    <a:pt x="393" y="149"/>
                  </a:lnTo>
                  <a:lnTo>
                    <a:pt x="422" y="145"/>
                  </a:lnTo>
                  <a:lnTo>
                    <a:pt x="449" y="141"/>
                  </a:lnTo>
                  <a:lnTo>
                    <a:pt x="476" y="135"/>
                  </a:lnTo>
                  <a:lnTo>
                    <a:pt x="501" y="129"/>
                  </a:lnTo>
                  <a:lnTo>
                    <a:pt x="525" y="121"/>
                  </a:lnTo>
                  <a:lnTo>
                    <a:pt x="549" y="112"/>
                  </a:lnTo>
                  <a:lnTo>
                    <a:pt x="571" y="104"/>
                  </a:lnTo>
                  <a:lnTo>
                    <a:pt x="592" y="94"/>
                  </a:lnTo>
                  <a:lnTo>
                    <a:pt x="612" y="84"/>
                  </a:lnTo>
                  <a:lnTo>
                    <a:pt x="630" y="74"/>
                  </a:lnTo>
                  <a:lnTo>
                    <a:pt x="646" y="63"/>
                  </a:lnTo>
                  <a:lnTo>
                    <a:pt x="662" y="54"/>
                  </a:lnTo>
                  <a:lnTo>
                    <a:pt x="675" y="46"/>
                  </a:lnTo>
                  <a:lnTo>
                    <a:pt x="688" y="37"/>
                  </a:lnTo>
                  <a:lnTo>
                    <a:pt x="698" y="29"/>
                  </a:lnTo>
                  <a:lnTo>
                    <a:pt x="706" y="23"/>
                  </a:lnTo>
                  <a:lnTo>
                    <a:pt x="714" y="18"/>
                  </a:lnTo>
                  <a:lnTo>
                    <a:pt x="720" y="14"/>
                  </a:lnTo>
                  <a:lnTo>
                    <a:pt x="723" y="10"/>
                  </a:lnTo>
                  <a:lnTo>
                    <a:pt x="724" y="9"/>
                  </a:lnTo>
                  <a:lnTo>
                    <a:pt x="718" y="3"/>
                  </a:lnTo>
                  <a:lnTo>
                    <a:pt x="717" y="4"/>
                  </a:lnTo>
                  <a:lnTo>
                    <a:pt x="714" y="7"/>
                  </a:lnTo>
                  <a:lnTo>
                    <a:pt x="710" y="11"/>
                  </a:lnTo>
                  <a:lnTo>
                    <a:pt x="702" y="17"/>
                  </a:lnTo>
                  <a:lnTo>
                    <a:pt x="694" y="23"/>
                  </a:lnTo>
                  <a:lnTo>
                    <a:pt x="684" y="31"/>
                  </a:lnTo>
                  <a:lnTo>
                    <a:pt x="671" y="40"/>
                  </a:lnTo>
                  <a:lnTo>
                    <a:pt x="658" y="48"/>
                  </a:lnTo>
                  <a:lnTo>
                    <a:pt x="642" y="57"/>
                  </a:lnTo>
                  <a:lnTo>
                    <a:pt x="625" y="68"/>
                  </a:lnTo>
                  <a:lnTo>
                    <a:pt x="608" y="76"/>
                  </a:lnTo>
                  <a:lnTo>
                    <a:pt x="588" y="85"/>
                  </a:lnTo>
                  <a:lnTo>
                    <a:pt x="567" y="96"/>
                  </a:lnTo>
                  <a:lnTo>
                    <a:pt x="547" y="104"/>
                  </a:lnTo>
                  <a:lnTo>
                    <a:pt x="523" y="112"/>
                  </a:lnTo>
                  <a:lnTo>
                    <a:pt x="499" y="121"/>
                  </a:lnTo>
                  <a:lnTo>
                    <a:pt x="474" y="127"/>
                  </a:lnTo>
                  <a:lnTo>
                    <a:pt x="447" y="133"/>
                  </a:lnTo>
                  <a:lnTo>
                    <a:pt x="420" y="137"/>
                  </a:lnTo>
                  <a:lnTo>
                    <a:pt x="393" y="140"/>
                  </a:lnTo>
                  <a:lnTo>
                    <a:pt x="364" y="141"/>
                  </a:lnTo>
                  <a:lnTo>
                    <a:pt x="335" y="141"/>
                  </a:lnTo>
                  <a:lnTo>
                    <a:pt x="305" y="138"/>
                  </a:lnTo>
                  <a:lnTo>
                    <a:pt x="274" y="134"/>
                  </a:lnTo>
                  <a:lnTo>
                    <a:pt x="243" y="127"/>
                  </a:lnTo>
                  <a:lnTo>
                    <a:pt x="211" y="117"/>
                  </a:lnTo>
                  <a:lnTo>
                    <a:pt x="180" y="106"/>
                  </a:lnTo>
                  <a:lnTo>
                    <a:pt x="147" y="90"/>
                  </a:lnTo>
                  <a:lnTo>
                    <a:pt x="115" y="74"/>
                  </a:lnTo>
                  <a:lnTo>
                    <a:pt x="81" y="53"/>
                  </a:lnTo>
                  <a:lnTo>
                    <a:pt x="47" y="29"/>
                  </a:lnTo>
                  <a:lnTo>
                    <a:pt x="15" y="1"/>
                  </a:lnTo>
                  <a:lnTo>
                    <a:pt x="12" y="8"/>
                  </a:lnTo>
                  <a:lnTo>
                    <a:pt x="12" y="0"/>
                  </a:lnTo>
                  <a:lnTo>
                    <a:pt x="0" y="0"/>
                  </a:lnTo>
                  <a:lnTo>
                    <a:pt x="9" y="7"/>
                  </a:lnTo>
                  <a:lnTo>
                    <a:pt x="12" y="0"/>
                  </a:lnTo>
                  <a:close/>
                </a:path>
              </a:pathLst>
            </a:custGeom>
            <a:solidFill>
              <a:srgbClr val="FFFFFF"/>
            </a:solidFill>
            <a:ln w="9525">
              <a:noFill/>
              <a:round/>
              <a:headEnd/>
              <a:tailEnd/>
            </a:ln>
          </p:spPr>
          <p:txBody>
            <a:bodyPr/>
            <a:lstStyle/>
            <a:p>
              <a:endParaRPr lang="sl-SI"/>
            </a:p>
          </p:txBody>
        </p:sp>
        <p:sp>
          <p:nvSpPr>
            <p:cNvPr id="228662" name="Freeform 310"/>
            <p:cNvSpPr>
              <a:spLocks/>
            </p:cNvSpPr>
            <p:nvPr/>
          </p:nvSpPr>
          <p:spPr bwMode="auto">
            <a:xfrm>
              <a:off x="3130" y="2036"/>
              <a:ext cx="102" cy="4"/>
            </a:xfrm>
            <a:custGeom>
              <a:avLst/>
              <a:gdLst/>
              <a:ahLst/>
              <a:cxnLst>
                <a:cxn ang="0">
                  <a:pos x="195" y="4"/>
                </a:cxn>
                <a:cxn ang="0">
                  <a:pos x="199" y="0"/>
                </a:cxn>
                <a:cxn ang="0">
                  <a:pos x="0" y="0"/>
                </a:cxn>
                <a:cxn ang="0">
                  <a:pos x="0" y="8"/>
                </a:cxn>
                <a:cxn ang="0">
                  <a:pos x="199" y="8"/>
                </a:cxn>
                <a:cxn ang="0">
                  <a:pos x="203" y="4"/>
                </a:cxn>
                <a:cxn ang="0">
                  <a:pos x="199" y="8"/>
                </a:cxn>
                <a:cxn ang="0">
                  <a:pos x="203" y="8"/>
                </a:cxn>
                <a:cxn ang="0">
                  <a:pos x="203" y="4"/>
                </a:cxn>
                <a:cxn ang="0">
                  <a:pos x="195" y="4"/>
                </a:cxn>
              </a:cxnLst>
              <a:rect l="0" t="0" r="r" b="b"/>
              <a:pathLst>
                <a:path w="203" h="8">
                  <a:moveTo>
                    <a:pt x="195" y="4"/>
                  </a:moveTo>
                  <a:lnTo>
                    <a:pt x="199" y="0"/>
                  </a:lnTo>
                  <a:lnTo>
                    <a:pt x="0" y="0"/>
                  </a:lnTo>
                  <a:lnTo>
                    <a:pt x="0" y="8"/>
                  </a:lnTo>
                  <a:lnTo>
                    <a:pt x="199" y="8"/>
                  </a:lnTo>
                  <a:lnTo>
                    <a:pt x="203" y="4"/>
                  </a:lnTo>
                  <a:lnTo>
                    <a:pt x="199" y="8"/>
                  </a:lnTo>
                  <a:lnTo>
                    <a:pt x="203" y="8"/>
                  </a:lnTo>
                  <a:lnTo>
                    <a:pt x="203" y="4"/>
                  </a:lnTo>
                  <a:lnTo>
                    <a:pt x="195" y="4"/>
                  </a:lnTo>
                  <a:close/>
                </a:path>
              </a:pathLst>
            </a:custGeom>
            <a:solidFill>
              <a:srgbClr val="FFFFFF"/>
            </a:solidFill>
            <a:ln w="9525">
              <a:noFill/>
              <a:round/>
              <a:headEnd/>
              <a:tailEnd/>
            </a:ln>
          </p:spPr>
          <p:txBody>
            <a:bodyPr/>
            <a:lstStyle/>
            <a:p>
              <a:endParaRPr lang="sl-SI"/>
            </a:p>
          </p:txBody>
        </p:sp>
        <p:sp>
          <p:nvSpPr>
            <p:cNvPr id="228663" name="Freeform 311"/>
            <p:cNvSpPr>
              <a:spLocks/>
            </p:cNvSpPr>
            <p:nvPr/>
          </p:nvSpPr>
          <p:spPr bwMode="auto">
            <a:xfrm>
              <a:off x="3227" y="1846"/>
              <a:ext cx="5" cy="192"/>
            </a:xfrm>
            <a:custGeom>
              <a:avLst/>
              <a:gdLst/>
              <a:ahLst/>
              <a:cxnLst>
                <a:cxn ang="0">
                  <a:pos x="4" y="0"/>
                </a:cxn>
                <a:cxn ang="0">
                  <a:pos x="0" y="0"/>
                </a:cxn>
                <a:cxn ang="0">
                  <a:pos x="0" y="384"/>
                </a:cxn>
                <a:cxn ang="0">
                  <a:pos x="8" y="384"/>
                </a:cxn>
                <a:cxn ang="0">
                  <a:pos x="8" y="0"/>
                </a:cxn>
                <a:cxn ang="0">
                  <a:pos x="4" y="0"/>
                </a:cxn>
              </a:cxnLst>
              <a:rect l="0" t="0" r="r" b="b"/>
              <a:pathLst>
                <a:path w="8" h="384">
                  <a:moveTo>
                    <a:pt x="4" y="0"/>
                  </a:moveTo>
                  <a:lnTo>
                    <a:pt x="0" y="0"/>
                  </a:lnTo>
                  <a:lnTo>
                    <a:pt x="0" y="384"/>
                  </a:lnTo>
                  <a:lnTo>
                    <a:pt x="8" y="384"/>
                  </a:lnTo>
                  <a:lnTo>
                    <a:pt x="8" y="0"/>
                  </a:lnTo>
                  <a:lnTo>
                    <a:pt x="4" y="0"/>
                  </a:lnTo>
                  <a:close/>
                </a:path>
              </a:pathLst>
            </a:custGeom>
            <a:solidFill>
              <a:srgbClr val="FFFFFF"/>
            </a:solidFill>
            <a:ln w="9525">
              <a:noFill/>
              <a:round/>
              <a:headEnd/>
              <a:tailEnd/>
            </a:ln>
          </p:spPr>
          <p:txBody>
            <a:bodyPr/>
            <a:lstStyle/>
            <a:p>
              <a:endParaRPr lang="sl-SI"/>
            </a:p>
          </p:txBody>
        </p:sp>
        <p:sp>
          <p:nvSpPr>
            <p:cNvPr id="228664" name="Freeform 312"/>
            <p:cNvSpPr>
              <a:spLocks/>
            </p:cNvSpPr>
            <p:nvPr/>
          </p:nvSpPr>
          <p:spPr bwMode="auto">
            <a:xfrm>
              <a:off x="3168" y="1692"/>
              <a:ext cx="26" cy="26"/>
            </a:xfrm>
            <a:custGeom>
              <a:avLst/>
              <a:gdLst/>
              <a:ahLst/>
              <a:cxnLst>
                <a:cxn ang="0">
                  <a:pos x="0" y="0"/>
                </a:cxn>
                <a:cxn ang="0">
                  <a:pos x="0" y="0"/>
                </a:cxn>
                <a:cxn ang="0">
                  <a:pos x="1" y="10"/>
                </a:cxn>
                <a:cxn ang="0">
                  <a:pos x="4" y="21"/>
                </a:cxn>
                <a:cxn ang="0">
                  <a:pos x="9" y="29"/>
                </a:cxn>
                <a:cxn ang="0">
                  <a:pos x="15" y="36"/>
                </a:cxn>
                <a:cxn ang="0">
                  <a:pos x="22" y="42"/>
                </a:cxn>
                <a:cxn ang="0">
                  <a:pos x="31" y="47"/>
                </a:cxn>
                <a:cxn ang="0">
                  <a:pos x="41" y="51"/>
                </a:cxn>
                <a:cxn ang="0">
                  <a:pos x="52" y="52"/>
                </a:cxn>
                <a:cxn ang="0">
                  <a:pos x="52" y="43"/>
                </a:cxn>
                <a:cxn ang="0">
                  <a:pos x="43" y="42"/>
                </a:cxn>
                <a:cxn ang="0">
                  <a:pos x="35" y="39"/>
                </a:cxn>
                <a:cxn ang="0">
                  <a:pos x="27" y="36"/>
                </a:cxn>
                <a:cxn ang="0">
                  <a:pos x="21" y="30"/>
                </a:cxn>
                <a:cxn ang="0">
                  <a:pos x="15" y="25"/>
                </a:cxn>
                <a:cxn ang="0">
                  <a:pos x="12" y="16"/>
                </a:cxn>
                <a:cxn ang="0">
                  <a:pos x="9" y="8"/>
                </a:cxn>
                <a:cxn ang="0">
                  <a:pos x="8" y="0"/>
                </a:cxn>
                <a:cxn ang="0">
                  <a:pos x="8" y="0"/>
                </a:cxn>
                <a:cxn ang="0">
                  <a:pos x="0" y="0"/>
                </a:cxn>
              </a:cxnLst>
              <a:rect l="0" t="0" r="r" b="b"/>
              <a:pathLst>
                <a:path w="52" h="52">
                  <a:moveTo>
                    <a:pt x="0" y="0"/>
                  </a:moveTo>
                  <a:lnTo>
                    <a:pt x="0" y="0"/>
                  </a:lnTo>
                  <a:lnTo>
                    <a:pt x="1" y="10"/>
                  </a:lnTo>
                  <a:lnTo>
                    <a:pt x="4" y="21"/>
                  </a:lnTo>
                  <a:lnTo>
                    <a:pt x="9" y="29"/>
                  </a:lnTo>
                  <a:lnTo>
                    <a:pt x="15" y="36"/>
                  </a:lnTo>
                  <a:lnTo>
                    <a:pt x="22" y="42"/>
                  </a:lnTo>
                  <a:lnTo>
                    <a:pt x="31" y="47"/>
                  </a:lnTo>
                  <a:lnTo>
                    <a:pt x="41" y="51"/>
                  </a:lnTo>
                  <a:lnTo>
                    <a:pt x="52" y="52"/>
                  </a:lnTo>
                  <a:lnTo>
                    <a:pt x="52" y="43"/>
                  </a:lnTo>
                  <a:lnTo>
                    <a:pt x="43" y="42"/>
                  </a:lnTo>
                  <a:lnTo>
                    <a:pt x="35" y="39"/>
                  </a:lnTo>
                  <a:lnTo>
                    <a:pt x="27" y="36"/>
                  </a:lnTo>
                  <a:lnTo>
                    <a:pt x="21" y="30"/>
                  </a:lnTo>
                  <a:lnTo>
                    <a:pt x="15" y="25"/>
                  </a:lnTo>
                  <a:lnTo>
                    <a:pt x="12" y="16"/>
                  </a:lnTo>
                  <a:lnTo>
                    <a:pt x="9" y="8"/>
                  </a:lnTo>
                  <a:lnTo>
                    <a:pt x="8" y="0"/>
                  </a:lnTo>
                  <a:lnTo>
                    <a:pt x="8" y="0"/>
                  </a:lnTo>
                  <a:lnTo>
                    <a:pt x="0" y="0"/>
                  </a:lnTo>
                  <a:close/>
                </a:path>
              </a:pathLst>
            </a:custGeom>
            <a:solidFill>
              <a:srgbClr val="FFFFFF"/>
            </a:solidFill>
            <a:ln w="9525">
              <a:noFill/>
              <a:round/>
              <a:headEnd/>
              <a:tailEnd/>
            </a:ln>
          </p:spPr>
          <p:txBody>
            <a:bodyPr/>
            <a:lstStyle/>
            <a:p>
              <a:endParaRPr lang="sl-SI"/>
            </a:p>
          </p:txBody>
        </p:sp>
        <p:sp>
          <p:nvSpPr>
            <p:cNvPr id="228665" name="Freeform 313"/>
            <p:cNvSpPr>
              <a:spLocks/>
            </p:cNvSpPr>
            <p:nvPr/>
          </p:nvSpPr>
          <p:spPr bwMode="auto">
            <a:xfrm>
              <a:off x="3168" y="1666"/>
              <a:ext cx="26" cy="26"/>
            </a:xfrm>
            <a:custGeom>
              <a:avLst/>
              <a:gdLst/>
              <a:ahLst/>
              <a:cxnLst>
                <a:cxn ang="0">
                  <a:pos x="52" y="0"/>
                </a:cxn>
                <a:cxn ang="0">
                  <a:pos x="52" y="0"/>
                </a:cxn>
                <a:cxn ang="0">
                  <a:pos x="41" y="1"/>
                </a:cxn>
                <a:cxn ang="0">
                  <a:pos x="31" y="4"/>
                </a:cxn>
                <a:cxn ang="0">
                  <a:pos x="22" y="9"/>
                </a:cxn>
                <a:cxn ang="0">
                  <a:pos x="15" y="14"/>
                </a:cxn>
                <a:cxn ang="0">
                  <a:pos x="9" y="23"/>
                </a:cxn>
                <a:cxn ang="0">
                  <a:pos x="4" y="31"/>
                </a:cxn>
                <a:cxn ang="0">
                  <a:pos x="1" y="41"/>
                </a:cxn>
                <a:cxn ang="0">
                  <a:pos x="0" y="52"/>
                </a:cxn>
                <a:cxn ang="0">
                  <a:pos x="8" y="52"/>
                </a:cxn>
                <a:cxn ang="0">
                  <a:pos x="9" y="43"/>
                </a:cxn>
                <a:cxn ang="0">
                  <a:pos x="12" y="35"/>
                </a:cxn>
                <a:cxn ang="0">
                  <a:pos x="15" y="27"/>
                </a:cxn>
                <a:cxn ang="0">
                  <a:pos x="21" y="21"/>
                </a:cxn>
                <a:cxn ang="0">
                  <a:pos x="27" y="15"/>
                </a:cxn>
                <a:cxn ang="0">
                  <a:pos x="35" y="12"/>
                </a:cxn>
                <a:cxn ang="0">
                  <a:pos x="43" y="9"/>
                </a:cxn>
                <a:cxn ang="0">
                  <a:pos x="52" y="8"/>
                </a:cxn>
                <a:cxn ang="0">
                  <a:pos x="52" y="8"/>
                </a:cxn>
                <a:cxn ang="0">
                  <a:pos x="52" y="0"/>
                </a:cxn>
              </a:cxnLst>
              <a:rect l="0" t="0" r="r" b="b"/>
              <a:pathLst>
                <a:path w="52" h="52">
                  <a:moveTo>
                    <a:pt x="52" y="0"/>
                  </a:moveTo>
                  <a:lnTo>
                    <a:pt x="52" y="0"/>
                  </a:lnTo>
                  <a:lnTo>
                    <a:pt x="41" y="1"/>
                  </a:lnTo>
                  <a:lnTo>
                    <a:pt x="31" y="4"/>
                  </a:lnTo>
                  <a:lnTo>
                    <a:pt x="22" y="9"/>
                  </a:lnTo>
                  <a:lnTo>
                    <a:pt x="15" y="14"/>
                  </a:lnTo>
                  <a:lnTo>
                    <a:pt x="9" y="23"/>
                  </a:lnTo>
                  <a:lnTo>
                    <a:pt x="4" y="31"/>
                  </a:lnTo>
                  <a:lnTo>
                    <a:pt x="1" y="41"/>
                  </a:lnTo>
                  <a:lnTo>
                    <a:pt x="0" y="52"/>
                  </a:lnTo>
                  <a:lnTo>
                    <a:pt x="8" y="52"/>
                  </a:lnTo>
                  <a:lnTo>
                    <a:pt x="9" y="43"/>
                  </a:lnTo>
                  <a:lnTo>
                    <a:pt x="12" y="35"/>
                  </a:lnTo>
                  <a:lnTo>
                    <a:pt x="15" y="27"/>
                  </a:lnTo>
                  <a:lnTo>
                    <a:pt x="21" y="21"/>
                  </a:lnTo>
                  <a:lnTo>
                    <a:pt x="27" y="15"/>
                  </a:lnTo>
                  <a:lnTo>
                    <a:pt x="35" y="12"/>
                  </a:lnTo>
                  <a:lnTo>
                    <a:pt x="43" y="9"/>
                  </a:lnTo>
                  <a:lnTo>
                    <a:pt x="52" y="8"/>
                  </a:lnTo>
                  <a:lnTo>
                    <a:pt x="52" y="8"/>
                  </a:lnTo>
                  <a:lnTo>
                    <a:pt x="52" y="0"/>
                  </a:lnTo>
                  <a:close/>
                </a:path>
              </a:pathLst>
            </a:custGeom>
            <a:solidFill>
              <a:srgbClr val="FFFFFF"/>
            </a:solidFill>
            <a:ln w="9525">
              <a:noFill/>
              <a:round/>
              <a:headEnd/>
              <a:tailEnd/>
            </a:ln>
          </p:spPr>
          <p:txBody>
            <a:bodyPr/>
            <a:lstStyle/>
            <a:p>
              <a:endParaRPr lang="sl-SI"/>
            </a:p>
          </p:txBody>
        </p:sp>
        <p:sp>
          <p:nvSpPr>
            <p:cNvPr id="228666" name="Freeform 314"/>
            <p:cNvSpPr>
              <a:spLocks/>
            </p:cNvSpPr>
            <p:nvPr/>
          </p:nvSpPr>
          <p:spPr bwMode="auto">
            <a:xfrm>
              <a:off x="3194" y="1666"/>
              <a:ext cx="26" cy="26"/>
            </a:xfrm>
            <a:custGeom>
              <a:avLst/>
              <a:gdLst/>
              <a:ahLst/>
              <a:cxnLst>
                <a:cxn ang="0">
                  <a:pos x="51" y="52"/>
                </a:cxn>
                <a:cxn ang="0">
                  <a:pos x="51" y="52"/>
                </a:cxn>
                <a:cxn ang="0">
                  <a:pos x="50" y="41"/>
                </a:cxn>
                <a:cxn ang="0">
                  <a:pos x="47" y="31"/>
                </a:cxn>
                <a:cxn ang="0">
                  <a:pos x="42" y="23"/>
                </a:cxn>
                <a:cxn ang="0">
                  <a:pos x="37" y="14"/>
                </a:cxn>
                <a:cxn ang="0">
                  <a:pos x="29" y="9"/>
                </a:cxn>
                <a:cxn ang="0">
                  <a:pos x="20" y="4"/>
                </a:cxn>
                <a:cxn ang="0">
                  <a:pos x="10" y="1"/>
                </a:cxn>
                <a:cxn ang="0">
                  <a:pos x="0" y="0"/>
                </a:cxn>
                <a:cxn ang="0">
                  <a:pos x="0" y="8"/>
                </a:cxn>
                <a:cxn ang="0">
                  <a:pos x="8" y="9"/>
                </a:cxn>
                <a:cxn ang="0">
                  <a:pos x="16" y="12"/>
                </a:cxn>
                <a:cxn ang="0">
                  <a:pos x="24" y="15"/>
                </a:cxn>
                <a:cxn ang="0">
                  <a:pos x="31" y="21"/>
                </a:cxn>
                <a:cxn ang="0">
                  <a:pos x="36" y="27"/>
                </a:cxn>
                <a:cxn ang="0">
                  <a:pos x="39" y="35"/>
                </a:cxn>
                <a:cxn ang="0">
                  <a:pos x="42" y="43"/>
                </a:cxn>
                <a:cxn ang="0">
                  <a:pos x="43" y="52"/>
                </a:cxn>
                <a:cxn ang="0">
                  <a:pos x="43" y="52"/>
                </a:cxn>
                <a:cxn ang="0">
                  <a:pos x="51" y="52"/>
                </a:cxn>
              </a:cxnLst>
              <a:rect l="0" t="0" r="r" b="b"/>
              <a:pathLst>
                <a:path w="51" h="52">
                  <a:moveTo>
                    <a:pt x="51" y="52"/>
                  </a:moveTo>
                  <a:lnTo>
                    <a:pt x="51" y="52"/>
                  </a:lnTo>
                  <a:lnTo>
                    <a:pt x="50" y="41"/>
                  </a:lnTo>
                  <a:lnTo>
                    <a:pt x="47" y="31"/>
                  </a:lnTo>
                  <a:lnTo>
                    <a:pt x="42" y="23"/>
                  </a:lnTo>
                  <a:lnTo>
                    <a:pt x="37" y="14"/>
                  </a:lnTo>
                  <a:lnTo>
                    <a:pt x="29" y="9"/>
                  </a:lnTo>
                  <a:lnTo>
                    <a:pt x="20" y="4"/>
                  </a:lnTo>
                  <a:lnTo>
                    <a:pt x="10" y="1"/>
                  </a:lnTo>
                  <a:lnTo>
                    <a:pt x="0" y="0"/>
                  </a:lnTo>
                  <a:lnTo>
                    <a:pt x="0" y="8"/>
                  </a:lnTo>
                  <a:lnTo>
                    <a:pt x="8" y="9"/>
                  </a:lnTo>
                  <a:lnTo>
                    <a:pt x="16" y="12"/>
                  </a:lnTo>
                  <a:lnTo>
                    <a:pt x="24" y="15"/>
                  </a:lnTo>
                  <a:lnTo>
                    <a:pt x="31" y="21"/>
                  </a:lnTo>
                  <a:lnTo>
                    <a:pt x="36" y="27"/>
                  </a:lnTo>
                  <a:lnTo>
                    <a:pt x="39" y="35"/>
                  </a:lnTo>
                  <a:lnTo>
                    <a:pt x="42" y="43"/>
                  </a:lnTo>
                  <a:lnTo>
                    <a:pt x="43" y="52"/>
                  </a:lnTo>
                  <a:lnTo>
                    <a:pt x="43" y="52"/>
                  </a:lnTo>
                  <a:lnTo>
                    <a:pt x="51" y="52"/>
                  </a:lnTo>
                  <a:close/>
                </a:path>
              </a:pathLst>
            </a:custGeom>
            <a:solidFill>
              <a:srgbClr val="FFFFFF"/>
            </a:solidFill>
            <a:ln w="9525">
              <a:noFill/>
              <a:round/>
              <a:headEnd/>
              <a:tailEnd/>
            </a:ln>
          </p:spPr>
          <p:txBody>
            <a:bodyPr/>
            <a:lstStyle/>
            <a:p>
              <a:endParaRPr lang="sl-SI"/>
            </a:p>
          </p:txBody>
        </p:sp>
        <p:sp>
          <p:nvSpPr>
            <p:cNvPr id="228667" name="Freeform 315"/>
            <p:cNvSpPr>
              <a:spLocks/>
            </p:cNvSpPr>
            <p:nvPr/>
          </p:nvSpPr>
          <p:spPr bwMode="auto">
            <a:xfrm>
              <a:off x="3194" y="1692"/>
              <a:ext cx="26" cy="26"/>
            </a:xfrm>
            <a:custGeom>
              <a:avLst/>
              <a:gdLst/>
              <a:ahLst/>
              <a:cxnLst>
                <a:cxn ang="0">
                  <a:pos x="0" y="52"/>
                </a:cxn>
                <a:cxn ang="0">
                  <a:pos x="0" y="52"/>
                </a:cxn>
                <a:cxn ang="0">
                  <a:pos x="10" y="51"/>
                </a:cxn>
                <a:cxn ang="0">
                  <a:pos x="20" y="47"/>
                </a:cxn>
                <a:cxn ang="0">
                  <a:pos x="29" y="42"/>
                </a:cxn>
                <a:cxn ang="0">
                  <a:pos x="37" y="36"/>
                </a:cxn>
                <a:cxn ang="0">
                  <a:pos x="42" y="29"/>
                </a:cxn>
                <a:cxn ang="0">
                  <a:pos x="47" y="21"/>
                </a:cxn>
                <a:cxn ang="0">
                  <a:pos x="50" y="10"/>
                </a:cxn>
                <a:cxn ang="0">
                  <a:pos x="51" y="0"/>
                </a:cxn>
                <a:cxn ang="0">
                  <a:pos x="43" y="0"/>
                </a:cxn>
                <a:cxn ang="0">
                  <a:pos x="42" y="8"/>
                </a:cxn>
                <a:cxn ang="0">
                  <a:pos x="39" y="16"/>
                </a:cxn>
                <a:cxn ang="0">
                  <a:pos x="36" y="25"/>
                </a:cxn>
                <a:cxn ang="0">
                  <a:pos x="31" y="30"/>
                </a:cxn>
                <a:cxn ang="0">
                  <a:pos x="24" y="36"/>
                </a:cxn>
                <a:cxn ang="0">
                  <a:pos x="16" y="39"/>
                </a:cxn>
                <a:cxn ang="0">
                  <a:pos x="8" y="42"/>
                </a:cxn>
                <a:cxn ang="0">
                  <a:pos x="0" y="43"/>
                </a:cxn>
                <a:cxn ang="0">
                  <a:pos x="0" y="43"/>
                </a:cxn>
                <a:cxn ang="0">
                  <a:pos x="0" y="52"/>
                </a:cxn>
              </a:cxnLst>
              <a:rect l="0" t="0" r="r" b="b"/>
              <a:pathLst>
                <a:path w="51" h="52">
                  <a:moveTo>
                    <a:pt x="0" y="52"/>
                  </a:moveTo>
                  <a:lnTo>
                    <a:pt x="0" y="52"/>
                  </a:lnTo>
                  <a:lnTo>
                    <a:pt x="10" y="51"/>
                  </a:lnTo>
                  <a:lnTo>
                    <a:pt x="20" y="47"/>
                  </a:lnTo>
                  <a:lnTo>
                    <a:pt x="29" y="42"/>
                  </a:lnTo>
                  <a:lnTo>
                    <a:pt x="37" y="36"/>
                  </a:lnTo>
                  <a:lnTo>
                    <a:pt x="42" y="29"/>
                  </a:lnTo>
                  <a:lnTo>
                    <a:pt x="47" y="21"/>
                  </a:lnTo>
                  <a:lnTo>
                    <a:pt x="50" y="10"/>
                  </a:lnTo>
                  <a:lnTo>
                    <a:pt x="51" y="0"/>
                  </a:lnTo>
                  <a:lnTo>
                    <a:pt x="43" y="0"/>
                  </a:lnTo>
                  <a:lnTo>
                    <a:pt x="42" y="8"/>
                  </a:lnTo>
                  <a:lnTo>
                    <a:pt x="39" y="16"/>
                  </a:lnTo>
                  <a:lnTo>
                    <a:pt x="36" y="25"/>
                  </a:lnTo>
                  <a:lnTo>
                    <a:pt x="31" y="30"/>
                  </a:lnTo>
                  <a:lnTo>
                    <a:pt x="24" y="36"/>
                  </a:lnTo>
                  <a:lnTo>
                    <a:pt x="16" y="39"/>
                  </a:lnTo>
                  <a:lnTo>
                    <a:pt x="8" y="42"/>
                  </a:lnTo>
                  <a:lnTo>
                    <a:pt x="0" y="43"/>
                  </a:lnTo>
                  <a:lnTo>
                    <a:pt x="0" y="43"/>
                  </a:lnTo>
                  <a:lnTo>
                    <a:pt x="0" y="52"/>
                  </a:lnTo>
                  <a:close/>
                </a:path>
              </a:pathLst>
            </a:custGeom>
            <a:solidFill>
              <a:srgbClr val="FFFFFF"/>
            </a:solidFill>
            <a:ln w="9525">
              <a:noFill/>
              <a:round/>
              <a:headEnd/>
              <a:tailEnd/>
            </a:ln>
          </p:spPr>
          <p:txBody>
            <a:bodyPr/>
            <a:lstStyle/>
            <a:p>
              <a:endParaRPr lang="sl-SI"/>
            </a:p>
          </p:txBody>
        </p:sp>
        <p:sp>
          <p:nvSpPr>
            <p:cNvPr id="228668" name="Freeform 316"/>
            <p:cNvSpPr>
              <a:spLocks/>
            </p:cNvSpPr>
            <p:nvPr/>
          </p:nvSpPr>
          <p:spPr bwMode="auto">
            <a:xfrm>
              <a:off x="3168" y="1973"/>
              <a:ext cx="26" cy="26"/>
            </a:xfrm>
            <a:custGeom>
              <a:avLst/>
              <a:gdLst/>
              <a:ahLst/>
              <a:cxnLst>
                <a:cxn ang="0">
                  <a:pos x="8" y="52"/>
                </a:cxn>
                <a:cxn ang="0">
                  <a:pos x="8" y="52"/>
                </a:cxn>
                <a:cxn ang="0">
                  <a:pos x="9" y="44"/>
                </a:cxn>
                <a:cxn ang="0">
                  <a:pos x="12" y="36"/>
                </a:cxn>
                <a:cxn ang="0">
                  <a:pos x="15" y="27"/>
                </a:cxn>
                <a:cxn ang="0">
                  <a:pos x="21" y="22"/>
                </a:cxn>
                <a:cxn ang="0">
                  <a:pos x="27" y="16"/>
                </a:cxn>
                <a:cxn ang="0">
                  <a:pos x="35" y="13"/>
                </a:cxn>
                <a:cxn ang="0">
                  <a:pos x="43" y="10"/>
                </a:cxn>
                <a:cxn ang="0">
                  <a:pos x="52" y="9"/>
                </a:cxn>
                <a:cxn ang="0">
                  <a:pos x="52" y="0"/>
                </a:cxn>
                <a:cxn ang="0">
                  <a:pos x="41" y="1"/>
                </a:cxn>
                <a:cxn ang="0">
                  <a:pos x="31" y="5"/>
                </a:cxn>
                <a:cxn ang="0">
                  <a:pos x="22" y="10"/>
                </a:cxn>
                <a:cxn ang="0">
                  <a:pos x="15" y="16"/>
                </a:cxn>
                <a:cxn ang="0">
                  <a:pos x="9" y="23"/>
                </a:cxn>
                <a:cxn ang="0">
                  <a:pos x="4" y="32"/>
                </a:cxn>
                <a:cxn ang="0">
                  <a:pos x="1" y="42"/>
                </a:cxn>
                <a:cxn ang="0">
                  <a:pos x="0" y="52"/>
                </a:cxn>
                <a:cxn ang="0">
                  <a:pos x="0" y="52"/>
                </a:cxn>
                <a:cxn ang="0">
                  <a:pos x="8" y="52"/>
                </a:cxn>
              </a:cxnLst>
              <a:rect l="0" t="0" r="r" b="b"/>
              <a:pathLst>
                <a:path w="52" h="52">
                  <a:moveTo>
                    <a:pt x="8" y="52"/>
                  </a:moveTo>
                  <a:lnTo>
                    <a:pt x="8" y="52"/>
                  </a:lnTo>
                  <a:lnTo>
                    <a:pt x="9" y="44"/>
                  </a:lnTo>
                  <a:lnTo>
                    <a:pt x="12" y="36"/>
                  </a:lnTo>
                  <a:lnTo>
                    <a:pt x="15" y="27"/>
                  </a:lnTo>
                  <a:lnTo>
                    <a:pt x="21" y="22"/>
                  </a:lnTo>
                  <a:lnTo>
                    <a:pt x="27" y="16"/>
                  </a:lnTo>
                  <a:lnTo>
                    <a:pt x="35" y="13"/>
                  </a:lnTo>
                  <a:lnTo>
                    <a:pt x="43" y="10"/>
                  </a:lnTo>
                  <a:lnTo>
                    <a:pt x="52" y="9"/>
                  </a:lnTo>
                  <a:lnTo>
                    <a:pt x="52" y="0"/>
                  </a:lnTo>
                  <a:lnTo>
                    <a:pt x="41" y="1"/>
                  </a:lnTo>
                  <a:lnTo>
                    <a:pt x="31" y="5"/>
                  </a:lnTo>
                  <a:lnTo>
                    <a:pt x="22" y="10"/>
                  </a:lnTo>
                  <a:lnTo>
                    <a:pt x="15" y="16"/>
                  </a:lnTo>
                  <a:lnTo>
                    <a:pt x="9" y="23"/>
                  </a:lnTo>
                  <a:lnTo>
                    <a:pt x="4" y="32"/>
                  </a:lnTo>
                  <a:lnTo>
                    <a:pt x="1" y="42"/>
                  </a:lnTo>
                  <a:lnTo>
                    <a:pt x="0" y="52"/>
                  </a:lnTo>
                  <a:lnTo>
                    <a:pt x="0" y="52"/>
                  </a:lnTo>
                  <a:lnTo>
                    <a:pt x="8" y="52"/>
                  </a:lnTo>
                  <a:close/>
                </a:path>
              </a:pathLst>
            </a:custGeom>
            <a:solidFill>
              <a:srgbClr val="FFFFFF"/>
            </a:solidFill>
            <a:ln w="9525">
              <a:noFill/>
              <a:round/>
              <a:headEnd/>
              <a:tailEnd/>
            </a:ln>
          </p:spPr>
          <p:txBody>
            <a:bodyPr/>
            <a:lstStyle/>
            <a:p>
              <a:endParaRPr lang="sl-SI"/>
            </a:p>
          </p:txBody>
        </p:sp>
        <p:sp>
          <p:nvSpPr>
            <p:cNvPr id="228669" name="Freeform 317"/>
            <p:cNvSpPr>
              <a:spLocks/>
            </p:cNvSpPr>
            <p:nvPr/>
          </p:nvSpPr>
          <p:spPr bwMode="auto">
            <a:xfrm>
              <a:off x="3168" y="1999"/>
              <a:ext cx="26" cy="26"/>
            </a:xfrm>
            <a:custGeom>
              <a:avLst/>
              <a:gdLst/>
              <a:ahLst/>
              <a:cxnLst>
                <a:cxn ang="0">
                  <a:pos x="52" y="44"/>
                </a:cxn>
                <a:cxn ang="0">
                  <a:pos x="52" y="44"/>
                </a:cxn>
                <a:cxn ang="0">
                  <a:pos x="43" y="43"/>
                </a:cxn>
                <a:cxn ang="0">
                  <a:pos x="35" y="40"/>
                </a:cxn>
                <a:cxn ang="0">
                  <a:pos x="27" y="37"/>
                </a:cxn>
                <a:cxn ang="0">
                  <a:pos x="21" y="31"/>
                </a:cxn>
                <a:cxn ang="0">
                  <a:pos x="15" y="25"/>
                </a:cxn>
                <a:cxn ang="0">
                  <a:pos x="12" y="17"/>
                </a:cxn>
                <a:cxn ang="0">
                  <a:pos x="9" y="9"/>
                </a:cxn>
                <a:cxn ang="0">
                  <a:pos x="8" y="0"/>
                </a:cxn>
                <a:cxn ang="0">
                  <a:pos x="0" y="0"/>
                </a:cxn>
                <a:cxn ang="0">
                  <a:pos x="1" y="11"/>
                </a:cxn>
                <a:cxn ang="0">
                  <a:pos x="4" y="21"/>
                </a:cxn>
                <a:cxn ang="0">
                  <a:pos x="9" y="29"/>
                </a:cxn>
                <a:cxn ang="0">
                  <a:pos x="15" y="38"/>
                </a:cxn>
                <a:cxn ang="0">
                  <a:pos x="22" y="43"/>
                </a:cxn>
                <a:cxn ang="0">
                  <a:pos x="31" y="48"/>
                </a:cxn>
                <a:cxn ang="0">
                  <a:pos x="41" y="51"/>
                </a:cxn>
                <a:cxn ang="0">
                  <a:pos x="52" y="52"/>
                </a:cxn>
                <a:cxn ang="0">
                  <a:pos x="52" y="52"/>
                </a:cxn>
                <a:cxn ang="0">
                  <a:pos x="52" y="44"/>
                </a:cxn>
              </a:cxnLst>
              <a:rect l="0" t="0" r="r" b="b"/>
              <a:pathLst>
                <a:path w="52" h="52">
                  <a:moveTo>
                    <a:pt x="52" y="44"/>
                  </a:moveTo>
                  <a:lnTo>
                    <a:pt x="52" y="44"/>
                  </a:lnTo>
                  <a:lnTo>
                    <a:pt x="43" y="43"/>
                  </a:lnTo>
                  <a:lnTo>
                    <a:pt x="35" y="40"/>
                  </a:lnTo>
                  <a:lnTo>
                    <a:pt x="27" y="37"/>
                  </a:lnTo>
                  <a:lnTo>
                    <a:pt x="21" y="31"/>
                  </a:lnTo>
                  <a:lnTo>
                    <a:pt x="15" y="25"/>
                  </a:lnTo>
                  <a:lnTo>
                    <a:pt x="12" y="17"/>
                  </a:lnTo>
                  <a:lnTo>
                    <a:pt x="9" y="9"/>
                  </a:lnTo>
                  <a:lnTo>
                    <a:pt x="8" y="0"/>
                  </a:lnTo>
                  <a:lnTo>
                    <a:pt x="0" y="0"/>
                  </a:lnTo>
                  <a:lnTo>
                    <a:pt x="1" y="11"/>
                  </a:lnTo>
                  <a:lnTo>
                    <a:pt x="4" y="21"/>
                  </a:lnTo>
                  <a:lnTo>
                    <a:pt x="9" y="29"/>
                  </a:lnTo>
                  <a:lnTo>
                    <a:pt x="15" y="38"/>
                  </a:lnTo>
                  <a:lnTo>
                    <a:pt x="22" y="43"/>
                  </a:lnTo>
                  <a:lnTo>
                    <a:pt x="31" y="48"/>
                  </a:lnTo>
                  <a:lnTo>
                    <a:pt x="41" y="51"/>
                  </a:lnTo>
                  <a:lnTo>
                    <a:pt x="52" y="52"/>
                  </a:lnTo>
                  <a:lnTo>
                    <a:pt x="52" y="52"/>
                  </a:lnTo>
                  <a:lnTo>
                    <a:pt x="52" y="44"/>
                  </a:lnTo>
                  <a:close/>
                </a:path>
              </a:pathLst>
            </a:custGeom>
            <a:solidFill>
              <a:srgbClr val="FFFFFF"/>
            </a:solidFill>
            <a:ln w="9525">
              <a:noFill/>
              <a:round/>
              <a:headEnd/>
              <a:tailEnd/>
            </a:ln>
          </p:spPr>
          <p:txBody>
            <a:bodyPr/>
            <a:lstStyle/>
            <a:p>
              <a:endParaRPr lang="sl-SI"/>
            </a:p>
          </p:txBody>
        </p:sp>
        <p:sp>
          <p:nvSpPr>
            <p:cNvPr id="228670" name="Freeform 318"/>
            <p:cNvSpPr>
              <a:spLocks/>
            </p:cNvSpPr>
            <p:nvPr/>
          </p:nvSpPr>
          <p:spPr bwMode="auto">
            <a:xfrm>
              <a:off x="3194" y="1999"/>
              <a:ext cx="26" cy="26"/>
            </a:xfrm>
            <a:custGeom>
              <a:avLst/>
              <a:gdLst/>
              <a:ahLst/>
              <a:cxnLst>
                <a:cxn ang="0">
                  <a:pos x="43" y="0"/>
                </a:cxn>
                <a:cxn ang="0">
                  <a:pos x="43" y="0"/>
                </a:cxn>
                <a:cxn ang="0">
                  <a:pos x="42" y="9"/>
                </a:cxn>
                <a:cxn ang="0">
                  <a:pos x="39" y="17"/>
                </a:cxn>
                <a:cxn ang="0">
                  <a:pos x="36" y="25"/>
                </a:cxn>
                <a:cxn ang="0">
                  <a:pos x="31" y="31"/>
                </a:cxn>
                <a:cxn ang="0">
                  <a:pos x="24" y="37"/>
                </a:cxn>
                <a:cxn ang="0">
                  <a:pos x="16" y="40"/>
                </a:cxn>
                <a:cxn ang="0">
                  <a:pos x="8" y="43"/>
                </a:cxn>
                <a:cxn ang="0">
                  <a:pos x="0" y="44"/>
                </a:cxn>
                <a:cxn ang="0">
                  <a:pos x="0" y="52"/>
                </a:cxn>
                <a:cxn ang="0">
                  <a:pos x="10" y="51"/>
                </a:cxn>
                <a:cxn ang="0">
                  <a:pos x="20" y="48"/>
                </a:cxn>
                <a:cxn ang="0">
                  <a:pos x="29" y="43"/>
                </a:cxn>
                <a:cxn ang="0">
                  <a:pos x="37" y="38"/>
                </a:cxn>
                <a:cxn ang="0">
                  <a:pos x="42" y="29"/>
                </a:cxn>
                <a:cxn ang="0">
                  <a:pos x="47" y="21"/>
                </a:cxn>
                <a:cxn ang="0">
                  <a:pos x="50" y="11"/>
                </a:cxn>
                <a:cxn ang="0">
                  <a:pos x="51" y="0"/>
                </a:cxn>
                <a:cxn ang="0">
                  <a:pos x="51" y="0"/>
                </a:cxn>
                <a:cxn ang="0">
                  <a:pos x="43" y="0"/>
                </a:cxn>
              </a:cxnLst>
              <a:rect l="0" t="0" r="r" b="b"/>
              <a:pathLst>
                <a:path w="51" h="52">
                  <a:moveTo>
                    <a:pt x="43" y="0"/>
                  </a:moveTo>
                  <a:lnTo>
                    <a:pt x="43" y="0"/>
                  </a:lnTo>
                  <a:lnTo>
                    <a:pt x="42" y="9"/>
                  </a:lnTo>
                  <a:lnTo>
                    <a:pt x="39" y="17"/>
                  </a:lnTo>
                  <a:lnTo>
                    <a:pt x="36" y="25"/>
                  </a:lnTo>
                  <a:lnTo>
                    <a:pt x="31" y="31"/>
                  </a:lnTo>
                  <a:lnTo>
                    <a:pt x="24" y="37"/>
                  </a:lnTo>
                  <a:lnTo>
                    <a:pt x="16" y="40"/>
                  </a:lnTo>
                  <a:lnTo>
                    <a:pt x="8" y="43"/>
                  </a:lnTo>
                  <a:lnTo>
                    <a:pt x="0" y="44"/>
                  </a:lnTo>
                  <a:lnTo>
                    <a:pt x="0" y="52"/>
                  </a:lnTo>
                  <a:lnTo>
                    <a:pt x="10" y="51"/>
                  </a:lnTo>
                  <a:lnTo>
                    <a:pt x="20" y="48"/>
                  </a:lnTo>
                  <a:lnTo>
                    <a:pt x="29" y="43"/>
                  </a:lnTo>
                  <a:lnTo>
                    <a:pt x="37" y="38"/>
                  </a:lnTo>
                  <a:lnTo>
                    <a:pt x="42" y="29"/>
                  </a:lnTo>
                  <a:lnTo>
                    <a:pt x="47" y="21"/>
                  </a:lnTo>
                  <a:lnTo>
                    <a:pt x="50" y="11"/>
                  </a:lnTo>
                  <a:lnTo>
                    <a:pt x="51" y="0"/>
                  </a:lnTo>
                  <a:lnTo>
                    <a:pt x="51" y="0"/>
                  </a:lnTo>
                  <a:lnTo>
                    <a:pt x="43" y="0"/>
                  </a:lnTo>
                  <a:close/>
                </a:path>
              </a:pathLst>
            </a:custGeom>
            <a:solidFill>
              <a:srgbClr val="FFFFFF"/>
            </a:solidFill>
            <a:ln w="9525">
              <a:noFill/>
              <a:round/>
              <a:headEnd/>
              <a:tailEnd/>
            </a:ln>
          </p:spPr>
          <p:txBody>
            <a:bodyPr/>
            <a:lstStyle/>
            <a:p>
              <a:endParaRPr lang="sl-SI"/>
            </a:p>
          </p:txBody>
        </p:sp>
        <p:sp>
          <p:nvSpPr>
            <p:cNvPr id="228671" name="Freeform 319"/>
            <p:cNvSpPr>
              <a:spLocks/>
            </p:cNvSpPr>
            <p:nvPr/>
          </p:nvSpPr>
          <p:spPr bwMode="auto">
            <a:xfrm>
              <a:off x="3194" y="1973"/>
              <a:ext cx="26" cy="26"/>
            </a:xfrm>
            <a:custGeom>
              <a:avLst/>
              <a:gdLst/>
              <a:ahLst/>
              <a:cxnLst>
                <a:cxn ang="0">
                  <a:pos x="0" y="9"/>
                </a:cxn>
                <a:cxn ang="0">
                  <a:pos x="0" y="9"/>
                </a:cxn>
                <a:cxn ang="0">
                  <a:pos x="8" y="10"/>
                </a:cxn>
                <a:cxn ang="0">
                  <a:pos x="16" y="13"/>
                </a:cxn>
                <a:cxn ang="0">
                  <a:pos x="24" y="16"/>
                </a:cxn>
                <a:cxn ang="0">
                  <a:pos x="31" y="22"/>
                </a:cxn>
                <a:cxn ang="0">
                  <a:pos x="36" y="27"/>
                </a:cxn>
                <a:cxn ang="0">
                  <a:pos x="39" y="36"/>
                </a:cxn>
                <a:cxn ang="0">
                  <a:pos x="42" y="44"/>
                </a:cxn>
                <a:cxn ang="0">
                  <a:pos x="43" y="52"/>
                </a:cxn>
                <a:cxn ang="0">
                  <a:pos x="51" y="52"/>
                </a:cxn>
                <a:cxn ang="0">
                  <a:pos x="50" y="42"/>
                </a:cxn>
                <a:cxn ang="0">
                  <a:pos x="47" y="32"/>
                </a:cxn>
                <a:cxn ang="0">
                  <a:pos x="42" y="23"/>
                </a:cxn>
                <a:cxn ang="0">
                  <a:pos x="37" y="16"/>
                </a:cxn>
                <a:cxn ang="0">
                  <a:pos x="29" y="10"/>
                </a:cxn>
                <a:cxn ang="0">
                  <a:pos x="20" y="5"/>
                </a:cxn>
                <a:cxn ang="0">
                  <a:pos x="10" y="1"/>
                </a:cxn>
                <a:cxn ang="0">
                  <a:pos x="0" y="0"/>
                </a:cxn>
                <a:cxn ang="0">
                  <a:pos x="0" y="0"/>
                </a:cxn>
                <a:cxn ang="0">
                  <a:pos x="0" y="9"/>
                </a:cxn>
              </a:cxnLst>
              <a:rect l="0" t="0" r="r" b="b"/>
              <a:pathLst>
                <a:path w="51" h="52">
                  <a:moveTo>
                    <a:pt x="0" y="9"/>
                  </a:moveTo>
                  <a:lnTo>
                    <a:pt x="0" y="9"/>
                  </a:lnTo>
                  <a:lnTo>
                    <a:pt x="8" y="10"/>
                  </a:lnTo>
                  <a:lnTo>
                    <a:pt x="16" y="13"/>
                  </a:lnTo>
                  <a:lnTo>
                    <a:pt x="24" y="16"/>
                  </a:lnTo>
                  <a:lnTo>
                    <a:pt x="31" y="22"/>
                  </a:lnTo>
                  <a:lnTo>
                    <a:pt x="36" y="27"/>
                  </a:lnTo>
                  <a:lnTo>
                    <a:pt x="39" y="36"/>
                  </a:lnTo>
                  <a:lnTo>
                    <a:pt x="42" y="44"/>
                  </a:lnTo>
                  <a:lnTo>
                    <a:pt x="43" y="52"/>
                  </a:lnTo>
                  <a:lnTo>
                    <a:pt x="51" y="52"/>
                  </a:lnTo>
                  <a:lnTo>
                    <a:pt x="50" y="42"/>
                  </a:lnTo>
                  <a:lnTo>
                    <a:pt x="47" y="32"/>
                  </a:lnTo>
                  <a:lnTo>
                    <a:pt x="42" y="23"/>
                  </a:lnTo>
                  <a:lnTo>
                    <a:pt x="37" y="16"/>
                  </a:lnTo>
                  <a:lnTo>
                    <a:pt x="29" y="10"/>
                  </a:lnTo>
                  <a:lnTo>
                    <a:pt x="20" y="5"/>
                  </a:lnTo>
                  <a:lnTo>
                    <a:pt x="10" y="1"/>
                  </a:lnTo>
                  <a:lnTo>
                    <a:pt x="0" y="0"/>
                  </a:lnTo>
                  <a:lnTo>
                    <a:pt x="0" y="0"/>
                  </a:lnTo>
                  <a:lnTo>
                    <a:pt x="0" y="9"/>
                  </a:lnTo>
                  <a:close/>
                </a:path>
              </a:pathLst>
            </a:custGeom>
            <a:solidFill>
              <a:srgbClr val="FFFFFF"/>
            </a:solidFill>
            <a:ln w="9525">
              <a:noFill/>
              <a:round/>
              <a:headEnd/>
              <a:tailEnd/>
            </a:ln>
          </p:spPr>
          <p:txBody>
            <a:bodyPr/>
            <a:lstStyle/>
            <a:p>
              <a:endParaRPr lang="sl-SI"/>
            </a:p>
          </p:txBody>
        </p:sp>
        <p:sp>
          <p:nvSpPr>
            <p:cNvPr id="228672" name="Freeform 320"/>
            <p:cNvSpPr>
              <a:spLocks/>
            </p:cNvSpPr>
            <p:nvPr/>
          </p:nvSpPr>
          <p:spPr bwMode="auto">
            <a:xfrm>
              <a:off x="3394" y="1692"/>
              <a:ext cx="26" cy="26"/>
            </a:xfrm>
            <a:custGeom>
              <a:avLst/>
              <a:gdLst/>
              <a:ahLst/>
              <a:cxnLst>
                <a:cxn ang="0">
                  <a:pos x="0" y="0"/>
                </a:cxn>
                <a:cxn ang="0">
                  <a:pos x="0" y="0"/>
                </a:cxn>
                <a:cxn ang="0">
                  <a:pos x="1" y="10"/>
                </a:cxn>
                <a:cxn ang="0">
                  <a:pos x="4" y="21"/>
                </a:cxn>
                <a:cxn ang="0">
                  <a:pos x="10" y="29"/>
                </a:cxn>
                <a:cxn ang="0">
                  <a:pos x="16" y="36"/>
                </a:cxn>
                <a:cxn ang="0">
                  <a:pos x="23" y="42"/>
                </a:cxn>
                <a:cxn ang="0">
                  <a:pos x="31" y="47"/>
                </a:cxn>
                <a:cxn ang="0">
                  <a:pos x="42" y="51"/>
                </a:cxn>
                <a:cxn ang="0">
                  <a:pos x="52" y="52"/>
                </a:cxn>
                <a:cxn ang="0">
                  <a:pos x="52" y="43"/>
                </a:cxn>
                <a:cxn ang="0">
                  <a:pos x="44" y="42"/>
                </a:cxn>
                <a:cxn ang="0">
                  <a:pos x="36" y="39"/>
                </a:cxn>
                <a:cxn ang="0">
                  <a:pos x="27" y="36"/>
                </a:cxn>
                <a:cxn ang="0">
                  <a:pos x="22" y="30"/>
                </a:cxn>
                <a:cxn ang="0">
                  <a:pos x="16" y="25"/>
                </a:cxn>
                <a:cxn ang="0">
                  <a:pos x="13" y="16"/>
                </a:cxn>
                <a:cxn ang="0">
                  <a:pos x="10" y="8"/>
                </a:cxn>
                <a:cxn ang="0">
                  <a:pos x="9" y="0"/>
                </a:cxn>
                <a:cxn ang="0">
                  <a:pos x="9" y="0"/>
                </a:cxn>
                <a:cxn ang="0">
                  <a:pos x="0" y="0"/>
                </a:cxn>
              </a:cxnLst>
              <a:rect l="0" t="0" r="r" b="b"/>
              <a:pathLst>
                <a:path w="52" h="52">
                  <a:moveTo>
                    <a:pt x="0" y="0"/>
                  </a:moveTo>
                  <a:lnTo>
                    <a:pt x="0" y="0"/>
                  </a:lnTo>
                  <a:lnTo>
                    <a:pt x="1" y="10"/>
                  </a:lnTo>
                  <a:lnTo>
                    <a:pt x="4" y="21"/>
                  </a:lnTo>
                  <a:lnTo>
                    <a:pt x="10" y="29"/>
                  </a:lnTo>
                  <a:lnTo>
                    <a:pt x="16" y="36"/>
                  </a:lnTo>
                  <a:lnTo>
                    <a:pt x="23" y="42"/>
                  </a:lnTo>
                  <a:lnTo>
                    <a:pt x="31" y="47"/>
                  </a:lnTo>
                  <a:lnTo>
                    <a:pt x="42" y="51"/>
                  </a:lnTo>
                  <a:lnTo>
                    <a:pt x="52" y="52"/>
                  </a:lnTo>
                  <a:lnTo>
                    <a:pt x="52" y="43"/>
                  </a:lnTo>
                  <a:lnTo>
                    <a:pt x="44" y="42"/>
                  </a:lnTo>
                  <a:lnTo>
                    <a:pt x="36" y="39"/>
                  </a:lnTo>
                  <a:lnTo>
                    <a:pt x="27" y="36"/>
                  </a:lnTo>
                  <a:lnTo>
                    <a:pt x="22" y="30"/>
                  </a:lnTo>
                  <a:lnTo>
                    <a:pt x="16" y="25"/>
                  </a:lnTo>
                  <a:lnTo>
                    <a:pt x="13" y="16"/>
                  </a:lnTo>
                  <a:lnTo>
                    <a:pt x="10" y="8"/>
                  </a:lnTo>
                  <a:lnTo>
                    <a:pt x="9" y="0"/>
                  </a:lnTo>
                  <a:lnTo>
                    <a:pt x="9" y="0"/>
                  </a:lnTo>
                  <a:lnTo>
                    <a:pt x="0" y="0"/>
                  </a:lnTo>
                  <a:close/>
                </a:path>
              </a:pathLst>
            </a:custGeom>
            <a:solidFill>
              <a:srgbClr val="FFFFFF"/>
            </a:solidFill>
            <a:ln w="9525">
              <a:noFill/>
              <a:round/>
              <a:headEnd/>
              <a:tailEnd/>
            </a:ln>
          </p:spPr>
          <p:txBody>
            <a:bodyPr/>
            <a:lstStyle/>
            <a:p>
              <a:endParaRPr lang="sl-SI"/>
            </a:p>
          </p:txBody>
        </p:sp>
        <p:sp>
          <p:nvSpPr>
            <p:cNvPr id="228673" name="Freeform 321"/>
            <p:cNvSpPr>
              <a:spLocks/>
            </p:cNvSpPr>
            <p:nvPr/>
          </p:nvSpPr>
          <p:spPr bwMode="auto">
            <a:xfrm>
              <a:off x="3394" y="1666"/>
              <a:ext cx="26" cy="26"/>
            </a:xfrm>
            <a:custGeom>
              <a:avLst/>
              <a:gdLst/>
              <a:ahLst/>
              <a:cxnLst>
                <a:cxn ang="0">
                  <a:pos x="52" y="0"/>
                </a:cxn>
                <a:cxn ang="0">
                  <a:pos x="52" y="0"/>
                </a:cxn>
                <a:cxn ang="0">
                  <a:pos x="42" y="1"/>
                </a:cxn>
                <a:cxn ang="0">
                  <a:pos x="31" y="4"/>
                </a:cxn>
                <a:cxn ang="0">
                  <a:pos x="23" y="9"/>
                </a:cxn>
                <a:cxn ang="0">
                  <a:pos x="16" y="14"/>
                </a:cxn>
                <a:cxn ang="0">
                  <a:pos x="10" y="23"/>
                </a:cxn>
                <a:cxn ang="0">
                  <a:pos x="4" y="31"/>
                </a:cxn>
                <a:cxn ang="0">
                  <a:pos x="1" y="41"/>
                </a:cxn>
                <a:cxn ang="0">
                  <a:pos x="0" y="52"/>
                </a:cxn>
                <a:cxn ang="0">
                  <a:pos x="9" y="52"/>
                </a:cxn>
                <a:cxn ang="0">
                  <a:pos x="10" y="43"/>
                </a:cxn>
                <a:cxn ang="0">
                  <a:pos x="13" y="35"/>
                </a:cxn>
                <a:cxn ang="0">
                  <a:pos x="16" y="27"/>
                </a:cxn>
                <a:cxn ang="0">
                  <a:pos x="22" y="21"/>
                </a:cxn>
                <a:cxn ang="0">
                  <a:pos x="27" y="15"/>
                </a:cxn>
                <a:cxn ang="0">
                  <a:pos x="36" y="12"/>
                </a:cxn>
                <a:cxn ang="0">
                  <a:pos x="44" y="9"/>
                </a:cxn>
                <a:cxn ang="0">
                  <a:pos x="52" y="8"/>
                </a:cxn>
                <a:cxn ang="0">
                  <a:pos x="52" y="8"/>
                </a:cxn>
                <a:cxn ang="0">
                  <a:pos x="52" y="0"/>
                </a:cxn>
              </a:cxnLst>
              <a:rect l="0" t="0" r="r" b="b"/>
              <a:pathLst>
                <a:path w="52" h="52">
                  <a:moveTo>
                    <a:pt x="52" y="0"/>
                  </a:moveTo>
                  <a:lnTo>
                    <a:pt x="52" y="0"/>
                  </a:lnTo>
                  <a:lnTo>
                    <a:pt x="42" y="1"/>
                  </a:lnTo>
                  <a:lnTo>
                    <a:pt x="31" y="4"/>
                  </a:lnTo>
                  <a:lnTo>
                    <a:pt x="23" y="9"/>
                  </a:lnTo>
                  <a:lnTo>
                    <a:pt x="16" y="14"/>
                  </a:lnTo>
                  <a:lnTo>
                    <a:pt x="10" y="23"/>
                  </a:lnTo>
                  <a:lnTo>
                    <a:pt x="4" y="31"/>
                  </a:lnTo>
                  <a:lnTo>
                    <a:pt x="1" y="41"/>
                  </a:lnTo>
                  <a:lnTo>
                    <a:pt x="0" y="52"/>
                  </a:lnTo>
                  <a:lnTo>
                    <a:pt x="9" y="52"/>
                  </a:lnTo>
                  <a:lnTo>
                    <a:pt x="10" y="43"/>
                  </a:lnTo>
                  <a:lnTo>
                    <a:pt x="13" y="35"/>
                  </a:lnTo>
                  <a:lnTo>
                    <a:pt x="16" y="27"/>
                  </a:lnTo>
                  <a:lnTo>
                    <a:pt x="22" y="21"/>
                  </a:lnTo>
                  <a:lnTo>
                    <a:pt x="27" y="15"/>
                  </a:lnTo>
                  <a:lnTo>
                    <a:pt x="36" y="12"/>
                  </a:lnTo>
                  <a:lnTo>
                    <a:pt x="44" y="9"/>
                  </a:lnTo>
                  <a:lnTo>
                    <a:pt x="52" y="8"/>
                  </a:lnTo>
                  <a:lnTo>
                    <a:pt x="52" y="8"/>
                  </a:lnTo>
                  <a:lnTo>
                    <a:pt x="52" y="0"/>
                  </a:lnTo>
                  <a:close/>
                </a:path>
              </a:pathLst>
            </a:custGeom>
            <a:solidFill>
              <a:srgbClr val="FFFFFF"/>
            </a:solidFill>
            <a:ln w="9525">
              <a:noFill/>
              <a:round/>
              <a:headEnd/>
              <a:tailEnd/>
            </a:ln>
          </p:spPr>
          <p:txBody>
            <a:bodyPr/>
            <a:lstStyle/>
            <a:p>
              <a:endParaRPr lang="sl-SI"/>
            </a:p>
          </p:txBody>
        </p:sp>
        <p:sp>
          <p:nvSpPr>
            <p:cNvPr id="228674" name="Freeform 322"/>
            <p:cNvSpPr>
              <a:spLocks/>
            </p:cNvSpPr>
            <p:nvPr/>
          </p:nvSpPr>
          <p:spPr bwMode="auto">
            <a:xfrm>
              <a:off x="3420" y="1666"/>
              <a:ext cx="26" cy="26"/>
            </a:xfrm>
            <a:custGeom>
              <a:avLst/>
              <a:gdLst/>
              <a:ahLst/>
              <a:cxnLst>
                <a:cxn ang="0">
                  <a:pos x="52" y="52"/>
                </a:cxn>
                <a:cxn ang="0">
                  <a:pos x="52" y="52"/>
                </a:cxn>
                <a:cxn ang="0">
                  <a:pos x="51" y="41"/>
                </a:cxn>
                <a:cxn ang="0">
                  <a:pos x="48" y="31"/>
                </a:cxn>
                <a:cxn ang="0">
                  <a:pos x="43" y="23"/>
                </a:cxn>
                <a:cxn ang="0">
                  <a:pos x="38" y="14"/>
                </a:cxn>
                <a:cxn ang="0">
                  <a:pos x="29" y="9"/>
                </a:cxn>
                <a:cxn ang="0">
                  <a:pos x="21" y="4"/>
                </a:cxn>
                <a:cxn ang="0">
                  <a:pos x="11" y="1"/>
                </a:cxn>
                <a:cxn ang="0">
                  <a:pos x="0" y="0"/>
                </a:cxn>
                <a:cxn ang="0">
                  <a:pos x="0" y="8"/>
                </a:cxn>
                <a:cxn ang="0">
                  <a:pos x="9" y="9"/>
                </a:cxn>
                <a:cxn ang="0">
                  <a:pos x="17" y="12"/>
                </a:cxn>
                <a:cxn ang="0">
                  <a:pos x="25" y="15"/>
                </a:cxn>
                <a:cxn ang="0">
                  <a:pos x="31" y="21"/>
                </a:cxn>
                <a:cxn ang="0">
                  <a:pos x="37" y="27"/>
                </a:cxn>
                <a:cxn ang="0">
                  <a:pos x="40" y="35"/>
                </a:cxn>
                <a:cxn ang="0">
                  <a:pos x="43" y="43"/>
                </a:cxn>
                <a:cxn ang="0">
                  <a:pos x="44" y="52"/>
                </a:cxn>
                <a:cxn ang="0">
                  <a:pos x="44" y="52"/>
                </a:cxn>
                <a:cxn ang="0">
                  <a:pos x="52" y="52"/>
                </a:cxn>
              </a:cxnLst>
              <a:rect l="0" t="0" r="r" b="b"/>
              <a:pathLst>
                <a:path w="52" h="52">
                  <a:moveTo>
                    <a:pt x="52" y="52"/>
                  </a:moveTo>
                  <a:lnTo>
                    <a:pt x="52" y="52"/>
                  </a:lnTo>
                  <a:lnTo>
                    <a:pt x="51" y="41"/>
                  </a:lnTo>
                  <a:lnTo>
                    <a:pt x="48" y="31"/>
                  </a:lnTo>
                  <a:lnTo>
                    <a:pt x="43" y="23"/>
                  </a:lnTo>
                  <a:lnTo>
                    <a:pt x="38" y="14"/>
                  </a:lnTo>
                  <a:lnTo>
                    <a:pt x="29" y="9"/>
                  </a:lnTo>
                  <a:lnTo>
                    <a:pt x="21" y="4"/>
                  </a:lnTo>
                  <a:lnTo>
                    <a:pt x="11" y="1"/>
                  </a:lnTo>
                  <a:lnTo>
                    <a:pt x="0" y="0"/>
                  </a:lnTo>
                  <a:lnTo>
                    <a:pt x="0" y="8"/>
                  </a:lnTo>
                  <a:lnTo>
                    <a:pt x="9" y="9"/>
                  </a:lnTo>
                  <a:lnTo>
                    <a:pt x="17" y="12"/>
                  </a:lnTo>
                  <a:lnTo>
                    <a:pt x="25" y="15"/>
                  </a:lnTo>
                  <a:lnTo>
                    <a:pt x="31" y="21"/>
                  </a:lnTo>
                  <a:lnTo>
                    <a:pt x="37" y="27"/>
                  </a:lnTo>
                  <a:lnTo>
                    <a:pt x="40" y="35"/>
                  </a:lnTo>
                  <a:lnTo>
                    <a:pt x="43" y="43"/>
                  </a:lnTo>
                  <a:lnTo>
                    <a:pt x="44" y="52"/>
                  </a:lnTo>
                  <a:lnTo>
                    <a:pt x="44" y="52"/>
                  </a:lnTo>
                  <a:lnTo>
                    <a:pt x="52" y="52"/>
                  </a:lnTo>
                  <a:close/>
                </a:path>
              </a:pathLst>
            </a:custGeom>
            <a:solidFill>
              <a:srgbClr val="FFFFFF"/>
            </a:solidFill>
            <a:ln w="9525">
              <a:noFill/>
              <a:round/>
              <a:headEnd/>
              <a:tailEnd/>
            </a:ln>
          </p:spPr>
          <p:txBody>
            <a:bodyPr/>
            <a:lstStyle/>
            <a:p>
              <a:endParaRPr lang="sl-SI"/>
            </a:p>
          </p:txBody>
        </p:sp>
        <p:sp>
          <p:nvSpPr>
            <p:cNvPr id="228675" name="Freeform 323"/>
            <p:cNvSpPr>
              <a:spLocks/>
            </p:cNvSpPr>
            <p:nvPr/>
          </p:nvSpPr>
          <p:spPr bwMode="auto">
            <a:xfrm>
              <a:off x="3420" y="1692"/>
              <a:ext cx="26" cy="26"/>
            </a:xfrm>
            <a:custGeom>
              <a:avLst/>
              <a:gdLst/>
              <a:ahLst/>
              <a:cxnLst>
                <a:cxn ang="0">
                  <a:pos x="0" y="52"/>
                </a:cxn>
                <a:cxn ang="0">
                  <a:pos x="0" y="52"/>
                </a:cxn>
                <a:cxn ang="0">
                  <a:pos x="11" y="51"/>
                </a:cxn>
                <a:cxn ang="0">
                  <a:pos x="21" y="47"/>
                </a:cxn>
                <a:cxn ang="0">
                  <a:pos x="29" y="42"/>
                </a:cxn>
                <a:cxn ang="0">
                  <a:pos x="38" y="36"/>
                </a:cxn>
                <a:cxn ang="0">
                  <a:pos x="43" y="29"/>
                </a:cxn>
                <a:cxn ang="0">
                  <a:pos x="48" y="21"/>
                </a:cxn>
                <a:cxn ang="0">
                  <a:pos x="51" y="10"/>
                </a:cxn>
                <a:cxn ang="0">
                  <a:pos x="52" y="0"/>
                </a:cxn>
                <a:cxn ang="0">
                  <a:pos x="44" y="0"/>
                </a:cxn>
                <a:cxn ang="0">
                  <a:pos x="43" y="8"/>
                </a:cxn>
                <a:cxn ang="0">
                  <a:pos x="40" y="16"/>
                </a:cxn>
                <a:cxn ang="0">
                  <a:pos x="37" y="25"/>
                </a:cxn>
                <a:cxn ang="0">
                  <a:pos x="31" y="30"/>
                </a:cxn>
                <a:cxn ang="0">
                  <a:pos x="25" y="36"/>
                </a:cxn>
                <a:cxn ang="0">
                  <a:pos x="17" y="39"/>
                </a:cxn>
                <a:cxn ang="0">
                  <a:pos x="9" y="42"/>
                </a:cxn>
                <a:cxn ang="0">
                  <a:pos x="0" y="43"/>
                </a:cxn>
                <a:cxn ang="0">
                  <a:pos x="0" y="43"/>
                </a:cxn>
                <a:cxn ang="0">
                  <a:pos x="0" y="52"/>
                </a:cxn>
              </a:cxnLst>
              <a:rect l="0" t="0" r="r" b="b"/>
              <a:pathLst>
                <a:path w="52" h="52">
                  <a:moveTo>
                    <a:pt x="0" y="52"/>
                  </a:moveTo>
                  <a:lnTo>
                    <a:pt x="0" y="52"/>
                  </a:lnTo>
                  <a:lnTo>
                    <a:pt x="11" y="51"/>
                  </a:lnTo>
                  <a:lnTo>
                    <a:pt x="21" y="47"/>
                  </a:lnTo>
                  <a:lnTo>
                    <a:pt x="29" y="42"/>
                  </a:lnTo>
                  <a:lnTo>
                    <a:pt x="38" y="36"/>
                  </a:lnTo>
                  <a:lnTo>
                    <a:pt x="43" y="29"/>
                  </a:lnTo>
                  <a:lnTo>
                    <a:pt x="48" y="21"/>
                  </a:lnTo>
                  <a:lnTo>
                    <a:pt x="51" y="10"/>
                  </a:lnTo>
                  <a:lnTo>
                    <a:pt x="52" y="0"/>
                  </a:lnTo>
                  <a:lnTo>
                    <a:pt x="44" y="0"/>
                  </a:lnTo>
                  <a:lnTo>
                    <a:pt x="43" y="8"/>
                  </a:lnTo>
                  <a:lnTo>
                    <a:pt x="40" y="16"/>
                  </a:lnTo>
                  <a:lnTo>
                    <a:pt x="37" y="25"/>
                  </a:lnTo>
                  <a:lnTo>
                    <a:pt x="31" y="30"/>
                  </a:lnTo>
                  <a:lnTo>
                    <a:pt x="25" y="36"/>
                  </a:lnTo>
                  <a:lnTo>
                    <a:pt x="17" y="39"/>
                  </a:lnTo>
                  <a:lnTo>
                    <a:pt x="9" y="42"/>
                  </a:lnTo>
                  <a:lnTo>
                    <a:pt x="0" y="43"/>
                  </a:lnTo>
                  <a:lnTo>
                    <a:pt x="0" y="43"/>
                  </a:lnTo>
                  <a:lnTo>
                    <a:pt x="0" y="52"/>
                  </a:lnTo>
                  <a:close/>
                </a:path>
              </a:pathLst>
            </a:custGeom>
            <a:solidFill>
              <a:srgbClr val="FFFFFF"/>
            </a:solidFill>
            <a:ln w="9525">
              <a:noFill/>
              <a:round/>
              <a:headEnd/>
              <a:tailEnd/>
            </a:ln>
          </p:spPr>
          <p:txBody>
            <a:bodyPr/>
            <a:lstStyle/>
            <a:p>
              <a:endParaRPr lang="sl-SI"/>
            </a:p>
          </p:txBody>
        </p:sp>
        <p:sp>
          <p:nvSpPr>
            <p:cNvPr id="228676" name="Freeform 324"/>
            <p:cNvSpPr>
              <a:spLocks/>
            </p:cNvSpPr>
            <p:nvPr/>
          </p:nvSpPr>
          <p:spPr bwMode="auto">
            <a:xfrm>
              <a:off x="3394" y="1973"/>
              <a:ext cx="26" cy="26"/>
            </a:xfrm>
            <a:custGeom>
              <a:avLst/>
              <a:gdLst/>
              <a:ahLst/>
              <a:cxnLst>
                <a:cxn ang="0">
                  <a:pos x="9" y="52"/>
                </a:cxn>
                <a:cxn ang="0">
                  <a:pos x="9" y="52"/>
                </a:cxn>
                <a:cxn ang="0">
                  <a:pos x="10" y="44"/>
                </a:cxn>
                <a:cxn ang="0">
                  <a:pos x="13" y="36"/>
                </a:cxn>
                <a:cxn ang="0">
                  <a:pos x="16" y="27"/>
                </a:cxn>
                <a:cxn ang="0">
                  <a:pos x="22" y="22"/>
                </a:cxn>
                <a:cxn ang="0">
                  <a:pos x="27" y="16"/>
                </a:cxn>
                <a:cxn ang="0">
                  <a:pos x="36" y="13"/>
                </a:cxn>
                <a:cxn ang="0">
                  <a:pos x="44" y="10"/>
                </a:cxn>
                <a:cxn ang="0">
                  <a:pos x="52" y="9"/>
                </a:cxn>
                <a:cxn ang="0">
                  <a:pos x="52" y="0"/>
                </a:cxn>
                <a:cxn ang="0">
                  <a:pos x="42" y="1"/>
                </a:cxn>
                <a:cxn ang="0">
                  <a:pos x="31" y="5"/>
                </a:cxn>
                <a:cxn ang="0">
                  <a:pos x="23" y="10"/>
                </a:cxn>
                <a:cxn ang="0">
                  <a:pos x="16" y="16"/>
                </a:cxn>
                <a:cxn ang="0">
                  <a:pos x="10" y="23"/>
                </a:cxn>
                <a:cxn ang="0">
                  <a:pos x="4" y="32"/>
                </a:cxn>
                <a:cxn ang="0">
                  <a:pos x="1" y="42"/>
                </a:cxn>
                <a:cxn ang="0">
                  <a:pos x="0" y="52"/>
                </a:cxn>
                <a:cxn ang="0">
                  <a:pos x="0" y="52"/>
                </a:cxn>
                <a:cxn ang="0">
                  <a:pos x="9" y="52"/>
                </a:cxn>
              </a:cxnLst>
              <a:rect l="0" t="0" r="r" b="b"/>
              <a:pathLst>
                <a:path w="52" h="52">
                  <a:moveTo>
                    <a:pt x="9" y="52"/>
                  </a:moveTo>
                  <a:lnTo>
                    <a:pt x="9" y="52"/>
                  </a:lnTo>
                  <a:lnTo>
                    <a:pt x="10" y="44"/>
                  </a:lnTo>
                  <a:lnTo>
                    <a:pt x="13" y="36"/>
                  </a:lnTo>
                  <a:lnTo>
                    <a:pt x="16" y="27"/>
                  </a:lnTo>
                  <a:lnTo>
                    <a:pt x="22" y="22"/>
                  </a:lnTo>
                  <a:lnTo>
                    <a:pt x="27" y="16"/>
                  </a:lnTo>
                  <a:lnTo>
                    <a:pt x="36" y="13"/>
                  </a:lnTo>
                  <a:lnTo>
                    <a:pt x="44" y="10"/>
                  </a:lnTo>
                  <a:lnTo>
                    <a:pt x="52" y="9"/>
                  </a:lnTo>
                  <a:lnTo>
                    <a:pt x="52" y="0"/>
                  </a:lnTo>
                  <a:lnTo>
                    <a:pt x="42" y="1"/>
                  </a:lnTo>
                  <a:lnTo>
                    <a:pt x="31" y="5"/>
                  </a:lnTo>
                  <a:lnTo>
                    <a:pt x="23" y="10"/>
                  </a:lnTo>
                  <a:lnTo>
                    <a:pt x="16" y="16"/>
                  </a:lnTo>
                  <a:lnTo>
                    <a:pt x="10" y="23"/>
                  </a:lnTo>
                  <a:lnTo>
                    <a:pt x="4" y="32"/>
                  </a:lnTo>
                  <a:lnTo>
                    <a:pt x="1" y="42"/>
                  </a:lnTo>
                  <a:lnTo>
                    <a:pt x="0" y="52"/>
                  </a:lnTo>
                  <a:lnTo>
                    <a:pt x="0" y="52"/>
                  </a:lnTo>
                  <a:lnTo>
                    <a:pt x="9" y="52"/>
                  </a:lnTo>
                  <a:close/>
                </a:path>
              </a:pathLst>
            </a:custGeom>
            <a:solidFill>
              <a:srgbClr val="FFFFFF"/>
            </a:solidFill>
            <a:ln w="9525">
              <a:noFill/>
              <a:round/>
              <a:headEnd/>
              <a:tailEnd/>
            </a:ln>
          </p:spPr>
          <p:txBody>
            <a:bodyPr/>
            <a:lstStyle/>
            <a:p>
              <a:endParaRPr lang="sl-SI"/>
            </a:p>
          </p:txBody>
        </p:sp>
        <p:sp>
          <p:nvSpPr>
            <p:cNvPr id="228677" name="Freeform 325"/>
            <p:cNvSpPr>
              <a:spLocks/>
            </p:cNvSpPr>
            <p:nvPr/>
          </p:nvSpPr>
          <p:spPr bwMode="auto">
            <a:xfrm>
              <a:off x="3394" y="1999"/>
              <a:ext cx="26" cy="26"/>
            </a:xfrm>
            <a:custGeom>
              <a:avLst/>
              <a:gdLst/>
              <a:ahLst/>
              <a:cxnLst>
                <a:cxn ang="0">
                  <a:pos x="52" y="44"/>
                </a:cxn>
                <a:cxn ang="0">
                  <a:pos x="52" y="44"/>
                </a:cxn>
                <a:cxn ang="0">
                  <a:pos x="44" y="43"/>
                </a:cxn>
                <a:cxn ang="0">
                  <a:pos x="36" y="40"/>
                </a:cxn>
                <a:cxn ang="0">
                  <a:pos x="27" y="37"/>
                </a:cxn>
                <a:cxn ang="0">
                  <a:pos x="22" y="31"/>
                </a:cxn>
                <a:cxn ang="0">
                  <a:pos x="16" y="25"/>
                </a:cxn>
                <a:cxn ang="0">
                  <a:pos x="13" y="17"/>
                </a:cxn>
                <a:cxn ang="0">
                  <a:pos x="10" y="9"/>
                </a:cxn>
                <a:cxn ang="0">
                  <a:pos x="9" y="0"/>
                </a:cxn>
                <a:cxn ang="0">
                  <a:pos x="0" y="0"/>
                </a:cxn>
                <a:cxn ang="0">
                  <a:pos x="1" y="11"/>
                </a:cxn>
                <a:cxn ang="0">
                  <a:pos x="4" y="21"/>
                </a:cxn>
                <a:cxn ang="0">
                  <a:pos x="10" y="29"/>
                </a:cxn>
                <a:cxn ang="0">
                  <a:pos x="16" y="38"/>
                </a:cxn>
                <a:cxn ang="0">
                  <a:pos x="23" y="43"/>
                </a:cxn>
                <a:cxn ang="0">
                  <a:pos x="31" y="48"/>
                </a:cxn>
                <a:cxn ang="0">
                  <a:pos x="42" y="51"/>
                </a:cxn>
                <a:cxn ang="0">
                  <a:pos x="52" y="52"/>
                </a:cxn>
                <a:cxn ang="0">
                  <a:pos x="52" y="52"/>
                </a:cxn>
                <a:cxn ang="0">
                  <a:pos x="52" y="44"/>
                </a:cxn>
              </a:cxnLst>
              <a:rect l="0" t="0" r="r" b="b"/>
              <a:pathLst>
                <a:path w="52" h="52">
                  <a:moveTo>
                    <a:pt x="52" y="44"/>
                  </a:moveTo>
                  <a:lnTo>
                    <a:pt x="52" y="44"/>
                  </a:lnTo>
                  <a:lnTo>
                    <a:pt x="44" y="43"/>
                  </a:lnTo>
                  <a:lnTo>
                    <a:pt x="36" y="40"/>
                  </a:lnTo>
                  <a:lnTo>
                    <a:pt x="27" y="37"/>
                  </a:lnTo>
                  <a:lnTo>
                    <a:pt x="22" y="31"/>
                  </a:lnTo>
                  <a:lnTo>
                    <a:pt x="16" y="25"/>
                  </a:lnTo>
                  <a:lnTo>
                    <a:pt x="13" y="17"/>
                  </a:lnTo>
                  <a:lnTo>
                    <a:pt x="10" y="9"/>
                  </a:lnTo>
                  <a:lnTo>
                    <a:pt x="9" y="0"/>
                  </a:lnTo>
                  <a:lnTo>
                    <a:pt x="0" y="0"/>
                  </a:lnTo>
                  <a:lnTo>
                    <a:pt x="1" y="11"/>
                  </a:lnTo>
                  <a:lnTo>
                    <a:pt x="4" y="21"/>
                  </a:lnTo>
                  <a:lnTo>
                    <a:pt x="10" y="29"/>
                  </a:lnTo>
                  <a:lnTo>
                    <a:pt x="16" y="38"/>
                  </a:lnTo>
                  <a:lnTo>
                    <a:pt x="23" y="43"/>
                  </a:lnTo>
                  <a:lnTo>
                    <a:pt x="31" y="48"/>
                  </a:lnTo>
                  <a:lnTo>
                    <a:pt x="42" y="51"/>
                  </a:lnTo>
                  <a:lnTo>
                    <a:pt x="52" y="52"/>
                  </a:lnTo>
                  <a:lnTo>
                    <a:pt x="52" y="52"/>
                  </a:lnTo>
                  <a:lnTo>
                    <a:pt x="52" y="44"/>
                  </a:lnTo>
                  <a:close/>
                </a:path>
              </a:pathLst>
            </a:custGeom>
            <a:solidFill>
              <a:srgbClr val="FFFFFF"/>
            </a:solidFill>
            <a:ln w="9525">
              <a:noFill/>
              <a:round/>
              <a:headEnd/>
              <a:tailEnd/>
            </a:ln>
          </p:spPr>
          <p:txBody>
            <a:bodyPr/>
            <a:lstStyle/>
            <a:p>
              <a:endParaRPr lang="sl-SI"/>
            </a:p>
          </p:txBody>
        </p:sp>
        <p:sp>
          <p:nvSpPr>
            <p:cNvPr id="228678" name="Freeform 326"/>
            <p:cNvSpPr>
              <a:spLocks/>
            </p:cNvSpPr>
            <p:nvPr/>
          </p:nvSpPr>
          <p:spPr bwMode="auto">
            <a:xfrm>
              <a:off x="3420" y="1999"/>
              <a:ext cx="26" cy="26"/>
            </a:xfrm>
            <a:custGeom>
              <a:avLst/>
              <a:gdLst/>
              <a:ahLst/>
              <a:cxnLst>
                <a:cxn ang="0">
                  <a:pos x="44" y="0"/>
                </a:cxn>
                <a:cxn ang="0">
                  <a:pos x="44" y="0"/>
                </a:cxn>
                <a:cxn ang="0">
                  <a:pos x="43" y="9"/>
                </a:cxn>
                <a:cxn ang="0">
                  <a:pos x="40" y="17"/>
                </a:cxn>
                <a:cxn ang="0">
                  <a:pos x="37" y="25"/>
                </a:cxn>
                <a:cxn ang="0">
                  <a:pos x="31" y="31"/>
                </a:cxn>
                <a:cxn ang="0">
                  <a:pos x="25" y="37"/>
                </a:cxn>
                <a:cxn ang="0">
                  <a:pos x="17" y="40"/>
                </a:cxn>
                <a:cxn ang="0">
                  <a:pos x="9" y="43"/>
                </a:cxn>
                <a:cxn ang="0">
                  <a:pos x="0" y="44"/>
                </a:cxn>
                <a:cxn ang="0">
                  <a:pos x="0" y="52"/>
                </a:cxn>
                <a:cxn ang="0">
                  <a:pos x="11" y="51"/>
                </a:cxn>
                <a:cxn ang="0">
                  <a:pos x="21" y="48"/>
                </a:cxn>
                <a:cxn ang="0">
                  <a:pos x="29" y="43"/>
                </a:cxn>
                <a:cxn ang="0">
                  <a:pos x="38" y="38"/>
                </a:cxn>
                <a:cxn ang="0">
                  <a:pos x="43" y="29"/>
                </a:cxn>
                <a:cxn ang="0">
                  <a:pos x="48" y="21"/>
                </a:cxn>
                <a:cxn ang="0">
                  <a:pos x="51" y="11"/>
                </a:cxn>
                <a:cxn ang="0">
                  <a:pos x="52" y="0"/>
                </a:cxn>
                <a:cxn ang="0">
                  <a:pos x="52" y="0"/>
                </a:cxn>
                <a:cxn ang="0">
                  <a:pos x="44" y="0"/>
                </a:cxn>
              </a:cxnLst>
              <a:rect l="0" t="0" r="r" b="b"/>
              <a:pathLst>
                <a:path w="52" h="52">
                  <a:moveTo>
                    <a:pt x="44" y="0"/>
                  </a:moveTo>
                  <a:lnTo>
                    <a:pt x="44" y="0"/>
                  </a:lnTo>
                  <a:lnTo>
                    <a:pt x="43" y="9"/>
                  </a:lnTo>
                  <a:lnTo>
                    <a:pt x="40" y="17"/>
                  </a:lnTo>
                  <a:lnTo>
                    <a:pt x="37" y="25"/>
                  </a:lnTo>
                  <a:lnTo>
                    <a:pt x="31" y="31"/>
                  </a:lnTo>
                  <a:lnTo>
                    <a:pt x="25" y="37"/>
                  </a:lnTo>
                  <a:lnTo>
                    <a:pt x="17" y="40"/>
                  </a:lnTo>
                  <a:lnTo>
                    <a:pt x="9" y="43"/>
                  </a:lnTo>
                  <a:lnTo>
                    <a:pt x="0" y="44"/>
                  </a:lnTo>
                  <a:lnTo>
                    <a:pt x="0" y="52"/>
                  </a:lnTo>
                  <a:lnTo>
                    <a:pt x="11" y="51"/>
                  </a:lnTo>
                  <a:lnTo>
                    <a:pt x="21" y="48"/>
                  </a:lnTo>
                  <a:lnTo>
                    <a:pt x="29" y="43"/>
                  </a:lnTo>
                  <a:lnTo>
                    <a:pt x="38" y="38"/>
                  </a:lnTo>
                  <a:lnTo>
                    <a:pt x="43" y="29"/>
                  </a:lnTo>
                  <a:lnTo>
                    <a:pt x="48" y="21"/>
                  </a:lnTo>
                  <a:lnTo>
                    <a:pt x="51" y="11"/>
                  </a:lnTo>
                  <a:lnTo>
                    <a:pt x="52" y="0"/>
                  </a:lnTo>
                  <a:lnTo>
                    <a:pt x="52" y="0"/>
                  </a:lnTo>
                  <a:lnTo>
                    <a:pt x="44" y="0"/>
                  </a:lnTo>
                  <a:close/>
                </a:path>
              </a:pathLst>
            </a:custGeom>
            <a:solidFill>
              <a:srgbClr val="FFFFFF"/>
            </a:solidFill>
            <a:ln w="9525">
              <a:noFill/>
              <a:round/>
              <a:headEnd/>
              <a:tailEnd/>
            </a:ln>
          </p:spPr>
          <p:txBody>
            <a:bodyPr/>
            <a:lstStyle/>
            <a:p>
              <a:endParaRPr lang="sl-SI"/>
            </a:p>
          </p:txBody>
        </p:sp>
        <p:sp>
          <p:nvSpPr>
            <p:cNvPr id="228679" name="Freeform 327"/>
            <p:cNvSpPr>
              <a:spLocks/>
            </p:cNvSpPr>
            <p:nvPr/>
          </p:nvSpPr>
          <p:spPr bwMode="auto">
            <a:xfrm>
              <a:off x="3420" y="1973"/>
              <a:ext cx="26" cy="26"/>
            </a:xfrm>
            <a:custGeom>
              <a:avLst/>
              <a:gdLst/>
              <a:ahLst/>
              <a:cxnLst>
                <a:cxn ang="0">
                  <a:pos x="0" y="9"/>
                </a:cxn>
                <a:cxn ang="0">
                  <a:pos x="0" y="9"/>
                </a:cxn>
                <a:cxn ang="0">
                  <a:pos x="9" y="10"/>
                </a:cxn>
                <a:cxn ang="0">
                  <a:pos x="17" y="13"/>
                </a:cxn>
                <a:cxn ang="0">
                  <a:pos x="25" y="16"/>
                </a:cxn>
                <a:cxn ang="0">
                  <a:pos x="31" y="22"/>
                </a:cxn>
                <a:cxn ang="0">
                  <a:pos x="37" y="27"/>
                </a:cxn>
                <a:cxn ang="0">
                  <a:pos x="40" y="36"/>
                </a:cxn>
                <a:cxn ang="0">
                  <a:pos x="43" y="44"/>
                </a:cxn>
                <a:cxn ang="0">
                  <a:pos x="44" y="52"/>
                </a:cxn>
                <a:cxn ang="0">
                  <a:pos x="52" y="52"/>
                </a:cxn>
                <a:cxn ang="0">
                  <a:pos x="51" y="42"/>
                </a:cxn>
                <a:cxn ang="0">
                  <a:pos x="48" y="32"/>
                </a:cxn>
                <a:cxn ang="0">
                  <a:pos x="43" y="23"/>
                </a:cxn>
                <a:cxn ang="0">
                  <a:pos x="38" y="16"/>
                </a:cxn>
                <a:cxn ang="0">
                  <a:pos x="29" y="10"/>
                </a:cxn>
                <a:cxn ang="0">
                  <a:pos x="21" y="5"/>
                </a:cxn>
                <a:cxn ang="0">
                  <a:pos x="11" y="1"/>
                </a:cxn>
                <a:cxn ang="0">
                  <a:pos x="0" y="0"/>
                </a:cxn>
                <a:cxn ang="0">
                  <a:pos x="0" y="0"/>
                </a:cxn>
                <a:cxn ang="0">
                  <a:pos x="0" y="9"/>
                </a:cxn>
              </a:cxnLst>
              <a:rect l="0" t="0" r="r" b="b"/>
              <a:pathLst>
                <a:path w="52" h="52">
                  <a:moveTo>
                    <a:pt x="0" y="9"/>
                  </a:moveTo>
                  <a:lnTo>
                    <a:pt x="0" y="9"/>
                  </a:lnTo>
                  <a:lnTo>
                    <a:pt x="9" y="10"/>
                  </a:lnTo>
                  <a:lnTo>
                    <a:pt x="17" y="13"/>
                  </a:lnTo>
                  <a:lnTo>
                    <a:pt x="25" y="16"/>
                  </a:lnTo>
                  <a:lnTo>
                    <a:pt x="31" y="22"/>
                  </a:lnTo>
                  <a:lnTo>
                    <a:pt x="37" y="27"/>
                  </a:lnTo>
                  <a:lnTo>
                    <a:pt x="40" y="36"/>
                  </a:lnTo>
                  <a:lnTo>
                    <a:pt x="43" y="44"/>
                  </a:lnTo>
                  <a:lnTo>
                    <a:pt x="44" y="52"/>
                  </a:lnTo>
                  <a:lnTo>
                    <a:pt x="52" y="52"/>
                  </a:lnTo>
                  <a:lnTo>
                    <a:pt x="51" y="42"/>
                  </a:lnTo>
                  <a:lnTo>
                    <a:pt x="48" y="32"/>
                  </a:lnTo>
                  <a:lnTo>
                    <a:pt x="43" y="23"/>
                  </a:lnTo>
                  <a:lnTo>
                    <a:pt x="38" y="16"/>
                  </a:lnTo>
                  <a:lnTo>
                    <a:pt x="29" y="10"/>
                  </a:lnTo>
                  <a:lnTo>
                    <a:pt x="21" y="5"/>
                  </a:lnTo>
                  <a:lnTo>
                    <a:pt x="11" y="1"/>
                  </a:lnTo>
                  <a:lnTo>
                    <a:pt x="0" y="0"/>
                  </a:lnTo>
                  <a:lnTo>
                    <a:pt x="0" y="0"/>
                  </a:lnTo>
                  <a:lnTo>
                    <a:pt x="0" y="9"/>
                  </a:lnTo>
                  <a:close/>
                </a:path>
              </a:pathLst>
            </a:custGeom>
            <a:solidFill>
              <a:srgbClr val="FFFFFF"/>
            </a:solidFill>
            <a:ln w="9525">
              <a:noFill/>
              <a:round/>
              <a:headEnd/>
              <a:tailEnd/>
            </a:ln>
          </p:spPr>
          <p:txBody>
            <a:bodyPr/>
            <a:lstStyle/>
            <a:p>
              <a:endParaRPr lang="sl-SI"/>
            </a:p>
          </p:txBody>
        </p:sp>
        <p:sp>
          <p:nvSpPr>
            <p:cNvPr id="228680" name="Freeform 328"/>
            <p:cNvSpPr>
              <a:spLocks/>
            </p:cNvSpPr>
            <p:nvPr/>
          </p:nvSpPr>
          <p:spPr bwMode="auto">
            <a:xfrm>
              <a:off x="3168" y="1742"/>
              <a:ext cx="26" cy="27"/>
            </a:xfrm>
            <a:custGeom>
              <a:avLst/>
              <a:gdLst/>
              <a:ahLst/>
              <a:cxnLst>
                <a:cxn ang="0">
                  <a:pos x="0" y="0"/>
                </a:cxn>
                <a:cxn ang="0">
                  <a:pos x="0" y="0"/>
                </a:cxn>
                <a:cxn ang="0">
                  <a:pos x="1" y="11"/>
                </a:cxn>
                <a:cxn ang="0">
                  <a:pos x="4" y="21"/>
                </a:cxn>
                <a:cxn ang="0">
                  <a:pos x="9" y="29"/>
                </a:cxn>
                <a:cxn ang="0">
                  <a:pos x="15" y="38"/>
                </a:cxn>
                <a:cxn ang="0">
                  <a:pos x="22" y="44"/>
                </a:cxn>
                <a:cxn ang="0">
                  <a:pos x="31" y="49"/>
                </a:cxn>
                <a:cxn ang="0">
                  <a:pos x="41" y="52"/>
                </a:cxn>
                <a:cxn ang="0">
                  <a:pos x="52" y="53"/>
                </a:cxn>
                <a:cxn ang="0">
                  <a:pos x="52" y="45"/>
                </a:cxn>
                <a:cxn ang="0">
                  <a:pos x="43" y="44"/>
                </a:cxn>
                <a:cxn ang="0">
                  <a:pos x="35" y="41"/>
                </a:cxn>
                <a:cxn ang="0">
                  <a:pos x="27" y="38"/>
                </a:cxn>
                <a:cxn ang="0">
                  <a:pos x="21" y="32"/>
                </a:cxn>
                <a:cxn ang="0">
                  <a:pos x="15" y="25"/>
                </a:cxn>
                <a:cxn ang="0">
                  <a:pos x="12" y="17"/>
                </a:cxn>
                <a:cxn ang="0">
                  <a:pos x="9" y="9"/>
                </a:cxn>
                <a:cxn ang="0">
                  <a:pos x="8" y="0"/>
                </a:cxn>
                <a:cxn ang="0">
                  <a:pos x="8" y="0"/>
                </a:cxn>
                <a:cxn ang="0">
                  <a:pos x="0" y="0"/>
                </a:cxn>
              </a:cxnLst>
              <a:rect l="0" t="0" r="r" b="b"/>
              <a:pathLst>
                <a:path w="52" h="53">
                  <a:moveTo>
                    <a:pt x="0" y="0"/>
                  </a:moveTo>
                  <a:lnTo>
                    <a:pt x="0" y="0"/>
                  </a:lnTo>
                  <a:lnTo>
                    <a:pt x="1" y="11"/>
                  </a:lnTo>
                  <a:lnTo>
                    <a:pt x="4" y="21"/>
                  </a:lnTo>
                  <a:lnTo>
                    <a:pt x="9" y="29"/>
                  </a:lnTo>
                  <a:lnTo>
                    <a:pt x="15" y="38"/>
                  </a:lnTo>
                  <a:lnTo>
                    <a:pt x="22" y="44"/>
                  </a:lnTo>
                  <a:lnTo>
                    <a:pt x="31" y="49"/>
                  </a:lnTo>
                  <a:lnTo>
                    <a:pt x="41" y="52"/>
                  </a:lnTo>
                  <a:lnTo>
                    <a:pt x="52" y="53"/>
                  </a:lnTo>
                  <a:lnTo>
                    <a:pt x="52" y="45"/>
                  </a:lnTo>
                  <a:lnTo>
                    <a:pt x="43" y="44"/>
                  </a:lnTo>
                  <a:lnTo>
                    <a:pt x="35" y="41"/>
                  </a:lnTo>
                  <a:lnTo>
                    <a:pt x="27" y="38"/>
                  </a:lnTo>
                  <a:lnTo>
                    <a:pt x="21" y="32"/>
                  </a:lnTo>
                  <a:lnTo>
                    <a:pt x="15" y="25"/>
                  </a:lnTo>
                  <a:lnTo>
                    <a:pt x="12" y="17"/>
                  </a:lnTo>
                  <a:lnTo>
                    <a:pt x="9" y="9"/>
                  </a:lnTo>
                  <a:lnTo>
                    <a:pt x="8" y="0"/>
                  </a:lnTo>
                  <a:lnTo>
                    <a:pt x="8" y="0"/>
                  </a:lnTo>
                  <a:lnTo>
                    <a:pt x="0" y="0"/>
                  </a:lnTo>
                  <a:close/>
                </a:path>
              </a:pathLst>
            </a:custGeom>
            <a:solidFill>
              <a:srgbClr val="FFFFFF"/>
            </a:solidFill>
            <a:ln w="9525">
              <a:noFill/>
              <a:round/>
              <a:headEnd/>
              <a:tailEnd/>
            </a:ln>
          </p:spPr>
          <p:txBody>
            <a:bodyPr/>
            <a:lstStyle/>
            <a:p>
              <a:endParaRPr lang="sl-SI"/>
            </a:p>
          </p:txBody>
        </p:sp>
        <p:sp>
          <p:nvSpPr>
            <p:cNvPr id="228681" name="Freeform 329"/>
            <p:cNvSpPr>
              <a:spLocks/>
            </p:cNvSpPr>
            <p:nvPr/>
          </p:nvSpPr>
          <p:spPr bwMode="auto">
            <a:xfrm>
              <a:off x="3168" y="1716"/>
              <a:ext cx="26" cy="26"/>
            </a:xfrm>
            <a:custGeom>
              <a:avLst/>
              <a:gdLst/>
              <a:ahLst/>
              <a:cxnLst>
                <a:cxn ang="0">
                  <a:pos x="52" y="0"/>
                </a:cxn>
                <a:cxn ang="0">
                  <a:pos x="52" y="0"/>
                </a:cxn>
                <a:cxn ang="0">
                  <a:pos x="41" y="2"/>
                </a:cxn>
                <a:cxn ang="0">
                  <a:pos x="31" y="5"/>
                </a:cxn>
                <a:cxn ang="0">
                  <a:pos x="22" y="10"/>
                </a:cxn>
                <a:cxn ang="0">
                  <a:pos x="15" y="16"/>
                </a:cxn>
                <a:cxn ang="0">
                  <a:pos x="9" y="23"/>
                </a:cxn>
                <a:cxn ang="0">
                  <a:pos x="4" y="32"/>
                </a:cxn>
                <a:cxn ang="0">
                  <a:pos x="1" y="42"/>
                </a:cxn>
                <a:cxn ang="0">
                  <a:pos x="0" y="52"/>
                </a:cxn>
                <a:cxn ang="0">
                  <a:pos x="8" y="52"/>
                </a:cxn>
                <a:cxn ang="0">
                  <a:pos x="9" y="44"/>
                </a:cxn>
                <a:cxn ang="0">
                  <a:pos x="12" y="36"/>
                </a:cxn>
                <a:cxn ang="0">
                  <a:pos x="15" y="27"/>
                </a:cxn>
                <a:cxn ang="0">
                  <a:pos x="21" y="22"/>
                </a:cxn>
                <a:cxn ang="0">
                  <a:pos x="27" y="16"/>
                </a:cxn>
                <a:cxn ang="0">
                  <a:pos x="35" y="13"/>
                </a:cxn>
                <a:cxn ang="0">
                  <a:pos x="43" y="10"/>
                </a:cxn>
                <a:cxn ang="0">
                  <a:pos x="52" y="9"/>
                </a:cxn>
                <a:cxn ang="0">
                  <a:pos x="52" y="9"/>
                </a:cxn>
                <a:cxn ang="0">
                  <a:pos x="52" y="0"/>
                </a:cxn>
              </a:cxnLst>
              <a:rect l="0" t="0" r="r" b="b"/>
              <a:pathLst>
                <a:path w="52" h="52">
                  <a:moveTo>
                    <a:pt x="52" y="0"/>
                  </a:moveTo>
                  <a:lnTo>
                    <a:pt x="52" y="0"/>
                  </a:lnTo>
                  <a:lnTo>
                    <a:pt x="41" y="2"/>
                  </a:lnTo>
                  <a:lnTo>
                    <a:pt x="31" y="5"/>
                  </a:lnTo>
                  <a:lnTo>
                    <a:pt x="22" y="10"/>
                  </a:lnTo>
                  <a:lnTo>
                    <a:pt x="15" y="16"/>
                  </a:lnTo>
                  <a:lnTo>
                    <a:pt x="9" y="23"/>
                  </a:lnTo>
                  <a:lnTo>
                    <a:pt x="4" y="32"/>
                  </a:lnTo>
                  <a:lnTo>
                    <a:pt x="1" y="42"/>
                  </a:lnTo>
                  <a:lnTo>
                    <a:pt x="0" y="52"/>
                  </a:lnTo>
                  <a:lnTo>
                    <a:pt x="8" y="52"/>
                  </a:lnTo>
                  <a:lnTo>
                    <a:pt x="9" y="44"/>
                  </a:lnTo>
                  <a:lnTo>
                    <a:pt x="12" y="36"/>
                  </a:lnTo>
                  <a:lnTo>
                    <a:pt x="15" y="27"/>
                  </a:lnTo>
                  <a:lnTo>
                    <a:pt x="21" y="22"/>
                  </a:lnTo>
                  <a:lnTo>
                    <a:pt x="27" y="16"/>
                  </a:lnTo>
                  <a:lnTo>
                    <a:pt x="35" y="13"/>
                  </a:lnTo>
                  <a:lnTo>
                    <a:pt x="43" y="10"/>
                  </a:lnTo>
                  <a:lnTo>
                    <a:pt x="52" y="9"/>
                  </a:lnTo>
                  <a:lnTo>
                    <a:pt x="52" y="9"/>
                  </a:lnTo>
                  <a:lnTo>
                    <a:pt x="52" y="0"/>
                  </a:lnTo>
                  <a:close/>
                </a:path>
              </a:pathLst>
            </a:custGeom>
            <a:solidFill>
              <a:srgbClr val="FFFFFF"/>
            </a:solidFill>
            <a:ln w="9525">
              <a:noFill/>
              <a:round/>
              <a:headEnd/>
              <a:tailEnd/>
            </a:ln>
          </p:spPr>
          <p:txBody>
            <a:bodyPr/>
            <a:lstStyle/>
            <a:p>
              <a:endParaRPr lang="sl-SI"/>
            </a:p>
          </p:txBody>
        </p:sp>
        <p:sp>
          <p:nvSpPr>
            <p:cNvPr id="228682" name="Freeform 330"/>
            <p:cNvSpPr>
              <a:spLocks/>
            </p:cNvSpPr>
            <p:nvPr/>
          </p:nvSpPr>
          <p:spPr bwMode="auto">
            <a:xfrm>
              <a:off x="3194" y="1716"/>
              <a:ext cx="26" cy="26"/>
            </a:xfrm>
            <a:custGeom>
              <a:avLst/>
              <a:gdLst/>
              <a:ahLst/>
              <a:cxnLst>
                <a:cxn ang="0">
                  <a:pos x="51" y="52"/>
                </a:cxn>
                <a:cxn ang="0">
                  <a:pos x="51" y="52"/>
                </a:cxn>
                <a:cxn ang="0">
                  <a:pos x="50" y="42"/>
                </a:cxn>
                <a:cxn ang="0">
                  <a:pos x="47" y="32"/>
                </a:cxn>
                <a:cxn ang="0">
                  <a:pos x="42" y="23"/>
                </a:cxn>
                <a:cxn ang="0">
                  <a:pos x="37" y="16"/>
                </a:cxn>
                <a:cxn ang="0">
                  <a:pos x="29" y="10"/>
                </a:cxn>
                <a:cxn ang="0">
                  <a:pos x="20" y="5"/>
                </a:cxn>
                <a:cxn ang="0">
                  <a:pos x="10" y="2"/>
                </a:cxn>
                <a:cxn ang="0">
                  <a:pos x="0" y="0"/>
                </a:cxn>
                <a:cxn ang="0">
                  <a:pos x="0" y="9"/>
                </a:cxn>
                <a:cxn ang="0">
                  <a:pos x="8" y="10"/>
                </a:cxn>
                <a:cxn ang="0">
                  <a:pos x="16" y="13"/>
                </a:cxn>
                <a:cxn ang="0">
                  <a:pos x="24" y="16"/>
                </a:cxn>
                <a:cxn ang="0">
                  <a:pos x="31" y="22"/>
                </a:cxn>
                <a:cxn ang="0">
                  <a:pos x="36" y="27"/>
                </a:cxn>
                <a:cxn ang="0">
                  <a:pos x="39" y="36"/>
                </a:cxn>
                <a:cxn ang="0">
                  <a:pos x="42" y="44"/>
                </a:cxn>
                <a:cxn ang="0">
                  <a:pos x="43" y="52"/>
                </a:cxn>
                <a:cxn ang="0">
                  <a:pos x="43" y="52"/>
                </a:cxn>
                <a:cxn ang="0">
                  <a:pos x="51" y="52"/>
                </a:cxn>
              </a:cxnLst>
              <a:rect l="0" t="0" r="r" b="b"/>
              <a:pathLst>
                <a:path w="51" h="52">
                  <a:moveTo>
                    <a:pt x="51" y="52"/>
                  </a:moveTo>
                  <a:lnTo>
                    <a:pt x="51" y="52"/>
                  </a:lnTo>
                  <a:lnTo>
                    <a:pt x="50" y="42"/>
                  </a:lnTo>
                  <a:lnTo>
                    <a:pt x="47" y="32"/>
                  </a:lnTo>
                  <a:lnTo>
                    <a:pt x="42" y="23"/>
                  </a:lnTo>
                  <a:lnTo>
                    <a:pt x="37" y="16"/>
                  </a:lnTo>
                  <a:lnTo>
                    <a:pt x="29" y="10"/>
                  </a:lnTo>
                  <a:lnTo>
                    <a:pt x="20" y="5"/>
                  </a:lnTo>
                  <a:lnTo>
                    <a:pt x="10" y="2"/>
                  </a:lnTo>
                  <a:lnTo>
                    <a:pt x="0" y="0"/>
                  </a:lnTo>
                  <a:lnTo>
                    <a:pt x="0" y="9"/>
                  </a:lnTo>
                  <a:lnTo>
                    <a:pt x="8" y="10"/>
                  </a:lnTo>
                  <a:lnTo>
                    <a:pt x="16" y="13"/>
                  </a:lnTo>
                  <a:lnTo>
                    <a:pt x="24" y="16"/>
                  </a:lnTo>
                  <a:lnTo>
                    <a:pt x="31" y="22"/>
                  </a:lnTo>
                  <a:lnTo>
                    <a:pt x="36" y="27"/>
                  </a:lnTo>
                  <a:lnTo>
                    <a:pt x="39" y="36"/>
                  </a:lnTo>
                  <a:lnTo>
                    <a:pt x="42" y="44"/>
                  </a:lnTo>
                  <a:lnTo>
                    <a:pt x="43" y="52"/>
                  </a:lnTo>
                  <a:lnTo>
                    <a:pt x="43" y="52"/>
                  </a:lnTo>
                  <a:lnTo>
                    <a:pt x="51" y="52"/>
                  </a:lnTo>
                  <a:close/>
                </a:path>
              </a:pathLst>
            </a:custGeom>
            <a:solidFill>
              <a:srgbClr val="FFFFFF"/>
            </a:solidFill>
            <a:ln w="9525">
              <a:noFill/>
              <a:round/>
              <a:headEnd/>
              <a:tailEnd/>
            </a:ln>
          </p:spPr>
          <p:txBody>
            <a:bodyPr/>
            <a:lstStyle/>
            <a:p>
              <a:endParaRPr lang="sl-SI"/>
            </a:p>
          </p:txBody>
        </p:sp>
        <p:sp>
          <p:nvSpPr>
            <p:cNvPr id="228683" name="Freeform 331"/>
            <p:cNvSpPr>
              <a:spLocks/>
            </p:cNvSpPr>
            <p:nvPr/>
          </p:nvSpPr>
          <p:spPr bwMode="auto">
            <a:xfrm>
              <a:off x="3194" y="1742"/>
              <a:ext cx="26" cy="27"/>
            </a:xfrm>
            <a:custGeom>
              <a:avLst/>
              <a:gdLst/>
              <a:ahLst/>
              <a:cxnLst>
                <a:cxn ang="0">
                  <a:pos x="0" y="53"/>
                </a:cxn>
                <a:cxn ang="0">
                  <a:pos x="0" y="53"/>
                </a:cxn>
                <a:cxn ang="0">
                  <a:pos x="10" y="52"/>
                </a:cxn>
                <a:cxn ang="0">
                  <a:pos x="20" y="49"/>
                </a:cxn>
                <a:cxn ang="0">
                  <a:pos x="29" y="44"/>
                </a:cxn>
                <a:cxn ang="0">
                  <a:pos x="37" y="38"/>
                </a:cxn>
                <a:cxn ang="0">
                  <a:pos x="42" y="29"/>
                </a:cxn>
                <a:cxn ang="0">
                  <a:pos x="47" y="21"/>
                </a:cxn>
                <a:cxn ang="0">
                  <a:pos x="50" y="11"/>
                </a:cxn>
                <a:cxn ang="0">
                  <a:pos x="51" y="0"/>
                </a:cxn>
                <a:cxn ang="0">
                  <a:pos x="43" y="0"/>
                </a:cxn>
                <a:cxn ang="0">
                  <a:pos x="42" y="9"/>
                </a:cxn>
                <a:cxn ang="0">
                  <a:pos x="39" y="17"/>
                </a:cxn>
                <a:cxn ang="0">
                  <a:pos x="36" y="25"/>
                </a:cxn>
                <a:cxn ang="0">
                  <a:pos x="31" y="32"/>
                </a:cxn>
                <a:cxn ang="0">
                  <a:pos x="24" y="38"/>
                </a:cxn>
                <a:cxn ang="0">
                  <a:pos x="16" y="41"/>
                </a:cxn>
                <a:cxn ang="0">
                  <a:pos x="8" y="44"/>
                </a:cxn>
                <a:cxn ang="0">
                  <a:pos x="0" y="45"/>
                </a:cxn>
                <a:cxn ang="0">
                  <a:pos x="0" y="45"/>
                </a:cxn>
                <a:cxn ang="0">
                  <a:pos x="0" y="53"/>
                </a:cxn>
              </a:cxnLst>
              <a:rect l="0" t="0" r="r" b="b"/>
              <a:pathLst>
                <a:path w="51" h="53">
                  <a:moveTo>
                    <a:pt x="0" y="53"/>
                  </a:moveTo>
                  <a:lnTo>
                    <a:pt x="0" y="53"/>
                  </a:lnTo>
                  <a:lnTo>
                    <a:pt x="10" y="52"/>
                  </a:lnTo>
                  <a:lnTo>
                    <a:pt x="20" y="49"/>
                  </a:lnTo>
                  <a:lnTo>
                    <a:pt x="29" y="44"/>
                  </a:lnTo>
                  <a:lnTo>
                    <a:pt x="37" y="38"/>
                  </a:lnTo>
                  <a:lnTo>
                    <a:pt x="42" y="29"/>
                  </a:lnTo>
                  <a:lnTo>
                    <a:pt x="47" y="21"/>
                  </a:lnTo>
                  <a:lnTo>
                    <a:pt x="50" y="11"/>
                  </a:lnTo>
                  <a:lnTo>
                    <a:pt x="51" y="0"/>
                  </a:lnTo>
                  <a:lnTo>
                    <a:pt x="43" y="0"/>
                  </a:lnTo>
                  <a:lnTo>
                    <a:pt x="42" y="9"/>
                  </a:lnTo>
                  <a:lnTo>
                    <a:pt x="39" y="17"/>
                  </a:lnTo>
                  <a:lnTo>
                    <a:pt x="36" y="25"/>
                  </a:lnTo>
                  <a:lnTo>
                    <a:pt x="31" y="32"/>
                  </a:lnTo>
                  <a:lnTo>
                    <a:pt x="24" y="38"/>
                  </a:lnTo>
                  <a:lnTo>
                    <a:pt x="16" y="41"/>
                  </a:lnTo>
                  <a:lnTo>
                    <a:pt x="8" y="44"/>
                  </a:lnTo>
                  <a:lnTo>
                    <a:pt x="0" y="45"/>
                  </a:lnTo>
                  <a:lnTo>
                    <a:pt x="0" y="45"/>
                  </a:lnTo>
                  <a:lnTo>
                    <a:pt x="0" y="53"/>
                  </a:lnTo>
                  <a:close/>
                </a:path>
              </a:pathLst>
            </a:custGeom>
            <a:solidFill>
              <a:srgbClr val="FFFFFF"/>
            </a:solidFill>
            <a:ln w="9525">
              <a:noFill/>
              <a:round/>
              <a:headEnd/>
              <a:tailEnd/>
            </a:ln>
          </p:spPr>
          <p:txBody>
            <a:bodyPr/>
            <a:lstStyle/>
            <a:p>
              <a:endParaRPr lang="sl-SI"/>
            </a:p>
          </p:txBody>
        </p:sp>
        <p:sp>
          <p:nvSpPr>
            <p:cNvPr id="228684" name="Freeform 332"/>
            <p:cNvSpPr>
              <a:spLocks/>
            </p:cNvSpPr>
            <p:nvPr/>
          </p:nvSpPr>
          <p:spPr bwMode="auto">
            <a:xfrm>
              <a:off x="3168" y="1922"/>
              <a:ext cx="26" cy="26"/>
            </a:xfrm>
            <a:custGeom>
              <a:avLst/>
              <a:gdLst/>
              <a:ahLst/>
              <a:cxnLst>
                <a:cxn ang="0">
                  <a:pos x="8" y="52"/>
                </a:cxn>
                <a:cxn ang="0">
                  <a:pos x="8" y="52"/>
                </a:cxn>
                <a:cxn ang="0">
                  <a:pos x="9" y="43"/>
                </a:cxn>
                <a:cxn ang="0">
                  <a:pos x="12" y="35"/>
                </a:cxn>
                <a:cxn ang="0">
                  <a:pos x="15" y="27"/>
                </a:cxn>
                <a:cxn ang="0">
                  <a:pos x="21" y="22"/>
                </a:cxn>
                <a:cxn ang="0">
                  <a:pos x="27" y="15"/>
                </a:cxn>
                <a:cxn ang="0">
                  <a:pos x="35" y="12"/>
                </a:cxn>
                <a:cxn ang="0">
                  <a:pos x="43" y="9"/>
                </a:cxn>
                <a:cxn ang="0">
                  <a:pos x="52" y="8"/>
                </a:cxn>
                <a:cxn ang="0">
                  <a:pos x="52" y="0"/>
                </a:cxn>
                <a:cxn ang="0">
                  <a:pos x="41" y="1"/>
                </a:cxn>
                <a:cxn ang="0">
                  <a:pos x="31" y="4"/>
                </a:cxn>
                <a:cxn ang="0">
                  <a:pos x="22" y="9"/>
                </a:cxn>
                <a:cxn ang="0">
                  <a:pos x="15" y="15"/>
                </a:cxn>
                <a:cxn ang="0">
                  <a:pos x="9" y="23"/>
                </a:cxn>
                <a:cxn ang="0">
                  <a:pos x="4" y="31"/>
                </a:cxn>
                <a:cxn ang="0">
                  <a:pos x="1" y="41"/>
                </a:cxn>
                <a:cxn ang="0">
                  <a:pos x="0" y="52"/>
                </a:cxn>
                <a:cxn ang="0">
                  <a:pos x="0" y="52"/>
                </a:cxn>
                <a:cxn ang="0">
                  <a:pos x="8" y="52"/>
                </a:cxn>
              </a:cxnLst>
              <a:rect l="0" t="0" r="r" b="b"/>
              <a:pathLst>
                <a:path w="52" h="52">
                  <a:moveTo>
                    <a:pt x="8" y="52"/>
                  </a:moveTo>
                  <a:lnTo>
                    <a:pt x="8" y="52"/>
                  </a:lnTo>
                  <a:lnTo>
                    <a:pt x="9" y="43"/>
                  </a:lnTo>
                  <a:lnTo>
                    <a:pt x="12" y="35"/>
                  </a:lnTo>
                  <a:lnTo>
                    <a:pt x="15" y="27"/>
                  </a:lnTo>
                  <a:lnTo>
                    <a:pt x="21" y="22"/>
                  </a:lnTo>
                  <a:lnTo>
                    <a:pt x="27" y="15"/>
                  </a:lnTo>
                  <a:lnTo>
                    <a:pt x="35" y="12"/>
                  </a:lnTo>
                  <a:lnTo>
                    <a:pt x="43" y="9"/>
                  </a:lnTo>
                  <a:lnTo>
                    <a:pt x="52" y="8"/>
                  </a:lnTo>
                  <a:lnTo>
                    <a:pt x="52" y="0"/>
                  </a:lnTo>
                  <a:lnTo>
                    <a:pt x="41" y="1"/>
                  </a:lnTo>
                  <a:lnTo>
                    <a:pt x="31" y="4"/>
                  </a:lnTo>
                  <a:lnTo>
                    <a:pt x="22" y="9"/>
                  </a:lnTo>
                  <a:lnTo>
                    <a:pt x="15" y="15"/>
                  </a:lnTo>
                  <a:lnTo>
                    <a:pt x="9" y="23"/>
                  </a:lnTo>
                  <a:lnTo>
                    <a:pt x="4" y="31"/>
                  </a:lnTo>
                  <a:lnTo>
                    <a:pt x="1" y="41"/>
                  </a:lnTo>
                  <a:lnTo>
                    <a:pt x="0" y="52"/>
                  </a:lnTo>
                  <a:lnTo>
                    <a:pt x="0" y="52"/>
                  </a:lnTo>
                  <a:lnTo>
                    <a:pt x="8" y="52"/>
                  </a:lnTo>
                  <a:close/>
                </a:path>
              </a:pathLst>
            </a:custGeom>
            <a:solidFill>
              <a:srgbClr val="FFFFFF"/>
            </a:solidFill>
            <a:ln w="9525">
              <a:noFill/>
              <a:round/>
              <a:headEnd/>
              <a:tailEnd/>
            </a:ln>
          </p:spPr>
          <p:txBody>
            <a:bodyPr/>
            <a:lstStyle/>
            <a:p>
              <a:endParaRPr lang="sl-SI"/>
            </a:p>
          </p:txBody>
        </p:sp>
        <p:sp>
          <p:nvSpPr>
            <p:cNvPr id="228685" name="Freeform 333"/>
            <p:cNvSpPr>
              <a:spLocks/>
            </p:cNvSpPr>
            <p:nvPr/>
          </p:nvSpPr>
          <p:spPr bwMode="auto">
            <a:xfrm>
              <a:off x="3168" y="1948"/>
              <a:ext cx="26" cy="27"/>
            </a:xfrm>
            <a:custGeom>
              <a:avLst/>
              <a:gdLst/>
              <a:ahLst/>
              <a:cxnLst>
                <a:cxn ang="0">
                  <a:pos x="52" y="44"/>
                </a:cxn>
                <a:cxn ang="0">
                  <a:pos x="52" y="44"/>
                </a:cxn>
                <a:cxn ang="0">
                  <a:pos x="43" y="43"/>
                </a:cxn>
                <a:cxn ang="0">
                  <a:pos x="35" y="40"/>
                </a:cxn>
                <a:cxn ang="0">
                  <a:pos x="27" y="37"/>
                </a:cxn>
                <a:cxn ang="0">
                  <a:pos x="21" y="31"/>
                </a:cxn>
                <a:cxn ang="0">
                  <a:pos x="15" y="25"/>
                </a:cxn>
                <a:cxn ang="0">
                  <a:pos x="12" y="16"/>
                </a:cxn>
                <a:cxn ang="0">
                  <a:pos x="9" y="8"/>
                </a:cxn>
                <a:cxn ang="0">
                  <a:pos x="8" y="0"/>
                </a:cxn>
                <a:cxn ang="0">
                  <a:pos x="0" y="0"/>
                </a:cxn>
                <a:cxn ang="0">
                  <a:pos x="1" y="10"/>
                </a:cxn>
                <a:cxn ang="0">
                  <a:pos x="4" y="20"/>
                </a:cxn>
                <a:cxn ang="0">
                  <a:pos x="9" y="29"/>
                </a:cxn>
                <a:cxn ang="0">
                  <a:pos x="15" y="37"/>
                </a:cxn>
                <a:cxn ang="0">
                  <a:pos x="22" y="43"/>
                </a:cxn>
                <a:cxn ang="0">
                  <a:pos x="31" y="48"/>
                </a:cxn>
                <a:cxn ang="0">
                  <a:pos x="41" y="52"/>
                </a:cxn>
                <a:cxn ang="0">
                  <a:pos x="52" y="53"/>
                </a:cxn>
                <a:cxn ang="0">
                  <a:pos x="52" y="53"/>
                </a:cxn>
                <a:cxn ang="0">
                  <a:pos x="52" y="44"/>
                </a:cxn>
              </a:cxnLst>
              <a:rect l="0" t="0" r="r" b="b"/>
              <a:pathLst>
                <a:path w="52" h="53">
                  <a:moveTo>
                    <a:pt x="52" y="44"/>
                  </a:moveTo>
                  <a:lnTo>
                    <a:pt x="52" y="44"/>
                  </a:lnTo>
                  <a:lnTo>
                    <a:pt x="43" y="43"/>
                  </a:lnTo>
                  <a:lnTo>
                    <a:pt x="35" y="40"/>
                  </a:lnTo>
                  <a:lnTo>
                    <a:pt x="27" y="37"/>
                  </a:lnTo>
                  <a:lnTo>
                    <a:pt x="21" y="31"/>
                  </a:lnTo>
                  <a:lnTo>
                    <a:pt x="15" y="25"/>
                  </a:lnTo>
                  <a:lnTo>
                    <a:pt x="12" y="16"/>
                  </a:lnTo>
                  <a:lnTo>
                    <a:pt x="9" y="8"/>
                  </a:lnTo>
                  <a:lnTo>
                    <a:pt x="8" y="0"/>
                  </a:lnTo>
                  <a:lnTo>
                    <a:pt x="0" y="0"/>
                  </a:lnTo>
                  <a:lnTo>
                    <a:pt x="1" y="10"/>
                  </a:lnTo>
                  <a:lnTo>
                    <a:pt x="4" y="20"/>
                  </a:lnTo>
                  <a:lnTo>
                    <a:pt x="9" y="29"/>
                  </a:lnTo>
                  <a:lnTo>
                    <a:pt x="15" y="37"/>
                  </a:lnTo>
                  <a:lnTo>
                    <a:pt x="22" y="43"/>
                  </a:lnTo>
                  <a:lnTo>
                    <a:pt x="31" y="48"/>
                  </a:lnTo>
                  <a:lnTo>
                    <a:pt x="41" y="52"/>
                  </a:lnTo>
                  <a:lnTo>
                    <a:pt x="52" y="53"/>
                  </a:lnTo>
                  <a:lnTo>
                    <a:pt x="52" y="53"/>
                  </a:lnTo>
                  <a:lnTo>
                    <a:pt x="52" y="44"/>
                  </a:lnTo>
                  <a:close/>
                </a:path>
              </a:pathLst>
            </a:custGeom>
            <a:solidFill>
              <a:srgbClr val="FFFFFF"/>
            </a:solidFill>
            <a:ln w="9525">
              <a:noFill/>
              <a:round/>
              <a:headEnd/>
              <a:tailEnd/>
            </a:ln>
          </p:spPr>
          <p:txBody>
            <a:bodyPr/>
            <a:lstStyle/>
            <a:p>
              <a:endParaRPr lang="sl-SI"/>
            </a:p>
          </p:txBody>
        </p:sp>
        <p:sp>
          <p:nvSpPr>
            <p:cNvPr id="228686" name="Freeform 334"/>
            <p:cNvSpPr>
              <a:spLocks/>
            </p:cNvSpPr>
            <p:nvPr/>
          </p:nvSpPr>
          <p:spPr bwMode="auto">
            <a:xfrm>
              <a:off x="3194" y="1948"/>
              <a:ext cx="26" cy="27"/>
            </a:xfrm>
            <a:custGeom>
              <a:avLst/>
              <a:gdLst/>
              <a:ahLst/>
              <a:cxnLst>
                <a:cxn ang="0">
                  <a:pos x="43" y="0"/>
                </a:cxn>
                <a:cxn ang="0">
                  <a:pos x="43" y="0"/>
                </a:cxn>
                <a:cxn ang="0">
                  <a:pos x="42" y="8"/>
                </a:cxn>
                <a:cxn ang="0">
                  <a:pos x="39" y="16"/>
                </a:cxn>
                <a:cxn ang="0">
                  <a:pos x="36" y="25"/>
                </a:cxn>
                <a:cxn ang="0">
                  <a:pos x="31" y="31"/>
                </a:cxn>
                <a:cxn ang="0">
                  <a:pos x="24" y="37"/>
                </a:cxn>
                <a:cxn ang="0">
                  <a:pos x="16" y="40"/>
                </a:cxn>
                <a:cxn ang="0">
                  <a:pos x="8" y="43"/>
                </a:cxn>
                <a:cxn ang="0">
                  <a:pos x="0" y="44"/>
                </a:cxn>
                <a:cxn ang="0">
                  <a:pos x="0" y="53"/>
                </a:cxn>
                <a:cxn ang="0">
                  <a:pos x="10" y="52"/>
                </a:cxn>
                <a:cxn ang="0">
                  <a:pos x="20" y="48"/>
                </a:cxn>
                <a:cxn ang="0">
                  <a:pos x="29" y="43"/>
                </a:cxn>
                <a:cxn ang="0">
                  <a:pos x="37" y="37"/>
                </a:cxn>
                <a:cxn ang="0">
                  <a:pos x="42" y="29"/>
                </a:cxn>
                <a:cxn ang="0">
                  <a:pos x="47" y="20"/>
                </a:cxn>
                <a:cxn ang="0">
                  <a:pos x="50" y="10"/>
                </a:cxn>
                <a:cxn ang="0">
                  <a:pos x="51" y="0"/>
                </a:cxn>
                <a:cxn ang="0">
                  <a:pos x="51" y="0"/>
                </a:cxn>
                <a:cxn ang="0">
                  <a:pos x="43" y="0"/>
                </a:cxn>
              </a:cxnLst>
              <a:rect l="0" t="0" r="r" b="b"/>
              <a:pathLst>
                <a:path w="51" h="53">
                  <a:moveTo>
                    <a:pt x="43" y="0"/>
                  </a:moveTo>
                  <a:lnTo>
                    <a:pt x="43" y="0"/>
                  </a:lnTo>
                  <a:lnTo>
                    <a:pt x="42" y="8"/>
                  </a:lnTo>
                  <a:lnTo>
                    <a:pt x="39" y="16"/>
                  </a:lnTo>
                  <a:lnTo>
                    <a:pt x="36" y="25"/>
                  </a:lnTo>
                  <a:lnTo>
                    <a:pt x="31" y="31"/>
                  </a:lnTo>
                  <a:lnTo>
                    <a:pt x="24" y="37"/>
                  </a:lnTo>
                  <a:lnTo>
                    <a:pt x="16" y="40"/>
                  </a:lnTo>
                  <a:lnTo>
                    <a:pt x="8" y="43"/>
                  </a:lnTo>
                  <a:lnTo>
                    <a:pt x="0" y="44"/>
                  </a:lnTo>
                  <a:lnTo>
                    <a:pt x="0" y="53"/>
                  </a:lnTo>
                  <a:lnTo>
                    <a:pt x="10" y="52"/>
                  </a:lnTo>
                  <a:lnTo>
                    <a:pt x="20" y="48"/>
                  </a:lnTo>
                  <a:lnTo>
                    <a:pt x="29" y="43"/>
                  </a:lnTo>
                  <a:lnTo>
                    <a:pt x="37" y="37"/>
                  </a:lnTo>
                  <a:lnTo>
                    <a:pt x="42" y="29"/>
                  </a:lnTo>
                  <a:lnTo>
                    <a:pt x="47" y="20"/>
                  </a:lnTo>
                  <a:lnTo>
                    <a:pt x="50" y="10"/>
                  </a:lnTo>
                  <a:lnTo>
                    <a:pt x="51" y="0"/>
                  </a:lnTo>
                  <a:lnTo>
                    <a:pt x="51" y="0"/>
                  </a:lnTo>
                  <a:lnTo>
                    <a:pt x="43" y="0"/>
                  </a:lnTo>
                  <a:close/>
                </a:path>
              </a:pathLst>
            </a:custGeom>
            <a:solidFill>
              <a:srgbClr val="FFFFFF"/>
            </a:solidFill>
            <a:ln w="9525">
              <a:noFill/>
              <a:round/>
              <a:headEnd/>
              <a:tailEnd/>
            </a:ln>
          </p:spPr>
          <p:txBody>
            <a:bodyPr/>
            <a:lstStyle/>
            <a:p>
              <a:endParaRPr lang="sl-SI"/>
            </a:p>
          </p:txBody>
        </p:sp>
        <p:sp>
          <p:nvSpPr>
            <p:cNvPr id="228687" name="Freeform 335"/>
            <p:cNvSpPr>
              <a:spLocks/>
            </p:cNvSpPr>
            <p:nvPr/>
          </p:nvSpPr>
          <p:spPr bwMode="auto">
            <a:xfrm>
              <a:off x="3194" y="1922"/>
              <a:ext cx="26" cy="26"/>
            </a:xfrm>
            <a:custGeom>
              <a:avLst/>
              <a:gdLst/>
              <a:ahLst/>
              <a:cxnLst>
                <a:cxn ang="0">
                  <a:pos x="0" y="8"/>
                </a:cxn>
                <a:cxn ang="0">
                  <a:pos x="0" y="8"/>
                </a:cxn>
                <a:cxn ang="0">
                  <a:pos x="8" y="9"/>
                </a:cxn>
                <a:cxn ang="0">
                  <a:pos x="16" y="12"/>
                </a:cxn>
                <a:cxn ang="0">
                  <a:pos x="24" y="15"/>
                </a:cxn>
                <a:cxn ang="0">
                  <a:pos x="31" y="22"/>
                </a:cxn>
                <a:cxn ang="0">
                  <a:pos x="36" y="27"/>
                </a:cxn>
                <a:cxn ang="0">
                  <a:pos x="39" y="35"/>
                </a:cxn>
                <a:cxn ang="0">
                  <a:pos x="42" y="43"/>
                </a:cxn>
                <a:cxn ang="0">
                  <a:pos x="43" y="52"/>
                </a:cxn>
                <a:cxn ang="0">
                  <a:pos x="51" y="52"/>
                </a:cxn>
                <a:cxn ang="0">
                  <a:pos x="50" y="41"/>
                </a:cxn>
                <a:cxn ang="0">
                  <a:pos x="47" y="31"/>
                </a:cxn>
                <a:cxn ang="0">
                  <a:pos x="42" y="23"/>
                </a:cxn>
                <a:cxn ang="0">
                  <a:pos x="37" y="15"/>
                </a:cxn>
                <a:cxn ang="0">
                  <a:pos x="29" y="9"/>
                </a:cxn>
                <a:cxn ang="0">
                  <a:pos x="20" y="4"/>
                </a:cxn>
                <a:cxn ang="0">
                  <a:pos x="10" y="1"/>
                </a:cxn>
                <a:cxn ang="0">
                  <a:pos x="0" y="0"/>
                </a:cxn>
                <a:cxn ang="0">
                  <a:pos x="0" y="0"/>
                </a:cxn>
                <a:cxn ang="0">
                  <a:pos x="0" y="8"/>
                </a:cxn>
              </a:cxnLst>
              <a:rect l="0" t="0" r="r" b="b"/>
              <a:pathLst>
                <a:path w="51" h="52">
                  <a:moveTo>
                    <a:pt x="0" y="8"/>
                  </a:moveTo>
                  <a:lnTo>
                    <a:pt x="0" y="8"/>
                  </a:lnTo>
                  <a:lnTo>
                    <a:pt x="8" y="9"/>
                  </a:lnTo>
                  <a:lnTo>
                    <a:pt x="16" y="12"/>
                  </a:lnTo>
                  <a:lnTo>
                    <a:pt x="24" y="15"/>
                  </a:lnTo>
                  <a:lnTo>
                    <a:pt x="31" y="22"/>
                  </a:lnTo>
                  <a:lnTo>
                    <a:pt x="36" y="27"/>
                  </a:lnTo>
                  <a:lnTo>
                    <a:pt x="39" y="35"/>
                  </a:lnTo>
                  <a:lnTo>
                    <a:pt x="42" y="43"/>
                  </a:lnTo>
                  <a:lnTo>
                    <a:pt x="43" y="52"/>
                  </a:lnTo>
                  <a:lnTo>
                    <a:pt x="51" y="52"/>
                  </a:lnTo>
                  <a:lnTo>
                    <a:pt x="50" y="41"/>
                  </a:lnTo>
                  <a:lnTo>
                    <a:pt x="47" y="31"/>
                  </a:lnTo>
                  <a:lnTo>
                    <a:pt x="42" y="23"/>
                  </a:lnTo>
                  <a:lnTo>
                    <a:pt x="37" y="15"/>
                  </a:lnTo>
                  <a:lnTo>
                    <a:pt x="29" y="9"/>
                  </a:lnTo>
                  <a:lnTo>
                    <a:pt x="20" y="4"/>
                  </a:lnTo>
                  <a:lnTo>
                    <a:pt x="10" y="1"/>
                  </a:lnTo>
                  <a:lnTo>
                    <a:pt x="0" y="0"/>
                  </a:lnTo>
                  <a:lnTo>
                    <a:pt x="0" y="0"/>
                  </a:lnTo>
                  <a:lnTo>
                    <a:pt x="0" y="8"/>
                  </a:lnTo>
                  <a:close/>
                </a:path>
              </a:pathLst>
            </a:custGeom>
            <a:solidFill>
              <a:srgbClr val="FFFFFF"/>
            </a:solidFill>
            <a:ln w="9525">
              <a:noFill/>
              <a:round/>
              <a:headEnd/>
              <a:tailEnd/>
            </a:ln>
          </p:spPr>
          <p:txBody>
            <a:bodyPr/>
            <a:lstStyle/>
            <a:p>
              <a:endParaRPr lang="sl-SI"/>
            </a:p>
          </p:txBody>
        </p:sp>
        <p:sp>
          <p:nvSpPr>
            <p:cNvPr id="228688" name="Freeform 336"/>
            <p:cNvSpPr>
              <a:spLocks/>
            </p:cNvSpPr>
            <p:nvPr/>
          </p:nvSpPr>
          <p:spPr bwMode="auto">
            <a:xfrm>
              <a:off x="3394" y="1742"/>
              <a:ext cx="26" cy="27"/>
            </a:xfrm>
            <a:custGeom>
              <a:avLst/>
              <a:gdLst/>
              <a:ahLst/>
              <a:cxnLst>
                <a:cxn ang="0">
                  <a:pos x="0" y="0"/>
                </a:cxn>
                <a:cxn ang="0">
                  <a:pos x="0" y="0"/>
                </a:cxn>
                <a:cxn ang="0">
                  <a:pos x="1" y="11"/>
                </a:cxn>
                <a:cxn ang="0">
                  <a:pos x="4" y="21"/>
                </a:cxn>
                <a:cxn ang="0">
                  <a:pos x="10" y="29"/>
                </a:cxn>
                <a:cxn ang="0">
                  <a:pos x="16" y="38"/>
                </a:cxn>
                <a:cxn ang="0">
                  <a:pos x="23" y="44"/>
                </a:cxn>
                <a:cxn ang="0">
                  <a:pos x="31" y="49"/>
                </a:cxn>
                <a:cxn ang="0">
                  <a:pos x="42" y="52"/>
                </a:cxn>
                <a:cxn ang="0">
                  <a:pos x="52" y="53"/>
                </a:cxn>
                <a:cxn ang="0">
                  <a:pos x="52" y="45"/>
                </a:cxn>
                <a:cxn ang="0">
                  <a:pos x="44" y="44"/>
                </a:cxn>
                <a:cxn ang="0">
                  <a:pos x="36" y="41"/>
                </a:cxn>
                <a:cxn ang="0">
                  <a:pos x="27" y="38"/>
                </a:cxn>
                <a:cxn ang="0">
                  <a:pos x="22" y="32"/>
                </a:cxn>
                <a:cxn ang="0">
                  <a:pos x="16" y="25"/>
                </a:cxn>
                <a:cxn ang="0">
                  <a:pos x="13" y="17"/>
                </a:cxn>
                <a:cxn ang="0">
                  <a:pos x="10" y="9"/>
                </a:cxn>
                <a:cxn ang="0">
                  <a:pos x="9" y="0"/>
                </a:cxn>
                <a:cxn ang="0">
                  <a:pos x="9" y="0"/>
                </a:cxn>
                <a:cxn ang="0">
                  <a:pos x="0" y="0"/>
                </a:cxn>
              </a:cxnLst>
              <a:rect l="0" t="0" r="r" b="b"/>
              <a:pathLst>
                <a:path w="52" h="53">
                  <a:moveTo>
                    <a:pt x="0" y="0"/>
                  </a:moveTo>
                  <a:lnTo>
                    <a:pt x="0" y="0"/>
                  </a:lnTo>
                  <a:lnTo>
                    <a:pt x="1" y="11"/>
                  </a:lnTo>
                  <a:lnTo>
                    <a:pt x="4" y="21"/>
                  </a:lnTo>
                  <a:lnTo>
                    <a:pt x="10" y="29"/>
                  </a:lnTo>
                  <a:lnTo>
                    <a:pt x="16" y="38"/>
                  </a:lnTo>
                  <a:lnTo>
                    <a:pt x="23" y="44"/>
                  </a:lnTo>
                  <a:lnTo>
                    <a:pt x="31" y="49"/>
                  </a:lnTo>
                  <a:lnTo>
                    <a:pt x="42" y="52"/>
                  </a:lnTo>
                  <a:lnTo>
                    <a:pt x="52" y="53"/>
                  </a:lnTo>
                  <a:lnTo>
                    <a:pt x="52" y="45"/>
                  </a:lnTo>
                  <a:lnTo>
                    <a:pt x="44" y="44"/>
                  </a:lnTo>
                  <a:lnTo>
                    <a:pt x="36" y="41"/>
                  </a:lnTo>
                  <a:lnTo>
                    <a:pt x="27" y="38"/>
                  </a:lnTo>
                  <a:lnTo>
                    <a:pt x="22" y="32"/>
                  </a:lnTo>
                  <a:lnTo>
                    <a:pt x="16" y="25"/>
                  </a:lnTo>
                  <a:lnTo>
                    <a:pt x="13" y="17"/>
                  </a:lnTo>
                  <a:lnTo>
                    <a:pt x="10" y="9"/>
                  </a:lnTo>
                  <a:lnTo>
                    <a:pt x="9" y="0"/>
                  </a:lnTo>
                  <a:lnTo>
                    <a:pt x="9" y="0"/>
                  </a:lnTo>
                  <a:lnTo>
                    <a:pt x="0" y="0"/>
                  </a:lnTo>
                  <a:close/>
                </a:path>
              </a:pathLst>
            </a:custGeom>
            <a:solidFill>
              <a:srgbClr val="FFFFFF"/>
            </a:solidFill>
            <a:ln w="9525">
              <a:noFill/>
              <a:round/>
              <a:headEnd/>
              <a:tailEnd/>
            </a:ln>
          </p:spPr>
          <p:txBody>
            <a:bodyPr/>
            <a:lstStyle/>
            <a:p>
              <a:endParaRPr lang="sl-SI"/>
            </a:p>
          </p:txBody>
        </p:sp>
        <p:sp>
          <p:nvSpPr>
            <p:cNvPr id="228689" name="Freeform 337"/>
            <p:cNvSpPr>
              <a:spLocks/>
            </p:cNvSpPr>
            <p:nvPr/>
          </p:nvSpPr>
          <p:spPr bwMode="auto">
            <a:xfrm>
              <a:off x="3394" y="1716"/>
              <a:ext cx="26" cy="26"/>
            </a:xfrm>
            <a:custGeom>
              <a:avLst/>
              <a:gdLst/>
              <a:ahLst/>
              <a:cxnLst>
                <a:cxn ang="0">
                  <a:pos x="52" y="0"/>
                </a:cxn>
                <a:cxn ang="0">
                  <a:pos x="52" y="0"/>
                </a:cxn>
                <a:cxn ang="0">
                  <a:pos x="42" y="2"/>
                </a:cxn>
                <a:cxn ang="0">
                  <a:pos x="31" y="5"/>
                </a:cxn>
                <a:cxn ang="0">
                  <a:pos x="23" y="10"/>
                </a:cxn>
                <a:cxn ang="0">
                  <a:pos x="16" y="16"/>
                </a:cxn>
                <a:cxn ang="0">
                  <a:pos x="10" y="23"/>
                </a:cxn>
                <a:cxn ang="0">
                  <a:pos x="4" y="32"/>
                </a:cxn>
                <a:cxn ang="0">
                  <a:pos x="1" y="42"/>
                </a:cxn>
                <a:cxn ang="0">
                  <a:pos x="0" y="52"/>
                </a:cxn>
                <a:cxn ang="0">
                  <a:pos x="9" y="52"/>
                </a:cxn>
                <a:cxn ang="0">
                  <a:pos x="10" y="44"/>
                </a:cxn>
                <a:cxn ang="0">
                  <a:pos x="13" y="36"/>
                </a:cxn>
                <a:cxn ang="0">
                  <a:pos x="16" y="27"/>
                </a:cxn>
                <a:cxn ang="0">
                  <a:pos x="22" y="22"/>
                </a:cxn>
                <a:cxn ang="0">
                  <a:pos x="27" y="16"/>
                </a:cxn>
                <a:cxn ang="0">
                  <a:pos x="36" y="13"/>
                </a:cxn>
                <a:cxn ang="0">
                  <a:pos x="44" y="10"/>
                </a:cxn>
                <a:cxn ang="0">
                  <a:pos x="52" y="9"/>
                </a:cxn>
                <a:cxn ang="0">
                  <a:pos x="52" y="9"/>
                </a:cxn>
                <a:cxn ang="0">
                  <a:pos x="52" y="0"/>
                </a:cxn>
              </a:cxnLst>
              <a:rect l="0" t="0" r="r" b="b"/>
              <a:pathLst>
                <a:path w="52" h="52">
                  <a:moveTo>
                    <a:pt x="52" y="0"/>
                  </a:moveTo>
                  <a:lnTo>
                    <a:pt x="52" y="0"/>
                  </a:lnTo>
                  <a:lnTo>
                    <a:pt x="42" y="2"/>
                  </a:lnTo>
                  <a:lnTo>
                    <a:pt x="31" y="5"/>
                  </a:lnTo>
                  <a:lnTo>
                    <a:pt x="23" y="10"/>
                  </a:lnTo>
                  <a:lnTo>
                    <a:pt x="16" y="16"/>
                  </a:lnTo>
                  <a:lnTo>
                    <a:pt x="10" y="23"/>
                  </a:lnTo>
                  <a:lnTo>
                    <a:pt x="4" y="32"/>
                  </a:lnTo>
                  <a:lnTo>
                    <a:pt x="1" y="42"/>
                  </a:lnTo>
                  <a:lnTo>
                    <a:pt x="0" y="52"/>
                  </a:lnTo>
                  <a:lnTo>
                    <a:pt x="9" y="52"/>
                  </a:lnTo>
                  <a:lnTo>
                    <a:pt x="10" y="44"/>
                  </a:lnTo>
                  <a:lnTo>
                    <a:pt x="13" y="36"/>
                  </a:lnTo>
                  <a:lnTo>
                    <a:pt x="16" y="27"/>
                  </a:lnTo>
                  <a:lnTo>
                    <a:pt x="22" y="22"/>
                  </a:lnTo>
                  <a:lnTo>
                    <a:pt x="27" y="16"/>
                  </a:lnTo>
                  <a:lnTo>
                    <a:pt x="36" y="13"/>
                  </a:lnTo>
                  <a:lnTo>
                    <a:pt x="44" y="10"/>
                  </a:lnTo>
                  <a:lnTo>
                    <a:pt x="52" y="9"/>
                  </a:lnTo>
                  <a:lnTo>
                    <a:pt x="52" y="9"/>
                  </a:lnTo>
                  <a:lnTo>
                    <a:pt x="52" y="0"/>
                  </a:lnTo>
                  <a:close/>
                </a:path>
              </a:pathLst>
            </a:custGeom>
            <a:solidFill>
              <a:srgbClr val="FFFFFF"/>
            </a:solidFill>
            <a:ln w="9525">
              <a:noFill/>
              <a:round/>
              <a:headEnd/>
              <a:tailEnd/>
            </a:ln>
          </p:spPr>
          <p:txBody>
            <a:bodyPr/>
            <a:lstStyle/>
            <a:p>
              <a:endParaRPr lang="sl-SI"/>
            </a:p>
          </p:txBody>
        </p:sp>
        <p:sp>
          <p:nvSpPr>
            <p:cNvPr id="228690" name="Freeform 338"/>
            <p:cNvSpPr>
              <a:spLocks/>
            </p:cNvSpPr>
            <p:nvPr/>
          </p:nvSpPr>
          <p:spPr bwMode="auto">
            <a:xfrm>
              <a:off x="3420" y="1716"/>
              <a:ext cx="26" cy="26"/>
            </a:xfrm>
            <a:custGeom>
              <a:avLst/>
              <a:gdLst/>
              <a:ahLst/>
              <a:cxnLst>
                <a:cxn ang="0">
                  <a:pos x="52" y="52"/>
                </a:cxn>
                <a:cxn ang="0">
                  <a:pos x="52" y="52"/>
                </a:cxn>
                <a:cxn ang="0">
                  <a:pos x="51" y="42"/>
                </a:cxn>
                <a:cxn ang="0">
                  <a:pos x="48" y="32"/>
                </a:cxn>
                <a:cxn ang="0">
                  <a:pos x="43" y="23"/>
                </a:cxn>
                <a:cxn ang="0">
                  <a:pos x="38" y="16"/>
                </a:cxn>
                <a:cxn ang="0">
                  <a:pos x="29" y="10"/>
                </a:cxn>
                <a:cxn ang="0">
                  <a:pos x="21" y="5"/>
                </a:cxn>
                <a:cxn ang="0">
                  <a:pos x="11" y="2"/>
                </a:cxn>
                <a:cxn ang="0">
                  <a:pos x="0" y="0"/>
                </a:cxn>
                <a:cxn ang="0">
                  <a:pos x="0" y="9"/>
                </a:cxn>
                <a:cxn ang="0">
                  <a:pos x="9" y="10"/>
                </a:cxn>
                <a:cxn ang="0">
                  <a:pos x="17" y="13"/>
                </a:cxn>
                <a:cxn ang="0">
                  <a:pos x="25" y="16"/>
                </a:cxn>
                <a:cxn ang="0">
                  <a:pos x="31" y="22"/>
                </a:cxn>
                <a:cxn ang="0">
                  <a:pos x="37" y="27"/>
                </a:cxn>
                <a:cxn ang="0">
                  <a:pos x="40" y="36"/>
                </a:cxn>
                <a:cxn ang="0">
                  <a:pos x="43" y="44"/>
                </a:cxn>
                <a:cxn ang="0">
                  <a:pos x="44" y="52"/>
                </a:cxn>
                <a:cxn ang="0">
                  <a:pos x="44" y="52"/>
                </a:cxn>
                <a:cxn ang="0">
                  <a:pos x="52" y="52"/>
                </a:cxn>
              </a:cxnLst>
              <a:rect l="0" t="0" r="r" b="b"/>
              <a:pathLst>
                <a:path w="52" h="52">
                  <a:moveTo>
                    <a:pt x="52" y="52"/>
                  </a:moveTo>
                  <a:lnTo>
                    <a:pt x="52" y="52"/>
                  </a:lnTo>
                  <a:lnTo>
                    <a:pt x="51" y="42"/>
                  </a:lnTo>
                  <a:lnTo>
                    <a:pt x="48" y="32"/>
                  </a:lnTo>
                  <a:lnTo>
                    <a:pt x="43" y="23"/>
                  </a:lnTo>
                  <a:lnTo>
                    <a:pt x="38" y="16"/>
                  </a:lnTo>
                  <a:lnTo>
                    <a:pt x="29" y="10"/>
                  </a:lnTo>
                  <a:lnTo>
                    <a:pt x="21" y="5"/>
                  </a:lnTo>
                  <a:lnTo>
                    <a:pt x="11" y="2"/>
                  </a:lnTo>
                  <a:lnTo>
                    <a:pt x="0" y="0"/>
                  </a:lnTo>
                  <a:lnTo>
                    <a:pt x="0" y="9"/>
                  </a:lnTo>
                  <a:lnTo>
                    <a:pt x="9" y="10"/>
                  </a:lnTo>
                  <a:lnTo>
                    <a:pt x="17" y="13"/>
                  </a:lnTo>
                  <a:lnTo>
                    <a:pt x="25" y="16"/>
                  </a:lnTo>
                  <a:lnTo>
                    <a:pt x="31" y="22"/>
                  </a:lnTo>
                  <a:lnTo>
                    <a:pt x="37" y="27"/>
                  </a:lnTo>
                  <a:lnTo>
                    <a:pt x="40" y="36"/>
                  </a:lnTo>
                  <a:lnTo>
                    <a:pt x="43" y="44"/>
                  </a:lnTo>
                  <a:lnTo>
                    <a:pt x="44" y="52"/>
                  </a:lnTo>
                  <a:lnTo>
                    <a:pt x="44" y="52"/>
                  </a:lnTo>
                  <a:lnTo>
                    <a:pt x="52" y="52"/>
                  </a:lnTo>
                  <a:close/>
                </a:path>
              </a:pathLst>
            </a:custGeom>
            <a:solidFill>
              <a:srgbClr val="FFFFFF"/>
            </a:solidFill>
            <a:ln w="9525">
              <a:noFill/>
              <a:round/>
              <a:headEnd/>
              <a:tailEnd/>
            </a:ln>
          </p:spPr>
          <p:txBody>
            <a:bodyPr/>
            <a:lstStyle/>
            <a:p>
              <a:endParaRPr lang="sl-SI"/>
            </a:p>
          </p:txBody>
        </p:sp>
        <p:sp>
          <p:nvSpPr>
            <p:cNvPr id="228691" name="Freeform 339"/>
            <p:cNvSpPr>
              <a:spLocks/>
            </p:cNvSpPr>
            <p:nvPr/>
          </p:nvSpPr>
          <p:spPr bwMode="auto">
            <a:xfrm>
              <a:off x="3420" y="1742"/>
              <a:ext cx="26" cy="27"/>
            </a:xfrm>
            <a:custGeom>
              <a:avLst/>
              <a:gdLst/>
              <a:ahLst/>
              <a:cxnLst>
                <a:cxn ang="0">
                  <a:pos x="0" y="53"/>
                </a:cxn>
                <a:cxn ang="0">
                  <a:pos x="0" y="53"/>
                </a:cxn>
                <a:cxn ang="0">
                  <a:pos x="11" y="52"/>
                </a:cxn>
                <a:cxn ang="0">
                  <a:pos x="21" y="49"/>
                </a:cxn>
                <a:cxn ang="0">
                  <a:pos x="29" y="44"/>
                </a:cxn>
                <a:cxn ang="0">
                  <a:pos x="38" y="38"/>
                </a:cxn>
                <a:cxn ang="0">
                  <a:pos x="43" y="29"/>
                </a:cxn>
                <a:cxn ang="0">
                  <a:pos x="48" y="21"/>
                </a:cxn>
                <a:cxn ang="0">
                  <a:pos x="51" y="11"/>
                </a:cxn>
                <a:cxn ang="0">
                  <a:pos x="52" y="0"/>
                </a:cxn>
                <a:cxn ang="0">
                  <a:pos x="44" y="0"/>
                </a:cxn>
                <a:cxn ang="0">
                  <a:pos x="43" y="9"/>
                </a:cxn>
                <a:cxn ang="0">
                  <a:pos x="40" y="17"/>
                </a:cxn>
                <a:cxn ang="0">
                  <a:pos x="37" y="25"/>
                </a:cxn>
                <a:cxn ang="0">
                  <a:pos x="31" y="32"/>
                </a:cxn>
                <a:cxn ang="0">
                  <a:pos x="25" y="38"/>
                </a:cxn>
                <a:cxn ang="0">
                  <a:pos x="17" y="41"/>
                </a:cxn>
                <a:cxn ang="0">
                  <a:pos x="9" y="44"/>
                </a:cxn>
                <a:cxn ang="0">
                  <a:pos x="0" y="45"/>
                </a:cxn>
                <a:cxn ang="0">
                  <a:pos x="0" y="45"/>
                </a:cxn>
                <a:cxn ang="0">
                  <a:pos x="0" y="53"/>
                </a:cxn>
              </a:cxnLst>
              <a:rect l="0" t="0" r="r" b="b"/>
              <a:pathLst>
                <a:path w="52" h="53">
                  <a:moveTo>
                    <a:pt x="0" y="53"/>
                  </a:moveTo>
                  <a:lnTo>
                    <a:pt x="0" y="53"/>
                  </a:lnTo>
                  <a:lnTo>
                    <a:pt x="11" y="52"/>
                  </a:lnTo>
                  <a:lnTo>
                    <a:pt x="21" y="49"/>
                  </a:lnTo>
                  <a:lnTo>
                    <a:pt x="29" y="44"/>
                  </a:lnTo>
                  <a:lnTo>
                    <a:pt x="38" y="38"/>
                  </a:lnTo>
                  <a:lnTo>
                    <a:pt x="43" y="29"/>
                  </a:lnTo>
                  <a:lnTo>
                    <a:pt x="48" y="21"/>
                  </a:lnTo>
                  <a:lnTo>
                    <a:pt x="51" y="11"/>
                  </a:lnTo>
                  <a:lnTo>
                    <a:pt x="52" y="0"/>
                  </a:lnTo>
                  <a:lnTo>
                    <a:pt x="44" y="0"/>
                  </a:lnTo>
                  <a:lnTo>
                    <a:pt x="43" y="9"/>
                  </a:lnTo>
                  <a:lnTo>
                    <a:pt x="40" y="17"/>
                  </a:lnTo>
                  <a:lnTo>
                    <a:pt x="37" y="25"/>
                  </a:lnTo>
                  <a:lnTo>
                    <a:pt x="31" y="32"/>
                  </a:lnTo>
                  <a:lnTo>
                    <a:pt x="25" y="38"/>
                  </a:lnTo>
                  <a:lnTo>
                    <a:pt x="17" y="41"/>
                  </a:lnTo>
                  <a:lnTo>
                    <a:pt x="9" y="44"/>
                  </a:lnTo>
                  <a:lnTo>
                    <a:pt x="0" y="45"/>
                  </a:lnTo>
                  <a:lnTo>
                    <a:pt x="0" y="45"/>
                  </a:lnTo>
                  <a:lnTo>
                    <a:pt x="0" y="53"/>
                  </a:lnTo>
                  <a:close/>
                </a:path>
              </a:pathLst>
            </a:custGeom>
            <a:solidFill>
              <a:srgbClr val="FFFFFF"/>
            </a:solidFill>
            <a:ln w="9525">
              <a:noFill/>
              <a:round/>
              <a:headEnd/>
              <a:tailEnd/>
            </a:ln>
          </p:spPr>
          <p:txBody>
            <a:bodyPr/>
            <a:lstStyle/>
            <a:p>
              <a:endParaRPr lang="sl-SI"/>
            </a:p>
          </p:txBody>
        </p:sp>
        <p:sp>
          <p:nvSpPr>
            <p:cNvPr id="228692" name="Freeform 340"/>
            <p:cNvSpPr>
              <a:spLocks/>
            </p:cNvSpPr>
            <p:nvPr/>
          </p:nvSpPr>
          <p:spPr bwMode="auto">
            <a:xfrm>
              <a:off x="3394" y="1922"/>
              <a:ext cx="26" cy="26"/>
            </a:xfrm>
            <a:custGeom>
              <a:avLst/>
              <a:gdLst/>
              <a:ahLst/>
              <a:cxnLst>
                <a:cxn ang="0">
                  <a:pos x="9" y="52"/>
                </a:cxn>
                <a:cxn ang="0">
                  <a:pos x="9" y="52"/>
                </a:cxn>
                <a:cxn ang="0">
                  <a:pos x="10" y="43"/>
                </a:cxn>
                <a:cxn ang="0">
                  <a:pos x="13" y="35"/>
                </a:cxn>
                <a:cxn ang="0">
                  <a:pos x="16" y="27"/>
                </a:cxn>
                <a:cxn ang="0">
                  <a:pos x="22" y="22"/>
                </a:cxn>
                <a:cxn ang="0">
                  <a:pos x="27" y="15"/>
                </a:cxn>
                <a:cxn ang="0">
                  <a:pos x="36" y="12"/>
                </a:cxn>
                <a:cxn ang="0">
                  <a:pos x="44" y="9"/>
                </a:cxn>
                <a:cxn ang="0">
                  <a:pos x="52" y="8"/>
                </a:cxn>
                <a:cxn ang="0">
                  <a:pos x="52" y="0"/>
                </a:cxn>
                <a:cxn ang="0">
                  <a:pos x="42" y="1"/>
                </a:cxn>
                <a:cxn ang="0">
                  <a:pos x="31" y="4"/>
                </a:cxn>
                <a:cxn ang="0">
                  <a:pos x="23" y="9"/>
                </a:cxn>
                <a:cxn ang="0">
                  <a:pos x="16" y="15"/>
                </a:cxn>
                <a:cxn ang="0">
                  <a:pos x="10" y="23"/>
                </a:cxn>
                <a:cxn ang="0">
                  <a:pos x="4" y="31"/>
                </a:cxn>
                <a:cxn ang="0">
                  <a:pos x="1" y="41"/>
                </a:cxn>
                <a:cxn ang="0">
                  <a:pos x="0" y="52"/>
                </a:cxn>
                <a:cxn ang="0">
                  <a:pos x="0" y="52"/>
                </a:cxn>
                <a:cxn ang="0">
                  <a:pos x="9" y="52"/>
                </a:cxn>
              </a:cxnLst>
              <a:rect l="0" t="0" r="r" b="b"/>
              <a:pathLst>
                <a:path w="52" h="52">
                  <a:moveTo>
                    <a:pt x="9" y="52"/>
                  </a:moveTo>
                  <a:lnTo>
                    <a:pt x="9" y="52"/>
                  </a:lnTo>
                  <a:lnTo>
                    <a:pt x="10" y="43"/>
                  </a:lnTo>
                  <a:lnTo>
                    <a:pt x="13" y="35"/>
                  </a:lnTo>
                  <a:lnTo>
                    <a:pt x="16" y="27"/>
                  </a:lnTo>
                  <a:lnTo>
                    <a:pt x="22" y="22"/>
                  </a:lnTo>
                  <a:lnTo>
                    <a:pt x="27" y="15"/>
                  </a:lnTo>
                  <a:lnTo>
                    <a:pt x="36" y="12"/>
                  </a:lnTo>
                  <a:lnTo>
                    <a:pt x="44" y="9"/>
                  </a:lnTo>
                  <a:lnTo>
                    <a:pt x="52" y="8"/>
                  </a:lnTo>
                  <a:lnTo>
                    <a:pt x="52" y="0"/>
                  </a:lnTo>
                  <a:lnTo>
                    <a:pt x="42" y="1"/>
                  </a:lnTo>
                  <a:lnTo>
                    <a:pt x="31" y="4"/>
                  </a:lnTo>
                  <a:lnTo>
                    <a:pt x="23" y="9"/>
                  </a:lnTo>
                  <a:lnTo>
                    <a:pt x="16" y="15"/>
                  </a:lnTo>
                  <a:lnTo>
                    <a:pt x="10" y="23"/>
                  </a:lnTo>
                  <a:lnTo>
                    <a:pt x="4" y="31"/>
                  </a:lnTo>
                  <a:lnTo>
                    <a:pt x="1" y="41"/>
                  </a:lnTo>
                  <a:lnTo>
                    <a:pt x="0" y="52"/>
                  </a:lnTo>
                  <a:lnTo>
                    <a:pt x="0" y="52"/>
                  </a:lnTo>
                  <a:lnTo>
                    <a:pt x="9" y="52"/>
                  </a:lnTo>
                  <a:close/>
                </a:path>
              </a:pathLst>
            </a:custGeom>
            <a:solidFill>
              <a:srgbClr val="FFFFFF"/>
            </a:solidFill>
            <a:ln w="9525">
              <a:noFill/>
              <a:round/>
              <a:headEnd/>
              <a:tailEnd/>
            </a:ln>
          </p:spPr>
          <p:txBody>
            <a:bodyPr/>
            <a:lstStyle/>
            <a:p>
              <a:endParaRPr lang="sl-SI"/>
            </a:p>
          </p:txBody>
        </p:sp>
        <p:sp>
          <p:nvSpPr>
            <p:cNvPr id="228693" name="Freeform 341"/>
            <p:cNvSpPr>
              <a:spLocks/>
            </p:cNvSpPr>
            <p:nvPr/>
          </p:nvSpPr>
          <p:spPr bwMode="auto">
            <a:xfrm>
              <a:off x="3394" y="1948"/>
              <a:ext cx="26" cy="27"/>
            </a:xfrm>
            <a:custGeom>
              <a:avLst/>
              <a:gdLst/>
              <a:ahLst/>
              <a:cxnLst>
                <a:cxn ang="0">
                  <a:pos x="52" y="44"/>
                </a:cxn>
                <a:cxn ang="0">
                  <a:pos x="52" y="44"/>
                </a:cxn>
                <a:cxn ang="0">
                  <a:pos x="44" y="43"/>
                </a:cxn>
                <a:cxn ang="0">
                  <a:pos x="36" y="40"/>
                </a:cxn>
                <a:cxn ang="0">
                  <a:pos x="27" y="37"/>
                </a:cxn>
                <a:cxn ang="0">
                  <a:pos x="22" y="31"/>
                </a:cxn>
                <a:cxn ang="0">
                  <a:pos x="16" y="25"/>
                </a:cxn>
                <a:cxn ang="0">
                  <a:pos x="13" y="16"/>
                </a:cxn>
                <a:cxn ang="0">
                  <a:pos x="10" y="8"/>
                </a:cxn>
                <a:cxn ang="0">
                  <a:pos x="9" y="0"/>
                </a:cxn>
                <a:cxn ang="0">
                  <a:pos x="0" y="0"/>
                </a:cxn>
                <a:cxn ang="0">
                  <a:pos x="1" y="10"/>
                </a:cxn>
                <a:cxn ang="0">
                  <a:pos x="4" y="20"/>
                </a:cxn>
                <a:cxn ang="0">
                  <a:pos x="10" y="29"/>
                </a:cxn>
                <a:cxn ang="0">
                  <a:pos x="16" y="37"/>
                </a:cxn>
                <a:cxn ang="0">
                  <a:pos x="23" y="43"/>
                </a:cxn>
                <a:cxn ang="0">
                  <a:pos x="31" y="48"/>
                </a:cxn>
                <a:cxn ang="0">
                  <a:pos x="42" y="52"/>
                </a:cxn>
                <a:cxn ang="0">
                  <a:pos x="52" y="53"/>
                </a:cxn>
                <a:cxn ang="0">
                  <a:pos x="52" y="53"/>
                </a:cxn>
                <a:cxn ang="0">
                  <a:pos x="52" y="44"/>
                </a:cxn>
              </a:cxnLst>
              <a:rect l="0" t="0" r="r" b="b"/>
              <a:pathLst>
                <a:path w="52" h="53">
                  <a:moveTo>
                    <a:pt x="52" y="44"/>
                  </a:moveTo>
                  <a:lnTo>
                    <a:pt x="52" y="44"/>
                  </a:lnTo>
                  <a:lnTo>
                    <a:pt x="44" y="43"/>
                  </a:lnTo>
                  <a:lnTo>
                    <a:pt x="36" y="40"/>
                  </a:lnTo>
                  <a:lnTo>
                    <a:pt x="27" y="37"/>
                  </a:lnTo>
                  <a:lnTo>
                    <a:pt x="22" y="31"/>
                  </a:lnTo>
                  <a:lnTo>
                    <a:pt x="16" y="25"/>
                  </a:lnTo>
                  <a:lnTo>
                    <a:pt x="13" y="16"/>
                  </a:lnTo>
                  <a:lnTo>
                    <a:pt x="10" y="8"/>
                  </a:lnTo>
                  <a:lnTo>
                    <a:pt x="9" y="0"/>
                  </a:lnTo>
                  <a:lnTo>
                    <a:pt x="0" y="0"/>
                  </a:lnTo>
                  <a:lnTo>
                    <a:pt x="1" y="10"/>
                  </a:lnTo>
                  <a:lnTo>
                    <a:pt x="4" y="20"/>
                  </a:lnTo>
                  <a:lnTo>
                    <a:pt x="10" y="29"/>
                  </a:lnTo>
                  <a:lnTo>
                    <a:pt x="16" y="37"/>
                  </a:lnTo>
                  <a:lnTo>
                    <a:pt x="23" y="43"/>
                  </a:lnTo>
                  <a:lnTo>
                    <a:pt x="31" y="48"/>
                  </a:lnTo>
                  <a:lnTo>
                    <a:pt x="42" y="52"/>
                  </a:lnTo>
                  <a:lnTo>
                    <a:pt x="52" y="53"/>
                  </a:lnTo>
                  <a:lnTo>
                    <a:pt x="52" y="53"/>
                  </a:lnTo>
                  <a:lnTo>
                    <a:pt x="52" y="44"/>
                  </a:lnTo>
                  <a:close/>
                </a:path>
              </a:pathLst>
            </a:custGeom>
            <a:solidFill>
              <a:srgbClr val="FFFFFF"/>
            </a:solidFill>
            <a:ln w="9525">
              <a:noFill/>
              <a:round/>
              <a:headEnd/>
              <a:tailEnd/>
            </a:ln>
          </p:spPr>
          <p:txBody>
            <a:bodyPr/>
            <a:lstStyle/>
            <a:p>
              <a:endParaRPr lang="sl-SI"/>
            </a:p>
          </p:txBody>
        </p:sp>
        <p:sp>
          <p:nvSpPr>
            <p:cNvPr id="228694" name="Freeform 342"/>
            <p:cNvSpPr>
              <a:spLocks/>
            </p:cNvSpPr>
            <p:nvPr/>
          </p:nvSpPr>
          <p:spPr bwMode="auto">
            <a:xfrm>
              <a:off x="3420" y="1948"/>
              <a:ext cx="26" cy="27"/>
            </a:xfrm>
            <a:custGeom>
              <a:avLst/>
              <a:gdLst/>
              <a:ahLst/>
              <a:cxnLst>
                <a:cxn ang="0">
                  <a:pos x="44" y="0"/>
                </a:cxn>
                <a:cxn ang="0">
                  <a:pos x="44" y="0"/>
                </a:cxn>
                <a:cxn ang="0">
                  <a:pos x="43" y="8"/>
                </a:cxn>
                <a:cxn ang="0">
                  <a:pos x="40" y="16"/>
                </a:cxn>
                <a:cxn ang="0">
                  <a:pos x="37" y="25"/>
                </a:cxn>
                <a:cxn ang="0">
                  <a:pos x="31" y="31"/>
                </a:cxn>
                <a:cxn ang="0">
                  <a:pos x="25" y="37"/>
                </a:cxn>
                <a:cxn ang="0">
                  <a:pos x="17" y="40"/>
                </a:cxn>
                <a:cxn ang="0">
                  <a:pos x="9" y="43"/>
                </a:cxn>
                <a:cxn ang="0">
                  <a:pos x="0" y="44"/>
                </a:cxn>
                <a:cxn ang="0">
                  <a:pos x="0" y="53"/>
                </a:cxn>
                <a:cxn ang="0">
                  <a:pos x="11" y="52"/>
                </a:cxn>
                <a:cxn ang="0">
                  <a:pos x="21" y="48"/>
                </a:cxn>
                <a:cxn ang="0">
                  <a:pos x="29" y="43"/>
                </a:cxn>
                <a:cxn ang="0">
                  <a:pos x="38" y="37"/>
                </a:cxn>
                <a:cxn ang="0">
                  <a:pos x="43" y="29"/>
                </a:cxn>
                <a:cxn ang="0">
                  <a:pos x="48" y="20"/>
                </a:cxn>
                <a:cxn ang="0">
                  <a:pos x="51" y="10"/>
                </a:cxn>
                <a:cxn ang="0">
                  <a:pos x="52" y="0"/>
                </a:cxn>
                <a:cxn ang="0">
                  <a:pos x="52" y="0"/>
                </a:cxn>
                <a:cxn ang="0">
                  <a:pos x="44" y="0"/>
                </a:cxn>
              </a:cxnLst>
              <a:rect l="0" t="0" r="r" b="b"/>
              <a:pathLst>
                <a:path w="52" h="53">
                  <a:moveTo>
                    <a:pt x="44" y="0"/>
                  </a:moveTo>
                  <a:lnTo>
                    <a:pt x="44" y="0"/>
                  </a:lnTo>
                  <a:lnTo>
                    <a:pt x="43" y="8"/>
                  </a:lnTo>
                  <a:lnTo>
                    <a:pt x="40" y="16"/>
                  </a:lnTo>
                  <a:lnTo>
                    <a:pt x="37" y="25"/>
                  </a:lnTo>
                  <a:lnTo>
                    <a:pt x="31" y="31"/>
                  </a:lnTo>
                  <a:lnTo>
                    <a:pt x="25" y="37"/>
                  </a:lnTo>
                  <a:lnTo>
                    <a:pt x="17" y="40"/>
                  </a:lnTo>
                  <a:lnTo>
                    <a:pt x="9" y="43"/>
                  </a:lnTo>
                  <a:lnTo>
                    <a:pt x="0" y="44"/>
                  </a:lnTo>
                  <a:lnTo>
                    <a:pt x="0" y="53"/>
                  </a:lnTo>
                  <a:lnTo>
                    <a:pt x="11" y="52"/>
                  </a:lnTo>
                  <a:lnTo>
                    <a:pt x="21" y="48"/>
                  </a:lnTo>
                  <a:lnTo>
                    <a:pt x="29" y="43"/>
                  </a:lnTo>
                  <a:lnTo>
                    <a:pt x="38" y="37"/>
                  </a:lnTo>
                  <a:lnTo>
                    <a:pt x="43" y="29"/>
                  </a:lnTo>
                  <a:lnTo>
                    <a:pt x="48" y="20"/>
                  </a:lnTo>
                  <a:lnTo>
                    <a:pt x="51" y="10"/>
                  </a:lnTo>
                  <a:lnTo>
                    <a:pt x="52" y="0"/>
                  </a:lnTo>
                  <a:lnTo>
                    <a:pt x="52" y="0"/>
                  </a:lnTo>
                  <a:lnTo>
                    <a:pt x="44" y="0"/>
                  </a:lnTo>
                  <a:close/>
                </a:path>
              </a:pathLst>
            </a:custGeom>
            <a:solidFill>
              <a:srgbClr val="FFFFFF"/>
            </a:solidFill>
            <a:ln w="9525">
              <a:noFill/>
              <a:round/>
              <a:headEnd/>
              <a:tailEnd/>
            </a:ln>
          </p:spPr>
          <p:txBody>
            <a:bodyPr/>
            <a:lstStyle/>
            <a:p>
              <a:endParaRPr lang="sl-SI"/>
            </a:p>
          </p:txBody>
        </p:sp>
        <p:sp>
          <p:nvSpPr>
            <p:cNvPr id="228695" name="Freeform 343"/>
            <p:cNvSpPr>
              <a:spLocks/>
            </p:cNvSpPr>
            <p:nvPr/>
          </p:nvSpPr>
          <p:spPr bwMode="auto">
            <a:xfrm>
              <a:off x="3420" y="1922"/>
              <a:ext cx="26" cy="26"/>
            </a:xfrm>
            <a:custGeom>
              <a:avLst/>
              <a:gdLst/>
              <a:ahLst/>
              <a:cxnLst>
                <a:cxn ang="0">
                  <a:pos x="0" y="8"/>
                </a:cxn>
                <a:cxn ang="0">
                  <a:pos x="0" y="8"/>
                </a:cxn>
                <a:cxn ang="0">
                  <a:pos x="9" y="9"/>
                </a:cxn>
                <a:cxn ang="0">
                  <a:pos x="17" y="12"/>
                </a:cxn>
                <a:cxn ang="0">
                  <a:pos x="25" y="15"/>
                </a:cxn>
                <a:cxn ang="0">
                  <a:pos x="31" y="22"/>
                </a:cxn>
                <a:cxn ang="0">
                  <a:pos x="37" y="27"/>
                </a:cxn>
                <a:cxn ang="0">
                  <a:pos x="40" y="35"/>
                </a:cxn>
                <a:cxn ang="0">
                  <a:pos x="43" y="43"/>
                </a:cxn>
                <a:cxn ang="0">
                  <a:pos x="44" y="52"/>
                </a:cxn>
                <a:cxn ang="0">
                  <a:pos x="52" y="52"/>
                </a:cxn>
                <a:cxn ang="0">
                  <a:pos x="51" y="41"/>
                </a:cxn>
                <a:cxn ang="0">
                  <a:pos x="48" y="31"/>
                </a:cxn>
                <a:cxn ang="0">
                  <a:pos x="43" y="23"/>
                </a:cxn>
                <a:cxn ang="0">
                  <a:pos x="38" y="15"/>
                </a:cxn>
                <a:cxn ang="0">
                  <a:pos x="29" y="9"/>
                </a:cxn>
                <a:cxn ang="0">
                  <a:pos x="21" y="4"/>
                </a:cxn>
                <a:cxn ang="0">
                  <a:pos x="11" y="1"/>
                </a:cxn>
                <a:cxn ang="0">
                  <a:pos x="0" y="0"/>
                </a:cxn>
                <a:cxn ang="0">
                  <a:pos x="0" y="0"/>
                </a:cxn>
                <a:cxn ang="0">
                  <a:pos x="0" y="8"/>
                </a:cxn>
              </a:cxnLst>
              <a:rect l="0" t="0" r="r" b="b"/>
              <a:pathLst>
                <a:path w="52" h="52">
                  <a:moveTo>
                    <a:pt x="0" y="8"/>
                  </a:moveTo>
                  <a:lnTo>
                    <a:pt x="0" y="8"/>
                  </a:lnTo>
                  <a:lnTo>
                    <a:pt x="9" y="9"/>
                  </a:lnTo>
                  <a:lnTo>
                    <a:pt x="17" y="12"/>
                  </a:lnTo>
                  <a:lnTo>
                    <a:pt x="25" y="15"/>
                  </a:lnTo>
                  <a:lnTo>
                    <a:pt x="31" y="22"/>
                  </a:lnTo>
                  <a:lnTo>
                    <a:pt x="37" y="27"/>
                  </a:lnTo>
                  <a:lnTo>
                    <a:pt x="40" y="35"/>
                  </a:lnTo>
                  <a:lnTo>
                    <a:pt x="43" y="43"/>
                  </a:lnTo>
                  <a:lnTo>
                    <a:pt x="44" y="52"/>
                  </a:lnTo>
                  <a:lnTo>
                    <a:pt x="52" y="52"/>
                  </a:lnTo>
                  <a:lnTo>
                    <a:pt x="51" y="41"/>
                  </a:lnTo>
                  <a:lnTo>
                    <a:pt x="48" y="31"/>
                  </a:lnTo>
                  <a:lnTo>
                    <a:pt x="43" y="23"/>
                  </a:lnTo>
                  <a:lnTo>
                    <a:pt x="38" y="15"/>
                  </a:lnTo>
                  <a:lnTo>
                    <a:pt x="29" y="9"/>
                  </a:lnTo>
                  <a:lnTo>
                    <a:pt x="21" y="4"/>
                  </a:lnTo>
                  <a:lnTo>
                    <a:pt x="11" y="1"/>
                  </a:lnTo>
                  <a:lnTo>
                    <a:pt x="0" y="0"/>
                  </a:lnTo>
                  <a:lnTo>
                    <a:pt x="0" y="0"/>
                  </a:lnTo>
                  <a:lnTo>
                    <a:pt x="0" y="8"/>
                  </a:lnTo>
                  <a:close/>
                </a:path>
              </a:pathLst>
            </a:custGeom>
            <a:solidFill>
              <a:srgbClr val="FFFFFF"/>
            </a:solidFill>
            <a:ln w="9525">
              <a:noFill/>
              <a:round/>
              <a:headEnd/>
              <a:tailEnd/>
            </a:ln>
          </p:spPr>
          <p:txBody>
            <a:bodyPr/>
            <a:lstStyle/>
            <a:p>
              <a:endParaRPr lang="sl-SI"/>
            </a:p>
          </p:txBody>
        </p:sp>
        <p:sp>
          <p:nvSpPr>
            <p:cNvPr id="228696" name="Freeform 344"/>
            <p:cNvSpPr>
              <a:spLocks/>
            </p:cNvSpPr>
            <p:nvPr/>
          </p:nvSpPr>
          <p:spPr bwMode="auto">
            <a:xfrm>
              <a:off x="3180" y="1678"/>
              <a:ext cx="29" cy="28"/>
            </a:xfrm>
            <a:custGeom>
              <a:avLst/>
              <a:gdLst/>
              <a:ahLst/>
              <a:cxnLst>
                <a:cxn ang="0">
                  <a:pos x="29" y="57"/>
                </a:cxn>
                <a:cxn ang="0">
                  <a:pos x="17" y="55"/>
                </a:cxn>
                <a:cxn ang="0">
                  <a:pos x="9" y="48"/>
                </a:cxn>
                <a:cxn ang="0">
                  <a:pos x="3" y="40"/>
                </a:cxn>
                <a:cxn ang="0">
                  <a:pos x="0" y="29"/>
                </a:cxn>
                <a:cxn ang="0">
                  <a:pos x="3" y="17"/>
                </a:cxn>
                <a:cxn ang="0">
                  <a:pos x="9" y="8"/>
                </a:cxn>
                <a:cxn ang="0">
                  <a:pos x="17" y="2"/>
                </a:cxn>
                <a:cxn ang="0">
                  <a:pos x="29" y="0"/>
                </a:cxn>
                <a:cxn ang="0">
                  <a:pos x="40" y="2"/>
                </a:cxn>
                <a:cxn ang="0">
                  <a:pos x="49" y="8"/>
                </a:cxn>
                <a:cxn ang="0">
                  <a:pos x="56" y="17"/>
                </a:cxn>
                <a:cxn ang="0">
                  <a:pos x="58" y="29"/>
                </a:cxn>
                <a:cxn ang="0">
                  <a:pos x="56" y="40"/>
                </a:cxn>
                <a:cxn ang="0">
                  <a:pos x="49" y="48"/>
                </a:cxn>
                <a:cxn ang="0">
                  <a:pos x="40" y="55"/>
                </a:cxn>
                <a:cxn ang="0">
                  <a:pos x="29" y="57"/>
                </a:cxn>
              </a:cxnLst>
              <a:rect l="0" t="0" r="r" b="b"/>
              <a:pathLst>
                <a:path w="58" h="57">
                  <a:moveTo>
                    <a:pt x="29" y="57"/>
                  </a:moveTo>
                  <a:lnTo>
                    <a:pt x="17" y="55"/>
                  </a:lnTo>
                  <a:lnTo>
                    <a:pt x="9" y="48"/>
                  </a:lnTo>
                  <a:lnTo>
                    <a:pt x="3" y="40"/>
                  </a:lnTo>
                  <a:lnTo>
                    <a:pt x="0" y="29"/>
                  </a:lnTo>
                  <a:lnTo>
                    <a:pt x="3" y="17"/>
                  </a:lnTo>
                  <a:lnTo>
                    <a:pt x="9" y="8"/>
                  </a:lnTo>
                  <a:lnTo>
                    <a:pt x="17" y="2"/>
                  </a:lnTo>
                  <a:lnTo>
                    <a:pt x="29" y="0"/>
                  </a:lnTo>
                  <a:lnTo>
                    <a:pt x="40" y="2"/>
                  </a:lnTo>
                  <a:lnTo>
                    <a:pt x="49" y="8"/>
                  </a:lnTo>
                  <a:lnTo>
                    <a:pt x="56" y="17"/>
                  </a:lnTo>
                  <a:lnTo>
                    <a:pt x="58" y="29"/>
                  </a:lnTo>
                  <a:lnTo>
                    <a:pt x="56" y="40"/>
                  </a:lnTo>
                  <a:lnTo>
                    <a:pt x="49" y="48"/>
                  </a:lnTo>
                  <a:lnTo>
                    <a:pt x="40" y="55"/>
                  </a:lnTo>
                  <a:lnTo>
                    <a:pt x="29" y="57"/>
                  </a:lnTo>
                  <a:close/>
                </a:path>
              </a:pathLst>
            </a:custGeom>
            <a:solidFill>
              <a:srgbClr val="FFFFFF"/>
            </a:solidFill>
            <a:ln w="9525">
              <a:noFill/>
              <a:round/>
              <a:headEnd/>
              <a:tailEnd/>
            </a:ln>
          </p:spPr>
          <p:txBody>
            <a:bodyPr/>
            <a:lstStyle/>
            <a:p>
              <a:endParaRPr lang="sl-SI"/>
            </a:p>
          </p:txBody>
        </p:sp>
        <p:sp>
          <p:nvSpPr>
            <p:cNvPr id="228697" name="Freeform 345"/>
            <p:cNvSpPr>
              <a:spLocks/>
            </p:cNvSpPr>
            <p:nvPr/>
          </p:nvSpPr>
          <p:spPr bwMode="auto">
            <a:xfrm>
              <a:off x="3178" y="1692"/>
              <a:ext cx="16" cy="16"/>
            </a:xfrm>
            <a:custGeom>
              <a:avLst/>
              <a:gdLst/>
              <a:ahLst/>
              <a:cxnLst>
                <a:cxn ang="0">
                  <a:pos x="0" y="0"/>
                </a:cxn>
                <a:cxn ang="0">
                  <a:pos x="0" y="0"/>
                </a:cxn>
                <a:cxn ang="0">
                  <a:pos x="2" y="13"/>
                </a:cxn>
                <a:cxn ang="0">
                  <a:pos x="10" y="23"/>
                </a:cxn>
                <a:cxn ang="0">
                  <a:pos x="19" y="30"/>
                </a:cxn>
                <a:cxn ang="0">
                  <a:pos x="33" y="32"/>
                </a:cxn>
                <a:cxn ang="0">
                  <a:pos x="33" y="24"/>
                </a:cxn>
                <a:cxn ang="0">
                  <a:pos x="23" y="22"/>
                </a:cxn>
                <a:cxn ang="0">
                  <a:pos x="16" y="16"/>
                </a:cxn>
                <a:cxn ang="0">
                  <a:pos x="11" y="9"/>
                </a:cxn>
                <a:cxn ang="0">
                  <a:pos x="9" y="0"/>
                </a:cxn>
                <a:cxn ang="0">
                  <a:pos x="9" y="0"/>
                </a:cxn>
                <a:cxn ang="0">
                  <a:pos x="0" y="0"/>
                </a:cxn>
              </a:cxnLst>
              <a:rect l="0" t="0" r="r" b="b"/>
              <a:pathLst>
                <a:path w="33" h="32">
                  <a:moveTo>
                    <a:pt x="0" y="0"/>
                  </a:moveTo>
                  <a:lnTo>
                    <a:pt x="0" y="0"/>
                  </a:lnTo>
                  <a:lnTo>
                    <a:pt x="2" y="13"/>
                  </a:lnTo>
                  <a:lnTo>
                    <a:pt x="10" y="23"/>
                  </a:lnTo>
                  <a:lnTo>
                    <a:pt x="19" y="30"/>
                  </a:lnTo>
                  <a:lnTo>
                    <a:pt x="33" y="32"/>
                  </a:lnTo>
                  <a:lnTo>
                    <a:pt x="33" y="24"/>
                  </a:lnTo>
                  <a:lnTo>
                    <a:pt x="23" y="22"/>
                  </a:lnTo>
                  <a:lnTo>
                    <a:pt x="16" y="16"/>
                  </a:lnTo>
                  <a:lnTo>
                    <a:pt x="11" y="9"/>
                  </a:lnTo>
                  <a:lnTo>
                    <a:pt x="9" y="0"/>
                  </a:lnTo>
                  <a:lnTo>
                    <a:pt x="9" y="0"/>
                  </a:lnTo>
                  <a:lnTo>
                    <a:pt x="0" y="0"/>
                  </a:lnTo>
                  <a:close/>
                </a:path>
              </a:pathLst>
            </a:custGeom>
            <a:solidFill>
              <a:srgbClr val="FFFFFF"/>
            </a:solidFill>
            <a:ln w="9525">
              <a:noFill/>
              <a:round/>
              <a:headEnd/>
              <a:tailEnd/>
            </a:ln>
          </p:spPr>
          <p:txBody>
            <a:bodyPr/>
            <a:lstStyle/>
            <a:p>
              <a:endParaRPr lang="sl-SI"/>
            </a:p>
          </p:txBody>
        </p:sp>
        <p:sp>
          <p:nvSpPr>
            <p:cNvPr id="228698" name="Freeform 346"/>
            <p:cNvSpPr>
              <a:spLocks/>
            </p:cNvSpPr>
            <p:nvPr/>
          </p:nvSpPr>
          <p:spPr bwMode="auto">
            <a:xfrm>
              <a:off x="3178" y="1676"/>
              <a:ext cx="16" cy="16"/>
            </a:xfrm>
            <a:custGeom>
              <a:avLst/>
              <a:gdLst/>
              <a:ahLst/>
              <a:cxnLst>
                <a:cxn ang="0">
                  <a:pos x="33" y="0"/>
                </a:cxn>
                <a:cxn ang="0">
                  <a:pos x="33" y="0"/>
                </a:cxn>
                <a:cxn ang="0">
                  <a:pos x="19" y="2"/>
                </a:cxn>
                <a:cxn ang="0">
                  <a:pos x="10" y="9"/>
                </a:cxn>
                <a:cxn ang="0">
                  <a:pos x="2" y="20"/>
                </a:cxn>
                <a:cxn ang="0">
                  <a:pos x="0" y="33"/>
                </a:cxn>
                <a:cxn ang="0">
                  <a:pos x="9" y="33"/>
                </a:cxn>
                <a:cxn ang="0">
                  <a:pos x="11" y="22"/>
                </a:cxn>
                <a:cxn ang="0">
                  <a:pos x="16" y="15"/>
                </a:cxn>
                <a:cxn ang="0">
                  <a:pos x="23" y="10"/>
                </a:cxn>
                <a:cxn ang="0">
                  <a:pos x="33" y="8"/>
                </a:cxn>
                <a:cxn ang="0">
                  <a:pos x="33" y="8"/>
                </a:cxn>
                <a:cxn ang="0">
                  <a:pos x="33" y="0"/>
                </a:cxn>
              </a:cxnLst>
              <a:rect l="0" t="0" r="r" b="b"/>
              <a:pathLst>
                <a:path w="33" h="33">
                  <a:moveTo>
                    <a:pt x="33" y="0"/>
                  </a:moveTo>
                  <a:lnTo>
                    <a:pt x="33" y="0"/>
                  </a:lnTo>
                  <a:lnTo>
                    <a:pt x="19" y="2"/>
                  </a:lnTo>
                  <a:lnTo>
                    <a:pt x="10" y="9"/>
                  </a:lnTo>
                  <a:lnTo>
                    <a:pt x="2" y="20"/>
                  </a:lnTo>
                  <a:lnTo>
                    <a:pt x="0" y="33"/>
                  </a:lnTo>
                  <a:lnTo>
                    <a:pt x="9" y="33"/>
                  </a:lnTo>
                  <a:lnTo>
                    <a:pt x="11" y="22"/>
                  </a:lnTo>
                  <a:lnTo>
                    <a:pt x="16" y="15"/>
                  </a:lnTo>
                  <a:lnTo>
                    <a:pt x="23" y="10"/>
                  </a:lnTo>
                  <a:lnTo>
                    <a:pt x="33" y="8"/>
                  </a:lnTo>
                  <a:lnTo>
                    <a:pt x="33" y="8"/>
                  </a:lnTo>
                  <a:lnTo>
                    <a:pt x="33" y="0"/>
                  </a:lnTo>
                  <a:close/>
                </a:path>
              </a:pathLst>
            </a:custGeom>
            <a:solidFill>
              <a:srgbClr val="FFFFFF"/>
            </a:solidFill>
            <a:ln w="9525">
              <a:noFill/>
              <a:round/>
              <a:headEnd/>
              <a:tailEnd/>
            </a:ln>
          </p:spPr>
          <p:txBody>
            <a:bodyPr/>
            <a:lstStyle/>
            <a:p>
              <a:endParaRPr lang="sl-SI"/>
            </a:p>
          </p:txBody>
        </p:sp>
        <p:sp>
          <p:nvSpPr>
            <p:cNvPr id="228699" name="Freeform 347"/>
            <p:cNvSpPr>
              <a:spLocks/>
            </p:cNvSpPr>
            <p:nvPr/>
          </p:nvSpPr>
          <p:spPr bwMode="auto">
            <a:xfrm>
              <a:off x="3194" y="1676"/>
              <a:ext cx="17" cy="16"/>
            </a:xfrm>
            <a:custGeom>
              <a:avLst/>
              <a:gdLst/>
              <a:ahLst/>
              <a:cxnLst>
                <a:cxn ang="0">
                  <a:pos x="33" y="33"/>
                </a:cxn>
                <a:cxn ang="0">
                  <a:pos x="33" y="33"/>
                </a:cxn>
                <a:cxn ang="0">
                  <a:pos x="31" y="20"/>
                </a:cxn>
                <a:cxn ang="0">
                  <a:pos x="23" y="9"/>
                </a:cxn>
                <a:cxn ang="0">
                  <a:pos x="12" y="2"/>
                </a:cxn>
                <a:cxn ang="0">
                  <a:pos x="0" y="0"/>
                </a:cxn>
                <a:cxn ang="0">
                  <a:pos x="0" y="8"/>
                </a:cxn>
                <a:cxn ang="0">
                  <a:pos x="10" y="10"/>
                </a:cxn>
                <a:cxn ang="0">
                  <a:pos x="17" y="15"/>
                </a:cxn>
                <a:cxn ang="0">
                  <a:pos x="22" y="22"/>
                </a:cxn>
                <a:cxn ang="0">
                  <a:pos x="24" y="33"/>
                </a:cxn>
                <a:cxn ang="0">
                  <a:pos x="24" y="33"/>
                </a:cxn>
                <a:cxn ang="0">
                  <a:pos x="33" y="33"/>
                </a:cxn>
              </a:cxnLst>
              <a:rect l="0" t="0" r="r" b="b"/>
              <a:pathLst>
                <a:path w="33" h="33">
                  <a:moveTo>
                    <a:pt x="33" y="33"/>
                  </a:moveTo>
                  <a:lnTo>
                    <a:pt x="33" y="33"/>
                  </a:lnTo>
                  <a:lnTo>
                    <a:pt x="31" y="20"/>
                  </a:lnTo>
                  <a:lnTo>
                    <a:pt x="23" y="9"/>
                  </a:lnTo>
                  <a:lnTo>
                    <a:pt x="12" y="2"/>
                  </a:lnTo>
                  <a:lnTo>
                    <a:pt x="0" y="0"/>
                  </a:lnTo>
                  <a:lnTo>
                    <a:pt x="0" y="8"/>
                  </a:lnTo>
                  <a:lnTo>
                    <a:pt x="10" y="10"/>
                  </a:lnTo>
                  <a:lnTo>
                    <a:pt x="17" y="15"/>
                  </a:lnTo>
                  <a:lnTo>
                    <a:pt x="22" y="22"/>
                  </a:lnTo>
                  <a:lnTo>
                    <a:pt x="24" y="33"/>
                  </a:lnTo>
                  <a:lnTo>
                    <a:pt x="24" y="33"/>
                  </a:lnTo>
                  <a:lnTo>
                    <a:pt x="33" y="33"/>
                  </a:lnTo>
                  <a:close/>
                </a:path>
              </a:pathLst>
            </a:custGeom>
            <a:solidFill>
              <a:srgbClr val="FFFFFF"/>
            </a:solidFill>
            <a:ln w="9525">
              <a:noFill/>
              <a:round/>
              <a:headEnd/>
              <a:tailEnd/>
            </a:ln>
          </p:spPr>
          <p:txBody>
            <a:bodyPr/>
            <a:lstStyle/>
            <a:p>
              <a:endParaRPr lang="sl-SI"/>
            </a:p>
          </p:txBody>
        </p:sp>
        <p:sp>
          <p:nvSpPr>
            <p:cNvPr id="228700" name="Freeform 348"/>
            <p:cNvSpPr>
              <a:spLocks/>
            </p:cNvSpPr>
            <p:nvPr/>
          </p:nvSpPr>
          <p:spPr bwMode="auto">
            <a:xfrm>
              <a:off x="3194" y="1692"/>
              <a:ext cx="17" cy="16"/>
            </a:xfrm>
            <a:custGeom>
              <a:avLst/>
              <a:gdLst/>
              <a:ahLst/>
              <a:cxnLst>
                <a:cxn ang="0">
                  <a:pos x="0" y="32"/>
                </a:cxn>
                <a:cxn ang="0">
                  <a:pos x="0" y="32"/>
                </a:cxn>
                <a:cxn ang="0">
                  <a:pos x="12" y="30"/>
                </a:cxn>
                <a:cxn ang="0">
                  <a:pos x="23" y="23"/>
                </a:cxn>
                <a:cxn ang="0">
                  <a:pos x="31" y="13"/>
                </a:cxn>
                <a:cxn ang="0">
                  <a:pos x="33" y="0"/>
                </a:cxn>
                <a:cxn ang="0">
                  <a:pos x="24" y="0"/>
                </a:cxn>
                <a:cxn ang="0">
                  <a:pos x="22" y="9"/>
                </a:cxn>
                <a:cxn ang="0">
                  <a:pos x="17" y="16"/>
                </a:cxn>
                <a:cxn ang="0">
                  <a:pos x="10" y="22"/>
                </a:cxn>
                <a:cxn ang="0">
                  <a:pos x="0" y="24"/>
                </a:cxn>
                <a:cxn ang="0">
                  <a:pos x="0" y="24"/>
                </a:cxn>
                <a:cxn ang="0">
                  <a:pos x="0" y="32"/>
                </a:cxn>
              </a:cxnLst>
              <a:rect l="0" t="0" r="r" b="b"/>
              <a:pathLst>
                <a:path w="33" h="32">
                  <a:moveTo>
                    <a:pt x="0" y="32"/>
                  </a:moveTo>
                  <a:lnTo>
                    <a:pt x="0" y="32"/>
                  </a:lnTo>
                  <a:lnTo>
                    <a:pt x="12" y="30"/>
                  </a:lnTo>
                  <a:lnTo>
                    <a:pt x="23" y="23"/>
                  </a:lnTo>
                  <a:lnTo>
                    <a:pt x="31" y="13"/>
                  </a:lnTo>
                  <a:lnTo>
                    <a:pt x="33" y="0"/>
                  </a:lnTo>
                  <a:lnTo>
                    <a:pt x="24" y="0"/>
                  </a:lnTo>
                  <a:lnTo>
                    <a:pt x="22" y="9"/>
                  </a:lnTo>
                  <a:lnTo>
                    <a:pt x="17" y="16"/>
                  </a:lnTo>
                  <a:lnTo>
                    <a:pt x="10" y="22"/>
                  </a:lnTo>
                  <a:lnTo>
                    <a:pt x="0" y="24"/>
                  </a:lnTo>
                  <a:lnTo>
                    <a:pt x="0" y="24"/>
                  </a:lnTo>
                  <a:lnTo>
                    <a:pt x="0" y="32"/>
                  </a:lnTo>
                  <a:close/>
                </a:path>
              </a:pathLst>
            </a:custGeom>
            <a:solidFill>
              <a:srgbClr val="FFFFFF"/>
            </a:solidFill>
            <a:ln w="9525">
              <a:noFill/>
              <a:round/>
              <a:headEnd/>
              <a:tailEnd/>
            </a:ln>
          </p:spPr>
          <p:txBody>
            <a:bodyPr/>
            <a:lstStyle/>
            <a:p>
              <a:endParaRPr lang="sl-SI"/>
            </a:p>
          </p:txBody>
        </p:sp>
        <p:sp>
          <p:nvSpPr>
            <p:cNvPr id="228701" name="Freeform 349"/>
            <p:cNvSpPr>
              <a:spLocks/>
            </p:cNvSpPr>
            <p:nvPr/>
          </p:nvSpPr>
          <p:spPr bwMode="auto">
            <a:xfrm>
              <a:off x="3180" y="1985"/>
              <a:ext cx="29" cy="28"/>
            </a:xfrm>
            <a:custGeom>
              <a:avLst/>
              <a:gdLst/>
              <a:ahLst/>
              <a:cxnLst>
                <a:cxn ang="0">
                  <a:pos x="29" y="0"/>
                </a:cxn>
                <a:cxn ang="0">
                  <a:pos x="17" y="2"/>
                </a:cxn>
                <a:cxn ang="0">
                  <a:pos x="9" y="9"/>
                </a:cxn>
                <a:cxn ang="0">
                  <a:pos x="3" y="17"/>
                </a:cxn>
                <a:cxn ang="0">
                  <a:pos x="0" y="28"/>
                </a:cxn>
                <a:cxn ang="0">
                  <a:pos x="3" y="40"/>
                </a:cxn>
                <a:cxn ang="0">
                  <a:pos x="9" y="49"/>
                </a:cxn>
                <a:cxn ang="0">
                  <a:pos x="17" y="55"/>
                </a:cxn>
                <a:cxn ang="0">
                  <a:pos x="29" y="57"/>
                </a:cxn>
                <a:cxn ang="0">
                  <a:pos x="40" y="55"/>
                </a:cxn>
                <a:cxn ang="0">
                  <a:pos x="49" y="49"/>
                </a:cxn>
                <a:cxn ang="0">
                  <a:pos x="56" y="40"/>
                </a:cxn>
                <a:cxn ang="0">
                  <a:pos x="58" y="28"/>
                </a:cxn>
                <a:cxn ang="0">
                  <a:pos x="56" y="17"/>
                </a:cxn>
                <a:cxn ang="0">
                  <a:pos x="49" y="9"/>
                </a:cxn>
                <a:cxn ang="0">
                  <a:pos x="40" y="2"/>
                </a:cxn>
                <a:cxn ang="0">
                  <a:pos x="29" y="0"/>
                </a:cxn>
              </a:cxnLst>
              <a:rect l="0" t="0" r="r" b="b"/>
              <a:pathLst>
                <a:path w="58" h="57">
                  <a:moveTo>
                    <a:pt x="29" y="0"/>
                  </a:moveTo>
                  <a:lnTo>
                    <a:pt x="17" y="2"/>
                  </a:lnTo>
                  <a:lnTo>
                    <a:pt x="9" y="9"/>
                  </a:lnTo>
                  <a:lnTo>
                    <a:pt x="3" y="17"/>
                  </a:lnTo>
                  <a:lnTo>
                    <a:pt x="0" y="28"/>
                  </a:lnTo>
                  <a:lnTo>
                    <a:pt x="3" y="40"/>
                  </a:lnTo>
                  <a:lnTo>
                    <a:pt x="9" y="49"/>
                  </a:lnTo>
                  <a:lnTo>
                    <a:pt x="17" y="55"/>
                  </a:lnTo>
                  <a:lnTo>
                    <a:pt x="29" y="57"/>
                  </a:lnTo>
                  <a:lnTo>
                    <a:pt x="40" y="55"/>
                  </a:lnTo>
                  <a:lnTo>
                    <a:pt x="49" y="49"/>
                  </a:lnTo>
                  <a:lnTo>
                    <a:pt x="56" y="40"/>
                  </a:lnTo>
                  <a:lnTo>
                    <a:pt x="58" y="28"/>
                  </a:lnTo>
                  <a:lnTo>
                    <a:pt x="56" y="17"/>
                  </a:lnTo>
                  <a:lnTo>
                    <a:pt x="49" y="9"/>
                  </a:lnTo>
                  <a:lnTo>
                    <a:pt x="40" y="2"/>
                  </a:lnTo>
                  <a:lnTo>
                    <a:pt x="29" y="0"/>
                  </a:lnTo>
                  <a:close/>
                </a:path>
              </a:pathLst>
            </a:custGeom>
            <a:solidFill>
              <a:srgbClr val="FFFFFF"/>
            </a:solidFill>
            <a:ln w="9525">
              <a:noFill/>
              <a:round/>
              <a:headEnd/>
              <a:tailEnd/>
            </a:ln>
          </p:spPr>
          <p:txBody>
            <a:bodyPr/>
            <a:lstStyle/>
            <a:p>
              <a:endParaRPr lang="sl-SI"/>
            </a:p>
          </p:txBody>
        </p:sp>
        <p:sp>
          <p:nvSpPr>
            <p:cNvPr id="228702" name="Freeform 350"/>
            <p:cNvSpPr>
              <a:spLocks/>
            </p:cNvSpPr>
            <p:nvPr/>
          </p:nvSpPr>
          <p:spPr bwMode="auto">
            <a:xfrm>
              <a:off x="3178" y="1983"/>
              <a:ext cx="16" cy="16"/>
            </a:xfrm>
            <a:custGeom>
              <a:avLst/>
              <a:gdLst/>
              <a:ahLst/>
              <a:cxnLst>
                <a:cxn ang="0">
                  <a:pos x="9" y="32"/>
                </a:cxn>
                <a:cxn ang="0">
                  <a:pos x="9" y="32"/>
                </a:cxn>
                <a:cxn ang="0">
                  <a:pos x="11" y="23"/>
                </a:cxn>
                <a:cxn ang="0">
                  <a:pos x="16" y="16"/>
                </a:cxn>
                <a:cxn ang="0">
                  <a:pos x="23" y="11"/>
                </a:cxn>
                <a:cxn ang="0">
                  <a:pos x="33" y="8"/>
                </a:cxn>
                <a:cxn ang="0">
                  <a:pos x="33" y="0"/>
                </a:cxn>
                <a:cxn ang="0">
                  <a:pos x="19" y="2"/>
                </a:cxn>
                <a:cxn ang="0">
                  <a:pos x="10" y="9"/>
                </a:cxn>
                <a:cxn ang="0">
                  <a:pos x="2" y="19"/>
                </a:cxn>
                <a:cxn ang="0">
                  <a:pos x="0" y="32"/>
                </a:cxn>
                <a:cxn ang="0">
                  <a:pos x="0" y="32"/>
                </a:cxn>
                <a:cxn ang="0">
                  <a:pos x="9" y="32"/>
                </a:cxn>
              </a:cxnLst>
              <a:rect l="0" t="0" r="r" b="b"/>
              <a:pathLst>
                <a:path w="33" h="32">
                  <a:moveTo>
                    <a:pt x="9" y="32"/>
                  </a:moveTo>
                  <a:lnTo>
                    <a:pt x="9" y="32"/>
                  </a:lnTo>
                  <a:lnTo>
                    <a:pt x="11" y="23"/>
                  </a:lnTo>
                  <a:lnTo>
                    <a:pt x="16" y="16"/>
                  </a:lnTo>
                  <a:lnTo>
                    <a:pt x="23" y="11"/>
                  </a:lnTo>
                  <a:lnTo>
                    <a:pt x="33" y="8"/>
                  </a:lnTo>
                  <a:lnTo>
                    <a:pt x="33" y="0"/>
                  </a:lnTo>
                  <a:lnTo>
                    <a:pt x="19" y="2"/>
                  </a:lnTo>
                  <a:lnTo>
                    <a:pt x="10" y="9"/>
                  </a:lnTo>
                  <a:lnTo>
                    <a:pt x="2" y="19"/>
                  </a:lnTo>
                  <a:lnTo>
                    <a:pt x="0" y="32"/>
                  </a:lnTo>
                  <a:lnTo>
                    <a:pt x="0" y="32"/>
                  </a:lnTo>
                  <a:lnTo>
                    <a:pt x="9" y="32"/>
                  </a:lnTo>
                  <a:close/>
                </a:path>
              </a:pathLst>
            </a:custGeom>
            <a:solidFill>
              <a:srgbClr val="FFFFFF"/>
            </a:solidFill>
            <a:ln w="9525">
              <a:noFill/>
              <a:round/>
              <a:headEnd/>
              <a:tailEnd/>
            </a:ln>
          </p:spPr>
          <p:txBody>
            <a:bodyPr/>
            <a:lstStyle/>
            <a:p>
              <a:endParaRPr lang="sl-SI"/>
            </a:p>
          </p:txBody>
        </p:sp>
        <p:sp>
          <p:nvSpPr>
            <p:cNvPr id="228703" name="Freeform 351"/>
            <p:cNvSpPr>
              <a:spLocks/>
            </p:cNvSpPr>
            <p:nvPr/>
          </p:nvSpPr>
          <p:spPr bwMode="auto">
            <a:xfrm>
              <a:off x="3178" y="1999"/>
              <a:ext cx="16" cy="16"/>
            </a:xfrm>
            <a:custGeom>
              <a:avLst/>
              <a:gdLst/>
              <a:ahLst/>
              <a:cxnLst>
                <a:cxn ang="0">
                  <a:pos x="33" y="25"/>
                </a:cxn>
                <a:cxn ang="0">
                  <a:pos x="33" y="25"/>
                </a:cxn>
                <a:cxn ang="0">
                  <a:pos x="23" y="23"/>
                </a:cxn>
                <a:cxn ang="0">
                  <a:pos x="16" y="18"/>
                </a:cxn>
                <a:cxn ang="0">
                  <a:pos x="11" y="11"/>
                </a:cxn>
                <a:cxn ang="0">
                  <a:pos x="9" y="0"/>
                </a:cxn>
                <a:cxn ang="0">
                  <a:pos x="0" y="0"/>
                </a:cxn>
                <a:cxn ang="0">
                  <a:pos x="2" y="13"/>
                </a:cxn>
                <a:cxn ang="0">
                  <a:pos x="10" y="24"/>
                </a:cxn>
                <a:cxn ang="0">
                  <a:pos x="19" y="31"/>
                </a:cxn>
                <a:cxn ang="0">
                  <a:pos x="33" y="34"/>
                </a:cxn>
                <a:cxn ang="0">
                  <a:pos x="33" y="34"/>
                </a:cxn>
                <a:cxn ang="0">
                  <a:pos x="33" y="25"/>
                </a:cxn>
              </a:cxnLst>
              <a:rect l="0" t="0" r="r" b="b"/>
              <a:pathLst>
                <a:path w="33" h="34">
                  <a:moveTo>
                    <a:pt x="33" y="25"/>
                  </a:moveTo>
                  <a:lnTo>
                    <a:pt x="33" y="25"/>
                  </a:lnTo>
                  <a:lnTo>
                    <a:pt x="23" y="23"/>
                  </a:lnTo>
                  <a:lnTo>
                    <a:pt x="16" y="18"/>
                  </a:lnTo>
                  <a:lnTo>
                    <a:pt x="11" y="11"/>
                  </a:lnTo>
                  <a:lnTo>
                    <a:pt x="9" y="0"/>
                  </a:lnTo>
                  <a:lnTo>
                    <a:pt x="0" y="0"/>
                  </a:lnTo>
                  <a:lnTo>
                    <a:pt x="2" y="13"/>
                  </a:lnTo>
                  <a:lnTo>
                    <a:pt x="10" y="24"/>
                  </a:lnTo>
                  <a:lnTo>
                    <a:pt x="19" y="31"/>
                  </a:lnTo>
                  <a:lnTo>
                    <a:pt x="33" y="34"/>
                  </a:lnTo>
                  <a:lnTo>
                    <a:pt x="33" y="34"/>
                  </a:lnTo>
                  <a:lnTo>
                    <a:pt x="33" y="25"/>
                  </a:lnTo>
                  <a:close/>
                </a:path>
              </a:pathLst>
            </a:custGeom>
            <a:solidFill>
              <a:srgbClr val="FFFFFF"/>
            </a:solidFill>
            <a:ln w="9525">
              <a:noFill/>
              <a:round/>
              <a:headEnd/>
              <a:tailEnd/>
            </a:ln>
          </p:spPr>
          <p:txBody>
            <a:bodyPr/>
            <a:lstStyle/>
            <a:p>
              <a:endParaRPr lang="sl-SI"/>
            </a:p>
          </p:txBody>
        </p:sp>
        <p:sp>
          <p:nvSpPr>
            <p:cNvPr id="228704" name="Freeform 352"/>
            <p:cNvSpPr>
              <a:spLocks/>
            </p:cNvSpPr>
            <p:nvPr/>
          </p:nvSpPr>
          <p:spPr bwMode="auto">
            <a:xfrm>
              <a:off x="3194" y="1999"/>
              <a:ext cx="17" cy="16"/>
            </a:xfrm>
            <a:custGeom>
              <a:avLst/>
              <a:gdLst/>
              <a:ahLst/>
              <a:cxnLst>
                <a:cxn ang="0">
                  <a:pos x="24" y="0"/>
                </a:cxn>
                <a:cxn ang="0">
                  <a:pos x="24" y="0"/>
                </a:cxn>
                <a:cxn ang="0">
                  <a:pos x="22" y="11"/>
                </a:cxn>
                <a:cxn ang="0">
                  <a:pos x="17" y="18"/>
                </a:cxn>
                <a:cxn ang="0">
                  <a:pos x="10" y="23"/>
                </a:cxn>
                <a:cxn ang="0">
                  <a:pos x="0" y="25"/>
                </a:cxn>
                <a:cxn ang="0">
                  <a:pos x="0" y="34"/>
                </a:cxn>
                <a:cxn ang="0">
                  <a:pos x="12" y="31"/>
                </a:cxn>
                <a:cxn ang="0">
                  <a:pos x="23" y="24"/>
                </a:cxn>
                <a:cxn ang="0">
                  <a:pos x="31" y="13"/>
                </a:cxn>
                <a:cxn ang="0">
                  <a:pos x="33" y="0"/>
                </a:cxn>
                <a:cxn ang="0">
                  <a:pos x="33" y="0"/>
                </a:cxn>
                <a:cxn ang="0">
                  <a:pos x="24" y="0"/>
                </a:cxn>
              </a:cxnLst>
              <a:rect l="0" t="0" r="r" b="b"/>
              <a:pathLst>
                <a:path w="33" h="34">
                  <a:moveTo>
                    <a:pt x="24" y="0"/>
                  </a:moveTo>
                  <a:lnTo>
                    <a:pt x="24" y="0"/>
                  </a:lnTo>
                  <a:lnTo>
                    <a:pt x="22" y="11"/>
                  </a:lnTo>
                  <a:lnTo>
                    <a:pt x="17" y="18"/>
                  </a:lnTo>
                  <a:lnTo>
                    <a:pt x="10" y="23"/>
                  </a:lnTo>
                  <a:lnTo>
                    <a:pt x="0" y="25"/>
                  </a:lnTo>
                  <a:lnTo>
                    <a:pt x="0" y="34"/>
                  </a:lnTo>
                  <a:lnTo>
                    <a:pt x="12" y="31"/>
                  </a:lnTo>
                  <a:lnTo>
                    <a:pt x="23" y="24"/>
                  </a:lnTo>
                  <a:lnTo>
                    <a:pt x="31" y="13"/>
                  </a:lnTo>
                  <a:lnTo>
                    <a:pt x="33" y="0"/>
                  </a:lnTo>
                  <a:lnTo>
                    <a:pt x="33" y="0"/>
                  </a:lnTo>
                  <a:lnTo>
                    <a:pt x="24" y="0"/>
                  </a:lnTo>
                  <a:close/>
                </a:path>
              </a:pathLst>
            </a:custGeom>
            <a:solidFill>
              <a:srgbClr val="FFFFFF"/>
            </a:solidFill>
            <a:ln w="9525">
              <a:noFill/>
              <a:round/>
              <a:headEnd/>
              <a:tailEnd/>
            </a:ln>
          </p:spPr>
          <p:txBody>
            <a:bodyPr/>
            <a:lstStyle/>
            <a:p>
              <a:endParaRPr lang="sl-SI"/>
            </a:p>
          </p:txBody>
        </p:sp>
        <p:sp>
          <p:nvSpPr>
            <p:cNvPr id="228705" name="Freeform 353"/>
            <p:cNvSpPr>
              <a:spLocks/>
            </p:cNvSpPr>
            <p:nvPr/>
          </p:nvSpPr>
          <p:spPr bwMode="auto">
            <a:xfrm>
              <a:off x="3194" y="1983"/>
              <a:ext cx="17" cy="16"/>
            </a:xfrm>
            <a:custGeom>
              <a:avLst/>
              <a:gdLst/>
              <a:ahLst/>
              <a:cxnLst>
                <a:cxn ang="0">
                  <a:pos x="0" y="8"/>
                </a:cxn>
                <a:cxn ang="0">
                  <a:pos x="0" y="8"/>
                </a:cxn>
                <a:cxn ang="0">
                  <a:pos x="10" y="11"/>
                </a:cxn>
                <a:cxn ang="0">
                  <a:pos x="17" y="16"/>
                </a:cxn>
                <a:cxn ang="0">
                  <a:pos x="22" y="23"/>
                </a:cxn>
                <a:cxn ang="0">
                  <a:pos x="24" y="32"/>
                </a:cxn>
                <a:cxn ang="0">
                  <a:pos x="33" y="32"/>
                </a:cxn>
                <a:cxn ang="0">
                  <a:pos x="31" y="19"/>
                </a:cxn>
                <a:cxn ang="0">
                  <a:pos x="23" y="9"/>
                </a:cxn>
                <a:cxn ang="0">
                  <a:pos x="12" y="2"/>
                </a:cxn>
                <a:cxn ang="0">
                  <a:pos x="0" y="0"/>
                </a:cxn>
                <a:cxn ang="0">
                  <a:pos x="0" y="0"/>
                </a:cxn>
                <a:cxn ang="0">
                  <a:pos x="0" y="8"/>
                </a:cxn>
              </a:cxnLst>
              <a:rect l="0" t="0" r="r" b="b"/>
              <a:pathLst>
                <a:path w="33" h="32">
                  <a:moveTo>
                    <a:pt x="0" y="8"/>
                  </a:moveTo>
                  <a:lnTo>
                    <a:pt x="0" y="8"/>
                  </a:lnTo>
                  <a:lnTo>
                    <a:pt x="10" y="11"/>
                  </a:lnTo>
                  <a:lnTo>
                    <a:pt x="17" y="16"/>
                  </a:lnTo>
                  <a:lnTo>
                    <a:pt x="22" y="23"/>
                  </a:lnTo>
                  <a:lnTo>
                    <a:pt x="24" y="32"/>
                  </a:lnTo>
                  <a:lnTo>
                    <a:pt x="33" y="32"/>
                  </a:lnTo>
                  <a:lnTo>
                    <a:pt x="31" y="19"/>
                  </a:lnTo>
                  <a:lnTo>
                    <a:pt x="23" y="9"/>
                  </a:lnTo>
                  <a:lnTo>
                    <a:pt x="12" y="2"/>
                  </a:lnTo>
                  <a:lnTo>
                    <a:pt x="0" y="0"/>
                  </a:lnTo>
                  <a:lnTo>
                    <a:pt x="0" y="0"/>
                  </a:lnTo>
                  <a:lnTo>
                    <a:pt x="0" y="8"/>
                  </a:lnTo>
                  <a:close/>
                </a:path>
              </a:pathLst>
            </a:custGeom>
            <a:solidFill>
              <a:srgbClr val="FFFFFF"/>
            </a:solidFill>
            <a:ln w="9525">
              <a:noFill/>
              <a:round/>
              <a:headEnd/>
              <a:tailEnd/>
            </a:ln>
          </p:spPr>
          <p:txBody>
            <a:bodyPr/>
            <a:lstStyle/>
            <a:p>
              <a:endParaRPr lang="sl-SI"/>
            </a:p>
          </p:txBody>
        </p:sp>
        <p:sp>
          <p:nvSpPr>
            <p:cNvPr id="228706" name="Freeform 354"/>
            <p:cNvSpPr>
              <a:spLocks/>
            </p:cNvSpPr>
            <p:nvPr/>
          </p:nvSpPr>
          <p:spPr bwMode="auto">
            <a:xfrm>
              <a:off x="3132" y="2101"/>
              <a:ext cx="29" cy="29"/>
            </a:xfrm>
            <a:custGeom>
              <a:avLst/>
              <a:gdLst/>
              <a:ahLst/>
              <a:cxnLst>
                <a:cxn ang="0">
                  <a:pos x="28" y="0"/>
                </a:cxn>
                <a:cxn ang="0">
                  <a:pos x="17" y="2"/>
                </a:cxn>
                <a:cxn ang="0">
                  <a:pos x="8" y="8"/>
                </a:cxn>
                <a:cxn ang="0">
                  <a:pos x="2" y="17"/>
                </a:cxn>
                <a:cxn ang="0">
                  <a:pos x="0" y="28"/>
                </a:cxn>
                <a:cxn ang="0">
                  <a:pos x="2" y="39"/>
                </a:cxn>
                <a:cxn ang="0">
                  <a:pos x="8" y="49"/>
                </a:cxn>
                <a:cxn ang="0">
                  <a:pos x="17" y="55"/>
                </a:cxn>
                <a:cxn ang="0">
                  <a:pos x="28" y="57"/>
                </a:cxn>
                <a:cxn ang="0">
                  <a:pos x="39" y="55"/>
                </a:cxn>
                <a:cxn ang="0">
                  <a:pos x="49" y="49"/>
                </a:cxn>
                <a:cxn ang="0">
                  <a:pos x="55" y="39"/>
                </a:cxn>
                <a:cxn ang="0">
                  <a:pos x="57" y="28"/>
                </a:cxn>
                <a:cxn ang="0">
                  <a:pos x="55" y="17"/>
                </a:cxn>
                <a:cxn ang="0">
                  <a:pos x="49" y="8"/>
                </a:cxn>
                <a:cxn ang="0">
                  <a:pos x="39" y="2"/>
                </a:cxn>
                <a:cxn ang="0">
                  <a:pos x="28" y="0"/>
                </a:cxn>
              </a:cxnLst>
              <a:rect l="0" t="0" r="r" b="b"/>
              <a:pathLst>
                <a:path w="57" h="57">
                  <a:moveTo>
                    <a:pt x="28" y="0"/>
                  </a:moveTo>
                  <a:lnTo>
                    <a:pt x="17" y="2"/>
                  </a:lnTo>
                  <a:lnTo>
                    <a:pt x="8" y="8"/>
                  </a:lnTo>
                  <a:lnTo>
                    <a:pt x="2" y="17"/>
                  </a:lnTo>
                  <a:lnTo>
                    <a:pt x="0" y="28"/>
                  </a:lnTo>
                  <a:lnTo>
                    <a:pt x="2" y="39"/>
                  </a:lnTo>
                  <a:lnTo>
                    <a:pt x="8" y="49"/>
                  </a:lnTo>
                  <a:lnTo>
                    <a:pt x="17" y="55"/>
                  </a:lnTo>
                  <a:lnTo>
                    <a:pt x="28" y="57"/>
                  </a:lnTo>
                  <a:lnTo>
                    <a:pt x="39" y="55"/>
                  </a:lnTo>
                  <a:lnTo>
                    <a:pt x="49" y="49"/>
                  </a:lnTo>
                  <a:lnTo>
                    <a:pt x="55" y="39"/>
                  </a:lnTo>
                  <a:lnTo>
                    <a:pt x="57" y="28"/>
                  </a:lnTo>
                  <a:lnTo>
                    <a:pt x="55" y="17"/>
                  </a:lnTo>
                  <a:lnTo>
                    <a:pt x="49" y="8"/>
                  </a:lnTo>
                  <a:lnTo>
                    <a:pt x="39" y="2"/>
                  </a:lnTo>
                  <a:lnTo>
                    <a:pt x="28" y="0"/>
                  </a:lnTo>
                  <a:close/>
                </a:path>
              </a:pathLst>
            </a:custGeom>
            <a:solidFill>
              <a:srgbClr val="FFFFFF"/>
            </a:solidFill>
            <a:ln w="9525">
              <a:noFill/>
              <a:round/>
              <a:headEnd/>
              <a:tailEnd/>
            </a:ln>
          </p:spPr>
          <p:txBody>
            <a:bodyPr/>
            <a:lstStyle/>
            <a:p>
              <a:endParaRPr lang="sl-SI"/>
            </a:p>
          </p:txBody>
        </p:sp>
        <p:sp>
          <p:nvSpPr>
            <p:cNvPr id="228707" name="Freeform 355"/>
            <p:cNvSpPr>
              <a:spLocks/>
            </p:cNvSpPr>
            <p:nvPr/>
          </p:nvSpPr>
          <p:spPr bwMode="auto">
            <a:xfrm>
              <a:off x="3130" y="2099"/>
              <a:ext cx="16" cy="16"/>
            </a:xfrm>
            <a:custGeom>
              <a:avLst/>
              <a:gdLst/>
              <a:ahLst/>
              <a:cxnLst>
                <a:cxn ang="0">
                  <a:pos x="8" y="32"/>
                </a:cxn>
                <a:cxn ang="0">
                  <a:pos x="8" y="32"/>
                </a:cxn>
                <a:cxn ang="0">
                  <a:pos x="10" y="23"/>
                </a:cxn>
                <a:cxn ang="0">
                  <a:pos x="15" y="15"/>
                </a:cxn>
                <a:cxn ang="0">
                  <a:pos x="23" y="10"/>
                </a:cxn>
                <a:cxn ang="0">
                  <a:pos x="32" y="8"/>
                </a:cxn>
                <a:cxn ang="0">
                  <a:pos x="32" y="0"/>
                </a:cxn>
                <a:cxn ang="0">
                  <a:pos x="18" y="2"/>
                </a:cxn>
                <a:cxn ang="0">
                  <a:pos x="9" y="9"/>
                </a:cxn>
                <a:cxn ang="0">
                  <a:pos x="2" y="18"/>
                </a:cxn>
                <a:cxn ang="0">
                  <a:pos x="0" y="32"/>
                </a:cxn>
                <a:cxn ang="0">
                  <a:pos x="0" y="32"/>
                </a:cxn>
                <a:cxn ang="0">
                  <a:pos x="8" y="32"/>
                </a:cxn>
              </a:cxnLst>
              <a:rect l="0" t="0" r="r" b="b"/>
              <a:pathLst>
                <a:path w="32" h="32">
                  <a:moveTo>
                    <a:pt x="8" y="32"/>
                  </a:moveTo>
                  <a:lnTo>
                    <a:pt x="8" y="32"/>
                  </a:lnTo>
                  <a:lnTo>
                    <a:pt x="10" y="23"/>
                  </a:lnTo>
                  <a:lnTo>
                    <a:pt x="15" y="15"/>
                  </a:lnTo>
                  <a:lnTo>
                    <a:pt x="23" y="10"/>
                  </a:lnTo>
                  <a:lnTo>
                    <a:pt x="32" y="8"/>
                  </a:lnTo>
                  <a:lnTo>
                    <a:pt x="32" y="0"/>
                  </a:lnTo>
                  <a:lnTo>
                    <a:pt x="18" y="2"/>
                  </a:lnTo>
                  <a:lnTo>
                    <a:pt x="9" y="9"/>
                  </a:lnTo>
                  <a:lnTo>
                    <a:pt x="2" y="18"/>
                  </a:lnTo>
                  <a:lnTo>
                    <a:pt x="0" y="32"/>
                  </a:lnTo>
                  <a:lnTo>
                    <a:pt x="0" y="32"/>
                  </a:lnTo>
                  <a:lnTo>
                    <a:pt x="8" y="32"/>
                  </a:lnTo>
                  <a:close/>
                </a:path>
              </a:pathLst>
            </a:custGeom>
            <a:solidFill>
              <a:srgbClr val="FFFFFF"/>
            </a:solidFill>
            <a:ln w="9525">
              <a:noFill/>
              <a:round/>
              <a:headEnd/>
              <a:tailEnd/>
            </a:ln>
          </p:spPr>
          <p:txBody>
            <a:bodyPr/>
            <a:lstStyle/>
            <a:p>
              <a:endParaRPr lang="sl-SI"/>
            </a:p>
          </p:txBody>
        </p:sp>
        <p:sp>
          <p:nvSpPr>
            <p:cNvPr id="228708" name="Freeform 356"/>
            <p:cNvSpPr>
              <a:spLocks/>
            </p:cNvSpPr>
            <p:nvPr/>
          </p:nvSpPr>
          <p:spPr bwMode="auto">
            <a:xfrm>
              <a:off x="3130" y="2115"/>
              <a:ext cx="16" cy="17"/>
            </a:xfrm>
            <a:custGeom>
              <a:avLst/>
              <a:gdLst/>
              <a:ahLst/>
              <a:cxnLst>
                <a:cxn ang="0">
                  <a:pos x="32" y="25"/>
                </a:cxn>
                <a:cxn ang="0">
                  <a:pos x="32" y="25"/>
                </a:cxn>
                <a:cxn ang="0">
                  <a:pos x="23" y="23"/>
                </a:cxn>
                <a:cxn ang="0">
                  <a:pos x="15" y="18"/>
                </a:cxn>
                <a:cxn ang="0">
                  <a:pos x="10" y="10"/>
                </a:cxn>
                <a:cxn ang="0">
                  <a:pos x="8" y="0"/>
                </a:cxn>
                <a:cxn ang="0">
                  <a:pos x="0" y="0"/>
                </a:cxn>
                <a:cxn ang="0">
                  <a:pos x="2" y="12"/>
                </a:cxn>
                <a:cxn ang="0">
                  <a:pos x="9" y="24"/>
                </a:cxn>
                <a:cxn ang="0">
                  <a:pos x="18" y="31"/>
                </a:cxn>
                <a:cxn ang="0">
                  <a:pos x="32" y="33"/>
                </a:cxn>
                <a:cxn ang="0">
                  <a:pos x="32" y="33"/>
                </a:cxn>
                <a:cxn ang="0">
                  <a:pos x="32" y="25"/>
                </a:cxn>
              </a:cxnLst>
              <a:rect l="0" t="0" r="r" b="b"/>
              <a:pathLst>
                <a:path w="32" h="33">
                  <a:moveTo>
                    <a:pt x="32" y="25"/>
                  </a:moveTo>
                  <a:lnTo>
                    <a:pt x="32" y="25"/>
                  </a:lnTo>
                  <a:lnTo>
                    <a:pt x="23" y="23"/>
                  </a:lnTo>
                  <a:lnTo>
                    <a:pt x="15" y="18"/>
                  </a:lnTo>
                  <a:lnTo>
                    <a:pt x="10" y="10"/>
                  </a:lnTo>
                  <a:lnTo>
                    <a:pt x="8" y="0"/>
                  </a:lnTo>
                  <a:lnTo>
                    <a:pt x="0" y="0"/>
                  </a:lnTo>
                  <a:lnTo>
                    <a:pt x="2" y="12"/>
                  </a:lnTo>
                  <a:lnTo>
                    <a:pt x="9" y="24"/>
                  </a:lnTo>
                  <a:lnTo>
                    <a:pt x="18" y="31"/>
                  </a:lnTo>
                  <a:lnTo>
                    <a:pt x="32" y="33"/>
                  </a:lnTo>
                  <a:lnTo>
                    <a:pt x="32" y="33"/>
                  </a:lnTo>
                  <a:lnTo>
                    <a:pt x="32" y="25"/>
                  </a:lnTo>
                  <a:close/>
                </a:path>
              </a:pathLst>
            </a:custGeom>
            <a:solidFill>
              <a:srgbClr val="FFFFFF"/>
            </a:solidFill>
            <a:ln w="9525">
              <a:noFill/>
              <a:round/>
              <a:headEnd/>
              <a:tailEnd/>
            </a:ln>
          </p:spPr>
          <p:txBody>
            <a:bodyPr/>
            <a:lstStyle/>
            <a:p>
              <a:endParaRPr lang="sl-SI"/>
            </a:p>
          </p:txBody>
        </p:sp>
        <p:sp>
          <p:nvSpPr>
            <p:cNvPr id="228709" name="Freeform 357"/>
            <p:cNvSpPr>
              <a:spLocks/>
            </p:cNvSpPr>
            <p:nvPr/>
          </p:nvSpPr>
          <p:spPr bwMode="auto">
            <a:xfrm>
              <a:off x="3146" y="2115"/>
              <a:ext cx="17" cy="17"/>
            </a:xfrm>
            <a:custGeom>
              <a:avLst/>
              <a:gdLst/>
              <a:ahLst/>
              <a:cxnLst>
                <a:cxn ang="0">
                  <a:pos x="25" y="0"/>
                </a:cxn>
                <a:cxn ang="0">
                  <a:pos x="25" y="0"/>
                </a:cxn>
                <a:cxn ang="0">
                  <a:pos x="23" y="10"/>
                </a:cxn>
                <a:cxn ang="0">
                  <a:pos x="18" y="18"/>
                </a:cxn>
                <a:cxn ang="0">
                  <a:pos x="10" y="23"/>
                </a:cxn>
                <a:cxn ang="0">
                  <a:pos x="0" y="25"/>
                </a:cxn>
                <a:cxn ang="0">
                  <a:pos x="0" y="33"/>
                </a:cxn>
                <a:cxn ang="0">
                  <a:pos x="12" y="31"/>
                </a:cxn>
                <a:cxn ang="0">
                  <a:pos x="24" y="24"/>
                </a:cxn>
                <a:cxn ang="0">
                  <a:pos x="31" y="12"/>
                </a:cxn>
                <a:cxn ang="0">
                  <a:pos x="33" y="0"/>
                </a:cxn>
                <a:cxn ang="0">
                  <a:pos x="33" y="0"/>
                </a:cxn>
                <a:cxn ang="0">
                  <a:pos x="25" y="0"/>
                </a:cxn>
              </a:cxnLst>
              <a:rect l="0" t="0" r="r" b="b"/>
              <a:pathLst>
                <a:path w="33" h="33">
                  <a:moveTo>
                    <a:pt x="25" y="0"/>
                  </a:moveTo>
                  <a:lnTo>
                    <a:pt x="25" y="0"/>
                  </a:lnTo>
                  <a:lnTo>
                    <a:pt x="23" y="10"/>
                  </a:lnTo>
                  <a:lnTo>
                    <a:pt x="18" y="18"/>
                  </a:lnTo>
                  <a:lnTo>
                    <a:pt x="10" y="23"/>
                  </a:lnTo>
                  <a:lnTo>
                    <a:pt x="0" y="25"/>
                  </a:lnTo>
                  <a:lnTo>
                    <a:pt x="0" y="33"/>
                  </a:lnTo>
                  <a:lnTo>
                    <a:pt x="12" y="31"/>
                  </a:lnTo>
                  <a:lnTo>
                    <a:pt x="24" y="24"/>
                  </a:lnTo>
                  <a:lnTo>
                    <a:pt x="31" y="12"/>
                  </a:lnTo>
                  <a:lnTo>
                    <a:pt x="33" y="0"/>
                  </a:lnTo>
                  <a:lnTo>
                    <a:pt x="33" y="0"/>
                  </a:lnTo>
                  <a:lnTo>
                    <a:pt x="25" y="0"/>
                  </a:lnTo>
                  <a:close/>
                </a:path>
              </a:pathLst>
            </a:custGeom>
            <a:solidFill>
              <a:srgbClr val="FFFFFF"/>
            </a:solidFill>
            <a:ln w="9525">
              <a:noFill/>
              <a:round/>
              <a:headEnd/>
              <a:tailEnd/>
            </a:ln>
          </p:spPr>
          <p:txBody>
            <a:bodyPr/>
            <a:lstStyle/>
            <a:p>
              <a:endParaRPr lang="sl-SI"/>
            </a:p>
          </p:txBody>
        </p:sp>
        <p:sp>
          <p:nvSpPr>
            <p:cNvPr id="228710" name="Freeform 358"/>
            <p:cNvSpPr>
              <a:spLocks/>
            </p:cNvSpPr>
            <p:nvPr/>
          </p:nvSpPr>
          <p:spPr bwMode="auto">
            <a:xfrm>
              <a:off x="3146" y="2099"/>
              <a:ext cx="17" cy="16"/>
            </a:xfrm>
            <a:custGeom>
              <a:avLst/>
              <a:gdLst/>
              <a:ahLst/>
              <a:cxnLst>
                <a:cxn ang="0">
                  <a:pos x="0" y="8"/>
                </a:cxn>
                <a:cxn ang="0">
                  <a:pos x="0" y="8"/>
                </a:cxn>
                <a:cxn ang="0">
                  <a:pos x="10" y="10"/>
                </a:cxn>
                <a:cxn ang="0">
                  <a:pos x="18" y="15"/>
                </a:cxn>
                <a:cxn ang="0">
                  <a:pos x="23" y="23"/>
                </a:cxn>
                <a:cxn ang="0">
                  <a:pos x="25" y="32"/>
                </a:cxn>
                <a:cxn ang="0">
                  <a:pos x="33" y="32"/>
                </a:cxn>
                <a:cxn ang="0">
                  <a:pos x="31" y="18"/>
                </a:cxn>
                <a:cxn ang="0">
                  <a:pos x="24" y="9"/>
                </a:cxn>
                <a:cxn ang="0">
                  <a:pos x="12" y="2"/>
                </a:cxn>
                <a:cxn ang="0">
                  <a:pos x="0" y="0"/>
                </a:cxn>
                <a:cxn ang="0">
                  <a:pos x="0" y="0"/>
                </a:cxn>
                <a:cxn ang="0">
                  <a:pos x="0" y="8"/>
                </a:cxn>
              </a:cxnLst>
              <a:rect l="0" t="0" r="r" b="b"/>
              <a:pathLst>
                <a:path w="33" h="32">
                  <a:moveTo>
                    <a:pt x="0" y="8"/>
                  </a:moveTo>
                  <a:lnTo>
                    <a:pt x="0" y="8"/>
                  </a:lnTo>
                  <a:lnTo>
                    <a:pt x="10" y="10"/>
                  </a:lnTo>
                  <a:lnTo>
                    <a:pt x="18" y="15"/>
                  </a:lnTo>
                  <a:lnTo>
                    <a:pt x="23" y="23"/>
                  </a:lnTo>
                  <a:lnTo>
                    <a:pt x="25" y="32"/>
                  </a:lnTo>
                  <a:lnTo>
                    <a:pt x="33" y="32"/>
                  </a:lnTo>
                  <a:lnTo>
                    <a:pt x="31" y="18"/>
                  </a:lnTo>
                  <a:lnTo>
                    <a:pt x="24" y="9"/>
                  </a:lnTo>
                  <a:lnTo>
                    <a:pt x="12" y="2"/>
                  </a:lnTo>
                  <a:lnTo>
                    <a:pt x="0" y="0"/>
                  </a:lnTo>
                  <a:lnTo>
                    <a:pt x="0" y="0"/>
                  </a:lnTo>
                  <a:lnTo>
                    <a:pt x="0" y="8"/>
                  </a:lnTo>
                  <a:close/>
                </a:path>
              </a:pathLst>
            </a:custGeom>
            <a:solidFill>
              <a:srgbClr val="FFFFFF"/>
            </a:solidFill>
            <a:ln w="9525">
              <a:noFill/>
              <a:round/>
              <a:headEnd/>
              <a:tailEnd/>
            </a:ln>
          </p:spPr>
          <p:txBody>
            <a:bodyPr/>
            <a:lstStyle/>
            <a:p>
              <a:endParaRPr lang="sl-SI"/>
            </a:p>
          </p:txBody>
        </p:sp>
        <p:sp>
          <p:nvSpPr>
            <p:cNvPr id="228711" name="Freeform 359"/>
            <p:cNvSpPr>
              <a:spLocks/>
            </p:cNvSpPr>
            <p:nvPr/>
          </p:nvSpPr>
          <p:spPr bwMode="auto">
            <a:xfrm>
              <a:off x="3447" y="2108"/>
              <a:ext cx="29" cy="28"/>
            </a:xfrm>
            <a:custGeom>
              <a:avLst/>
              <a:gdLst/>
              <a:ahLst/>
              <a:cxnLst>
                <a:cxn ang="0">
                  <a:pos x="4" y="15"/>
                </a:cxn>
                <a:cxn ang="0">
                  <a:pos x="2" y="20"/>
                </a:cxn>
                <a:cxn ang="0">
                  <a:pos x="0" y="25"/>
                </a:cxn>
                <a:cxn ang="0">
                  <a:pos x="0" y="32"/>
                </a:cxn>
                <a:cxn ang="0">
                  <a:pos x="1" y="37"/>
                </a:cxn>
                <a:cxn ang="0">
                  <a:pos x="3" y="42"/>
                </a:cxn>
                <a:cxn ang="0">
                  <a:pos x="6" y="46"/>
                </a:cxn>
                <a:cxn ang="0">
                  <a:pos x="11" y="50"/>
                </a:cxn>
                <a:cxn ang="0">
                  <a:pos x="15" y="53"/>
                </a:cxn>
                <a:cxn ang="0">
                  <a:pos x="20" y="55"/>
                </a:cxn>
                <a:cxn ang="0">
                  <a:pos x="25" y="57"/>
                </a:cxn>
                <a:cxn ang="0">
                  <a:pos x="31" y="57"/>
                </a:cxn>
                <a:cxn ang="0">
                  <a:pos x="37" y="56"/>
                </a:cxn>
                <a:cxn ang="0">
                  <a:pos x="42" y="54"/>
                </a:cxn>
                <a:cxn ang="0">
                  <a:pos x="46" y="51"/>
                </a:cxn>
                <a:cxn ang="0">
                  <a:pos x="50" y="47"/>
                </a:cxn>
                <a:cxn ang="0">
                  <a:pos x="53" y="43"/>
                </a:cxn>
                <a:cxn ang="0">
                  <a:pos x="55" y="38"/>
                </a:cxn>
                <a:cxn ang="0">
                  <a:pos x="57" y="33"/>
                </a:cxn>
                <a:cxn ang="0">
                  <a:pos x="57" y="26"/>
                </a:cxn>
                <a:cxn ang="0">
                  <a:pos x="56" y="21"/>
                </a:cxn>
                <a:cxn ang="0">
                  <a:pos x="55" y="16"/>
                </a:cxn>
                <a:cxn ang="0">
                  <a:pos x="52" y="12"/>
                </a:cxn>
                <a:cxn ang="0">
                  <a:pos x="48" y="8"/>
                </a:cxn>
                <a:cxn ang="0">
                  <a:pos x="44" y="5"/>
                </a:cxn>
                <a:cxn ang="0">
                  <a:pos x="39" y="2"/>
                </a:cxn>
                <a:cxn ang="0">
                  <a:pos x="33" y="0"/>
                </a:cxn>
                <a:cxn ang="0">
                  <a:pos x="27" y="0"/>
                </a:cxn>
                <a:cxn ang="0">
                  <a:pos x="22" y="1"/>
                </a:cxn>
                <a:cxn ang="0">
                  <a:pos x="17" y="4"/>
                </a:cxn>
                <a:cxn ang="0">
                  <a:pos x="12" y="7"/>
                </a:cxn>
                <a:cxn ang="0">
                  <a:pos x="7" y="11"/>
                </a:cxn>
                <a:cxn ang="0">
                  <a:pos x="4" y="15"/>
                </a:cxn>
              </a:cxnLst>
              <a:rect l="0" t="0" r="r" b="b"/>
              <a:pathLst>
                <a:path w="57" h="57">
                  <a:moveTo>
                    <a:pt x="4" y="15"/>
                  </a:moveTo>
                  <a:lnTo>
                    <a:pt x="2" y="20"/>
                  </a:lnTo>
                  <a:lnTo>
                    <a:pt x="0" y="25"/>
                  </a:lnTo>
                  <a:lnTo>
                    <a:pt x="0" y="32"/>
                  </a:lnTo>
                  <a:lnTo>
                    <a:pt x="1" y="37"/>
                  </a:lnTo>
                  <a:lnTo>
                    <a:pt x="3" y="42"/>
                  </a:lnTo>
                  <a:lnTo>
                    <a:pt x="6" y="46"/>
                  </a:lnTo>
                  <a:lnTo>
                    <a:pt x="11" y="50"/>
                  </a:lnTo>
                  <a:lnTo>
                    <a:pt x="15" y="53"/>
                  </a:lnTo>
                  <a:lnTo>
                    <a:pt x="20" y="55"/>
                  </a:lnTo>
                  <a:lnTo>
                    <a:pt x="25" y="57"/>
                  </a:lnTo>
                  <a:lnTo>
                    <a:pt x="31" y="57"/>
                  </a:lnTo>
                  <a:lnTo>
                    <a:pt x="37" y="56"/>
                  </a:lnTo>
                  <a:lnTo>
                    <a:pt x="42" y="54"/>
                  </a:lnTo>
                  <a:lnTo>
                    <a:pt x="46" y="51"/>
                  </a:lnTo>
                  <a:lnTo>
                    <a:pt x="50" y="47"/>
                  </a:lnTo>
                  <a:lnTo>
                    <a:pt x="53" y="43"/>
                  </a:lnTo>
                  <a:lnTo>
                    <a:pt x="55" y="38"/>
                  </a:lnTo>
                  <a:lnTo>
                    <a:pt x="57" y="33"/>
                  </a:lnTo>
                  <a:lnTo>
                    <a:pt x="57" y="26"/>
                  </a:lnTo>
                  <a:lnTo>
                    <a:pt x="56" y="21"/>
                  </a:lnTo>
                  <a:lnTo>
                    <a:pt x="55" y="16"/>
                  </a:lnTo>
                  <a:lnTo>
                    <a:pt x="52" y="12"/>
                  </a:lnTo>
                  <a:lnTo>
                    <a:pt x="48" y="8"/>
                  </a:lnTo>
                  <a:lnTo>
                    <a:pt x="44" y="5"/>
                  </a:lnTo>
                  <a:lnTo>
                    <a:pt x="39" y="2"/>
                  </a:lnTo>
                  <a:lnTo>
                    <a:pt x="33" y="0"/>
                  </a:lnTo>
                  <a:lnTo>
                    <a:pt x="27" y="0"/>
                  </a:lnTo>
                  <a:lnTo>
                    <a:pt x="22" y="1"/>
                  </a:lnTo>
                  <a:lnTo>
                    <a:pt x="17" y="4"/>
                  </a:lnTo>
                  <a:lnTo>
                    <a:pt x="12" y="7"/>
                  </a:lnTo>
                  <a:lnTo>
                    <a:pt x="7" y="11"/>
                  </a:lnTo>
                  <a:lnTo>
                    <a:pt x="4" y="15"/>
                  </a:lnTo>
                  <a:close/>
                </a:path>
              </a:pathLst>
            </a:custGeom>
            <a:solidFill>
              <a:srgbClr val="FFFFFF"/>
            </a:solidFill>
            <a:ln w="9525">
              <a:noFill/>
              <a:round/>
              <a:headEnd/>
              <a:tailEnd/>
            </a:ln>
          </p:spPr>
          <p:txBody>
            <a:bodyPr/>
            <a:lstStyle/>
            <a:p>
              <a:endParaRPr lang="sl-SI"/>
            </a:p>
          </p:txBody>
        </p:sp>
        <p:sp>
          <p:nvSpPr>
            <p:cNvPr id="228712" name="Freeform 360"/>
            <p:cNvSpPr>
              <a:spLocks/>
            </p:cNvSpPr>
            <p:nvPr/>
          </p:nvSpPr>
          <p:spPr bwMode="auto">
            <a:xfrm>
              <a:off x="3445" y="2114"/>
              <a:ext cx="10" cy="22"/>
            </a:xfrm>
            <a:custGeom>
              <a:avLst/>
              <a:gdLst/>
              <a:ahLst/>
              <a:cxnLst>
                <a:cxn ang="0">
                  <a:pos x="21" y="37"/>
                </a:cxn>
                <a:cxn ang="0">
                  <a:pos x="21" y="36"/>
                </a:cxn>
                <a:cxn ang="0">
                  <a:pos x="18" y="34"/>
                </a:cxn>
                <a:cxn ang="0">
                  <a:pos x="14" y="30"/>
                </a:cxn>
                <a:cxn ang="0">
                  <a:pos x="10" y="27"/>
                </a:cxn>
                <a:cxn ang="0">
                  <a:pos x="9" y="23"/>
                </a:cxn>
                <a:cxn ang="0">
                  <a:pos x="8" y="19"/>
                </a:cxn>
                <a:cxn ang="0">
                  <a:pos x="8" y="13"/>
                </a:cxn>
                <a:cxn ang="0">
                  <a:pos x="10" y="8"/>
                </a:cxn>
                <a:cxn ang="0">
                  <a:pos x="11" y="4"/>
                </a:cxn>
                <a:cxn ang="0">
                  <a:pos x="5" y="0"/>
                </a:cxn>
                <a:cxn ang="0">
                  <a:pos x="2" y="6"/>
                </a:cxn>
                <a:cxn ang="0">
                  <a:pos x="0" y="11"/>
                </a:cxn>
                <a:cxn ang="0">
                  <a:pos x="0" y="19"/>
                </a:cxn>
                <a:cxn ang="0">
                  <a:pos x="1" y="25"/>
                </a:cxn>
                <a:cxn ang="0">
                  <a:pos x="4" y="31"/>
                </a:cxn>
                <a:cxn ang="0">
                  <a:pos x="7" y="36"/>
                </a:cxn>
                <a:cxn ang="0">
                  <a:pos x="11" y="40"/>
                </a:cxn>
                <a:cxn ang="0">
                  <a:pos x="17" y="44"/>
                </a:cxn>
                <a:cxn ang="0">
                  <a:pos x="17" y="43"/>
                </a:cxn>
                <a:cxn ang="0">
                  <a:pos x="21" y="37"/>
                </a:cxn>
              </a:cxnLst>
              <a:rect l="0" t="0" r="r" b="b"/>
              <a:pathLst>
                <a:path w="21" h="44">
                  <a:moveTo>
                    <a:pt x="21" y="37"/>
                  </a:moveTo>
                  <a:lnTo>
                    <a:pt x="21" y="36"/>
                  </a:lnTo>
                  <a:lnTo>
                    <a:pt x="18" y="34"/>
                  </a:lnTo>
                  <a:lnTo>
                    <a:pt x="14" y="30"/>
                  </a:lnTo>
                  <a:lnTo>
                    <a:pt x="10" y="27"/>
                  </a:lnTo>
                  <a:lnTo>
                    <a:pt x="9" y="23"/>
                  </a:lnTo>
                  <a:lnTo>
                    <a:pt x="8" y="19"/>
                  </a:lnTo>
                  <a:lnTo>
                    <a:pt x="8" y="13"/>
                  </a:lnTo>
                  <a:lnTo>
                    <a:pt x="10" y="8"/>
                  </a:lnTo>
                  <a:lnTo>
                    <a:pt x="11" y="4"/>
                  </a:lnTo>
                  <a:lnTo>
                    <a:pt x="5" y="0"/>
                  </a:lnTo>
                  <a:lnTo>
                    <a:pt x="2" y="6"/>
                  </a:lnTo>
                  <a:lnTo>
                    <a:pt x="0" y="11"/>
                  </a:lnTo>
                  <a:lnTo>
                    <a:pt x="0" y="19"/>
                  </a:lnTo>
                  <a:lnTo>
                    <a:pt x="1" y="25"/>
                  </a:lnTo>
                  <a:lnTo>
                    <a:pt x="4" y="31"/>
                  </a:lnTo>
                  <a:lnTo>
                    <a:pt x="7" y="36"/>
                  </a:lnTo>
                  <a:lnTo>
                    <a:pt x="11" y="40"/>
                  </a:lnTo>
                  <a:lnTo>
                    <a:pt x="17" y="44"/>
                  </a:lnTo>
                  <a:lnTo>
                    <a:pt x="17" y="43"/>
                  </a:lnTo>
                  <a:lnTo>
                    <a:pt x="21" y="37"/>
                  </a:lnTo>
                  <a:close/>
                </a:path>
              </a:pathLst>
            </a:custGeom>
            <a:solidFill>
              <a:srgbClr val="FFFFFF"/>
            </a:solidFill>
            <a:ln w="9525">
              <a:noFill/>
              <a:round/>
              <a:headEnd/>
              <a:tailEnd/>
            </a:ln>
          </p:spPr>
          <p:txBody>
            <a:bodyPr/>
            <a:lstStyle/>
            <a:p>
              <a:endParaRPr lang="sl-SI"/>
            </a:p>
          </p:txBody>
        </p:sp>
        <p:sp>
          <p:nvSpPr>
            <p:cNvPr id="228713" name="Freeform 361"/>
            <p:cNvSpPr>
              <a:spLocks/>
            </p:cNvSpPr>
            <p:nvPr/>
          </p:nvSpPr>
          <p:spPr bwMode="auto">
            <a:xfrm>
              <a:off x="3453" y="2128"/>
              <a:ext cx="23" cy="10"/>
            </a:xfrm>
            <a:custGeom>
              <a:avLst/>
              <a:gdLst/>
              <a:ahLst/>
              <a:cxnLst>
                <a:cxn ang="0">
                  <a:pos x="37" y="0"/>
                </a:cxn>
                <a:cxn ang="0">
                  <a:pos x="36" y="0"/>
                </a:cxn>
                <a:cxn ang="0">
                  <a:pos x="34" y="3"/>
                </a:cxn>
                <a:cxn ang="0">
                  <a:pos x="30" y="7"/>
                </a:cxn>
                <a:cxn ang="0">
                  <a:pos x="27" y="10"/>
                </a:cxn>
                <a:cxn ang="0">
                  <a:pos x="22" y="11"/>
                </a:cxn>
                <a:cxn ang="0">
                  <a:pos x="18" y="12"/>
                </a:cxn>
                <a:cxn ang="0">
                  <a:pos x="13" y="12"/>
                </a:cxn>
                <a:cxn ang="0">
                  <a:pos x="8" y="10"/>
                </a:cxn>
                <a:cxn ang="0">
                  <a:pos x="4" y="9"/>
                </a:cxn>
                <a:cxn ang="0">
                  <a:pos x="0" y="15"/>
                </a:cxn>
                <a:cxn ang="0">
                  <a:pos x="6" y="19"/>
                </a:cxn>
                <a:cxn ang="0">
                  <a:pos x="11" y="21"/>
                </a:cxn>
                <a:cxn ang="0">
                  <a:pos x="18" y="21"/>
                </a:cxn>
                <a:cxn ang="0">
                  <a:pos x="25" y="20"/>
                </a:cxn>
                <a:cxn ang="0">
                  <a:pos x="31" y="16"/>
                </a:cxn>
                <a:cxn ang="0">
                  <a:pos x="36" y="13"/>
                </a:cxn>
                <a:cxn ang="0">
                  <a:pos x="40" y="9"/>
                </a:cxn>
                <a:cxn ang="0">
                  <a:pos x="44" y="4"/>
                </a:cxn>
                <a:cxn ang="0">
                  <a:pos x="43" y="4"/>
                </a:cxn>
                <a:cxn ang="0">
                  <a:pos x="37" y="0"/>
                </a:cxn>
              </a:cxnLst>
              <a:rect l="0" t="0" r="r" b="b"/>
              <a:pathLst>
                <a:path w="44" h="21">
                  <a:moveTo>
                    <a:pt x="37" y="0"/>
                  </a:moveTo>
                  <a:lnTo>
                    <a:pt x="36" y="0"/>
                  </a:lnTo>
                  <a:lnTo>
                    <a:pt x="34" y="3"/>
                  </a:lnTo>
                  <a:lnTo>
                    <a:pt x="30" y="7"/>
                  </a:lnTo>
                  <a:lnTo>
                    <a:pt x="27" y="10"/>
                  </a:lnTo>
                  <a:lnTo>
                    <a:pt x="22" y="11"/>
                  </a:lnTo>
                  <a:lnTo>
                    <a:pt x="18" y="12"/>
                  </a:lnTo>
                  <a:lnTo>
                    <a:pt x="13" y="12"/>
                  </a:lnTo>
                  <a:lnTo>
                    <a:pt x="8" y="10"/>
                  </a:lnTo>
                  <a:lnTo>
                    <a:pt x="4" y="9"/>
                  </a:lnTo>
                  <a:lnTo>
                    <a:pt x="0" y="15"/>
                  </a:lnTo>
                  <a:lnTo>
                    <a:pt x="6" y="19"/>
                  </a:lnTo>
                  <a:lnTo>
                    <a:pt x="11" y="21"/>
                  </a:lnTo>
                  <a:lnTo>
                    <a:pt x="18" y="21"/>
                  </a:lnTo>
                  <a:lnTo>
                    <a:pt x="25" y="20"/>
                  </a:lnTo>
                  <a:lnTo>
                    <a:pt x="31" y="16"/>
                  </a:lnTo>
                  <a:lnTo>
                    <a:pt x="36" y="13"/>
                  </a:lnTo>
                  <a:lnTo>
                    <a:pt x="40" y="9"/>
                  </a:lnTo>
                  <a:lnTo>
                    <a:pt x="44" y="4"/>
                  </a:lnTo>
                  <a:lnTo>
                    <a:pt x="43" y="4"/>
                  </a:lnTo>
                  <a:lnTo>
                    <a:pt x="37" y="0"/>
                  </a:lnTo>
                  <a:close/>
                </a:path>
              </a:pathLst>
            </a:custGeom>
            <a:solidFill>
              <a:srgbClr val="FFFFFF"/>
            </a:solidFill>
            <a:ln w="9525">
              <a:noFill/>
              <a:round/>
              <a:headEnd/>
              <a:tailEnd/>
            </a:ln>
          </p:spPr>
          <p:txBody>
            <a:bodyPr/>
            <a:lstStyle/>
            <a:p>
              <a:endParaRPr lang="sl-SI"/>
            </a:p>
          </p:txBody>
        </p:sp>
        <p:sp>
          <p:nvSpPr>
            <p:cNvPr id="228714" name="Freeform 362"/>
            <p:cNvSpPr>
              <a:spLocks/>
            </p:cNvSpPr>
            <p:nvPr/>
          </p:nvSpPr>
          <p:spPr bwMode="auto">
            <a:xfrm>
              <a:off x="3468" y="2108"/>
              <a:ext cx="10" cy="22"/>
            </a:xfrm>
            <a:custGeom>
              <a:avLst/>
              <a:gdLst/>
              <a:ahLst/>
              <a:cxnLst>
                <a:cxn ang="0">
                  <a:pos x="0" y="8"/>
                </a:cxn>
                <a:cxn ang="0">
                  <a:pos x="0" y="9"/>
                </a:cxn>
                <a:cxn ang="0">
                  <a:pos x="3" y="11"/>
                </a:cxn>
                <a:cxn ang="0">
                  <a:pos x="7" y="15"/>
                </a:cxn>
                <a:cxn ang="0">
                  <a:pos x="9" y="18"/>
                </a:cxn>
                <a:cxn ang="0">
                  <a:pos x="10" y="22"/>
                </a:cxn>
                <a:cxn ang="0">
                  <a:pos x="11" y="26"/>
                </a:cxn>
                <a:cxn ang="0">
                  <a:pos x="11" y="32"/>
                </a:cxn>
                <a:cxn ang="0">
                  <a:pos x="9" y="37"/>
                </a:cxn>
                <a:cxn ang="0">
                  <a:pos x="8" y="41"/>
                </a:cxn>
                <a:cxn ang="0">
                  <a:pos x="14" y="45"/>
                </a:cxn>
                <a:cxn ang="0">
                  <a:pos x="17" y="39"/>
                </a:cxn>
                <a:cxn ang="0">
                  <a:pos x="19" y="34"/>
                </a:cxn>
                <a:cxn ang="0">
                  <a:pos x="19" y="26"/>
                </a:cxn>
                <a:cxn ang="0">
                  <a:pos x="18" y="20"/>
                </a:cxn>
                <a:cxn ang="0">
                  <a:pos x="17" y="14"/>
                </a:cxn>
                <a:cxn ang="0">
                  <a:pos x="13" y="9"/>
                </a:cxn>
                <a:cxn ang="0">
                  <a:pos x="9" y="5"/>
                </a:cxn>
                <a:cxn ang="0">
                  <a:pos x="4" y="0"/>
                </a:cxn>
                <a:cxn ang="0">
                  <a:pos x="4" y="1"/>
                </a:cxn>
                <a:cxn ang="0">
                  <a:pos x="0" y="8"/>
                </a:cxn>
              </a:cxnLst>
              <a:rect l="0" t="0" r="r" b="b"/>
              <a:pathLst>
                <a:path w="19" h="45">
                  <a:moveTo>
                    <a:pt x="0" y="8"/>
                  </a:moveTo>
                  <a:lnTo>
                    <a:pt x="0" y="9"/>
                  </a:lnTo>
                  <a:lnTo>
                    <a:pt x="3" y="11"/>
                  </a:lnTo>
                  <a:lnTo>
                    <a:pt x="7" y="15"/>
                  </a:lnTo>
                  <a:lnTo>
                    <a:pt x="9" y="18"/>
                  </a:lnTo>
                  <a:lnTo>
                    <a:pt x="10" y="22"/>
                  </a:lnTo>
                  <a:lnTo>
                    <a:pt x="11" y="26"/>
                  </a:lnTo>
                  <a:lnTo>
                    <a:pt x="11" y="32"/>
                  </a:lnTo>
                  <a:lnTo>
                    <a:pt x="9" y="37"/>
                  </a:lnTo>
                  <a:lnTo>
                    <a:pt x="8" y="41"/>
                  </a:lnTo>
                  <a:lnTo>
                    <a:pt x="14" y="45"/>
                  </a:lnTo>
                  <a:lnTo>
                    <a:pt x="17" y="39"/>
                  </a:lnTo>
                  <a:lnTo>
                    <a:pt x="19" y="34"/>
                  </a:lnTo>
                  <a:lnTo>
                    <a:pt x="19" y="26"/>
                  </a:lnTo>
                  <a:lnTo>
                    <a:pt x="18" y="20"/>
                  </a:lnTo>
                  <a:lnTo>
                    <a:pt x="17" y="14"/>
                  </a:lnTo>
                  <a:lnTo>
                    <a:pt x="13" y="9"/>
                  </a:lnTo>
                  <a:lnTo>
                    <a:pt x="9" y="5"/>
                  </a:lnTo>
                  <a:lnTo>
                    <a:pt x="4" y="0"/>
                  </a:lnTo>
                  <a:lnTo>
                    <a:pt x="4" y="1"/>
                  </a:lnTo>
                  <a:lnTo>
                    <a:pt x="0" y="8"/>
                  </a:lnTo>
                  <a:close/>
                </a:path>
              </a:pathLst>
            </a:custGeom>
            <a:solidFill>
              <a:srgbClr val="FFFFFF"/>
            </a:solidFill>
            <a:ln w="9525">
              <a:noFill/>
              <a:round/>
              <a:headEnd/>
              <a:tailEnd/>
            </a:ln>
          </p:spPr>
          <p:txBody>
            <a:bodyPr/>
            <a:lstStyle/>
            <a:p>
              <a:endParaRPr lang="sl-SI"/>
            </a:p>
          </p:txBody>
        </p:sp>
        <p:sp>
          <p:nvSpPr>
            <p:cNvPr id="228715" name="Freeform 363"/>
            <p:cNvSpPr>
              <a:spLocks/>
            </p:cNvSpPr>
            <p:nvPr/>
          </p:nvSpPr>
          <p:spPr bwMode="auto">
            <a:xfrm>
              <a:off x="3447" y="2106"/>
              <a:ext cx="23" cy="10"/>
            </a:xfrm>
            <a:custGeom>
              <a:avLst/>
              <a:gdLst/>
              <a:ahLst/>
              <a:cxnLst>
                <a:cxn ang="0">
                  <a:pos x="7" y="21"/>
                </a:cxn>
                <a:cxn ang="0">
                  <a:pos x="8" y="21"/>
                </a:cxn>
                <a:cxn ang="0">
                  <a:pos x="11" y="18"/>
                </a:cxn>
                <a:cxn ang="0">
                  <a:pos x="14" y="14"/>
                </a:cxn>
                <a:cxn ang="0">
                  <a:pos x="19" y="12"/>
                </a:cxn>
                <a:cxn ang="0">
                  <a:pos x="23" y="10"/>
                </a:cxn>
                <a:cxn ang="0">
                  <a:pos x="27" y="9"/>
                </a:cxn>
                <a:cxn ang="0">
                  <a:pos x="32" y="9"/>
                </a:cxn>
                <a:cxn ang="0">
                  <a:pos x="38" y="11"/>
                </a:cxn>
                <a:cxn ang="0">
                  <a:pos x="42" y="12"/>
                </a:cxn>
                <a:cxn ang="0">
                  <a:pos x="46" y="5"/>
                </a:cxn>
                <a:cxn ang="0">
                  <a:pos x="40" y="2"/>
                </a:cxn>
                <a:cxn ang="0">
                  <a:pos x="34" y="0"/>
                </a:cxn>
                <a:cxn ang="0">
                  <a:pos x="27" y="0"/>
                </a:cxn>
                <a:cxn ang="0">
                  <a:pos x="21" y="1"/>
                </a:cxn>
                <a:cxn ang="0">
                  <a:pos x="15" y="3"/>
                </a:cxn>
                <a:cxn ang="0">
                  <a:pos x="10" y="8"/>
                </a:cxn>
                <a:cxn ang="0">
                  <a:pos x="4" y="12"/>
                </a:cxn>
                <a:cxn ang="0">
                  <a:pos x="0" y="17"/>
                </a:cxn>
                <a:cxn ang="0">
                  <a:pos x="1" y="17"/>
                </a:cxn>
                <a:cxn ang="0">
                  <a:pos x="7" y="21"/>
                </a:cxn>
              </a:cxnLst>
              <a:rect l="0" t="0" r="r" b="b"/>
              <a:pathLst>
                <a:path w="46" h="21">
                  <a:moveTo>
                    <a:pt x="7" y="21"/>
                  </a:moveTo>
                  <a:lnTo>
                    <a:pt x="8" y="21"/>
                  </a:lnTo>
                  <a:lnTo>
                    <a:pt x="11" y="18"/>
                  </a:lnTo>
                  <a:lnTo>
                    <a:pt x="14" y="14"/>
                  </a:lnTo>
                  <a:lnTo>
                    <a:pt x="19" y="12"/>
                  </a:lnTo>
                  <a:lnTo>
                    <a:pt x="23" y="10"/>
                  </a:lnTo>
                  <a:lnTo>
                    <a:pt x="27" y="9"/>
                  </a:lnTo>
                  <a:lnTo>
                    <a:pt x="32" y="9"/>
                  </a:lnTo>
                  <a:lnTo>
                    <a:pt x="38" y="11"/>
                  </a:lnTo>
                  <a:lnTo>
                    <a:pt x="42" y="12"/>
                  </a:lnTo>
                  <a:lnTo>
                    <a:pt x="46" y="5"/>
                  </a:lnTo>
                  <a:lnTo>
                    <a:pt x="40" y="2"/>
                  </a:lnTo>
                  <a:lnTo>
                    <a:pt x="34" y="0"/>
                  </a:lnTo>
                  <a:lnTo>
                    <a:pt x="27" y="0"/>
                  </a:lnTo>
                  <a:lnTo>
                    <a:pt x="21" y="1"/>
                  </a:lnTo>
                  <a:lnTo>
                    <a:pt x="15" y="3"/>
                  </a:lnTo>
                  <a:lnTo>
                    <a:pt x="10" y="8"/>
                  </a:lnTo>
                  <a:lnTo>
                    <a:pt x="4" y="12"/>
                  </a:lnTo>
                  <a:lnTo>
                    <a:pt x="0" y="17"/>
                  </a:lnTo>
                  <a:lnTo>
                    <a:pt x="1" y="17"/>
                  </a:lnTo>
                  <a:lnTo>
                    <a:pt x="7" y="21"/>
                  </a:lnTo>
                  <a:close/>
                </a:path>
              </a:pathLst>
            </a:custGeom>
            <a:solidFill>
              <a:srgbClr val="FFFFFF"/>
            </a:solidFill>
            <a:ln w="9525">
              <a:noFill/>
              <a:round/>
              <a:headEnd/>
              <a:tailEnd/>
            </a:ln>
          </p:spPr>
          <p:txBody>
            <a:bodyPr/>
            <a:lstStyle/>
            <a:p>
              <a:endParaRPr lang="sl-SI"/>
            </a:p>
          </p:txBody>
        </p:sp>
        <p:sp>
          <p:nvSpPr>
            <p:cNvPr id="228716" name="Freeform 364"/>
            <p:cNvSpPr>
              <a:spLocks/>
            </p:cNvSpPr>
            <p:nvPr/>
          </p:nvSpPr>
          <p:spPr bwMode="auto">
            <a:xfrm>
              <a:off x="3406" y="1678"/>
              <a:ext cx="29" cy="28"/>
            </a:xfrm>
            <a:custGeom>
              <a:avLst/>
              <a:gdLst/>
              <a:ahLst/>
              <a:cxnLst>
                <a:cxn ang="0">
                  <a:pos x="28" y="57"/>
                </a:cxn>
                <a:cxn ang="0">
                  <a:pos x="17" y="55"/>
                </a:cxn>
                <a:cxn ang="0">
                  <a:pos x="8" y="48"/>
                </a:cxn>
                <a:cxn ang="0">
                  <a:pos x="2" y="40"/>
                </a:cxn>
                <a:cxn ang="0">
                  <a:pos x="0" y="29"/>
                </a:cxn>
                <a:cxn ang="0">
                  <a:pos x="2" y="17"/>
                </a:cxn>
                <a:cxn ang="0">
                  <a:pos x="8" y="8"/>
                </a:cxn>
                <a:cxn ang="0">
                  <a:pos x="17" y="2"/>
                </a:cxn>
                <a:cxn ang="0">
                  <a:pos x="28" y="0"/>
                </a:cxn>
                <a:cxn ang="0">
                  <a:pos x="40" y="2"/>
                </a:cxn>
                <a:cxn ang="0">
                  <a:pos x="49" y="8"/>
                </a:cxn>
                <a:cxn ang="0">
                  <a:pos x="55" y="17"/>
                </a:cxn>
                <a:cxn ang="0">
                  <a:pos x="57" y="29"/>
                </a:cxn>
                <a:cxn ang="0">
                  <a:pos x="55" y="40"/>
                </a:cxn>
                <a:cxn ang="0">
                  <a:pos x="49" y="48"/>
                </a:cxn>
                <a:cxn ang="0">
                  <a:pos x="40" y="55"/>
                </a:cxn>
                <a:cxn ang="0">
                  <a:pos x="28" y="57"/>
                </a:cxn>
              </a:cxnLst>
              <a:rect l="0" t="0" r="r" b="b"/>
              <a:pathLst>
                <a:path w="57" h="57">
                  <a:moveTo>
                    <a:pt x="28" y="57"/>
                  </a:moveTo>
                  <a:lnTo>
                    <a:pt x="17" y="55"/>
                  </a:lnTo>
                  <a:lnTo>
                    <a:pt x="8" y="48"/>
                  </a:lnTo>
                  <a:lnTo>
                    <a:pt x="2" y="40"/>
                  </a:lnTo>
                  <a:lnTo>
                    <a:pt x="0" y="29"/>
                  </a:lnTo>
                  <a:lnTo>
                    <a:pt x="2" y="17"/>
                  </a:lnTo>
                  <a:lnTo>
                    <a:pt x="8" y="8"/>
                  </a:lnTo>
                  <a:lnTo>
                    <a:pt x="17" y="2"/>
                  </a:lnTo>
                  <a:lnTo>
                    <a:pt x="28" y="0"/>
                  </a:lnTo>
                  <a:lnTo>
                    <a:pt x="40" y="2"/>
                  </a:lnTo>
                  <a:lnTo>
                    <a:pt x="49" y="8"/>
                  </a:lnTo>
                  <a:lnTo>
                    <a:pt x="55" y="17"/>
                  </a:lnTo>
                  <a:lnTo>
                    <a:pt x="57" y="29"/>
                  </a:lnTo>
                  <a:lnTo>
                    <a:pt x="55" y="40"/>
                  </a:lnTo>
                  <a:lnTo>
                    <a:pt x="49" y="48"/>
                  </a:lnTo>
                  <a:lnTo>
                    <a:pt x="40" y="55"/>
                  </a:lnTo>
                  <a:lnTo>
                    <a:pt x="28" y="57"/>
                  </a:lnTo>
                  <a:close/>
                </a:path>
              </a:pathLst>
            </a:custGeom>
            <a:solidFill>
              <a:srgbClr val="FFFFFF"/>
            </a:solidFill>
            <a:ln w="9525">
              <a:noFill/>
              <a:round/>
              <a:headEnd/>
              <a:tailEnd/>
            </a:ln>
          </p:spPr>
          <p:txBody>
            <a:bodyPr/>
            <a:lstStyle/>
            <a:p>
              <a:endParaRPr lang="sl-SI"/>
            </a:p>
          </p:txBody>
        </p:sp>
        <p:sp>
          <p:nvSpPr>
            <p:cNvPr id="228717" name="Freeform 365"/>
            <p:cNvSpPr>
              <a:spLocks/>
            </p:cNvSpPr>
            <p:nvPr/>
          </p:nvSpPr>
          <p:spPr bwMode="auto">
            <a:xfrm>
              <a:off x="3404" y="1692"/>
              <a:ext cx="16" cy="16"/>
            </a:xfrm>
            <a:custGeom>
              <a:avLst/>
              <a:gdLst/>
              <a:ahLst/>
              <a:cxnLst>
                <a:cxn ang="0">
                  <a:pos x="0" y="0"/>
                </a:cxn>
                <a:cxn ang="0">
                  <a:pos x="0" y="0"/>
                </a:cxn>
                <a:cxn ang="0">
                  <a:pos x="2" y="13"/>
                </a:cxn>
                <a:cxn ang="0">
                  <a:pos x="9" y="23"/>
                </a:cxn>
                <a:cxn ang="0">
                  <a:pos x="19" y="30"/>
                </a:cxn>
                <a:cxn ang="0">
                  <a:pos x="32" y="32"/>
                </a:cxn>
                <a:cxn ang="0">
                  <a:pos x="32" y="24"/>
                </a:cxn>
                <a:cxn ang="0">
                  <a:pos x="23" y="22"/>
                </a:cxn>
                <a:cxn ang="0">
                  <a:pos x="16" y="16"/>
                </a:cxn>
                <a:cxn ang="0">
                  <a:pos x="10" y="9"/>
                </a:cxn>
                <a:cxn ang="0">
                  <a:pos x="8" y="0"/>
                </a:cxn>
                <a:cxn ang="0">
                  <a:pos x="8" y="0"/>
                </a:cxn>
                <a:cxn ang="0">
                  <a:pos x="0" y="0"/>
                </a:cxn>
              </a:cxnLst>
              <a:rect l="0" t="0" r="r" b="b"/>
              <a:pathLst>
                <a:path w="32" h="32">
                  <a:moveTo>
                    <a:pt x="0" y="0"/>
                  </a:moveTo>
                  <a:lnTo>
                    <a:pt x="0" y="0"/>
                  </a:lnTo>
                  <a:lnTo>
                    <a:pt x="2" y="13"/>
                  </a:lnTo>
                  <a:lnTo>
                    <a:pt x="9" y="23"/>
                  </a:lnTo>
                  <a:lnTo>
                    <a:pt x="19" y="30"/>
                  </a:lnTo>
                  <a:lnTo>
                    <a:pt x="32" y="32"/>
                  </a:lnTo>
                  <a:lnTo>
                    <a:pt x="32" y="24"/>
                  </a:lnTo>
                  <a:lnTo>
                    <a:pt x="23" y="22"/>
                  </a:lnTo>
                  <a:lnTo>
                    <a:pt x="16" y="16"/>
                  </a:lnTo>
                  <a:lnTo>
                    <a:pt x="10" y="9"/>
                  </a:lnTo>
                  <a:lnTo>
                    <a:pt x="8" y="0"/>
                  </a:lnTo>
                  <a:lnTo>
                    <a:pt x="8" y="0"/>
                  </a:lnTo>
                  <a:lnTo>
                    <a:pt x="0" y="0"/>
                  </a:lnTo>
                  <a:close/>
                </a:path>
              </a:pathLst>
            </a:custGeom>
            <a:solidFill>
              <a:srgbClr val="FFFFFF"/>
            </a:solidFill>
            <a:ln w="9525">
              <a:noFill/>
              <a:round/>
              <a:headEnd/>
              <a:tailEnd/>
            </a:ln>
          </p:spPr>
          <p:txBody>
            <a:bodyPr/>
            <a:lstStyle/>
            <a:p>
              <a:endParaRPr lang="sl-SI"/>
            </a:p>
          </p:txBody>
        </p:sp>
        <p:sp>
          <p:nvSpPr>
            <p:cNvPr id="228718" name="Freeform 366"/>
            <p:cNvSpPr>
              <a:spLocks/>
            </p:cNvSpPr>
            <p:nvPr/>
          </p:nvSpPr>
          <p:spPr bwMode="auto">
            <a:xfrm>
              <a:off x="3404" y="1676"/>
              <a:ext cx="16" cy="16"/>
            </a:xfrm>
            <a:custGeom>
              <a:avLst/>
              <a:gdLst/>
              <a:ahLst/>
              <a:cxnLst>
                <a:cxn ang="0">
                  <a:pos x="32" y="0"/>
                </a:cxn>
                <a:cxn ang="0">
                  <a:pos x="32" y="0"/>
                </a:cxn>
                <a:cxn ang="0">
                  <a:pos x="19" y="2"/>
                </a:cxn>
                <a:cxn ang="0">
                  <a:pos x="9" y="9"/>
                </a:cxn>
                <a:cxn ang="0">
                  <a:pos x="2" y="20"/>
                </a:cxn>
                <a:cxn ang="0">
                  <a:pos x="0" y="33"/>
                </a:cxn>
                <a:cxn ang="0">
                  <a:pos x="8" y="33"/>
                </a:cxn>
                <a:cxn ang="0">
                  <a:pos x="10" y="22"/>
                </a:cxn>
                <a:cxn ang="0">
                  <a:pos x="16" y="15"/>
                </a:cxn>
                <a:cxn ang="0">
                  <a:pos x="23" y="10"/>
                </a:cxn>
                <a:cxn ang="0">
                  <a:pos x="32" y="8"/>
                </a:cxn>
                <a:cxn ang="0">
                  <a:pos x="32" y="8"/>
                </a:cxn>
                <a:cxn ang="0">
                  <a:pos x="32" y="0"/>
                </a:cxn>
              </a:cxnLst>
              <a:rect l="0" t="0" r="r" b="b"/>
              <a:pathLst>
                <a:path w="32" h="33">
                  <a:moveTo>
                    <a:pt x="32" y="0"/>
                  </a:moveTo>
                  <a:lnTo>
                    <a:pt x="32" y="0"/>
                  </a:lnTo>
                  <a:lnTo>
                    <a:pt x="19" y="2"/>
                  </a:lnTo>
                  <a:lnTo>
                    <a:pt x="9" y="9"/>
                  </a:lnTo>
                  <a:lnTo>
                    <a:pt x="2" y="20"/>
                  </a:lnTo>
                  <a:lnTo>
                    <a:pt x="0" y="33"/>
                  </a:lnTo>
                  <a:lnTo>
                    <a:pt x="8" y="33"/>
                  </a:lnTo>
                  <a:lnTo>
                    <a:pt x="10" y="22"/>
                  </a:lnTo>
                  <a:lnTo>
                    <a:pt x="16" y="15"/>
                  </a:lnTo>
                  <a:lnTo>
                    <a:pt x="23" y="10"/>
                  </a:lnTo>
                  <a:lnTo>
                    <a:pt x="32" y="8"/>
                  </a:lnTo>
                  <a:lnTo>
                    <a:pt x="32" y="8"/>
                  </a:lnTo>
                  <a:lnTo>
                    <a:pt x="32" y="0"/>
                  </a:lnTo>
                  <a:close/>
                </a:path>
              </a:pathLst>
            </a:custGeom>
            <a:solidFill>
              <a:srgbClr val="FFFFFF"/>
            </a:solidFill>
            <a:ln w="9525">
              <a:noFill/>
              <a:round/>
              <a:headEnd/>
              <a:tailEnd/>
            </a:ln>
          </p:spPr>
          <p:txBody>
            <a:bodyPr/>
            <a:lstStyle/>
            <a:p>
              <a:endParaRPr lang="sl-SI"/>
            </a:p>
          </p:txBody>
        </p:sp>
        <p:sp>
          <p:nvSpPr>
            <p:cNvPr id="228719" name="Freeform 367"/>
            <p:cNvSpPr>
              <a:spLocks/>
            </p:cNvSpPr>
            <p:nvPr/>
          </p:nvSpPr>
          <p:spPr bwMode="auto">
            <a:xfrm>
              <a:off x="3420" y="1676"/>
              <a:ext cx="17" cy="16"/>
            </a:xfrm>
            <a:custGeom>
              <a:avLst/>
              <a:gdLst/>
              <a:ahLst/>
              <a:cxnLst>
                <a:cxn ang="0">
                  <a:pos x="33" y="33"/>
                </a:cxn>
                <a:cxn ang="0">
                  <a:pos x="33" y="33"/>
                </a:cxn>
                <a:cxn ang="0">
                  <a:pos x="31" y="20"/>
                </a:cxn>
                <a:cxn ang="0">
                  <a:pos x="24" y="9"/>
                </a:cxn>
                <a:cxn ang="0">
                  <a:pos x="13" y="2"/>
                </a:cxn>
                <a:cxn ang="0">
                  <a:pos x="0" y="0"/>
                </a:cxn>
                <a:cxn ang="0">
                  <a:pos x="0" y="8"/>
                </a:cxn>
                <a:cxn ang="0">
                  <a:pos x="11" y="10"/>
                </a:cxn>
                <a:cxn ang="0">
                  <a:pos x="18" y="15"/>
                </a:cxn>
                <a:cxn ang="0">
                  <a:pos x="23" y="22"/>
                </a:cxn>
                <a:cxn ang="0">
                  <a:pos x="25" y="33"/>
                </a:cxn>
                <a:cxn ang="0">
                  <a:pos x="25" y="33"/>
                </a:cxn>
                <a:cxn ang="0">
                  <a:pos x="33" y="33"/>
                </a:cxn>
              </a:cxnLst>
              <a:rect l="0" t="0" r="r" b="b"/>
              <a:pathLst>
                <a:path w="33" h="33">
                  <a:moveTo>
                    <a:pt x="33" y="33"/>
                  </a:moveTo>
                  <a:lnTo>
                    <a:pt x="33" y="33"/>
                  </a:lnTo>
                  <a:lnTo>
                    <a:pt x="31" y="20"/>
                  </a:lnTo>
                  <a:lnTo>
                    <a:pt x="24" y="9"/>
                  </a:lnTo>
                  <a:lnTo>
                    <a:pt x="13" y="2"/>
                  </a:lnTo>
                  <a:lnTo>
                    <a:pt x="0" y="0"/>
                  </a:lnTo>
                  <a:lnTo>
                    <a:pt x="0" y="8"/>
                  </a:lnTo>
                  <a:lnTo>
                    <a:pt x="11" y="10"/>
                  </a:lnTo>
                  <a:lnTo>
                    <a:pt x="18" y="15"/>
                  </a:lnTo>
                  <a:lnTo>
                    <a:pt x="23" y="22"/>
                  </a:lnTo>
                  <a:lnTo>
                    <a:pt x="25" y="33"/>
                  </a:lnTo>
                  <a:lnTo>
                    <a:pt x="25" y="33"/>
                  </a:lnTo>
                  <a:lnTo>
                    <a:pt x="33" y="33"/>
                  </a:lnTo>
                  <a:close/>
                </a:path>
              </a:pathLst>
            </a:custGeom>
            <a:solidFill>
              <a:srgbClr val="FFFFFF"/>
            </a:solidFill>
            <a:ln w="9525">
              <a:noFill/>
              <a:round/>
              <a:headEnd/>
              <a:tailEnd/>
            </a:ln>
          </p:spPr>
          <p:txBody>
            <a:bodyPr/>
            <a:lstStyle/>
            <a:p>
              <a:endParaRPr lang="sl-SI"/>
            </a:p>
          </p:txBody>
        </p:sp>
        <p:sp>
          <p:nvSpPr>
            <p:cNvPr id="228720" name="Freeform 368"/>
            <p:cNvSpPr>
              <a:spLocks/>
            </p:cNvSpPr>
            <p:nvPr/>
          </p:nvSpPr>
          <p:spPr bwMode="auto">
            <a:xfrm>
              <a:off x="3420" y="1692"/>
              <a:ext cx="17" cy="16"/>
            </a:xfrm>
            <a:custGeom>
              <a:avLst/>
              <a:gdLst/>
              <a:ahLst/>
              <a:cxnLst>
                <a:cxn ang="0">
                  <a:pos x="0" y="32"/>
                </a:cxn>
                <a:cxn ang="0">
                  <a:pos x="0" y="32"/>
                </a:cxn>
                <a:cxn ang="0">
                  <a:pos x="13" y="30"/>
                </a:cxn>
                <a:cxn ang="0">
                  <a:pos x="24" y="23"/>
                </a:cxn>
                <a:cxn ang="0">
                  <a:pos x="31" y="13"/>
                </a:cxn>
                <a:cxn ang="0">
                  <a:pos x="33" y="0"/>
                </a:cxn>
                <a:cxn ang="0">
                  <a:pos x="25" y="0"/>
                </a:cxn>
                <a:cxn ang="0">
                  <a:pos x="23" y="9"/>
                </a:cxn>
                <a:cxn ang="0">
                  <a:pos x="18" y="16"/>
                </a:cxn>
                <a:cxn ang="0">
                  <a:pos x="11" y="22"/>
                </a:cxn>
                <a:cxn ang="0">
                  <a:pos x="0" y="24"/>
                </a:cxn>
                <a:cxn ang="0">
                  <a:pos x="0" y="24"/>
                </a:cxn>
                <a:cxn ang="0">
                  <a:pos x="0" y="32"/>
                </a:cxn>
              </a:cxnLst>
              <a:rect l="0" t="0" r="r" b="b"/>
              <a:pathLst>
                <a:path w="33" h="32">
                  <a:moveTo>
                    <a:pt x="0" y="32"/>
                  </a:moveTo>
                  <a:lnTo>
                    <a:pt x="0" y="32"/>
                  </a:lnTo>
                  <a:lnTo>
                    <a:pt x="13" y="30"/>
                  </a:lnTo>
                  <a:lnTo>
                    <a:pt x="24" y="23"/>
                  </a:lnTo>
                  <a:lnTo>
                    <a:pt x="31" y="13"/>
                  </a:lnTo>
                  <a:lnTo>
                    <a:pt x="33" y="0"/>
                  </a:lnTo>
                  <a:lnTo>
                    <a:pt x="25" y="0"/>
                  </a:lnTo>
                  <a:lnTo>
                    <a:pt x="23" y="9"/>
                  </a:lnTo>
                  <a:lnTo>
                    <a:pt x="18" y="16"/>
                  </a:lnTo>
                  <a:lnTo>
                    <a:pt x="11" y="22"/>
                  </a:lnTo>
                  <a:lnTo>
                    <a:pt x="0" y="24"/>
                  </a:lnTo>
                  <a:lnTo>
                    <a:pt x="0" y="24"/>
                  </a:lnTo>
                  <a:lnTo>
                    <a:pt x="0" y="32"/>
                  </a:lnTo>
                  <a:close/>
                </a:path>
              </a:pathLst>
            </a:custGeom>
            <a:solidFill>
              <a:srgbClr val="FFFFFF"/>
            </a:solidFill>
            <a:ln w="9525">
              <a:noFill/>
              <a:round/>
              <a:headEnd/>
              <a:tailEnd/>
            </a:ln>
          </p:spPr>
          <p:txBody>
            <a:bodyPr/>
            <a:lstStyle/>
            <a:p>
              <a:endParaRPr lang="sl-SI"/>
            </a:p>
          </p:txBody>
        </p:sp>
        <p:sp>
          <p:nvSpPr>
            <p:cNvPr id="228721" name="Freeform 369"/>
            <p:cNvSpPr>
              <a:spLocks/>
            </p:cNvSpPr>
            <p:nvPr/>
          </p:nvSpPr>
          <p:spPr bwMode="auto">
            <a:xfrm>
              <a:off x="3406" y="1985"/>
              <a:ext cx="29" cy="28"/>
            </a:xfrm>
            <a:custGeom>
              <a:avLst/>
              <a:gdLst/>
              <a:ahLst/>
              <a:cxnLst>
                <a:cxn ang="0">
                  <a:pos x="28" y="0"/>
                </a:cxn>
                <a:cxn ang="0">
                  <a:pos x="17" y="2"/>
                </a:cxn>
                <a:cxn ang="0">
                  <a:pos x="8" y="9"/>
                </a:cxn>
                <a:cxn ang="0">
                  <a:pos x="2" y="17"/>
                </a:cxn>
                <a:cxn ang="0">
                  <a:pos x="0" y="28"/>
                </a:cxn>
                <a:cxn ang="0">
                  <a:pos x="2" y="40"/>
                </a:cxn>
                <a:cxn ang="0">
                  <a:pos x="8" y="49"/>
                </a:cxn>
                <a:cxn ang="0">
                  <a:pos x="17" y="55"/>
                </a:cxn>
                <a:cxn ang="0">
                  <a:pos x="28" y="57"/>
                </a:cxn>
                <a:cxn ang="0">
                  <a:pos x="40" y="55"/>
                </a:cxn>
                <a:cxn ang="0">
                  <a:pos x="49" y="49"/>
                </a:cxn>
                <a:cxn ang="0">
                  <a:pos x="55" y="40"/>
                </a:cxn>
                <a:cxn ang="0">
                  <a:pos x="57" y="28"/>
                </a:cxn>
                <a:cxn ang="0">
                  <a:pos x="55" y="17"/>
                </a:cxn>
                <a:cxn ang="0">
                  <a:pos x="49" y="9"/>
                </a:cxn>
                <a:cxn ang="0">
                  <a:pos x="40" y="2"/>
                </a:cxn>
                <a:cxn ang="0">
                  <a:pos x="28" y="0"/>
                </a:cxn>
              </a:cxnLst>
              <a:rect l="0" t="0" r="r" b="b"/>
              <a:pathLst>
                <a:path w="57" h="57">
                  <a:moveTo>
                    <a:pt x="28" y="0"/>
                  </a:moveTo>
                  <a:lnTo>
                    <a:pt x="17" y="2"/>
                  </a:lnTo>
                  <a:lnTo>
                    <a:pt x="8" y="9"/>
                  </a:lnTo>
                  <a:lnTo>
                    <a:pt x="2" y="17"/>
                  </a:lnTo>
                  <a:lnTo>
                    <a:pt x="0" y="28"/>
                  </a:lnTo>
                  <a:lnTo>
                    <a:pt x="2" y="40"/>
                  </a:lnTo>
                  <a:lnTo>
                    <a:pt x="8" y="49"/>
                  </a:lnTo>
                  <a:lnTo>
                    <a:pt x="17" y="55"/>
                  </a:lnTo>
                  <a:lnTo>
                    <a:pt x="28" y="57"/>
                  </a:lnTo>
                  <a:lnTo>
                    <a:pt x="40" y="55"/>
                  </a:lnTo>
                  <a:lnTo>
                    <a:pt x="49" y="49"/>
                  </a:lnTo>
                  <a:lnTo>
                    <a:pt x="55" y="40"/>
                  </a:lnTo>
                  <a:lnTo>
                    <a:pt x="57" y="28"/>
                  </a:lnTo>
                  <a:lnTo>
                    <a:pt x="55" y="17"/>
                  </a:lnTo>
                  <a:lnTo>
                    <a:pt x="49" y="9"/>
                  </a:lnTo>
                  <a:lnTo>
                    <a:pt x="40" y="2"/>
                  </a:lnTo>
                  <a:lnTo>
                    <a:pt x="28" y="0"/>
                  </a:lnTo>
                  <a:close/>
                </a:path>
              </a:pathLst>
            </a:custGeom>
            <a:solidFill>
              <a:srgbClr val="FFFFFF"/>
            </a:solidFill>
            <a:ln w="9525">
              <a:noFill/>
              <a:round/>
              <a:headEnd/>
              <a:tailEnd/>
            </a:ln>
          </p:spPr>
          <p:txBody>
            <a:bodyPr/>
            <a:lstStyle/>
            <a:p>
              <a:endParaRPr lang="sl-SI"/>
            </a:p>
          </p:txBody>
        </p:sp>
        <p:sp>
          <p:nvSpPr>
            <p:cNvPr id="228722" name="Freeform 370"/>
            <p:cNvSpPr>
              <a:spLocks/>
            </p:cNvSpPr>
            <p:nvPr/>
          </p:nvSpPr>
          <p:spPr bwMode="auto">
            <a:xfrm>
              <a:off x="3404" y="1983"/>
              <a:ext cx="16" cy="16"/>
            </a:xfrm>
            <a:custGeom>
              <a:avLst/>
              <a:gdLst/>
              <a:ahLst/>
              <a:cxnLst>
                <a:cxn ang="0">
                  <a:pos x="8" y="32"/>
                </a:cxn>
                <a:cxn ang="0">
                  <a:pos x="8" y="32"/>
                </a:cxn>
                <a:cxn ang="0">
                  <a:pos x="10" y="23"/>
                </a:cxn>
                <a:cxn ang="0">
                  <a:pos x="16" y="16"/>
                </a:cxn>
                <a:cxn ang="0">
                  <a:pos x="23" y="11"/>
                </a:cxn>
                <a:cxn ang="0">
                  <a:pos x="32" y="8"/>
                </a:cxn>
                <a:cxn ang="0">
                  <a:pos x="32" y="0"/>
                </a:cxn>
                <a:cxn ang="0">
                  <a:pos x="19" y="2"/>
                </a:cxn>
                <a:cxn ang="0">
                  <a:pos x="9" y="9"/>
                </a:cxn>
                <a:cxn ang="0">
                  <a:pos x="2" y="19"/>
                </a:cxn>
                <a:cxn ang="0">
                  <a:pos x="0" y="32"/>
                </a:cxn>
                <a:cxn ang="0">
                  <a:pos x="0" y="32"/>
                </a:cxn>
                <a:cxn ang="0">
                  <a:pos x="8" y="32"/>
                </a:cxn>
              </a:cxnLst>
              <a:rect l="0" t="0" r="r" b="b"/>
              <a:pathLst>
                <a:path w="32" h="32">
                  <a:moveTo>
                    <a:pt x="8" y="32"/>
                  </a:moveTo>
                  <a:lnTo>
                    <a:pt x="8" y="32"/>
                  </a:lnTo>
                  <a:lnTo>
                    <a:pt x="10" y="23"/>
                  </a:lnTo>
                  <a:lnTo>
                    <a:pt x="16" y="16"/>
                  </a:lnTo>
                  <a:lnTo>
                    <a:pt x="23" y="11"/>
                  </a:lnTo>
                  <a:lnTo>
                    <a:pt x="32" y="8"/>
                  </a:lnTo>
                  <a:lnTo>
                    <a:pt x="32" y="0"/>
                  </a:lnTo>
                  <a:lnTo>
                    <a:pt x="19" y="2"/>
                  </a:lnTo>
                  <a:lnTo>
                    <a:pt x="9" y="9"/>
                  </a:lnTo>
                  <a:lnTo>
                    <a:pt x="2" y="19"/>
                  </a:lnTo>
                  <a:lnTo>
                    <a:pt x="0" y="32"/>
                  </a:lnTo>
                  <a:lnTo>
                    <a:pt x="0" y="32"/>
                  </a:lnTo>
                  <a:lnTo>
                    <a:pt x="8" y="32"/>
                  </a:lnTo>
                  <a:close/>
                </a:path>
              </a:pathLst>
            </a:custGeom>
            <a:solidFill>
              <a:srgbClr val="FFFFFF"/>
            </a:solidFill>
            <a:ln w="9525">
              <a:noFill/>
              <a:round/>
              <a:headEnd/>
              <a:tailEnd/>
            </a:ln>
          </p:spPr>
          <p:txBody>
            <a:bodyPr/>
            <a:lstStyle/>
            <a:p>
              <a:endParaRPr lang="sl-SI"/>
            </a:p>
          </p:txBody>
        </p:sp>
        <p:sp>
          <p:nvSpPr>
            <p:cNvPr id="228723" name="Freeform 371"/>
            <p:cNvSpPr>
              <a:spLocks/>
            </p:cNvSpPr>
            <p:nvPr/>
          </p:nvSpPr>
          <p:spPr bwMode="auto">
            <a:xfrm>
              <a:off x="3404" y="1999"/>
              <a:ext cx="16" cy="16"/>
            </a:xfrm>
            <a:custGeom>
              <a:avLst/>
              <a:gdLst/>
              <a:ahLst/>
              <a:cxnLst>
                <a:cxn ang="0">
                  <a:pos x="32" y="25"/>
                </a:cxn>
                <a:cxn ang="0">
                  <a:pos x="32" y="25"/>
                </a:cxn>
                <a:cxn ang="0">
                  <a:pos x="23" y="23"/>
                </a:cxn>
                <a:cxn ang="0">
                  <a:pos x="16" y="18"/>
                </a:cxn>
                <a:cxn ang="0">
                  <a:pos x="10" y="11"/>
                </a:cxn>
                <a:cxn ang="0">
                  <a:pos x="8" y="0"/>
                </a:cxn>
                <a:cxn ang="0">
                  <a:pos x="0" y="0"/>
                </a:cxn>
                <a:cxn ang="0">
                  <a:pos x="2" y="13"/>
                </a:cxn>
                <a:cxn ang="0">
                  <a:pos x="9" y="24"/>
                </a:cxn>
                <a:cxn ang="0">
                  <a:pos x="19" y="31"/>
                </a:cxn>
                <a:cxn ang="0">
                  <a:pos x="32" y="34"/>
                </a:cxn>
                <a:cxn ang="0">
                  <a:pos x="32" y="34"/>
                </a:cxn>
                <a:cxn ang="0">
                  <a:pos x="32" y="25"/>
                </a:cxn>
              </a:cxnLst>
              <a:rect l="0" t="0" r="r" b="b"/>
              <a:pathLst>
                <a:path w="32" h="34">
                  <a:moveTo>
                    <a:pt x="32" y="25"/>
                  </a:moveTo>
                  <a:lnTo>
                    <a:pt x="32" y="25"/>
                  </a:lnTo>
                  <a:lnTo>
                    <a:pt x="23" y="23"/>
                  </a:lnTo>
                  <a:lnTo>
                    <a:pt x="16" y="18"/>
                  </a:lnTo>
                  <a:lnTo>
                    <a:pt x="10" y="11"/>
                  </a:lnTo>
                  <a:lnTo>
                    <a:pt x="8" y="0"/>
                  </a:lnTo>
                  <a:lnTo>
                    <a:pt x="0" y="0"/>
                  </a:lnTo>
                  <a:lnTo>
                    <a:pt x="2" y="13"/>
                  </a:lnTo>
                  <a:lnTo>
                    <a:pt x="9" y="24"/>
                  </a:lnTo>
                  <a:lnTo>
                    <a:pt x="19" y="31"/>
                  </a:lnTo>
                  <a:lnTo>
                    <a:pt x="32" y="34"/>
                  </a:lnTo>
                  <a:lnTo>
                    <a:pt x="32" y="34"/>
                  </a:lnTo>
                  <a:lnTo>
                    <a:pt x="32" y="25"/>
                  </a:lnTo>
                  <a:close/>
                </a:path>
              </a:pathLst>
            </a:custGeom>
            <a:solidFill>
              <a:srgbClr val="FFFFFF"/>
            </a:solidFill>
            <a:ln w="9525">
              <a:noFill/>
              <a:round/>
              <a:headEnd/>
              <a:tailEnd/>
            </a:ln>
          </p:spPr>
          <p:txBody>
            <a:bodyPr/>
            <a:lstStyle/>
            <a:p>
              <a:endParaRPr lang="sl-SI"/>
            </a:p>
          </p:txBody>
        </p:sp>
        <p:sp>
          <p:nvSpPr>
            <p:cNvPr id="228724" name="Freeform 372"/>
            <p:cNvSpPr>
              <a:spLocks/>
            </p:cNvSpPr>
            <p:nvPr/>
          </p:nvSpPr>
          <p:spPr bwMode="auto">
            <a:xfrm>
              <a:off x="3420" y="1999"/>
              <a:ext cx="17" cy="16"/>
            </a:xfrm>
            <a:custGeom>
              <a:avLst/>
              <a:gdLst/>
              <a:ahLst/>
              <a:cxnLst>
                <a:cxn ang="0">
                  <a:pos x="25" y="0"/>
                </a:cxn>
                <a:cxn ang="0">
                  <a:pos x="25" y="0"/>
                </a:cxn>
                <a:cxn ang="0">
                  <a:pos x="23" y="11"/>
                </a:cxn>
                <a:cxn ang="0">
                  <a:pos x="18" y="18"/>
                </a:cxn>
                <a:cxn ang="0">
                  <a:pos x="11" y="23"/>
                </a:cxn>
                <a:cxn ang="0">
                  <a:pos x="0" y="25"/>
                </a:cxn>
                <a:cxn ang="0">
                  <a:pos x="0" y="34"/>
                </a:cxn>
                <a:cxn ang="0">
                  <a:pos x="13" y="31"/>
                </a:cxn>
                <a:cxn ang="0">
                  <a:pos x="24" y="24"/>
                </a:cxn>
                <a:cxn ang="0">
                  <a:pos x="31" y="13"/>
                </a:cxn>
                <a:cxn ang="0">
                  <a:pos x="33" y="0"/>
                </a:cxn>
                <a:cxn ang="0">
                  <a:pos x="33" y="0"/>
                </a:cxn>
                <a:cxn ang="0">
                  <a:pos x="25" y="0"/>
                </a:cxn>
              </a:cxnLst>
              <a:rect l="0" t="0" r="r" b="b"/>
              <a:pathLst>
                <a:path w="33" h="34">
                  <a:moveTo>
                    <a:pt x="25" y="0"/>
                  </a:moveTo>
                  <a:lnTo>
                    <a:pt x="25" y="0"/>
                  </a:lnTo>
                  <a:lnTo>
                    <a:pt x="23" y="11"/>
                  </a:lnTo>
                  <a:lnTo>
                    <a:pt x="18" y="18"/>
                  </a:lnTo>
                  <a:lnTo>
                    <a:pt x="11" y="23"/>
                  </a:lnTo>
                  <a:lnTo>
                    <a:pt x="0" y="25"/>
                  </a:lnTo>
                  <a:lnTo>
                    <a:pt x="0" y="34"/>
                  </a:lnTo>
                  <a:lnTo>
                    <a:pt x="13" y="31"/>
                  </a:lnTo>
                  <a:lnTo>
                    <a:pt x="24" y="24"/>
                  </a:lnTo>
                  <a:lnTo>
                    <a:pt x="31" y="13"/>
                  </a:lnTo>
                  <a:lnTo>
                    <a:pt x="33" y="0"/>
                  </a:lnTo>
                  <a:lnTo>
                    <a:pt x="33" y="0"/>
                  </a:lnTo>
                  <a:lnTo>
                    <a:pt x="25" y="0"/>
                  </a:lnTo>
                  <a:close/>
                </a:path>
              </a:pathLst>
            </a:custGeom>
            <a:solidFill>
              <a:srgbClr val="FFFFFF"/>
            </a:solidFill>
            <a:ln w="9525">
              <a:noFill/>
              <a:round/>
              <a:headEnd/>
              <a:tailEnd/>
            </a:ln>
          </p:spPr>
          <p:txBody>
            <a:bodyPr/>
            <a:lstStyle/>
            <a:p>
              <a:endParaRPr lang="sl-SI"/>
            </a:p>
          </p:txBody>
        </p:sp>
        <p:sp>
          <p:nvSpPr>
            <p:cNvPr id="228725" name="Freeform 373"/>
            <p:cNvSpPr>
              <a:spLocks/>
            </p:cNvSpPr>
            <p:nvPr/>
          </p:nvSpPr>
          <p:spPr bwMode="auto">
            <a:xfrm>
              <a:off x="3420" y="1983"/>
              <a:ext cx="17" cy="16"/>
            </a:xfrm>
            <a:custGeom>
              <a:avLst/>
              <a:gdLst/>
              <a:ahLst/>
              <a:cxnLst>
                <a:cxn ang="0">
                  <a:pos x="0" y="8"/>
                </a:cxn>
                <a:cxn ang="0">
                  <a:pos x="0" y="8"/>
                </a:cxn>
                <a:cxn ang="0">
                  <a:pos x="11" y="11"/>
                </a:cxn>
                <a:cxn ang="0">
                  <a:pos x="18" y="16"/>
                </a:cxn>
                <a:cxn ang="0">
                  <a:pos x="23" y="23"/>
                </a:cxn>
                <a:cxn ang="0">
                  <a:pos x="25" y="32"/>
                </a:cxn>
                <a:cxn ang="0">
                  <a:pos x="33" y="32"/>
                </a:cxn>
                <a:cxn ang="0">
                  <a:pos x="31" y="19"/>
                </a:cxn>
                <a:cxn ang="0">
                  <a:pos x="24" y="9"/>
                </a:cxn>
                <a:cxn ang="0">
                  <a:pos x="13" y="2"/>
                </a:cxn>
                <a:cxn ang="0">
                  <a:pos x="0" y="0"/>
                </a:cxn>
                <a:cxn ang="0">
                  <a:pos x="0" y="0"/>
                </a:cxn>
                <a:cxn ang="0">
                  <a:pos x="0" y="8"/>
                </a:cxn>
              </a:cxnLst>
              <a:rect l="0" t="0" r="r" b="b"/>
              <a:pathLst>
                <a:path w="33" h="32">
                  <a:moveTo>
                    <a:pt x="0" y="8"/>
                  </a:moveTo>
                  <a:lnTo>
                    <a:pt x="0" y="8"/>
                  </a:lnTo>
                  <a:lnTo>
                    <a:pt x="11" y="11"/>
                  </a:lnTo>
                  <a:lnTo>
                    <a:pt x="18" y="16"/>
                  </a:lnTo>
                  <a:lnTo>
                    <a:pt x="23" y="23"/>
                  </a:lnTo>
                  <a:lnTo>
                    <a:pt x="25" y="32"/>
                  </a:lnTo>
                  <a:lnTo>
                    <a:pt x="33" y="32"/>
                  </a:lnTo>
                  <a:lnTo>
                    <a:pt x="31" y="19"/>
                  </a:lnTo>
                  <a:lnTo>
                    <a:pt x="24" y="9"/>
                  </a:lnTo>
                  <a:lnTo>
                    <a:pt x="13" y="2"/>
                  </a:lnTo>
                  <a:lnTo>
                    <a:pt x="0" y="0"/>
                  </a:lnTo>
                  <a:lnTo>
                    <a:pt x="0" y="0"/>
                  </a:lnTo>
                  <a:lnTo>
                    <a:pt x="0" y="8"/>
                  </a:lnTo>
                  <a:close/>
                </a:path>
              </a:pathLst>
            </a:custGeom>
            <a:solidFill>
              <a:srgbClr val="FFFFFF"/>
            </a:solidFill>
            <a:ln w="9525">
              <a:noFill/>
              <a:round/>
              <a:headEnd/>
              <a:tailEnd/>
            </a:ln>
          </p:spPr>
          <p:txBody>
            <a:bodyPr/>
            <a:lstStyle/>
            <a:p>
              <a:endParaRPr lang="sl-SI"/>
            </a:p>
          </p:txBody>
        </p:sp>
        <p:sp>
          <p:nvSpPr>
            <p:cNvPr id="228726" name="Freeform 374"/>
            <p:cNvSpPr>
              <a:spLocks/>
            </p:cNvSpPr>
            <p:nvPr/>
          </p:nvSpPr>
          <p:spPr bwMode="auto">
            <a:xfrm>
              <a:off x="3180" y="1728"/>
              <a:ext cx="29" cy="29"/>
            </a:xfrm>
            <a:custGeom>
              <a:avLst/>
              <a:gdLst/>
              <a:ahLst/>
              <a:cxnLst>
                <a:cxn ang="0">
                  <a:pos x="29" y="57"/>
                </a:cxn>
                <a:cxn ang="0">
                  <a:pos x="17" y="55"/>
                </a:cxn>
                <a:cxn ang="0">
                  <a:pos x="9" y="49"/>
                </a:cxn>
                <a:cxn ang="0">
                  <a:pos x="3" y="40"/>
                </a:cxn>
                <a:cxn ang="0">
                  <a:pos x="0" y="28"/>
                </a:cxn>
                <a:cxn ang="0">
                  <a:pos x="3" y="17"/>
                </a:cxn>
                <a:cxn ang="0">
                  <a:pos x="9" y="9"/>
                </a:cxn>
                <a:cxn ang="0">
                  <a:pos x="17" y="2"/>
                </a:cxn>
                <a:cxn ang="0">
                  <a:pos x="29" y="0"/>
                </a:cxn>
                <a:cxn ang="0">
                  <a:pos x="40" y="2"/>
                </a:cxn>
                <a:cxn ang="0">
                  <a:pos x="49" y="9"/>
                </a:cxn>
                <a:cxn ang="0">
                  <a:pos x="56" y="17"/>
                </a:cxn>
                <a:cxn ang="0">
                  <a:pos x="58" y="28"/>
                </a:cxn>
                <a:cxn ang="0">
                  <a:pos x="56" y="40"/>
                </a:cxn>
                <a:cxn ang="0">
                  <a:pos x="49" y="49"/>
                </a:cxn>
                <a:cxn ang="0">
                  <a:pos x="40" y="55"/>
                </a:cxn>
                <a:cxn ang="0">
                  <a:pos x="29" y="57"/>
                </a:cxn>
              </a:cxnLst>
              <a:rect l="0" t="0" r="r" b="b"/>
              <a:pathLst>
                <a:path w="58" h="57">
                  <a:moveTo>
                    <a:pt x="29" y="57"/>
                  </a:moveTo>
                  <a:lnTo>
                    <a:pt x="17" y="55"/>
                  </a:lnTo>
                  <a:lnTo>
                    <a:pt x="9" y="49"/>
                  </a:lnTo>
                  <a:lnTo>
                    <a:pt x="3" y="40"/>
                  </a:lnTo>
                  <a:lnTo>
                    <a:pt x="0" y="28"/>
                  </a:lnTo>
                  <a:lnTo>
                    <a:pt x="3" y="17"/>
                  </a:lnTo>
                  <a:lnTo>
                    <a:pt x="9" y="9"/>
                  </a:lnTo>
                  <a:lnTo>
                    <a:pt x="17" y="2"/>
                  </a:lnTo>
                  <a:lnTo>
                    <a:pt x="29" y="0"/>
                  </a:lnTo>
                  <a:lnTo>
                    <a:pt x="40" y="2"/>
                  </a:lnTo>
                  <a:lnTo>
                    <a:pt x="49" y="9"/>
                  </a:lnTo>
                  <a:lnTo>
                    <a:pt x="56" y="17"/>
                  </a:lnTo>
                  <a:lnTo>
                    <a:pt x="58" y="28"/>
                  </a:lnTo>
                  <a:lnTo>
                    <a:pt x="56" y="40"/>
                  </a:lnTo>
                  <a:lnTo>
                    <a:pt x="49" y="49"/>
                  </a:lnTo>
                  <a:lnTo>
                    <a:pt x="40" y="55"/>
                  </a:lnTo>
                  <a:lnTo>
                    <a:pt x="29" y="57"/>
                  </a:lnTo>
                  <a:close/>
                </a:path>
              </a:pathLst>
            </a:custGeom>
            <a:solidFill>
              <a:srgbClr val="FFFFFF"/>
            </a:solidFill>
            <a:ln w="9525">
              <a:noFill/>
              <a:round/>
              <a:headEnd/>
              <a:tailEnd/>
            </a:ln>
          </p:spPr>
          <p:txBody>
            <a:bodyPr/>
            <a:lstStyle/>
            <a:p>
              <a:endParaRPr lang="sl-SI"/>
            </a:p>
          </p:txBody>
        </p:sp>
        <p:sp>
          <p:nvSpPr>
            <p:cNvPr id="228727" name="Freeform 375"/>
            <p:cNvSpPr>
              <a:spLocks/>
            </p:cNvSpPr>
            <p:nvPr/>
          </p:nvSpPr>
          <p:spPr bwMode="auto">
            <a:xfrm>
              <a:off x="3178" y="1742"/>
              <a:ext cx="16" cy="17"/>
            </a:xfrm>
            <a:custGeom>
              <a:avLst/>
              <a:gdLst/>
              <a:ahLst/>
              <a:cxnLst>
                <a:cxn ang="0">
                  <a:pos x="0" y="0"/>
                </a:cxn>
                <a:cxn ang="0">
                  <a:pos x="0" y="0"/>
                </a:cxn>
                <a:cxn ang="0">
                  <a:pos x="2" y="13"/>
                </a:cxn>
                <a:cxn ang="0">
                  <a:pos x="10" y="24"/>
                </a:cxn>
                <a:cxn ang="0">
                  <a:pos x="19" y="32"/>
                </a:cxn>
                <a:cxn ang="0">
                  <a:pos x="33" y="34"/>
                </a:cxn>
                <a:cxn ang="0">
                  <a:pos x="33" y="25"/>
                </a:cxn>
                <a:cxn ang="0">
                  <a:pos x="23" y="23"/>
                </a:cxn>
                <a:cxn ang="0">
                  <a:pos x="16" y="18"/>
                </a:cxn>
                <a:cxn ang="0">
                  <a:pos x="11" y="11"/>
                </a:cxn>
                <a:cxn ang="0">
                  <a:pos x="9" y="0"/>
                </a:cxn>
                <a:cxn ang="0">
                  <a:pos x="9" y="0"/>
                </a:cxn>
                <a:cxn ang="0">
                  <a:pos x="0" y="0"/>
                </a:cxn>
              </a:cxnLst>
              <a:rect l="0" t="0" r="r" b="b"/>
              <a:pathLst>
                <a:path w="33" h="34">
                  <a:moveTo>
                    <a:pt x="0" y="0"/>
                  </a:moveTo>
                  <a:lnTo>
                    <a:pt x="0" y="0"/>
                  </a:lnTo>
                  <a:lnTo>
                    <a:pt x="2" y="13"/>
                  </a:lnTo>
                  <a:lnTo>
                    <a:pt x="10" y="24"/>
                  </a:lnTo>
                  <a:lnTo>
                    <a:pt x="19" y="32"/>
                  </a:lnTo>
                  <a:lnTo>
                    <a:pt x="33" y="34"/>
                  </a:lnTo>
                  <a:lnTo>
                    <a:pt x="33" y="25"/>
                  </a:lnTo>
                  <a:lnTo>
                    <a:pt x="23" y="23"/>
                  </a:lnTo>
                  <a:lnTo>
                    <a:pt x="16" y="18"/>
                  </a:lnTo>
                  <a:lnTo>
                    <a:pt x="11" y="11"/>
                  </a:lnTo>
                  <a:lnTo>
                    <a:pt x="9" y="0"/>
                  </a:lnTo>
                  <a:lnTo>
                    <a:pt x="9" y="0"/>
                  </a:lnTo>
                  <a:lnTo>
                    <a:pt x="0" y="0"/>
                  </a:lnTo>
                  <a:close/>
                </a:path>
              </a:pathLst>
            </a:custGeom>
            <a:solidFill>
              <a:srgbClr val="FFFFFF"/>
            </a:solidFill>
            <a:ln w="9525">
              <a:noFill/>
              <a:round/>
              <a:headEnd/>
              <a:tailEnd/>
            </a:ln>
          </p:spPr>
          <p:txBody>
            <a:bodyPr/>
            <a:lstStyle/>
            <a:p>
              <a:endParaRPr lang="sl-SI"/>
            </a:p>
          </p:txBody>
        </p:sp>
        <p:sp>
          <p:nvSpPr>
            <p:cNvPr id="228728" name="Freeform 376"/>
            <p:cNvSpPr>
              <a:spLocks/>
            </p:cNvSpPr>
            <p:nvPr/>
          </p:nvSpPr>
          <p:spPr bwMode="auto">
            <a:xfrm>
              <a:off x="3178" y="1726"/>
              <a:ext cx="16" cy="16"/>
            </a:xfrm>
            <a:custGeom>
              <a:avLst/>
              <a:gdLst/>
              <a:ahLst/>
              <a:cxnLst>
                <a:cxn ang="0">
                  <a:pos x="33" y="0"/>
                </a:cxn>
                <a:cxn ang="0">
                  <a:pos x="33" y="0"/>
                </a:cxn>
                <a:cxn ang="0">
                  <a:pos x="19" y="2"/>
                </a:cxn>
                <a:cxn ang="0">
                  <a:pos x="10" y="10"/>
                </a:cxn>
                <a:cxn ang="0">
                  <a:pos x="2" y="19"/>
                </a:cxn>
                <a:cxn ang="0">
                  <a:pos x="0" y="32"/>
                </a:cxn>
                <a:cxn ang="0">
                  <a:pos x="9" y="32"/>
                </a:cxn>
                <a:cxn ang="0">
                  <a:pos x="11" y="23"/>
                </a:cxn>
                <a:cxn ang="0">
                  <a:pos x="16" y="16"/>
                </a:cxn>
                <a:cxn ang="0">
                  <a:pos x="23" y="11"/>
                </a:cxn>
                <a:cxn ang="0">
                  <a:pos x="33" y="9"/>
                </a:cxn>
                <a:cxn ang="0">
                  <a:pos x="33" y="9"/>
                </a:cxn>
                <a:cxn ang="0">
                  <a:pos x="33" y="0"/>
                </a:cxn>
              </a:cxnLst>
              <a:rect l="0" t="0" r="r" b="b"/>
              <a:pathLst>
                <a:path w="33" h="32">
                  <a:moveTo>
                    <a:pt x="33" y="0"/>
                  </a:moveTo>
                  <a:lnTo>
                    <a:pt x="33" y="0"/>
                  </a:lnTo>
                  <a:lnTo>
                    <a:pt x="19" y="2"/>
                  </a:lnTo>
                  <a:lnTo>
                    <a:pt x="10" y="10"/>
                  </a:lnTo>
                  <a:lnTo>
                    <a:pt x="2" y="19"/>
                  </a:lnTo>
                  <a:lnTo>
                    <a:pt x="0" y="32"/>
                  </a:lnTo>
                  <a:lnTo>
                    <a:pt x="9" y="32"/>
                  </a:lnTo>
                  <a:lnTo>
                    <a:pt x="11" y="23"/>
                  </a:lnTo>
                  <a:lnTo>
                    <a:pt x="16" y="16"/>
                  </a:lnTo>
                  <a:lnTo>
                    <a:pt x="23" y="11"/>
                  </a:lnTo>
                  <a:lnTo>
                    <a:pt x="33" y="9"/>
                  </a:lnTo>
                  <a:lnTo>
                    <a:pt x="33" y="9"/>
                  </a:lnTo>
                  <a:lnTo>
                    <a:pt x="33" y="0"/>
                  </a:lnTo>
                  <a:close/>
                </a:path>
              </a:pathLst>
            </a:custGeom>
            <a:solidFill>
              <a:srgbClr val="FFFFFF"/>
            </a:solidFill>
            <a:ln w="9525">
              <a:noFill/>
              <a:round/>
              <a:headEnd/>
              <a:tailEnd/>
            </a:ln>
          </p:spPr>
          <p:txBody>
            <a:bodyPr/>
            <a:lstStyle/>
            <a:p>
              <a:endParaRPr lang="sl-SI"/>
            </a:p>
          </p:txBody>
        </p:sp>
        <p:sp>
          <p:nvSpPr>
            <p:cNvPr id="228729" name="Freeform 377"/>
            <p:cNvSpPr>
              <a:spLocks/>
            </p:cNvSpPr>
            <p:nvPr/>
          </p:nvSpPr>
          <p:spPr bwMode="auto">
            <a:xfrm>
              <a:off x="3194" y="1726"/>
              <a:ext cx="17" cy="16"/>
            </a:xfrm>
            <a:custGeom>
              <a:avLst/>
              <a:gdLst/>
              <a:ahLst/>
              <a:cxnLst>
                <a:cxn ang="0">
                  <a:pos x="33" y="32"/>
                </a:cxn>
                <a:cxn ang="0">
                  <a:pos x="33" y="32"/>
                </a:cxn>
                <a:cxn ang="0">
                  <a:pos x="31" y="19"/>
                </a:cxn>
                <a:cxn ang="0">
                  <a:pos x="23" y="10"/>
                </a:cxn>
                <a:cxn ang="0">
                  <a:pos x="12" y="2"/>
                </a:cxn>
                <a:cxn ang="0">
                  <a:pos x="0" y="0"/>
                </a:cxn>
                <a:cxn ang="0">
                  <a:pos x="0" y="9"/>
                </a:cxn>
                <a:cxn ang="0">
                  <a:pos x="10" y="11"/>
                </a:cxn>
                <a:cxn ang="0">
                  <a:pos x="17" y="16"/>
                </a:cxn>
                <a:cxn ang="0">
                  <a:pos x="22" y="23"/>
                </a:cxn>
                <a:cxn ang="0">
                  <a:pos x="24" y="32"/>
                </a:cxn>
                <a:cxn ang="0">
                  <a:pos x="24" y="32"/>
                </a:cxn>
                <a:cxn ang="0">
                  <a:pos x="33" y="32"/>
                </a:cxn>
              </a:cxnLst>
              <a:rect l="0" t="0" r="r" b="b"/>
              <a:pathLst>
                <a:path w="33" h="32">
                  <a:moveTo>
                    <a:pt x="33" y="32"/>
                  </a:moveTo>
                  <a:lnTo>
                    <a:pt x="33" y="32"/>
                  </a:lnTo>
                  <a:lnTo>
                    <a:pt x="31" y="19"/>
                  </a:lnTo>
                  <a:lnTo>
                    <a:pt x="23" y="10"/>
                  </a:lnTo>
                  <a:lnTo>
                    <a:pt x="12" y="2"/>
                  </a:lnTo>
                  <a:lnTo>
                    <a:pt x="0" y="0"/>
                  </a:lnTo>
                  <a:lnTo>
                    <a:pt x="0" y="9"/>
                  </a:lnTo>
                  <a:lnTo>
                    <a:pt x="10" y="11"/>
                  </a:lnTo>
                  <a:lnTo>
                    <a:pt x="17" y="16"/>
                  </a:lnTo>
                  <a:lnTo>
                    <a:pt x="22" y="23"/>
                  </a:lnTo>
                  <a:lnTo>
                    <a:pt x="24" y="32"/>
                  </a:lnTo>
                  <a:lnTo>
                    <a:pt x="24" y="32"/>
                  </a:lnTo>
                  <a:lnTo>
                    <a:pt x="33" y="32"/>
                  </a:lnTo>
                  <a:close/>
                </a:path>
              </a:pathLst>
            </a:custGeom>
            <a:solidFill>
              <a:srgbClr val="FFFFFF"/>
            </a:solidFill>
            <a:ln w="9525">
              <a:noFill/>
              <a:round/>
              <a:headEnd/>
              <a:tailEnd/>
            </a:ln>
          </p:spPr>
          <p:txBody>
            <a:bodyPr/>
            <a:lstStyle/>
            <a:p>
              <a:endParaRPr lang="sl-SI"/>
            </a:p>
          </p:txBody>
        </p:sp>
        <p:sp>
          <p:nvSpPr>
            <p:cNvPr id="228730" name="Freeform 378"/>
            <p:cNvSpPr>
              <a:spLocks/>
            </p:cNvSpPr>
            <p:nvPr/>
          </p:nvSpPr>
          <p:spPr bwMode="auto">
            <a:xfrm>
              <a:off x="3194" y="1742"/>
              <a:ext cx="17" cy="17"/>
            </a:xfrm>
            <a:custGeom>
              <a:avLst/>
              <a:gdLst/>
              <a:ahLst/>
              <a:cxnLst>
                <a:cxn ang="0">
                  <a:pos x="0" y="34"/>
                </a:cxn>
                <a:cxn ang="0">
                  <a:pos x="0" y="34"/>
                </a:cxn>
                <a:cxn ang="0">
                  <a:pos x="12" y="32"/>
                </a:cxn>
                <a:cxn ang="0">
                  <a:pos x="23" y="24"/>
                </a:cxn>
                <a:cxn ang="0">
                  <a:pos x="31" y="13"/>
                </a:cxn>
                <a:cxn ang="0">
                  <a:pos x="33" y="0"/>
                </a:cxn>
                <a:cxn ang="0">
                  <a:pos x="24" y="0"/>
                </a:cxn>
                <a:cxn ang="0">
                  <a:pos x="22" y="11"/>
                </a:cxn>
                <a:cxn ang="0">
                  <a:pos x="17" y="18"/>
                </a:cxn>
                <a:cxn ang="0">
                  <a:pos x="10" y="23"/>
                </a:cxn>
                <a:cxn ang="0">
                  <a:pos x="0" y="25"/>
                </a:cxn>
                <a:cxn ang="0">
                  <a:pos x="0" y="25"/>
                </a:cxn>
                <a:cxn ang="0">
                  <a:pos x="0" y="34"/>
                </a:cxn>
              </a:cxnLst>
              <a:rect l="0" t="0" r="r" b="b"/>
              <a:pathLst>
                <a:path w="33" h="34">
                  <a:moveTo>
                    <a:pt x="0" y="34"/>
                  </a:moveTo>
                  <a:lnTo>
                    <a:pt x="0" y="34"/>
                  </a:lnTo>
                  <a:lnTo>
                    <a:pt x="12" y="32"/>
                  </a:lnTo>
                  <a:lnTo>
                    <a:pt x="23" y="24"/>
                  </a:lnTo>
                  <a:lnTo>
                    <a:pt x="31" y="13"/>
                  </a:lnTo>
                  <a:lnTo>
                    <a:pt x="33" y="0"/>
                  </a:lnTo>
                  <a:lnTo>
                    <a:pt x="24" y="0"/>
                  </a:lnTo>
                  <a:lnTo>
                    <a:pt x="22" y="11"/>
                  </a:lnTo>
                  <a:lnTo>
                    <a:pt x="17" y="18"/>
                  </a:lnTo>
                  <a:lnTo>
                    <a:pt x="10" y="23"/>
                  </a:lnTo>
                  <a:lnTo>
                    <a:pt x="0" y="25"/>
                  </a:lnTo>
                  <a:lnTo>
                    <a:pt x="0" y="25"/>
                  </a:lnTo>
                  <a:lnTo>
                    <a:pt x="0" y="34"/>
                  </a:lnTo>
                  <a:close/>
                </a:path>
              </a:pathLst>
            </a:custGeom>
            <a:solidFill>
              <a:srgbClr val="FFFFFF"/>
            </a:solidFill>
            <a:ln w="9525">
              <a:noFill/>
              <a:round/>
              <a:headEnd/>
              <a:tailEnd/>
            </a:ln>
          </p:spPr>
          <p:txBody>
            <a:bodyPr/>
            <a:lstStyle/>
            <a:p>
              <a:endParaRPr lang="sl-SI"/>
            </a:p>
          </p:txBody>
        </p:sp>
        <p:sp>
          <p:nvSpPr>
            <p:cNvPr id="228731" name="Freeform 379"/>
            <p:cNvSpPr>
              <a:spLocks/>
            </p:cNvSpPr>
            <p:nvPr/>
          </p:nvSpPr>
          <p:spPr bwMode="auto">
            <a:xfrm>
              <a:off x="3180" y="1934"/>
              <a:ext cx="29" cy="29"/>
            </a:xfrm>
            <a:custGeom>
              <a:avLst/>
              <a:gdLst/>
              <a:ahLst/>
              <a:cxnLst>
                <a:cxn ang="0">
                  <a:pos x="29" y="0"/>
                </a:cxn>
                <a:cxn ang="0">
                  <a:pos x="17" y="2"/>
                </a:cxn>
                <a:cxn ang="0">
                  <a:pos x="9" y="8"/>
                </a:cxn>
                <a:cxn ang="0">
                  <a:pos x="3" y="16"/>
                </a:cxn>
                <a:cxn ang="0">
                  <a:pos x="0" y="28"/>
                </a:cxn>
                <a:cxn ang="0">
                  <a:pos x="3" y="39"/>
                </a:cxn>
                <a:cxn ang="0">
                  <a:pos x="9" y="48"/>
                </a:cxn>
                <a:cxn ang="0">
                  <a:pos x="17" y="55"/>
                </a:cxn>
                <a:cxn ang="0">
                  <a:pos x="29" y="57"/>
                </a:cxn>
                <a:cxn ang="0">
                  <a:pos x="40" y="55"/>
                </a:cxn>
                <a:cxn ang="0">
                  <a:pos x="49" y="48"/>
                </a:cxn>
                <a:cxn ang="0">
                  <a:pos x="56" y="39"/>
                </a:cxn>
                <a:cxn ang="0">
                  <a:pos x="58" y="28"/>
                </a:cxn>
                <a:cxn ang="0">
                  <a:pos x="56" y="16"/>
                </a:cxn>
                <a:cxn ang="0">
                  <a:pos x="49" y="8"/>
                </a:cxn>
                <a:cxn ang="0">
                  <a:pos x="40" y="2"/>
                </a:cxn>
                <a:cxn ang="0">
                  <a:pos x="29" y="0"/>
                </a:cxn>
              </a:cxnLst>
              <a:rect l="0" t="0" r="r" b="b"/>
              <a:pathLst>
                <a:path w="58" h="57">
                  <a:moveTo>
                    <a:pt x="29" y="0"/>
                  </a:moveTo>
                  <a:lnTo>
                    <a:pt x="17" y="2"/>
                  </a:lnTo>
                  <a:lnTo>
                    <a:pt x="9" y="8"/>
                  </a:lnTo>
                  <a:lnTo>
                    <a:pt x="3" y="16"/>
                  </a:lnTo>
                  <a:lnTo>
                    <a:pt x="0" y="28"/>
                  </a:lnTo>
                  <a:lnTo>
                    <a:pt x="3" y="39"/>
                  </a:lnTo>
                  <a:lnTo>
                    <a:pt x="9" y="48"/>
                  </a:lnTo>
                  <a:lnTo>
                    <a:pt x="17" y="55"/>
                  </a:lnTo>
                  <a:lnTo>
                    <a:pt x="29" y="57"/>
                  </a:lnTo>
                  <a:lnTo>
                    <a:pt x="40" y="55"/>
                  </a:lnTo>
                  <a:lnTo>
                    <a:pt x="49" y="48"/>
                  </a:lnTo>
                  <a:lnTo>
                    <a:pt x="56" y="39"/>
                  </a:lnTo>
                  <a:lnTo>
                    <a:pt x="58" y="28"/>
                  </a:lnTo>
                  <a:lnTo>
                    <a:pt x="56" y="16"/>
                  </a:lnTo>
                  <a:lnTo>
                    <a:pt x="49" y="8"/>
                  </a:lnTo>
                  <a:lnTo>
                    <a:pt x="40" y="2"/>
                  </a:lnTo>
                  <a:lnTo>
                    <a:pt x="29" y="0"/>
                  </a:lnTo>
                  <a:close/>
                </a:path>
              </a:pathLst>
            </a:custGeom>
            <a:solidFill>
              <a:srgbClr val="FFFFFF"/>
            </a:solidFill>
            <a:ln w="9525">
              <a:noFill/>
              <a:round/>
              <a:headEnd/>
              <a:tailEnd/>
            </a:ln>
          </p:spPr>
          <p:txBody>
            <a:bodyPr/>
            <a:lstStyle/>
            <a:p>
              <a:endParaRPr lang="sl-SI"/>
            </a:p>
          </p:txBody>
        </p:sp>
        <p:sp>
          <p:nvSpPr>
            <p:cNvPr id="228732" name="Freeform 380"/>
            <p:cNvSpPr>
              <a:spLocks/>
            </p:cNvSpPr>
            <p:nvPr/>
          </p:nvSpPr>
          <p:spPr bwMode="auto">
            <a:xfrm>
              <a:off x="3178" y="1932"/>
              <a:ext cx="16" cy="16"/>
            </a:xfrm>
            <a:custGeom>
              <a:avLst/>
              <a:gdLst/>
              <a:ahLst/>
              <a:cxnLst>
                <a:cxn ang="0">
                  <a:pos x="9" y="33"/>
                </a:cxn>
                <a:cxn ang="0">
                  <a:pos x="9" y="33"/>
                </a:cxn>
                <a:cxn ang="0">
                  <a:pos x="11" y="23"/>
                </a:cxn>
                <a:cxn ang="0">
                  <a:pos x="16" y="16"/>
                </a:cxn>
                <a:cxn ang="0">
                  <a:pos x="23" y="11"/>
                </a:cxn>
                <a:cxn ang="0">
                  <a:pos x="33" y="9"/>
                </a:cxn>
                <a:cxn ang="0">
                  <a:pos x="33" y="0"/>
                </a:cxn>
                <a:cxn ang="0">
                  <a:pos x="19" y="3"/>
                </a:cxn>
                <a:cxn ang="0">
                  <a:pos x="10" y="10"/>
                </a:cxn>
                <a:cxn ang="0">
                  <a:pos x="2" y="19"/>
                </a:cxn>
                <a:cxn ang="0">
                  <a:pos x="0" y="33"/>
                </a:cxn>
                <a:cxn ang="0">
                  <a:pos x="0" y="33"/>
                </a:cxn>
                <a:cxn ang="0">
                  <a:pos x="9" y="33"/>
                </a:cxn>
              </a:cxnLst>
              <a:rect l="0" t="0" r="r" b="b"/>
              <a:pathLst>
                <a:path w="33" h="33">
                  <a:moveTo>
                    <a:pt x="9" y="33"/>
                  </a:moveTo>
                  <a:lnTo>
                    <a:pt x="9" y="33"/>
                  </a:lnTo>
                  <a:lnTo>
                    <a:pt x="11" y="23"/>
                  </a:lnTo>
                  <a:lnTo>
                    <a:pt x="16" y="16"/>
                  </a:lnTo>
                  <a:lnTo>
                    <a:pt x="23" y="11"/>
                  </a:lnTo>
                  <a:lnTo>
                    <a:pt x="33" y="9"/>
                  </a:lnTo>
                  <a:lnTo>
                    <a:pt x="33" y="0"/>
                  </a:lnTo>
                  <a:lnTo>
                    <a:pt x="19" y="3"/>
                  </a:lnTo>
                  <a:lnTo>
                    <a:pt x="10" y="10"/>
                  </a:lnTo>
                  <a:lnTo>
                    <a:pt x="2" y="19"/>
                  </a:lnTo>
                  <a:lnTo>
                    <a:pt x="0" y="33"/>
                  </a:lnTo>
                  <a:lnTo>
                    <a:pt x="0" y="33"/>
                  </a:lnTo>
                  <a:lnTo>
                    <a:pt x="9" y="33"/>
                  </a:lnTo>
                  <a:close/>
                </a:path>
              </a:pathLst>
            </a:custGeom>
            <a:solidFill>
              <a:srgbClr val="FFFFFF"/>
            </a:solidFill>
            <a:ln w="9525">
              <a:noFill/>
              <a:round/>
              <a:headEnd/>
              <a:tailEnd/>
            </a:ln>
          </p:spPr>
          <p:txBody>
            <a:bodyPr/>
            <a:lstStyle/>
            <a:p>
              <a:endParaRPr lang="sl-SI"/>
            </a:p>
          </p:txBody>
        </p:sp>
        <p:sp>
          <p:nvSpPr>
            <p:cNvPr id="228733" name="Freeform 381"/>
            <p:cNvSpPr>
              <a:spLocks/>
            </p:cNvSpPr>
            <p:nvPr/>
          </p:nvSpPr>
          <p:spPr bwMode="auto">
            <a:xfrm>
              <a:off x="3178" y="1948"/>
              <a:ext cx="16" cy="17"/>
            </a:xfrm>
            <a:custGeom>
              <a:avLst/>
              <a:gdLst/>
              <a:ahLst/>
              <a:cxnLst>
                <a:cxn ang="0">
                  <a:pos x="33" y="25"/>
                </a:cxn>
                <a:cxn ang="0">
                  <a:pos x="33" y="25"/>
                </a:cxn>
                <a:cxn ang="0">
                  <a:pos x="23" y="22"/>
                </a:cxn>
                <a:cxn ang="0">
                  <a:pos x="16" y="17"/>
                </a:cxn>
                <a:cxn ang="0">
                  <a:pos x="11" y="10"/>
                </a:cxn>
                <a:cxn ang="0">
                  <a:pos x="9" y="0"/>
                </a:cxn>
                <a:cxn ang="0">
                  <a:pos x="0" y="0"/>
                </a:cxn>
                <a:cxn ang="0">
                  <a:pos x="2" y="12"/>
                </a:cxn>
                <a:cxn ang="0">
                  <a:pos x="10" y="24"/>
                </a:cxn>
                <a:cxn ang="0">
                  <a:pos x="19" y="31"/>
                </a:cxn>
                <a:cxn ang="0">
                  <a:pos x="33" y="33"/>
                </a:cxn>
                <a:cxn ang="0">
                  <a:pos x="33" y="33"/>
                </a:cxn>
                <a:cxn ang="0">
                  <a:pos x="33" y="25"/>
                </a:cxn>
              </a:cxnLst>
              <a:rect l="0" t="0" r="r" b="b"/>
              <a:pathLst>
                <a:path w="33" h="33">
                  <a:moveTo>
                    <a:pt x="33" y="25"/>
                  </a:moveTo>
                  <a:lnTo>
                    <a:pt x="33" y="25"/>
                  </a:lnTo>
                  <a:lnTo>
                    <a:pt x="23" y="22"/>
                  </a:lnTo>
                  <a:lnTo>
                    <a:pt x="16" y="17"/>
                  </a:lnTo>
                  <a:lnTo>
                    <a:pt x="11" y="10"/>
                  </a:lnTo>
                  <a:lnTo>
                    <a:pt x="9" y="0"/>
                  </a:lnTo>
                  <a:lnTo>
                    <a:pt x="0" y="0"/>
                  </a:lnTo>
                  <a:lnTo>
                    <a:pt x="2" y="12"/>
                  </a:lnTo>
                  <a:lnTo>
                    <a:pt x="10" y="24"/>
                  </a:lnTo>
                  <a:lnTo>
                    <a:pt x="19" y="31"/>
                  </a:lnTo>
                  <a:lnTo>
                    <a:pt x="33" y="33"/>
                  </a:lnTo>
                  <a:lnTo>
                    <a:pt x="33" y="33"/>
                  </a:lnTo>
                  <a:lnTo>
                    <a:pt x="33" y="25"/>
                  </a:lnTo>
                  <a:close/>
                </a:path>
              </a:pathLst>
            </a:custGeom>
            <a:solidFill>
              <a:srgbClr val="FFFFFF"/>
            </a:solidFill>
            <a:ln w="9525">
              <a:noFill/>
              <a:round/>
              <a:headEnd/>
              <a:tailEnd/>
            </a:ln>
          </p:spPr>
          <p:txBody>
            <a:bodyPr/>
            <a:lstStyle/>
            <a:p>
              <a:endParaRPr lang="sl-SI"/>
            </a:p>
          </p:txBody>
        </p:sp>
        <p:sp>
          <p:nvSpPr>
            <p:cNvPr id="228734" name="Freeform 382"/>
            <p:cNvSpPr>
              <a:spLocks/>
            </p:cNvSpPr>
            <p:nvPr/>
          </p:nvSpPr>
          <p:spPr bwMode="auto">
            <a:xfrm>
              <a:off x="3194" y="1948"/>
              <a:ext cx="17" cy="17"/>
            </a:xfrm>
            <a:custGeom>
              <a:avLst/>
              <a:gdLst/>
              <a:ahLst/>
              <a:cxnLst>
                <a:cxn ang="0">
                  <a:pos x="24" y="0"/>
                </a:cxn>
                <a:cxn ang="0">
                  <a:pos x="24" y="0"/>
                </a:cxn>
                <a:cxn ang="0">
                  <a:pos x="22" y="10"/>
                </a:cxn>
                <a:cxn ang="0">
                  <a:pos x="17" y="17"/>
                </a:cxn>
                <a:cxn ang="0">
                  <a:pos x="10" y="22"/>
                </a:cxn>
                <a:cxn ang="0">
                  <a:pos x="0" y="25"/>
                </a:cxn>
                <a:cxn ang="0">
                  <a:pos x="0" y="33"/>
                </a:cxn>
                <a:cxn ang="0">
                  <a:pos x="12" y="31"/>
                </a:cxn>
                <a:cxn ang="0">
                  <a:pos x="23" y="24"/>
                </a:cxn>
                <a:cxn ang="0">
                  <a:pos x="31" y="12"/>
                </a:cxn>
                <a:cxn ang="0">
                  <a:pos x="33" y="0"/>
                </a:cxn>
                <a:cxn ang="0">
                  <a:pos x="33" y="0"/>
                </a:cxn>
                <a:cxn ang="0">
                  <a:pos x="24" y="0"/>
                </a:cxn>
              </a:cxnLst>
              <a:rect l="0" t="0" r="r" b="b"/>
              <a:pathLst>
                <a:path w="33" h="33">
                  <a:moveTo>
                    <a:pt x="24" y="0"/>
                  </a:moveTo>
                  <a:lnTo>
                    <a:pt x="24" y="0"/>
                  </a:lnTo>
                  <a:lnTo>
                    <a:pt x="22" y="10"/>
                  </a:lnTo>
                  <a:lnTo>
                    <a:pt x="17" y="17"/>
                  </a:lnTo>
                  <a:lnTo>
                    <a:pt x="10" y="22"/>
                  </a:lnTo>
                  <a:lnTo>
                    <a:pt x="0" y="25"/>
                  </a:lnTo>
                  <a:lnTo>
                    <a:pt x="0" y="33"/>
                  </a:lnTo>
                  <a:lnTo>
                    <a:pt x="12" y="31"/>
                  </a:lnTo>
                  <a:lnTo>
                    <a:pt x="23" y="24"/>
                  </a:lnTo>
                  <a:lnTo>
                    <a:pt x="31" y="12"/>
                  </a:lnTo>
                  <a:lnTo>
                    <a:pt x="33" y="0"/>
                  </a:lnTo>
                  <a:lnTo>
                    <a:pt x="33" y="0"/>
                  </a:lnTo>
                  <a:lnTo>
                    <a:pt x="24" y="0"/>
                  </a:lnTo>
                  <a:close/>
                </a:path>
              </a:pathLst>
            </a:custGeom>
            <a:solidFill>
              <a:srgbClr val="FFFFFF"/>
            </a:solidFill>
            <a:ln w="9525">
              <a:noFill/>
              <a:round/>
              <a:headEnd/>
              <a:tailEnd/>
            </a:ln>
          </p:spPr>
          <p:txBody>
            <a:bodyPr/>
            <a:lstStyle/>
            <a:p>
              <a:endParaRPr lang="sl-SI"/>
            </a:p>
          </p:txBody>
        </p:sp>
        <p:sp>
          <p:nvSpPr>
            <p:cNvPr id="228735" name="Freeform 383"/>
            <p:cNvSpPr>
              <a:spLocks/>
            </p:cNvSpPr>
            <p:nvPr/>
          </p:nvSpPr>
          <p:spPr bwMode="auto">
            <a:xfrm>
              <a:off x="3194" y="1932"/>
              <a:ext cx="17" cy="16"/>
            </a:xfrm>
            <a:custGeom>
              <a:avLst/>
              <a:gdLst/>
              <a:ahLst/>
              <a:cxnLst>
                <a:cxn ang="0">
                  <a:pos x="0" y="9"/>
                </a:cxn>
                <a:cxn ang="0">
                  <a:pos x="0" y="9"/>
                </a:cxn>
                <a:cxn ang="0">
                  <a:pos x="10" y="11"/>
                </a:cxn>
                <a:cxn ang="0">
                  <a:pos x="17" y="16"/>
                </a:cxn>
                <a:cxn ang="0">
                  <a:pos x="22" y="23"/>
                </a:cxn>
                <a:cxn ang="0">
                  <a:pos x="24" y="33"/>
                </a:cxn>
                <a:cxn ang="0">
                  <a:pos x="33" y="33"/>
                </a:cxn>
                <a:cxn ang="0">
                  <a:pos x="31" y="19"/>
                </a:cxn>
                <a:cxn ang="0">
                  <a:pos x="23" y="10"/>
                </a:cxn>
                <a:cxn ang="0">
                  <a:pos x="12" y="3"/>
                </a:cxn>
                <a:cxn ang="0">
                  <a:pos x="0" y="0"/>
                </a:cxn>
                <a:cxn ang="0">
                  <a:pos x="0" y="0"/>
                </a:cxn>
                <a:cxn ang="0">
                  <a:pos x="0" y="9"/>
                </a:cxn>
              </a:cxnLst>
              <a:rect l="0" t="0" r="r" b="b"/>
              <a:pathLst>
                <a:path w="33" h="33">
                  <a:moveTo>
                    <a:pt x="0" y="9"/>
                  </a:moveTo>
                  <a:lnTo>
                    <a:pt x="0" y="9"/>
                  </a:lnTo>
                  <a:lnTo>
                    <a:pt x="10" y="11"/>
                  </a:lnTo>
                  <a:lnTo>
                    <a:pt x="17" y="16"/>
                  </a:lnTo>
                  <a:lnTo>
                    <a:pt x="22" y="23"/>
                  </a:lnTo>
                  <a:lnTo>
                    <a:pt x="24" y="33"/>
                  </a:lnTo>
                  <a:lnTo>
                    <a:pt x="33" y="33"/>
                  </a:lnTo>
                  <a:lnTo>
                    <a:pt x="31" y="19"/>
                  </a:lnTo>
                  <a:lnTo>
                    <a:pt x="23" y="10"/>
                  </a:lnTo>
                  <a:lnTo>
                    <a:pt x="12" y="3"/>
                  </a:lnTo>
                  <a:lnTo>
                    <a:pt x="0" y="0"/>
                  </a:lnTo>
                  <a:lnTo>
                    <a:pt x="0" y="0"/>
                  </a:lnTo>
                  <a:lnTo>
                    <a:pt x="0" y="9"/>
                  </a:lnTo>
                  <a:close/>
                </a:path>
              </a:pathLst>
            </a:custGeom>
            <a:solidFill>
              <a:srgbClr val="FFFFFF"/>
            </a:solidFill>
            <a:ln w="9525">
              <a:noFill/>
              <a:round/>
              <a:headEnd/>
              <a:tailEnd/>
            </a:ln>
          </p:spPr>
          <p:txBody>
            <a:bodyPr/>
            <a:lstStyle/>
            <a:p>
              <a:endParaRPr lang="sl-SI"/>
            </a:p>
          </p:txBody>
        </p:sp>
        <p:sp>
          <p:nvSpPr>
            <p:cNvPr id="228736" name="Freeform 384"/>
            <p:cNvSpPr>
              <a:spLocks/>
            </p:cNvSpPr>
            <p:nvPr/>
          </p:nvSpPr>
          <p:spPr bwMode="auto">
            <a:xfrm>
              <a:off x="3406" y="1728"/>
              <a:ext cx="29" cy="29"/>
            </a:xfrm>
            <a:custGeom>
              <a:avLst/>
              <a:gdLst/>
              <a:ahLst/>
              <a:cxnLst>
                <a:cxn ang="0">
                  <a:pos x="28" y="57"/>
                </a:cxn>
                <a:cxn ang="0">
                  <a:pos x="17" y="55"/>
                </a:cxn>
                <a:cxn ang="0">
                  <a:pos x="8" y="49"/>
                </a:cxn>
                <a:cxn ang="0">
                  <a:pos x="2" y="40"/>
                </a:cxn>
                <a:cxn ang="0">
                  <a:pos x="0" y="28"/>
                </a:cxn>
                <a:cxn ang="0">
                  <a:pos x="2" y="17"/>
                </a:cxn>
                <a:cxn ang="0">
                  <a:pos x="8" y="9"/>
                </a:cxn>
                <a:cxn ang="0">
                  <a:pos x="17" y="2"/>
                </a:cxn>
                <a:cxn ang="0">
                  <a:pos x="28" y="0"/>
                </a:cxn>
                <a:cxn ang="0">
                  <a:pos x="40" y="2"/>
                </a:cxn>
                <a:cxn ang="0">
                  <a:pos x="49" y="9"/>
                </a:cxn>
                <a:cxn ang="0">
                  <a:pos x="55" y="17"/>
                </a:cxn>
                <a:cxn ang="0">
                  <a:pos x="57" y="28"/>
                </a:cxn>
                <a:cxn ang="0">
                  <a:pos x="55" y="40"/>
                </a:cxn>
                <a:cxn ang="0">
                  <a:pos x="49" y="49"/>
                </a:cxn>
                <a:cxn ang="0">
                  <a:pos x="40" y="55"/>
                </a:cxn>
                <a:cxn ang="0">
                  <a:pos x="28" y="57"/>
                </a:cxn>
              </a:cxnLst>
              <a:rect l="0" t="0" r="r" b="b"/>
              <a:pathLst>
                <a:path w="57" h="57">
                  <a:moveTo>
                    <a:pt x="28" y="57"/>
                  </a:moveTo>
                  <a:lnTo>
                    <a:pt x="17" y="55"/>
                  </a:lnTo>
                  <a:lnTo>
                    <a:pt x="8" y="49"/>
                  </a:lnTo>
                  <a:lnTo>
                    <a:pt x="2" y="40"/>
                  </a:lnTo>
                  <a:lnTo>
                    <a:pt x="0" y="28"/>
                  </a:lnTo>
                  <a:lnTo>
                    <a:pt x="2" y="17"/>
                  </a:lnTo>
                  <a:lnTo>
                    <a:pt x="8" y="9"/>
                  </a:lnTo>
                  <a:lnTo>
                    <a:pt x="17" y="2"/>
                  </a:lnTo>
                  <a:lnTo>
                    <a:pt x="28" y="0"/>
                  </a:lnTo>
                  <a:lnTo>
                    <a:pt x="40" y="2"/>
                  </a:lnTo>
                  <a:lnTo>
                    <a:pt x="49" y="9"/>
                  </a:lnTo>
                  <a:lnTo>
                    <a:pt x="55" y="17"/>
                  </a:lnTo>
                  <a:lnTo>
                    <a:pt x="57" y="28"/>
                  </a:lnTo>
                  <a:lnTo>
                    <a:pt x="55" y="40"/>
                  </a:lnTo>
                  <a:lnTo>
                    <a:pt x="49" y="49"/>
                  </a:lnTo>
                  <a:lnTo>
                    <a:pt x="40" y="55"/>
                  </a:lnTo>
                  <a:lnTo>
                    <a:pt x="28" y="57"/>
                  </a:lnTo>
                  <a:close/>
                </a:path>
              </a:pathLst>
            </a:custGeom>
            <a:solidFill>
              <a:srgbClr val="FFFFFF"/>
            </a:solidFill>
            <a:ln w="9525">
              <a:noFill/>
              <a:round/>
              <a:headEnd/>
              <a:tailEnd/>
            </a:ln>
          </p:spPr>
          <p:txBody>
            <a:bodyPr/>
            <a:lstStyle/>
            <a:p>
              <a:endParaRPr lang="sl-SI"/>
            </a:p>
          </p:txBody>
        </p:sp>
        <p:sp>
          <p:nvSpPr>
            <p:cNvPr id="228737" name="Freeform 385"/>
            <p:cNvSpPr>
              <a:spLocks/>
            </p:cNvSpPr>
            <p:nvPr/>
          </p:nvSpPr>
          <p:spPr bwMode="auto">
            <a:xfrm>
              <a:off x="3404" y="1742"/>
              <a:ext cx="16" cy="17"/>
            </a:xfrm>
            <a:custGeom>
              <a:avLst/>
              <a:gdLst/>
              <a:ahLst/>
              <a:cxnLst>
                <a:cxn ang="0">
                  <a:pos x="0" y="0"/>
                </a:cxn>
                <a:cxn ang="0">
                  <a:pos x="0" y="0"/>
                </a:cxn>
                <a:cxn ang="0">
                  <a:pos x="2" y="13"/>
                </a:cxn>
                <a:cxn ang="0">
                  <a:pos x="9" y="24"/>
                </a:cxn>
                <a:cxn ang="0">
                  <a:pos x="19" y="32"/>
                </a:cxn>
                <a:cxn ang="0">
                  <a:pos x="32" y="34"/>
                </a:cxn>
                <a:cxn ang="0">
                  <a:pos x="32" y="25"/>
                </a:cxn>
                <a:cxn ang="0">
                  <a:pos x="23" y="23"/>
                </a:cxn>
                <a:cxn ang="0">
                  <a:pos x="16" y="18"/>
                </a:cxn>
                <a:cxn ang="0">
                  <a:pos x="10" y="11"/>
                </a:cxn>
                <a:cxn ang="0">
                  <a:pos x="8" y="0"/>
                </a:cxn>
                <a:cxn ang="0">
                  <a:pos x="8" y="0"/>
                </a:cxn>
                <a:cxn ang="0">
                  <a:pos x="0" y="0"/>
                </a:cxn>
              </a:cxnLst>
              <a:rect l="0" t="0" r="r" b="b"/>
              <a:pathLst>
                <a:path w="32" h="34">
                  <a:moveTo>
                    <a:pt x="0" y="0"/>
                  </a:moveTo>
                  <a:lnTo>
                    <a:pt x="0" y="0"/>
                  </a:lnTo>
                  <a:lnTo>
                    <a:pt x="2" y="13"/>
                  </a:lnTo>
                  <a:lnTo>
                    <a:pt x="9" y="24"/>
                  </a:lnTo>
                  <a:lnTo>
                    <a:pt x="19" y="32"/>
                  </a:lnTo>
                  <a:lnTo>
                    <a:pt x="32" y="34"/>
                  </a:lnTo>
                  <a:lnTo>
                    <a:pt x="32" y="25"/>
                  </a:lnTo>
                  <a:lnTo>
                    <a:pt x="23" y="23"/>
                  </a:lnTo>
                  <a:lnTo>
                    <a:pt x="16" y="18"/>
                  </a:lnTo>
                  <a:lnTo>
                    <a:pt x="10" y="11"/>
                  </a:lnTo>
                  <a:lnTo>
                    <a:pt x="8" y="0"/>
                  </a:lnTo>
                  <a:lnTo>
                    <a:pt x="8" y="0"/>
                  </a:lnTo>
                  <a:lnTo>
                    <a:pt x="0" y="0"/>
                  </a:lnTo>
                  <a:close/>
                </a:path>
              </a:pathLst>
            </a:custGeom>
            <a:solidFill>
              <a:srgbClr val="FFFFFF"/>
            </a:solidFill>
            <a:ln w="9525">
              <a:noFill/>
              <a:round/>
              <a:headEnd/>
              <a:tailEnd/>
            </a:ln>
          </p:spPr>
          <p:txBody>
            <a:bodyPr/>
            <a:lstStyle/>
            <a:p>
              <a:endParaRPr lang="sl-SI"/>
            </a:p>
          </p:txBody>
        </p:sp>
        <p:sp>
          <p:nvSpPr>
            <p:cNvPr id="228738" name="Freeform 386"/>
            <p:cNvSpPr>
              <a:spLocks/>
            </p:cNvSpPr>
            <p:nvPr/>
          </p:nvSpPr>
          <p:spPr bwMode="auto">
            <a:xfrm>
              <a:off x="3404" y="1726"/>
              <a:ext cx="16" cy="16"/>
            </a:xfrm>
            <a:custGeom>
              <a:avLst/>
              <a:gdLst/>
              <a:ahLst/>
              <a:cxnLst>
                <a:cxn ang="0">
                  <a:pos x="32" y="0"/>
                </a:cxn>
                <a:cxn ang="0">
                  <a:pos x="32" y="0"/>
                </a:cxn>
                <a:cxn ang="0">
                  <a:pos x="19" y="2"/>
                </a:cxn>
                <a:cxn ang="0">
                  <a:pos x="9" y="10"/>
                </a:cxn>
                <a:cxn ang="0">
                  <a:pos x="2" y="19"/>
                </a:cxn>
                <a:cxn ang="0">
                  <a:pos x="0" y="32"/>
                </a:cxn>
                <a:cxn ang="0">
                  <a:pos x="8" y="32"/>
                </a:cxn>
                <a:cxn ang="0">
                  <a:pos x="10" y="23"/>
                </a:cxn>
                <a:cxn ang="0">
                  <a:pos x="16" y="16"/>
                </a:cxn>
                <a:cxn ang="0">
                  <a:pos x="23" y="11"/>
                </a:cxn>
                <a:cxn ang="0">
                  <a:pos x="32" y="9"/>
                </a:cxn>
                <a:cxn ang="0">
                  <a:pos x="32" y="9"/>
                </a:cxn>
                <a:cxn ang="0">
                  <a:pos x="32" y="0"/>
                </a:cxn>
              </a:cxnLst>
              <a:rect l="0" t="0" r="r" b="b"/>
              <a:pathLst>
                <a:path w="32" h="32">
                  <a:moveTo>
                    <a:pt x="32" y="0"/>
                  </a:moveTo>
                  <a:lnTo>
                    <a:pt x="32" y="0"/>
                  </a:lnTo>
                  <a:lnTo>
                    <a:pt x="19" y="2"/>
                  </a:lnTo>
                  <a:lnTo>
                    <a:pt x="9" y="10"/>
                  </a:lnTo>
                  <a:lnTo>
                    <a:pt x="2" y="19"/>
                  </a:lnTo>
                  <a:lnTo>
                    <a:pt x="0" y="32"/>
                  </a:lnTo>
                  <a:lnTo>
                    <a:pt x="8" y="32"/>
                  </a:lnTo>
                  <a:lnTo>
                    <a:pt x="10" y="23"/>
                  </a:lnTo>
                  <a:lnTo>
                    <a:pt x="16" y="16"/>
                  </a:lnTo>
                  <a:lnTo>
                    <a:pt x="23" y="11"/>
                  </a:lnTo>
                  <a:lnTo>
                    <a:pt x="32" y="9"/>
                  </a:lnTo>
                  <a:lnTo>
                    <a:pt x="32" y="9"/>
                  </a:lnTo>
                  <a:lnTo>
                    <a:pt x="32" y="0"/>
                  </a:lnTo>
                  <a:close/>
                </a:path>
              </a:pathLst>
            </a:custGeom>
            <a:solidFill>
              <a:srgbClr val="FFFFFF"/>
            </a:solidFill>
            <a:ln w="9525">
              <a:noFill/>
              <a:round/>
              <a:headEnd/>
              <a:tailEnd/>
            </a:ln>
          </p:spPr>
          <p:txBody>
            <a:bodyPr/>
            <a:lstStyle/>
            <a:p>
              <a:endParaRPr lang="sl-SI"/>
            </a:p>
          </p:txBody>
        </p:sp>
        <p:sp>
          <p:nvSpPr>
            <p:cNvPr id="228739" name="Freeform 387"/>
            <p:cNvSpPr>
              <a:spLocks/>
            </p:cNvSpPr>
            <p:nvPr/>
          </p:nvSpPr>
          <p:spPr bwMode="auto">
            <a:xfrm>
              <a:off x="3420" y="1726"/>
              <a:ext cx="17" cy="16"/>
            </a:xfrm>
            <a:custGeom>
              <a:avLst/>
              <a:gdLst/>
              <a:ahLst/>
              <a:cxnLst>
                <a:cxn ang="0">
                  <a:pos x="33" y="32"/>
                </a:cxn>
                <a:cxn ang="0">
                  <a:pos x="33" y="32"/>
                </a:cxn>
                <a:cxn ang="0">
                  <a:pos x="31" y="19"/>
                </a:cxn>
                <a:cxn ang="0">
                  <a:pos x="24" y="10"/>
                </a:cxn>
                <a:cxn ang="0">
                  <a:pos x="13" y="2"/>
                </a:cxn>
                <a:cxn ang="0">
                  <a:pos x="0" y="0"/>
                </a:cxn>
                <a:cxn ang="0">
                  <a:pos x="0" y="9"/>
                </a:cxn>
                <a:cxn ang="0">
                  <a:pos x="11" y="11"/>
                </a:cxn>
                <a:cxn ang="0">
                  <a:pos x="18" y="16"/>
                </a:cxn>
                <a:cxn ang="0">
                  <a:pos x="23" y="23"/>
                </a:cxn>
                <a:cxn ang="0">
                  <a:pos x="25" y="32"/>
                </a:cxn>
                <a:cxn ang="0">
                  <a:pos x="25" y="32"/>
                </a:cxn>
                <a:cxn ang="0">
                  <a:pos x="33" y="32"/>
                </a:cxn>
              </a:cxnLst>
              <a:rect l="0" t="0" r="r" b="b"/>
              <a:pathLst>
                <a:path w="33" h="32">
                  <a:moveTo>
                    <a:pt x="33" y="32"/>
                  </a:moveTo>
                  <a:lnTo>
                    <a:pt x="33" y="32"/>
                  </a:lnTo>
                  <a:lnTo>
                    <a:pt x="31" y="19"/>
                  </a:lnTo>
                  <a:lnTo>
                    <a:pt x="24" y="10"/>
                  </a:lnTo>
                  <a:lnTo>
                    <a:pt x="13" y="2"/>
                  </a:lnTo>
                  <a:lnTo>
                    <a:pt x="0" y="0"/>
                  </a:lnTo>
                  <a:lnTo>
                    <a:pt x="0" y="9"/>
                  </a:lnTo>
                  <a:lnTo>
                    <a:pt x="11" y="11"/>
                  </a:lnTo>
                  <a:lnTo>
                    <a:pt x="18" y="16"/>
                  </a:lnTo>
                  <a:lnTo>
                    <a:pt x="23" y="23"/>
                  </a:lnTo>
                  <a:lnTo>
                    <a:pt x="25" y="32"/>
                  </a:lnTo>
                  <a:lnTo>
                    <a:pt x="25" y="32"/>
                  </a:lnTo>
                  <a:lnTo>
                    <a:pt x="33" y="32"/>
                  </a:lnTo>
                  <a:close/>
                </a:path>
              </a:pathLst>
            </a:custGeom>
            <a:solidFill>
              <a:srgbClr val="FFFFFF"/>
            </a:solidFill>
            <a:ln w="9525">
              <a:noFill/>
              <a:round/>
              <a:headEnd/>
              <a:tailEnd/>
            </a:ln>
          </p:spPr>
          <p:txBody>
            <a:bodyPr/>
            <a:lstStyle/>
            <a:p>
              <a:endParaRPr lang="sl-SI"/>
            </a:p>
          </p:txBody>
        </p:sp>
        <p:sp>
          <p:nvSpPr>
            <p:cNvPr id="228740" name="Freeform 388"/>
            <p:cNvSpPr>
              <a:spLocks/>
            </p:cNvSpPr>
            <p:nvPr/>
          </p:nvSpPr>
          <p:spPr bwMode="auto">
            <a:xfrm>
              <a:off x="3420" y="1742"/>
              <a:ext cx="17" cy="17"/>
            </a:xfrm>
            <a:custGeom>
              <a:avLst/>
              <a:gdLst/>
              <a:ahLst/>
              <a:cxnLst>
                <a:cxn ang="0">
                  <a:pos x="0" y="34"/>
                </a:cxn>
                <a:cxn ang="0">
                  <a:pos x="0" y="34"/>
                </a:cxn>
                <a:cxn ang="0">
                  <a:pos x="13" y="32"/>
                </a:cxn>
                <a:cxn ang="0">
                  <a:pos x="24" y="24"/>
                </a:cxn>
                <a:cxn ang="0">
                  <a:pos x="31" y="13"/>
                </a:cxn>
                <a:cxn ang="0">
                  <a:pos x="33" y="0"/>
                </a:cxn>
                <a:cxn ang="0">
                  <a:pos x="25" y="0"/>
                </a:cxn>
                <a:cxn ang="0">
                  <a:pos x="23" y="11"/>
                </a:cxn>
                <a:cxn ang="0">
                  <a:pos x="18" y="18"/>
                </a:cxn>
                <a:cxn ang="0">
                  <a:pos x="11" y="23"/>
                </a:cxn>
                <a:cxn ang="0">
                  <a:pos x="0" y="25"/>
                </a:cxn>
                <a:cxn ang="0">
                  <a:pos x="0" y="25"/>
                </a:cxn>
                <a:cxn ang="0">
                  <a:pos x="0" y="34"/>
                </a:cxn>
              </a:cxnLst>
              <a:rect l="0" t="0" r="r" b="b"/>
              <a:pathLst>
                <a:path w="33" h="34">
                  <a:moveTo>
                    <a:pt x="0" y="34"/>
                  </a:moveTo>
                  <a:lnTo>
                    <a:pt x="0" y="34"/>
                  </a:lnTo>
                  <a:lnTo>
                    <a:pt x="13" y="32"/>
                  </a:lnTo>
                  <a:lnTo>
                    <a:pt x="24" y="24"/>
                  </a:lnTo>
                  <a:lnTo>
                    <a:pt x="31" y="13"/>
                  </a:lnTo>
                  <a:lnTo>
                    <a:pt x="33" y="0"/>
                  </a:lnTo>
                  <a:lnTo>
                    <a:pt x="25" y="0"/>
                  </a:lnTo>
                  <a:lnTo>
                    <a:pt x="23" y="11"/>
                  </a:lnTo>
                  <a:lnTo>
                    <a:pt x="18" y="18"/>
                  </a:lnTo>
                  <a:lnTo>
                    <a:pt x="11" y="23"/>
                  </a:lnTo>
                  <a:lnTo>
                    <a:pt x="0" y="25"/>
                  </a:lnTo>
                  <a:lnTo>
                    <a:pt x="0" y="25"/>
                  </a:lnTo>
                  <a:lnTo>
                    <a:pt x="0" y="34"/>
                  </a:lnTo>
                  <a:close/>
                </a:path>
              </a:pathLst>
            </a:custGeom>
            <a:solidFill>
              <a:srgbClr val="FFFFFF"/>
            </a:solidFill>
            <a:ln w="9525">
              <a:noFill/>
              <a:round/>
              <a:headEnd/>
              <a:tailEnd/>
            </a:ln>
          </p:spPr>
          <p:txBody>
            <a:bodyPr/>
            <a:lstStyle/>
            <a:p>
              <a:endParaRPr lang="sl-SI"/>
            </a:p>
          </p:txBody>
        </p:sp>
        <p:sp>
          <p:nvSpPr>
            <p:cNvPr id="228741" name="Freeform 389"/>
            <p:cNvSpPr>
              <a:spLocks/>
            </p:cNvSpPr>
            <p:nvPr/>
          </p:nvSpPr>
          <p:spPr bwMode="auto">
            <a:xfrm>
              <a:off x="3406" y="1934"/>
              <a:ext cx="29" cy="29"/>
            </a:xfrm>
            <a:custGeom>
              <a:avLst/>
              <a:gdLst/>
              <a:ahLst/>
              <a:cxnLst>
                <a:cxn ang="0">
                  <a:pos x="28" y="0"/>
                </a:cxn>
                <a:cxn ang="0">
                  <a:pos x="17" y="2"/>
                </a:cxn>
                <a:cxn ang="0">
                  <a:pos x="8" y="8"/>
                </a:cxn>
                <a:cxn ang="0">
                  <a:pos x="2" y="16"/>
                </a:cxn>
                <a:cxn ang="0">
                  <a:pos x="0" y="28"/>
                </a:cxn>
                <a:cxn ang="0">
                  <a:pos x="2" y="39"/>
                </a:cxn>
                <a:cxn ang="0">
                  <a:pos x="8" y="48"/>
                </a:cxn>
                <a:cxn ang="0">
                  <a:pos x="17" y="55"/>
                </a:cxn>
                <a:cxn ang="0">
                  <a:pos x="28" y="57"/>
                </a:cxn>
                <a:cxn ang="0">
                  <a:pos x="40" y="55"/>
                </a:cxn>
                <a:cxn ang="0">
                  <a:pos x="49" y="48"/>
                </a:cxn>
                <a:cxn ang="0">
                  <a:pos x="55" y="39"/>
                </a:cxn>
                <a:cxn ang="0">
                  <a:pos x="57" y="28"/>
                </a:cxn>
                <a:cxn ang="0">
                  <a:pos x="55" y="16"/>
                </a:cxn>
                <a:cxn ang="0">
                  <a:pos x="49" y="8"/>
                </a:cxn>
                <a:cxn ang="0">
                  <a:pos x="40" y="2"/>
                </a:cxn>
                <a:cxn ang="0">
                  <a:pos x="28" y="0"/>
                </a:cxn>
              </a:cxnLst>
              <a:rect l="0" t="0" r="r" b="b"/>
              <a:pathLst>
                <a:path w="57" h="57">
                  <a:moveTo>
                    <a:pt x="28" y="0"/>
                  </a:moveTo>
                  <a:lnTo>
                    <a:pt x="17" y="2"/>
                  </a:lnTo>
                  <a:lnTo>
                    <a:pt x="8" y="8"/>
                  </a:lnTo>
                  <a:lnTo>
                    <a:pt x="2" y="16"/>
                  </a:lnTo>
                  <a:lnTo>
                    <a:pt x="0" y="28"/>
                  </a:lnTo>
                  <a:lnTo>
                    <a:pt x="2" y="39"/>
                  </a:lnTo>
                  <a:lnTo>
                    <a:pt x="8" y="48"/>
                  </a:lnTo>
                  <a:lnTo>
                    <a:pt x="17" y="55"/>
                  </a:lnTo>
                  <a:lnTo>
                    <a:pt x="28" y="57"/>
                  </a:lnTo>
                  <a:lnTo>
                    <a:pt x="40" y="55"/>
                  </a:lnTo>
                  <a:lnTo>
                    <a:pt x="49" y="48"/>
                  </a:lnTo>
                  <a:lnTo>
                    <a:pt x="55" y="39"/>
                  </a:lnTo>
                  <a:lnTo>
                    <a:pt x="57" y="28"/>
                  </a:lnTo>
                  <a:lnTo>
                    <a:pt x="55" y="16"/>
                  </a:lnTo>
                  <a:lnTo>
                    <a:pt x="49" y="8"/>
                  </a:lnTo>
                  <a:lnTo>
                    <a:pt x="40" y="2"/>
                  </a:lnTo>
                  <a:lnTo>
                    <a:pt x="28" y="0"/>
                  </a:lnTo>
                  <a:close/>
                </a:path>
              </a:pathLst>
            </a:custGeom>
            <a:solidFill>
              <a:srgbClr val="FFFFFF"/>
            </a:solidFill>
            <a:ln w="9525">
              <a:noFill/>
              <a:round/>
              <a:headEnd/>
              <a:tailEnd/>
            </a:ln>
          </p:spPr>
          <p:txBody>
            <a:bodyPr/>
            <a:lstStyle/>
            <a:p>
              <a:endParaRPr lang="sl-SI"/>
            </a:p>
          </p:txBody>
        </p:sp>
        <p:sp>
          <p:nvSpPr>
            <p:cNvPr id="228742" name="Freeform 390"/>
            <p:cNvSpPr>
              <a:spLocks/>
            </p:cNvSpPr>
            <p:nvPr/>
          </p:nvSpPr>
          <p:spPr bwMode="auto">
            <a:xfrm>
              <a:off x="3404" y="1932"/>
              <a:ext cx="16" cy="16"/>
            </a:xfrm>
            <a:custGeom>
              <a:avLst/>
              <a:gdLst/>
              <a:ahLst/>
              <a:cxnLst>
                <a:cxn ang="0">
                  <a:pos x="8" y="33"/>
                </a:cxn>
                <a:cxn ang="0">
                  <a:pos x="8" y="33"/>
                </a:cxn>
                <a:cxn ang="0">
                  <a:pos x="10" y="23"/>
                </a:cxn>
                <a:cxn ang="0">
                  <a:pos x="16" y="16"/>
                </a:cxn>
                <a:cxn ang="0">
                  <a:pos x="23" y="11"/>
                </a:cxn>
                <a:cxn ang="0">
                  <a:pos x="32" y="9"/>
                </a:cxn>
                <a:cxn ang="0">
                  <a:pos x="32" y="0"/>
                </a:cxn>
                <a:cxn ang="0">
                  <a:pos x="19" y="3"/>
                </a:cxn>
                <a:cxn ang="0">
                  <a:pos x="9" y="10"/>
                </a:cxn>
                <a:cxn ang="0">
                  <a:pos x="2" y="19"/>
                </a:cxn>
                <a:cxn ang="0">
                  <a:pos x="0" y="33"/>
                </a:cxn>
                <a:cxn ang="0">
                  <a:pos x="0" y="33"/>
                </a:cxn>
                <a:cxn ang="0">
                  <a:pos x="8" y="33"/>
                </a:cxn>
              </a:cxnLst>
              <a:rect l="0" t="0" r="r" b="b"/>
              <a:pathLst>
                <a:path w="32" h="33">
                  <a:moveTo>
                    <a:pt x="8" y="33"/>
                  </a:moveTo>
                  <a:lnTo>
                    <a:pt x="8" y="33"/>
                  </a:lnTo>
                  <a:lnTo>
                    <a:pt x="10" y="23"/>
                  </a:lnTo>
                  <a:lnTo>
                    <a:pt x="16" y="16"/>
                  </a:lnTo>
                  <a:lnTo>
                    <a:pt x="23" y="11"/>
                  </a:lnTo>
                  <a:lnTo>
                    <a:pt x="32" y="9"/>
                  </a:lnTo>
                  <a:lnTo>
                    <a:pt x="32" y="0"/>
                  </a:lnTo>
                  <a:lnTo>
                    <a:pt x="19" y="3"/>
                  </a:lnTo>
                  <a:lnTo>
                    <a:pt x="9" y="10"/>
                  </a:lnTo>
                  <a:lnTo>
                    <a:pt x="2" y="19"/>
                  </a:lnTo>
                  <a:lnTo>
                    <a:pt x="0" y="33"/>
                  </a:lnTo>
                  <a:lnTo>
                    <a:pt x="0" y="33"/>
                  </a:lnTo>
                  <a:lnTo>
                    <a:pt x="8" y="33"/>
                  </a:lnTo>
                  <a:close/>
                </a:path>
              </a:pathLst>
            </a:custGeom>
            <a:solidFill>
              <a:srgbClr val="FFFFFF"/>
            </a:solidFill>
            <a:ln w="9525">
              <a:noFill/>
              <a:round/>
              <a:headEnd/>
              <a:tailEnd/>
            </a:ln>
          </p:spPr>
          <p:txBody>
            <a:bodyPr/>
            <a:lstStyle/>
            <a:p>
              <a:endParaRPr lang="sl-SI"/>
            </a:p>
          </p:txBody>
        </p:sp>
        <p:sp>
          <p:nvSpPr>
            <p:cNvPr id="228743" name="Freeform 391"/>
            <p:cNvSpPr>
              <a:spLocks/>
            </p:cNvSpPr>
            <p:nvPr/>
          </p:nvSpPr>
          <p:spPr bwMode="auto">
            <a:xfrm>
              <a:off x="3404" y="1948"/>
              <a:ext cx="16" cy="17"/>
            </a:xfrm>
            <a:custGeom>
              <a:avLst/>
              <a:gdLst/>
              <a:ahLst/>
              <a:cxnLst>
                <a:cxn ang="0">
                  <a:pos x="32" y="25"/>
                </a:cxn>
                <a:cxn ang="0">
                  <a:pos x="32" y="25"/>
                </a:cxn>
                <a:cxn ang="0">
                  <a:pos x="23" y="22"/>
                </a:cxn>
                <a:cxn ang="0">
                  <a:pos x="16" y="17"/>
                </a:cxn>
                <a:cxn ang="0">
                  <a:pos x="10" y="10"/>
                </a:cxn>
                <a:cxn ang="0">
                  <a:pos x="8" y="0"/>
                </a:cxn>
                <a:cxn ang="0">
                  <a:pos x="0" y="0"/>
                </a:cxn>
                <a:cxn ang="0">
                  <a:pos x="2" y="12"/>
                </a:cxn>
                <a:cxn ang="0">
                  <a:pos x="9" y="24"/>
                </a:cxn>
                <a:cxn ang="0">
                  <a:pos x="19" y="31"/>
                </a:cxn>
                <a:cxn ang="0">
                  <a:pos x="32" y="33"/>
                </a:cxn>
                <a:cxn ang="0">
                  <a:pos x="32" y="33"/>
                </a:cxn>
                <a:cxn ang="0">
                  <a:pos x="32" y="25"/>
                </a:cxn>
              </a:cxnLst>
              <a:rect l="0" t="0" r="r" b="b"/>
              <a:pathLst>
                <a:path w="32" h="33">
                  <a:moveTo>
                    <a:pt x="32" y="25"/>
                  </a:moveTo>
                  <a:lnTo>
                    <a:pt x="32" y="25"/>
                  </a:lnTo>
                  <a:lnTo>
                    <a:pt x="23" y="22"/>
                  </a:lnTo>
                  <a:lnTo>
                    <a:pt x="16" y="17"/>
                  </a:lnTo>
                  <a:lnTo>
                    <a:pt x="10" y="10"/>
                  </a:lnTo>
                  <a:lnTo>
                    <a:pt x="8" y="0"/>
                  </a:lnTo>
                  <a:lnTo>
                    <a:pt x="0" y="0"/>
                  </a:lnTo>
                  <a:lnTo>
                    <a:pt x="2" y="12"/>
                  </a:lnTo>
                  <a:lnTo>
                    <a:pt x="9" y="24"/>
                  </a:lnTo>
                  <a:lnTo>
                    <a:pt x="19" y="31"/>
                  </a:lnTo>
                  <a:lnTo>
                    <a:pt x="32" y="33"/>
                  </a:lnTo>
                  <a:lnTo>
                    <a:pt x="32" y="33"/>
                  </a:lnTo>
                  <a:lnTo>
                    <a:pt x="32" y="25"/>
                  </a:lnTo>
                  <a:close/>
                </a:path>
              </a:pathLst>
            </a:custGeom>
            <a:solidFill>
              <a:srgbClr val="FFFFFF"/>
            </a:solidFill>
            <a:ln w="9525">
              <a:noFill/>
              <a:round/>
              <a:headEnd/>
              <a:tailEnd/>
            </a:ln>
          </p:spPr>
          <p:txBody>
            <a:bodyPr/>
            <a:lstStyle/>
            <a:p>
              <a:endParaRPr lang="sl-SI"/>
            </a:p>
          </p:txBody>
        </p:sp>
        <p:sp>
          <p:nvSpPr>
            <p:cNvPr id="228744" name="Freeform 392"/>
            <p:cNvSpPr>
              <a:spLocks/>
            </p:cNvSpPr>
            <p:nvPr/>
          </p:nvSpPr>
          <p:spPr bwMode="auto">
            <a:xfrm>
              <a:off x="3420" y="1948"/>
              <a:ext cx="17" cy="17"/>
            </a:xfrm>
            <a:custGeom>
              <a:avLst/>
              <a:gdLst/>
              <a:ahLst/>
              <a:cxnLst>
                <a:cxn ang="0">
                  <a:pos x="25" y="0"/>
                </a:cxn>
                <a:cxn ang="0">
                  <a:pos x="25" y="0"/>
                </a:cxn>
                <a:cxn ang="0">
                  <a:pos x="23" y="10"/>
                </a:cxn>
                <a:cxn ang="0">
                  <a:pos x="18" y="17"/>
                </a:cxn>
                <a:cxn ang="0">
                  <a:pos x="11" y="22"/>
                </a:cxn>
                <a:cxn ang="0">
                  <a:pos x="0" y="25"/>
                </a:cxn>
                <a:cxn ang="0">
                  <a:pos x="0" y="33"/>
                </a:cxn>
                <a:cxn ang="0">
                  <a:pos x="13" y="31"/>
                </a:cxn>
                <a:cxn ang="0">
                  <a:pos x="24" y="24"/>
                </a:cxn>
                <a:cxn ang="0">
                  <a:pos x="31" y="12"/>
                </a:cxn>
                <a:cxn ang="0">
                  <a:pos x="33" y="0"/>
                </a:cxn>
                <a:cxn ang="0">
                  <a:pos x="33" y="0"/>
                </a:cxn>
                <a:cxn ang="0">
                  <a:pos x="25" y="0"/>
                </a:cxn>
              </a:cxnLst>
              <a:rect l="0" t="0" r="r" b="b"/>
              <a:pathLst>
                <a:path w="33" h="33">
                  <a:moveTo>
                    <a:pt x="25" y="0"/>
                  </a:moveTo>
                  <a:lnTo>
                    <a:pt x="25" y="0"/>
                  </a:lnTo>
                  <a:lnTo>
                    <a:pt x="23" y="10"/>
                  </a:lnTo>
                  <a:lnTo>
                    <a:pt x="18" y="17"/>
                  </a:lnTo>
                  <a:lnTo>
                    <a:pt x="11" y="22"/>
                  </a:lnTo>
                  <a:lnTo>
                    <a:pt x="0" y="25"/>
                  </a:lnTo>
                  <a:lnTo>
                    <a:pt x="0" y="33"/>
                  </a:lnTo>
                  <a:lnTo>
                    <a:pt x="13" y="31"/>
                  </a:lnTo>
                  <a:lnTo>
                    <a:pt x="24" y="24"/>
                  </a:lnTo>
                  <a:lnTo>
                    <a:pt x="31" y="12"/>
                  </a:lnTo>
                  <a:lnTo>
                    <a:pt x="33" y="0"/>
                  </a:lnTo>
                  <a:lnTo>
                    <a:pt x="33" y="0"/>
                  </a:lnTo>
                  <a:lnTo>
                    <a:pt x="25" y="0"/>
                  </a:lnTo>
                  <a:close/>
                </a:path>
              </a:pathLst>
            </a:custGeom>
            <a:solidFill>
              <a:srgbClr val="FFFFFF"/>
            </a:solidFill>
            <a:ln w="9525">
              <a:noFill/>
              <a:round/>
              <a:headEnd/>
              <a:tailEnd/>
            </a:ln>
          </p:spPr>
          <p:txBody>
            <a:bodyPr/>
            <a:lstStyle/>
            <a:p>
              <a:endParaRPr lang="sl-SI"/>
            </a:p>
          </p:txBody>
        </p:sp>
        <p:sp>
          <p:nvSpPr>
            <p:cNvPr id="228745" name="Freeform 393"/>
            <p:cNvSpPr>
              <a:spLocks/>
            </p:cNvSpPr>
            <p:nvPr/>
          </p:nvSpPr>
          <p:spPr bwMode="auto">
            <a:xfrm>
              <a:off x="3420" y="1932"/>
              <a:ext cx="17" cy="16"/>
            </a:xfrm>
            <a:custGeom>
              <a:avLst/>
              <a:gdLst/>
              <a:ahLst/>
              <a:cxnLst>
                <a:cxn ang="0">
                  <a:pos x="0" y="9"/>
                </a:cxn>
                <a:cxn ang="0">
                  <a:pos x="0" y="9"/>
                </a:cxn>
                <a:cxn ang="0">
                  <a:pos x="11" y="11"/>
                </a:cxn>
                <a:cxn ang="0">
                  <a:pos x="18" y="16"/>
                </a:cxn>
                <a:cxn ang="0">
                  <a:pos x="23" y="23"/>
                </a:cxn>
                <a:cxn ang="0">
                  <a:pos x="25" y="33"/>
                </a:cxn>
                <a:cxn ang="0">
                  <a:pos x="33" y="33"/>
                </a:cxn>
                <a:cxn ang="0">
                  <a:pos x="31" y="19"/>
                </a:cxn>
                <a:cxn ang="0">
                  <a:pos x="24" y="10"/>
                </a:cxn>
                <a:cxn ang="0">
                  <a:pos x="13" y="3"/>
                </a:cxn>
                <a:cxn ang="0">
                  <a:pos x="0" y="0"/>
                </a:cxn>
                <a:cxn ang="0">
                  <a:pos x="0" y="0"/>
                </a:cxn>
                <a:cxn ang="0">
                  <a:pos x="0" y="9"/>
                </a:cxn>
              </a:cxnLst>
              <a:rect l="0" t="0" r="r" b="b"/>
              <a:pathLst>
                <a:path w="33" h="33">
                  <a:moveTo>
                    <a:pt x="0" y="9"/>
                  </a:moveTo>
                  <a:lnTo>
                    <a:pt x="0" y="9"/>
                  </a:lnTo>
                  <a:lnTo>
                    <a:pt x="11" y="11"/>
                  </a:lnTo>
                  <a:lnTo>
                    <a:pt x="18" y="16"/>
                  </a:lnTo>
                  <a:lnTo>
                    <a:pt x="23" y="23"/>
                  </a:lnTo>
                  <a:lnTo>
                    <a:pt x="25" y="33"/>
                  </a:lnTo>
                  <a:lnTo>
                    <a:pt x="33" y="33"/>
                  </a:lnTo>
                  <a:lnTo>
                    <a:pt x="31" y="19"/>
                  </a:lnTo>
                  <a:lnTo>
                    <a:pt x="24" y="10"/>
                  </a:lnTo>
                  <a:lnTo>
                    <a:pt x="13" y="3"/>
                  </a:lnTo>
                  <a:lnTo>
                    <a:pt x="0" y="0"/>
                  </a:lnTo>
                  <a:lnTo>
                    <a:pt x="0" y="0"/>
                  </a:lnTo>
                  <a:lnTo>
                    <a:pt x="0" y="9"/>
                  </a:lnTo>
                  <a:close/>
                </a:path>
              </a:pathLst>
            </a:custGeom>
            <a:solidFill>
              <a:srgbClr val="FFFFFF"/>
            </a:solidFill>
            <a:ln w="9525">
              <a:noFill/>
              <a:round/>
              <a:headEnd/>
              <a:tailEnd/>
            </a:ln>
          </p:spPr>
          <p:txBody>
            <a:bodyPr/>
            <a:lstStyle/>
            <a:p>
              <a:endParaRPr lang="sl-SI"/>
            </a:p>
          </p:txBody>
        </p:sp>
        <p:sp>
          <p:nvSpPr>
            <p:cNvPr id="228746" name="Freeform 394"/>
            <p:cNvSpPr>
              <a:spLocks/>
            </p:cNvSpPr>
            <p:nvPr/>
          </p:nvSpPr>
          <p:spPr bwMode="auto">
            <a:xfrm>
              <a:off x="3292" y="1606"/>
              <a:ext cx="38" cy="37"/>
            </a:xfrm>
            <a:custGeom>
              <a:avLst/>
              <a:gdLst/>
              <a:ahLst/>
              <a:cxnLst>
                <a:cxn ang="0">
                  <a:pos x="53" y="61"/>
                </a:cxn>
                <a:cxn ang="0">
                  <a:pos x="53" y="61"/>
                </a:cxn>
                <a:cxn ang="0">
                  <a:pos x="28" y="0"/>
                </a:cxn>
                <a:cxn ang="0">
                  <a:pos x="15" y="0"/>
                </a:cxn>
                <a:cxn ang="0">
                  <a:pos x="0" y="75"/>
                </a:cxn>
                <a:cxn ang="0">
                  <a:pos x="9" y="75"/>
                </a:cxn>
                <a:cxn ang="0">
                  <a:pos x="23" y="14"/>
                </a:cxn>
                <a:cxn ang="0">
                  <a:pos x="23" y="14"/>
                </a:cxn>
                <a:cxn ang="0">
                  <a:pos x="48" y="75"/>
                </a:cxn>
                <a:cxn ang="0">
                  <a:pos x="59" y="75"/>
                </a:cxn>
                <a:cxn ang="0">
                  <a:pos x="76" y="0"/>
                </a:cxn>
                <a:cxn ang="0">
                  <a:pos x="65" y="0"/>
                </a:cxn>
                <a:cxn ang="0">
                  <a:pos x="53" y="61"/>
                </a:cxn>
              </a:cxnLst>
              <a:rect l="0" t="0" r="r" b="b"/>
              <a:pathLst>
                <a:path w="76" h="75">
                  <a:moveTo>
                    <a:pt x="53" y="61"/>
                  </a:moveTo>
                  <a:lnTo>
                    <a:pt x="53" y="61"/>
                  </a:lnTo>
                  <a:lnTo>
                    <a:pt x="28" y="0"/>
                  </a:lnTo>
                  <a:lnTo>
                    <a:pt x="15" y="0"/>
                  </a:lnTo>
                  <a:lnTo>
                    <a:pt x="0" y="75"/>
                  </a:lnTo>
                  <a:lnTo>
                    <a:pt x="9" y="75"/>
                  </a:lnTo>
                  <a:lnTo>
                    <a:pt x="23" y="14"/>
                  </a:lnTo>
                  <a:lnTo>
                    <a:pt x="23" y="14"/>
                  </a:lnTo>
                  <a:lnTo>
                    <a:pt x="48" y="75"/>
                  </a:lnTo>
                  <a:lnTo>
                    <a:pt x="59" y="75"/>
                  </a:lnTo>
                  <a:lnTo>
                    <a:pt x="76" y="0"/>
                  </a:lnTo>
                  <a:lnTo>
                    <a:pt x="65" y="0"/>
                  </a:lnTo>
                  <a:lnTo>
                    <a:pt x="53" y="61"/>
                  </a:lnTo>
                  <a:close/>
                </a:path>
              </a:pathLst>
            </a:custGeom>
            <a:solidFill>
              <a:srgbClr val="FFFFFF"/>
            </a:solidFill>
            <a:ln w="9525">
              <a:noFill/>
              <a:round/>
              <a:headEnd/>
              <a:tailEnd/>
            </a:ln>
          </p:spPr>
          <p:txBody>
            <a:bodyPr/>
            <a:lstStyle/>
            <a:p>
              <a:endParaRPr lang="sl-SI"/>
            </a:p>
          </p:txBody>
        </p:sp>
        <p:sp>
          <p:nvSpPr>
            <p:cNvPr id="228747" name="Freeform 395"/>
            <p:cNvSpPr>
              <a:spLocks/>
            </p:cNvSpPr>
            <p:nvPr/>
          </p:nvSpPr>
          <p:spPr bwMode="auto">
            <a:xfrm>
              <a:off x="3293" y="2042"/>
              <a:ext cx="33" cy="40"/>
            </a:xfrm>
            <a:custGeom>
              <a:avLst/>
              <a:gdLst/>
              <a:ahLst/>
              <a:cxnLst>
                <a:cxn ang="0">
                  <a:pos x="65" y="16"/>
                </a:cxn>
                <a:cxn ang="0">
                  <a:pos x="55" y="2"/>
                </a:cxn>
                <a:cxn ang="0">
                  <a:pos x="34" y="0"/>
                </a:cxn>
                <a:cxn ang="0">
                  <a:pos x="24" y="4"/>
                </a:cxn>
                <a:cxn ang="0">
                  <a:pos x="15" y="10"/>
                </a:cxn>
                <a:cxn ang="0">
                  <a:pos x="10" y="18"/>
                </a:cxn>
                <a:cxn ang="0">
                  <a:pos x="9" y="31"/>
                </a:cxn>
                <a:cxn ang="0">
                  <a:pos x="17" y="39"/>
                </a:cxn>
                <a:cxn ang="0">
                  <a:pos x="36" y="42"/>
                </a:cxn>
                <a:cxn ang="0">
                  <a:pos x="49" y="48"/>
                </a:cxn>
                <a:cxn ang="0">
                  <a:pos x="50" y="56"/>
                </a:cxn>
                <a:cxn ang="0">
                  <a:pos x="40" y="67"/>
                </a:cxn>
                <a:cxn ang="0">
                  <a:pos x="28" y="69"/>
                </a:cxn>
                <a:cxn ang="0">
                  <a:pos x="14" y="66"/>
                </a:cxn>
                <a:cxn ang="0">
                  <a:pos x="10" y="53"/>
                </a:cxn>
                <a:cxn ang="0">
                  <a:pos x="0" y="57"/>
                </a:cxn>
                <a:cxn ang="0">
                  <a:pos x="1" y="66"/>
                </a:cxn>
                <a:cxn ang="0">
                  <a:pos x="7" y="73"/>
                </a:cxn>
                <a:cxn ang="0">
                  <a:pos x="16" y="78"/>
                </a:cxn>
                <a:cxn ang="0">
                  <a:pos x="31" y="80"/>
                </a:cxn>
                <a:cxn ang="0">
                  <a:pos x="41" y="76"/>
                </a:cxn>
                <a:cxn ang="0">
                  <a:pos x="51" y="70"/>
                </a:cxn>
                <a:cxn ang="0">
                  <a:pos x="58" y="62"/>
                </a:cxn>
                <a:cxn ang="0">
                  <a:pos x="60" y="47"/>
                </a:cxn>
                <a:cxn ang="0">
                  <a:pos x="54" y="38"/>
                </a:cxn>
                <a:cxn ang="0">
                  <a:pos x="27" y="30"/>
                </a:cxn>
                <a:cxn ang="0">
                  <a:pos x="22" y="28"/>
                </a:cxn>
                <a:cxn ang="0">
                  <a:pos x="20" y="21"/>
                </a:cxn>
                <a:cxn ang="0">
                  <a:pos x="28" y="10"/>
                </a:cxn>
                <a:cxn ang="0">
                  <a:pos x="39" y="8"/>
                </a:cxn>
                <a:cxn ang="0">
                  <a:pos x="52" y="11"/>
                </a:cxn>
                <a:cxn ang="0">
                  <a:pos x="55" y="23"/>
                </a:cxn>
              </a:cxnLst>
              <a:rect l="0" t="0" r="r" b="b"/>
              <a:pathLst>
                <a:path w="65" h="80">
                  <a:moveTo>
                    <a:pt x="65" y="23"/>
                  </a:moveTo>
                  <a:lnTo>
                    <a:pt x="65" y="16"/>
                  </a:lnTo>
                  <a:lnTo>
                    <a:pt x="63" y="8"/>
                  </a:lnTo>
                  <a:lnTo>
                    <a:pt x="55" y="2"/>
                  </a:lnTo>
                  <a:lnTo>
                    <a:pt x="40" y="0"/>
                  </a:lnTo>
                  <a:lnTo>
                    <a:pt x="34" y="0"/>
                  </a:lnTo>
                  <a:lnTo>
                    <a:pt x="29" y="2"/>
                  </a:lnTo>
                  <a:lnTo>
                    <a:pt x="24" y="4"/>
                  </a:lnTo>
                  <a:lnTo>
                    <a:pt x="20" y="7"/>
                  </a:lnTo>
                  <a:lnTo>
                    <a:pt x="15" y="10"/>
                  </a:lnTo>
                  <a:lnTo>
                    <a:pt x="13" y="14"/>
                  </a:lnTo>
                  <a:lnTo>
                    <a:pt x="10" y="18"/>
                  </a:lnTo>
                  <a:lnTo>
                    <a:pt x="9" y="22"/>
                  </a:lnTo>
                  <a:lnTo>
                    <a:pt x="9" y="31"/>
                  </a:lnTo>
                  <a:lnTo>
                    <a:pt x="13" y="36"/>
                  </a:lnTo>
                  <a:lnTo>
                    <a:pt x="17" y="39"/>
                  </a:lnTo>
                  <a:lnTo>
                    <a:pt x="22" y="40"/>
                  </a:lnTo>
                  <a:lnTo>
                    <a:pt x="36" y="42"/>
                  </a:lnTo>
                  <a:lnTo>
                    <a:pt x="43" y="45"/>
                  </a:lnTo>
                  <a:lnTo>
                    <a:pt x="49" y="48"/>
                  </a:lnTo>
                  <a:lnTo>
                    <a:pt x="51" y="51"/>
                  </a:lnTo>
                  <a:lnTo>
                    <a:pt x="50" y="56"/>
                  </a:lnTo>
                  <a:lnTo>
                    <a:pt x="47" y="63"/>
                  </a:lnTo>
                  <a:lnTo>
                    <a:pt x="40" y="67"/>
                  </a:lnTo>
                  <a:lnTo>
                    <a:pt x="34" y="69"/>
                  </a:lnTo>
                  <a:lnTo>
                    <a:pt x="28" y="69"/>
                  </a:lnTo>
                  <a:lnTo>
                    <a:pt x="21" y="68"/>
                  </a:lnTo>
                  <a:lnTo>
                    <a:pt x="14" y="66"/>
                  </a:lnTo>
                  <a:lnTo>
                    <a:pt x="10" y="61"/>
                  </a:lnTo>
                  <a:lnTo>
                    <a:pt x="10" y="53"/>
                  </a:lnTo>
                  <a:lnTo>
                    <a:pt x="1" y="53"/>
                  </a:lnTo>
                  <a:lnTo>
                    <a:pt x="0" y="57"/>
                  </a:lnTo>
                  <a:lnTo>
                    <a:pt x="0" y="61"/>
                  </a:lnTo>
                  <a:lnTo>
                    <a:pt x="1" y="66"/>
                  </a:lnTo>
                  <a:lnTo>
                    <a:pt x="4" y="70"/>
                  </a:lnTo>
                  <a:lnTo>
                    <a:pt x="7" y="73"/>
                  </a:lnTo>
                  <a:lnTo>
                    <a:pt x="10" y="76"/>
                  </a:lnTo>
                  <a:lnTo>
                    <a:pt x="16" y="78"/>
                  </a:lnTo>
                  <a:lnTo>
                    <a:pt x="26" y="80"/>
                  </a:lnTo>
                  <a:lnTo>
                    <a:pt x="31" y="80"/>
                  </a:lnTo>
                  <a:lnTo>
                    <a:pt x="36" y="78"/>
                  </a:lnTo>
                  <a:lnTo>
                    <a:pt x="41" y="76"/>
                  </a:lnTo>
                  <a:lnTo>
                    <a:pt x="47" y="73"/>
                  </a:lnTo>
                  <a:lnTo>
                    <a:pt x="51" y="70"/>
                  </a:lnTo>
                  <a:lnTo>
                    <a:pt x="55" y="66"/>
                  </a:lnTo>
                  <a:lnTo>
                    <a:pt x="58" y="62"/>
                  </a:lnTo>
                  <a:lnTo>
                    <a:pt x="60" y="56"/>
                  </a:lnTo>
                  <a:lnTo>
                    <a:pt x="60" y="47"/>
                  </a:lnTo>
                  <a:lnTo>
                    <a:pt x="58" y="41"/>
                  </a:lnTo>
                  <a:lnTo>
                    <a:pt x="54" y="38"/>
                  </a:lnTo>
                  <a:lnTo>
                    <a:pt x="48" y="36"/>
                  </a:lnTo>
                  <a:lnTo>
                    <a:pt x="27" y="30"/>
                  </a:lnTo>
                  <a:lnTo>
                    <a:pt x="24" y="29"/>
                  </a:lnTo>
                  <a:lnTo>
                    <a:pt x="22" y="28"/>
                  </a:lnTo>
                  <a:lnTo>
                    <a:pt x="20" y="26"/>
                  </a:lnTo>
                  <a:lnTo>
                    <a:pt x="20" y="21"/>
                  </a:lnTo>
                  <a:lnTo>
                    <a:pt x="23" y="14"/>
                  </a:lnTo>
                  <a:lnTo>
                    <a:pt x="28" y="10"/>
                  </a:lnTo>
                  <a:lnTo>
                    <a:pt x="34" y="8"/>
                  </a:lnTo>
                  <a:lnTo>
                    <a:pt x="39" y="8"/>
                  </a:lnTo>
                  <a:lnTo>
                    <a:pt x="45" y="9"/>
                  </a:lnTo>
                  <a:lnTo>
                    <a:pt x="52" y="11"/>
                  </a:lnTo>
                  <a:lnTo>
                    <a:pt x="55" y="16"/>
                  </a:lnTo>
                  <a:lnTo>
                    <a:pt x="55" y="23"/>
                  </a:lnTo>
                  <a:lnTo>
                    <a:pt x="65" y="23"/>
                  </a:lnTo>
                  <a:close/>
                </a:path>
              </a:pathLst>
            </a:custGeom>
            <a:solidFill>
              <a:srgbClr val="FFFFFF"/>
            </a:solidFill>
            <a:ln w="9525">
              <a:noFill/>
              <a:round/>
              <a:headEnd/>
              <a:tailEnd/>
            </a:ln>
          </p:spPr>
          <p:txBody>
            <a:bodyPr/>
            <a:lstStyle/>
            <a:p>
              <a:endParaRPr lang="sl-SI"/>
            </a:p>
          </p:txBody>
        </p:sp>
      </p:grpSp>
      <p:sp>
        <p:nvSpPr>
          <p:cNvPr id="228748" name="Rectangle 396"/>
          <p:cNvSpPr>
            <a:spLocks noGrp="1" noChangeArrowheads="1"/>
          </p:cNvSpPr>
          <p:nvPr>
            <p:ph type="title"/>
          </p:nvPr>
        </p:nvSpPr>
        <p:spPr/>
        <p:txBody>
          <a:bodyPr/>
          <a:lstStyle/>
          <a:p>
            <a:r>
              <a:rPr lang="en-US"/>
              <a:t>Comparison of UPS technologies</a:t>
            </a:r>
            <a:endParaRPr lang="en-GB"/>
          </a:p>
        </p:txBody>
      </p:sp>
    </p:spTree>
  </p:cSld>
  <p:clrMapOvr>
    <a:masterClrMapping/>
  </p:clrMapOvr>
  <p:transition spd="med">
    <p:blinds/>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ChangeArrowheads="1"/>
          </p:cNvSpPr>
          <p:nvPr/>
        </p:nvSpPr>
        <p:spPr bwMode="auto">
          <a:xfrm>
            <a:off x="693738" y="6237288"/>
            <a:ext cx="1908175" cy="522287"/>
          </a:xfrm>
          <a:prstGeom prst="rect">
            <a:avLst/>
          </a:prstGeom>
          <a:noFill/>
          <a:ln w="12700">
            <a:noFill/>
            <a:miter lim="800000"/>
            <a:headEnd/>
            <a:tailEnd/>
          </a:ln>
          <a:effectLst/>
        </p:spPr>
        <p:txBody>
          <a:bodyPr wrap="none" anchor="ctr"/>
          <a:lstStyle/>
          <a:p>
            <a:endParaRPr lang="sl-SI"/>
          </a:p>
        </p:txBody>
      </p:sp>
      <p:sp>
        <p:nvSpPr>
          <p:cNvPr id="231427" name="Rectangle 3"/>
          <p:cNvSpPr>
            <a:spLocks noChangeArrowheads="1"/>
          </p:cNvSpPr>
          <p:nvPr/>
        </p:nvSpPr>
        <p:spPr bwMode="auto">
          <a:xfrm>
            <a:off x="3155950" y="6237288"/>
            <a:ext cx="2832100" cy="522287"/>
          </a:xfrm>
          <a:prstGeom prst="rect">
            <a:avLst/>
          </a:prstGeom>
          <a:noFill/>
          <a:ln w="12700">
            <a:noFill/>
            <a:miter lim="800000"/>
            <a:headEnd/>
            <a:tailEnd/>
          </a:ln>
          <a:effectLst/>
        </p:spPr>
        <p:txBody>
          <a:bodyPr wrap="none" anchor="ctr"/>
          <a:lstStyle/>
          <a:p>
            <a:endParaRPr lang="sl-SI"/>
          </a:p>
        </p:txBody>
      </p:sp>
      <p:sp>
        <p:nvSpPr>
          <p:cNvPr id="231428" name="Rectangle 4"/>
          <p:cNvSpPr>
            <a:spLocks noChangeArrowheads="1"/>
          </p:cNvSpPr>
          <p:nvPr/>
        </p:nvSpPr>
        <p:spPr bwMode="auto">
          <a:xfrm>
            <a:off x="693738" y="6237288"/>
            <a:ext cx="1908175" cy="522287"/>
          </a:xfrm>
          <a:prstGeom prst="rect">
            <a:avLst/>
          </a:prstGeom>
          <a:noFill/>
          <a:ln w="12700">
            <a:noFill/>
            <a:miter lim="800000"/>
            <a:headEnd/>
            <a:tailEnd/>
          </a:ln>
          <a:effectLst/>
        </p:spPr>
        <p:txBody>
          <a:bodyPr wrap="none" anchor="ctr"/>
          <a:lstStyle/>
          <a:p>
            <a:endParaRPr lang="sl-SI"/>
          </a:p>
        </p:txBody>
      </p:sp>
      <p:sp>
        <p:nvSpPr>
          <p:cNvPr id="231429" name="Rectangle 5"/>
          <p:cNvSpPr>
            <a:spLocks noChangeArrowheads="1"/>
          </p:cNvSpPr>
          <p:nvPr/>
        </p:nvSpPr>
        <p:spPr bwMode="auto">
          <a:xfrm>
            <a:off x="3155950" y="6237288"/>
            <a:ext cx="2832100" cy="522287"/>
          </a:xfrm>
          <a:prstGeom prst="rect">
            <a:avLst/>
          </a:prstGeom>
          <a:noFill/>
          <a:ln w="12700">
            <a:noFill/>
            <a:miter lim="800000"/>
            <a:headEnd/>
            <a:tailEnd/>
          </a:ln>
          <a:effectLst/>
        </p:spPr>
        <p:txBody>
          <a:bodyPr wrap="none" anchor="ctr"/>
          <a:lstStyle/>
          <a:p>
            <a:endParaRPr lang="sl-SI"/>
          </a:p>
        </p:txBody>
      </p:sp>
      <p:sp>
        <p:nvSpPr>
          <p:cNvPr id="231430" name="Rectangle 6"/>
          <p:cNvSpPr>
            <a:spLocks noChangeArrowheads="1"/>
          </p:cNvSpPr>
          <p:nvPr/>
        </p:nvSpPr>
        <p:spPr bwMode="auto">
          <a:xfrm>
            <a:off x="1743075" y="4800600"/>
            <a:ext cx="5387975" cy="1543050"/>
          </a:xfrm>
          <a:prstGeom prst="rect">
            <a:avLst/>
          </a:prstGeom>
          <a:noFill/>
          <a:ln w="12700">
            <a:noFill/>
            <a:miter lim="800000"/>
            <a:headEnd/>
            <a:tailEnd/>
          </a:ln>
          <a:effectLst/>
        </p:spPr>
        <p:txBody>
          <a:bodyPr wrap="none" lIns="77788" tIns="38100" rIns="77788" bIns="38100">
            <a:spAutoFit/>
          </a:bodyPr>
          <a:lstStyle/>
          <a:p>
            <a:pPr defTabSz="661988" eaLnBrk="0" hangingPunct="0">
              <a:buClr>
                <a:schemeClr val="tx1"/>
              </a:buClr>
              <a:buSzPct val="85000"/>
              <a:buFont typeface="Wingdings" pitchFamily="2" charset="2"/>
              <a:buChar char="n"/>
            </a:pPr>
            <a:r>
              <a:rPr lang="en-US" sz="1600" dirty="0">
                <a:solidFill>
                  <a:schemeClr val="tx1"/>
                </a:solidFill>
              </a:rPr>
              <a:t> Elimination of mains disturbances</a:t>
            </a:r>
          </a:p>
          <a:p>
            <a:pPr defTabSz="661988" eaLnBrk="0" hangingPunct="0">
              <a:buClr>
                <a:schemeClr val="tx1"/>
              </a:buClr>
              <a:buSzPct val="85000"/>
              <a:buFont typeface="Wingdings" pitchFamily="2" charset="2"/>
              <a:buChar char="n"/>
            </a:pPr>
            <a:r>
              <a:rPr lang="en-US" sz="1600" dirty="0">
                <a:solidFill>
                  <a:schemeClr val="tx1"/>
                </a:solidFill>
              </a:rPr>
              <a:t> Controls all load disturbances</a:t>
            </a:r>
            <a:r>
              <a:rPr lang="en-GB" sz="1600" dirty="0">
                <a:solidFill>
                  <a:schemeClr val="tx1"/>
                </a:solidFill>
              </a:rPr>
              <a:t> </a:t>
            </a:r>
          </a:p>
          <a:p>
            <a:pPr defTabSz="661988" eaLnBrk="0" hangingPunct="0">
              <a:buClr>
                <a:schemeClr val="tx1"/>
              </a:buClr>
              <a:buSzPct val="85000"/>
              <a:buFont typeface="Wingdings" pitchFamily="2" charset="2"/>
              <a:buChar char="n"/>
            </a:pPr>
            <a:r>
              <a:rPr lang="en-GB" sz="1600" dirty="0">
                <a:solidFill>
                  <a:schemeClr val="tx1"/>
                </a:solidFill>
              </a:rPr>
              <a:t> Naturally generated sine wave, galvanic isolation</a:t>
            </a:r>
            <a:endParaRPr lang="en-US" sz="1600" dirty="0">
              <a:solidFill>
                <a:schemeClr val="tx1"/>
              </a:solidFill>
            </a:endParaRPr>
          </a:p>
          <a:p>
            <a:pPr defTabSz="661988" eaLnBrk="0" hangingPunct="0">
              <a:buClr>
                <a:schemeClr val="tx1"/>
              </a:buClr>
              <a:buSzPct val="85000"/>
              <a:buFont typeface="Wingdings" pitchFamily="2" charset="2"/>
              <a:buChar char="n"/>
            </a:pPr>
            <a:r>
              <a:rPr lang="en-US" sz="1600" dirty="0">
                <a:solidFill>
                  <a:schemeClr val="tx1"/>
                </a:solidFill>
              </a:rPr>
              <a:t> Maximum operational reliability , MTBF &gt; 600 000 hours</a:t>
            </a:r>
            <a:endParaRPr lang="en-US" sz="1600" dirty="0">
              <a:solidFill>
                <a:srgbClr val="0066FF"/>
              </a:solidFill>
            </a:endParaRPr>
          </a:p>
          <a:p>
            <a:pPr defTabSz="661988" eaLnBrk="0" hangingPunct="0">
              <a:buClr>
                <a:schemeClr val="tx1"/>
              </a:buClr>
              <a:buSzPct val="85000"/>
              <a:buFont typeface="Wingdings" pitchFamily="2" charset="2"/>
              <a:buChar char="n"/>
            </a:pPr>
            <a:r>
              <a:rPr lang="en-US" sz="1600" dirty="0">
                <a:solidFill>
                  <a:schemeClr val="tx1"/>
                </a:solidFill>
              </a:rPr>
              <a:t> Minimum operating costs, efficiency up to 96 %</a:t>
            </a:r>
          </a:p>
          <a:p>
            <a:pPr defTabSz="661988" eaLnBrk="0" hangingPunct="0">
              <a:buClr>
                <a:schemeClr val="tx1"/>
              </a:buClr>
              <a:buSzPct val="85000"/>
              <a:buFont typeface="Wingdings" pitchFamily="2" charset="2"/>
              <a:buChar char="n"/>
            </a:pPr>
            <a:r>
              <a:rPr lang="en-US" sz="1600" dirty="0">
                <a:solidFill>
                  <a:schemeClr val="tx1"/>
                </a:solidFill>
              </a:rPr>
              <a:t> Sinusoidal input current, P.F. &gt; 0.96, THD&lt; 2%</a:t>
            </a:r>
          </a:p>
        </p:txBody>
      </p:sp>
      <p:grpSp>
        <p:nvGrpSpPr>
          <p:cNvPr id="2" name="Group 7"/>
          <p:cNvGrpSpPr>
            <a:grpSpLocks/>
          </p:cNvGrpSpPr>
          <p:nvPr/>
        </p:nvGrpSpPr>
        <p:grpSpPr bwMode="auto">
          <a:xfrm>
            <a:off x="461963" y="2436813"/>
            <a:ext cx="7872412" cy="787400"/>
            <a:chOff x="178" y="1467"/>
            <a:chExt cx="4959" cy="496"/>
          </a:xfrm>
        </p:grpSpPr>
        <p:sp>
          <p:nvSpPr>
            <p:cNvPr id="231432" name="Rectangle 8"/>
            <p:cNvSpPr>
              <a:spLocks noChangeArrowheads="1"/>
            </p:cNvSpPr>
            <p:nvPr/>
          </p:nvSpPr>
          <p:spPr bwMode="auto">
            <a:xfrm>
              <a:off x="178" y="1467"/>
              <a:ext cx="4905" cy="496"/>
            </a:xfrm>
            <a:prstGeom prst="rect">
              <a:avLst/>
            </a:prstGeom>
            <a:solidFill>
              <a:srgbClr val="99FFFE"/>
            </a:solidFill>
            <a:ln w="9525">
              <a:noFill/>
              <a:miter lim="800000"/>
              <a:headEnd/>
              <a:tailEnd/>
            </a:ln>
          </p:spPr>
          <p:txBody>
            <a:bodyPr/>
            <a:lstStyle/>
            <a:p>
              <a:endParaRPr lang="sl-SI"/>
            </a:p>
          </p:txBody>
        </p:sp>
        <p:grpSp>
          <p:nvGrpSpPr>
            <p:cNvPr id="3" name="Group 9"/>
            <p:cNvGrpSpPr>
              <a:grpSpLocks/>
            </p:cNvGrpSpPr>
            <p:nvPr/>
          </p:nvGrpSpPr>
          <p:grpSpPr bwMode="auto">
            <a:xfrm>
              <a:off x="344" y="1512"/>
              <a:ext cx="3520" cy="384"/>
              <a:chOff x="288" y="1448"/>
              <a:chExt cx="3520" cy="384"/>
            </a:xfrm>
          </p:grpSpPr>
          <p:sp>
            <p:nvSpPr>
              <p:cNvPr id="231434" name="Rectangle 10"/>
              <p:cNvSpPr>
                <a:spLocks noChangeArrowheads="1"/>
              </p:cNvSpPr>
              <p:nvPr/>
            </p:nvSpPr>
            <p:spPr bwMode="auto">
              <a:xfrm>
                <a:off x="1281" y="1579"/>
                <a:ext cx="233" cy="99"/>
              </a:xfrm>
              <a:prstGeom prst="rect">
                <a:avLst/>
              </a:prstGeom>
              <a:solidFill>
                <a:srgbClr val="000000"/>
              </a:solidFill>
              <a:ln w="12700">
                <a:solidFill>
                  <a:srgbClr val="000000"/>
                </a:solidFill>
                <a:miter lim="800000"/>
                <a:headEnd/>
                <a:tailEnd/>
              </a:ln>
            </p:spPr>
            <p:txBody>
              <a:bodyPr/>
              <a:lstStyle/>
              <a:p>
                <a:endParaRPr lang="sl-SI"/>
              </a:p>
            </p:txBody>
          </p:sp>
          <p:grpSp>
            <p:nvGrpSpPr>
              <p:cNvPr id="4" name="Group 11"/>
              <p:cNvGrpSpPr>
                <a:grpSpLocks/>
              </p:cNvGrpSpPr>
              <p:nvPr/>
            </p:nvGrpSpPr>
            <p:grpSpPr bwMode="auto">
              <a:xfrm>
                <a:off x="1719" y="1481"/>
                <a:ext cx="299" cy="313"/>
                <a:chOff x="3383" y="1937"/>
                <a:chExt cx="299" cy="313"/>
              </a:xfrm>
            </p:grpSpPr>
            <p:grpSp>
              <p:nvGrpSpPr>
                <p:cNvPr id="5" name="Group 12"/>
                <p:cNvGrpSpPr>
                  <a:grpSpLocks/>
                </p:cNvGrpSpPr>
                <p:nvPr/>
              </p:nvGrpSpPr>
              <p:grpSpPr bwMode="auto">
                <a:xfrm>
                  <a:off x="3521" y="2123"/>
                  <a:ext cx="139" cy="82"/>
                  <a:chOff x="2429" y="3209"/>
                  <a:chExt cx="325" cy="325"/>
                </a:xfrm>
              </p:grpSpPr>
              <p:sp>
                <p:nvSpPr>
                  <p:cNvPr id="231437" name="Freeform 13"/>
                  <p:cNvSpPr>
                    <a:spLocks/>
                  </p:cNvSpPr>
                  <p:nvPr/>
                </p:nvSpPr>
                <p:spPr bwMode="auto">
                  <a:xfrm>
                    <a:off x="2429" y="3209"/>
                    <a:ext cx="167" cy="168"/>
                  </a:xfrm>
                  <a:custGeom>
                    <a:avLst/>
                    <a:gdLst/>
                    <a:ahLst/>
                    <a:cxnLst>
                      <a:cxn ang="0">
                        <a:pos x="167" y="162"/>
                      </a:cxn>
                      <a:cxn ang="0">
                        <a:pos x="165" y="155"/>
                      </a:cxn>
                      <a:cxn ang="0">
                        <a:pos x="161" y="141"/>
                      </a:cxn>
                      <a:cxn ang="0">
                        <a:pos x="157" y="122"/>
                      </a:cxn>
                      <a:cxn ang="0">
                        <a:pos x="150" y="101"/>
                      </a:cxn>
                      <a:cxn ang="0">
                        <a:pos x="143" y="78"/>
                      </a:cxn>
                      <a:cxn ang="0">
                        <a:pos x="134" y="56"/>
                      </a:cxn>
                      <a:cxn ang="0">
                        <a:pos x="124" y="34"/>
                      </a:cxn>
                      <a:cxn ang="0">
                        <a:pos x="114" y="17"/>
                      </a:cxn>
                      <a:cxn ang="0">
                        <a:pos x="101" y="5"/>
                      </a:cxn>
                      <a:cxn ang="0">
                        <a:pos x="88" y="0"/>
                      </a:cxn>
                      <a:cxn ang="0">
                        <a:pos x="72" y="2"/>
                      </a:cxn>
                      <a:cxn ang="0">
                        <a:pos x="57" y="16"/>
                      </a:cxn>
                      <a:cxn ang="0">
                        <a:pos x="42" y="41"/>
                      </a:cxn>
                      <a:cxn ang="0">
                        <a:pos x="26" y="79"/>
                      </a:cxn>
                      <a:cxn ang="0">
                        <a:pos x="8" y="131"/>
                      </a:cxn>
                      <a:cxn ang="0">
                        <a:pos x="4" y="168"/>
                      </a:cxn>
                      <a:cxn ang="0">
                        <a:pos x="21" y="108"/>
                      </a:cxn>
                      <a:cxn ang="0">
                        <a:pos x="38" y="64"/>
                      </a:cxn>
                      <a:cxn ang="0">
                        <a:pos x="53" y="34"/>
                      </a:cxn>
                      <a:cxn ang="0">
                        <a:pos x="67" y="16"/>
                      </a:cxn>
                      <a:cxn ang="0">
                        <a:pos x="80" y="8"/>
                      </a:cxn>
                      <a:cxn ang="0">
                        <a:pos x="93" y="11"/>
                      </a:cxn>
                      <a:cxn ang="0">
                        <a:pos x="105" y="18"/>
                      </a:cxn>
                      <a:cxn ang="0">
                        <a:pos x="116" y="32"/>
                      </a:cxn>
                      <a:cxn ang="0">
                        <a:pos x="126" y="51"/>
                      </a:cxn>
                      <a:cxn ang="0">
                        <a:pos x="135" y="72"/>
                      </a:cxn>
                      <a:cxn ang="0">
                        <a:pos x="143" y="94"/>
                      </a:cxn>
                      <a:cxn ang="0">
                        <a:pos x="149" y="117"/>
                      </a:cxn>
                      <a:cxn ang="0">
                        <a:pos x="155" y="136"/>
                      </a:cxn>
                      <a:cxn ang="0">
                        <a:pos x="159" y="153"/>
                      </a:cxn>
                      <a:cxn ang="0">
                        <a:pos x="161" y="162"/>
                      </a:cxn>
                      <a:cxn ang="0">
                        <a:pos x="162" y="167"/>
                      </a:cxn>
                    </a:cxnLst>
                    <a:rect l="0" t="0" r="r" b="b"/>
                    <a:pathLst>
                      <a:path w="167" h="168">
                        <a:moveTo>
                          <a:pt x="167" y="163"/>
                        </a:moveTo>
                        <a:lnTo>
                          <a:pt x="167" y="162"/>
                        </a:lnTo>
                        <a:lnTo>
                          <a:pt x="166" y="159"/>
                        </a:lnTo>
                        <a:lnTo>
                          <a:pt x="165" y="155"/>
                        </a:lnTo>
                        <a:lnTo>
                          <a:pt x="163" y="148"/>
                        </a:lnTo>
                        <a:lnTo>
                          <a:pt x="161" y="141"/>
                        </a:lnTo>
                        <a:lnTo>
                          <a:pt x="159" y="132"/>
                        </a:lnTo>
                        <a:lnTo>
                          <a:pt x="157" y="122"/>
                        </a:lnTo>
                        <a:lnTo>
                          <a:pt x="154" y="111"/>
                        </a:lnTo>
                        <a:lnTo>
                          <a:pt x="150" y="101"/>
                        </a:lnTo>
                        <a:lnTo>
                          <a:pt x="147" y="90"/>
                        </a:lnTo>
                        <a:lnTo>
                          <a:pt x="143" y="78"/>
                        </a:lnTo>
                        <a:lnTo>
                          <a:pt x="139" y="67"/>
                        </a:lnTo>
                        <a:lnTo>
                          <a:pt x="134" y="56"/>
                        </a:lnTo>
                        <a:lnTo>
                          <a:pt x="130" y="45"/>
                        </a:lnTo>
                        <a:lnTo>
                          <a:pt x="124" y="34"/>
                        </a:lnTo>
                        <a:lnTo>
                          <a:pt x="119" y="26"/>
                        </a:lnTo>
                        <a:lnTo>
                          <a:pt x="114" y="17"/>
                        </a:lnTo>
                        <a:lnTo>
                          <a:pt x="107" y="11"/>
                        </a:lnTo>
                        <a:lnTo>
                          <a:pt x="101" y="5"/>
                        </a:lnTo>
                        <a:lnTo>
                          <a:pt x="94" y="1"/>
                        </a:lnTo>
                        <a:lnTo>
                          <a:pt x="88" y="0"/>
                        </a:lnTo>
                        <a:lnTo>
                          <a:pt x="80" y="0"/>
                        </a:lnTo>
                        <a:lnTo>
                          <a:pt x="72" y="2"/>
                        </a:lnTo>
                        <a:lnTo>
                          <a:pt x="65" y="7"/>
                        </a:lnTo>
                        <a:lnTo>
                          <a:pt x="57" y="16"/>
                        </a:lnTo>
                        <a:lnTo>
                          <a:pt x="50" y="27"/>
                        </a:lnTo>
                        <a:lnTo>
                          <a:pt x="42" y="41"/>
                        </a:lnTo>
                        <a:lnTo>
                          <a:pt x="33" y="58"/>
                        </a:lnTo>
                        <a:lnTo>
                          <a:pt x="26" y="79"/>
                        </a:lnTo>
                        <a:lnTo>
                          <a:pt x="17" y="103"/>
                        </a:lnTo>
                        <a:lnTo>
                          <a:pt x="8" y="131"/>
                        </a:lnTo>
                        <a:lnTo>
                          <a:pt x="0" y="163"/>
                        </a:lnTo>
                        <a:lnTo>
                          <a:pt x="4" y="168"/>
                        </a:lnTo>
                        <a:lnTo>
                          <a:pt x="13" y="135"/>
                        </a:lnTo>
                        <a:lnTo>
                          <a:pt x="21" y="108"/>
                        </a:lnTo>
                        <a:lnTo>
                          <a:pt x="29" y="84"/>
                        </a:lnTo>
                        <a:lnTo>
                          <a:pt x="38" y="64"/>
                        </a:lnTo>
                        <a:lnTo>
                          <a:pt x="45" y="47"/>
                        </a:lnTo>
                        <a:lnTo>
                          <a:pt x="53" y="34"/>
                        </a:lnTo>
                        <a:lnTo>
                          <a:pt x="60" y="24"/>
                        </a:lnTo>
                        <a:lnTo>
                          <a:pt x="67" y="16"/>
                        </a:lnTo>
                        <a:lnTo>
                          <a:pt x="73" y="12"/>
                        </a:lnTo>
                        <a:lnTo>
                          <a:pt x="80" y="8"/>
                        </a:lnTo>
                        <a:lnTo>
                          <a:pt x="86" y="8"/>
                        </a:lnTo>
                        <a:lnTo>
                          <a:pt x="93" y="11"/>
                        </a:lnTo>
                        <a:lnTo>
                          <a:pt x="99" y="14"/>
                        </a:lnTo>
                        <a:lnTo>
                          <a:pt x="105" y="18"/>
                        </a:lnTo>
                        <a:lnTo>
                          <a:pt x="110" y="25"/>
                        </a:lnTo>
                        <a:lnTo>
                          <a:pt x="116" y="32"/>
                        </a:lnTo>
                        <a:lnTo>
                          <a:pt x="121" y="41"/>
                        </a:lnTo>
                        <a:lnTo>
                          <a:pt x="126" y="51"/>
                        </a:lnTo>
                        <a:lnTo>
                          <a:pt x="131" y="62"/>
                        </a:lnTo>
                        <a:lnTo>
                          <a:pt x="135" y="72"/>
                        </a:lnTo>
                        <a:lnTo>
                          <a:pt x="139" y="83"/>
                        </a:lnTo>
                        <a:lnTo>
                          <a:pt x="143" y="94"/>
                        </a:lnTo>
                        <a:lnTo>
                          <a:pt x="146" y="105"/>
                        </a:lnTo>
                        <a:lnTo>
                          <a:pt x="149" y="117"/>
                        </a:lnTo>
                        <a:lnTo>
                          <a:pt x="153" y="128"/>
                        </a:lnTo>
                        <a:lnTo>
                          <a:pt x="155" y="136"/>
                        </a:lnTo>
                        <a:lnTo>
                          <a:pt x="157" y="145"/>
                        </a:lnTo>
                        <a:lnTo>
                          <a:pt x="159" y="153"/>
                        </a:lnTo>
                        <a:lnTo>
                          <a:pt x="160" y="158"/>
                        </a:lnTo>
                        <a:lnTo>
                          <a:pt x="161" y="162"/>
                        </a:lnTo>
                        <a:lnTo>
                          <a:pt x="161" y="166"/>
                        </a:lnTo>
                        <a:lnTo>
                          <a:pt x="162" y="167"/>
                        </a:lnTo>
                        <a:lnTo>
                          <a:pt x="167" y="163"/>
                        </a:lnTo>
                        <a:close/>
                      </a:path>
                    </a:pathLst>
                  </a:custGeom>
                  <a:solidFill>
                    <a:srgbClr val="0066FF"/>
                  </a:solidFill>
                  <a:ln w="12700">
                    <a:solidFill>
                      <a:schemeClr val="tx1"/>
                    </a:solidFill>
                    <a:round/>
                    <a:headEnd/>
                    <a:tailEnd/>
                  </a:ln>
                </p:spPr>
                <p:txBody>
                  <a:bodyPr/>
                  <a:lstStyle/>
                  <a:p>
                    <a:endParaRPr lang="sl-SI"/>
                  </a:p>
                </p:txBody>
              </p:sp>
              <p:sp>
                <p:nvSpPr>
                  <p:cNvPr id="231438" name="Freeform 14"/>
                  <p:cNvSpPr>
                    <a:spLocks/>
                  </p:cNvSpPr>
                  <p:nvPr/>
                </p:nvSpPr>
                <p:spPr bwMode="auto">
                  <a:xfrm>
                    <a:off x="2585" y="3366"/>
                    <a:ext cx="169" cy="168"/>
                  </a:xfrm>
                  <a:custGeom>
                    <a:avLst/>
                    <a:gdLst/>
                    <a:ahLst/>
                    <a:cxnLst>
                      <a:cxn ang="0">
                        <a:pos x="165" y="2"/>
                      </a:cxn>
                      <a:cxn ang="0">
                        <a:pos x="163" y="9"/>
                      </a:cxn>
                      <a:cxn ang="0">
                        <a:pos x="160" y="22"/>
                      </a:cxn>
                      <a:cxn ang="0">
                        <a:pos x="155" y="41"/>
                      </a:cxn>
                      <a:cxn ang="0">
                        <a:pos x="149" y="61"/>
                      </a:cxn>
                      <a:cxn ang="0">
                        <a:pos x="141" y="84"/>
                      </a:cxn>
                      <a:cxn ang="0">
                        <a:pos x="133" y="106"/>
                      </a:cxn>
                      <a:cxn ang="0">
                        <a:pos x="123" y="126"/>
                      </a:cxn>
                      <a:cxn ang="0">
                        <a:pos x="112" y="142"/>
                      </a:cxn>
                      <a:cxn ang="0">
                        <a:pos x="101" y="154"/>
                      </a:cxn>
                      <a:cxn ang="0">
                        <a:pos x="88" y="159"/>
                      </a:cxn>
                      <a:cxn ang="0">
                        <a:pos x="75" y="157"/>
                      </a:cxn>
                      <a:cxn ang="0">
                        <a:pos x="61" y="144"/>
                      </a:cxn>
                      <a:cxn ang="0">
                        <a:pos x="46" y="120"/>
                      </a:cxn>
                      <a:cxn ang="0">
                        <a:pos x="30" y="84"/>
                      </a:cxn>
                      <a:cxn ang="0">
                        <a:pos x="13" y="32"/>
                      </a:cxn>
                      <a:cxn ang="0">
                        <a:pos x="0" y="4"/>
                      </a:cxn>
                      <a:cxn ang="0">
                        <a:pos x="18" y="64"/>
                      </a:cxn>
                      <a:cxn ang="0">
                        <a:pos x="34" y="110"/>
                      </a:cxn>
                      <a:cxn ang="0">
                        <a:pos x="50" y="140"/>
                      </a:cxn>
                      <a:cxn ang="0">
                        <a:pos x="66" y="160"/>
                      </a:cxn>
                      <a:cxn ang="0">
                        <a:pos x="82" y="167"/>
                      </a:cxn>
                      <a:cxn ang="0">
                        <a:pos x="96" y="166"/>
                      </a:cxn>
                      <a:cxn ang="0">
                        <a:pos x="109" y="157"/>
                      </a:cxn>
                      <a:cxn ang="0">
                        <a:pos x="121" y="142"/>
                      </a:cxn>
                      <a:cxn ang="0">
                        <a:pos x="132" y="123"/>
                      </a:cxn>
                      <a:cxn ang="0">
                        <a:pos x="141" y="100"/>
                      </a:cxn>
                      <a:cxn ang="0">
                        <a:pos x="150" y="78"/>
                      </a:cxn>
                      <a:cxn ang="0">
                        <a:pos x="156" y="56"/>
                      </a:cxn>
                      <a:cxn ang="0">
                        <a:pos x="162" y="35"/>
                      </a:cxn>
                      <a:cxn ang="0">
                        <a:pos x="166" y="19"/>
                      </a:cxn>
                      <a:cxn ang="0">
                        <a:pos x="168" y="8"/>
                      </a:cxn>
                      <a:cxn ang="0">
                        <a:pos x="169" y="4"/>
                      </a:cxn>
                    </a:cxnLst>
                    <a:rect l="0" t="0" r="r" b="b"/>
                    <a:pathLst>
                      <a:path w="169" h="168">
                        <a:moveTo>
                          <a:pt x="165" y="0"/>
                        </a:moveTo>
                        <a:lnTo>
                          <a:pt x="165" y="2"/>
                        </a:lnTo>
                        <a:lnTo>
                          <a:pt x="164" y="5"/>
                        </a:lnTo>
                        <a:lnTo>
                          <a:pt x="163" y="9"/>
                        </a:lnTo>
                        <a:lnTo>
                          <a:pt x="162" y="15"/>
                        </a:lnTo>
                        <a:lnTo>
                          <a:pt x="160" y="22"/>
                        </a:lnTo>
                        <a:lnTo>
                          <a:pt x="158" y="32"/>
                        </a:lnTo>
                        <a:lnTo>
                          <a:pt x="155" y="41"/>
                        </a:lnTo>
                        <a:lnTo>
                          <a:pt x="152" y="50"/>
                        </a:lnTo>
                        <a:lnTo>
                          <a:pt x="149" y="61"/>
                        </a:lnTo>
                        <a:lnTo>
                          <a:pt x="146" y="73"/>
                        </a:lnTo>
                        <a:lnTo>
                          <a:pt x="141" y="84"/>
                        </a:lnTo>
                        <a:lnTo>
                          <a:pt x="138" y="95"/>
                        </a:lnTo>
                        <a:lnTo>
                          <a:pt x="133" y="106"/>
                        </a:lnTo>
                        <a:lnTo>
                          <a:pt x="128" y="115"/>
                        </a:lnTo>
                        <a:lnTo>
                          <a:pt x="123" y="126"/>
                        </a:lnTo>
                        <a:lnTo>
                          <a:pt x="119" y="135"/>
                        </a:lnTo>
                        <a:lnTo>
                          <a:pt x="112" y="142"/>
                        </a:lnTo>
                        <a:lnTo>
                          <a:pt x="107" y="149"/>
                        </a:lnTo>
                        <a:lnTo>
                          <a:pt x="101" y="154"/>
                        </a:lnTo>
                        <a:lnTo>
                          <a:pt x="95" y="157"/>
                        </a:lnTo>
                        <a:lnTo>
                          <a:pt x="88" y="159"/>
                        </a:lnTo>
                        <a:lnTo>
                          <a:pt x="82" y="159"/>
                        </a:lnTo>
                        <a:lnTo>
                          <a:pt x="75" y="157"/>
                        </a:lnTo>
                        <a:lnTo>
                          <a:pt x="69" y="151"/>
                        </a:lnTo>
                        <a:lnTo>
                          <a:pt x="61" y="144"/>
                        </a:lnTo>
                        <a:lnTo>
                          <a:pt x="53" y="133"/>
                        </a:lnTo>
                        <a:lnTo>
                          <a:pt x="46" y="120"/>
                        </a:lnTo>
                        <a:lnTo>
                          <a:pt x="38" y="103"/>
                        </a:lnTo>
                        <a:lnTo>
                          <a:pt x="30" y="84"/>
                        </a:lnTo>
                        <a:lnTo>
                          <a:pt x="22" y="59"/>
                        </a:lnTo>
                        <a:lnTo>
                          <a:pt x="13" y="32"/>
                        </a:lnTo>
                        <a:lnTo>
                          <a:pt x="5" y="0"/>
                        </a:lnTo>
                        <a:lnTo>
                          <a:pt x="0" y="4"/>
                        </a:lnTo>
                        <a:lnTo>
                          <a:pt x="9" y="36"/>
                        </a:lnTo>
                        <a:lnTo>
                          <a:pt x="18" y="64"/>
                        </a:lnTo>
                        <a:lnTo>
                          <a:pt x="26" y="89"/>
                        </a:lnTo>
                        <a:lnTo>
                          <a:pt x="34" y="110"/>
                        </a:lnTo>
                        <a:lnTo>
                          <a:pt x="43" y="126"/>
                        </a:lnTo>
                        <a:lnTo>
                          <a:pt x="50" y="140"/>
                        </a:lnTo>
                        <a:lnTo>
                          <a:pt x="58" y="151"/>
                        </a:lnTo>
                        <a:lnTo>
                          <a:pt x="66" y="160"/>
                        </a:lnTo>
                        <a:lnTo>
                          <a:pt x="74" y="165"/>
                        </a:lnTo>
                        <a:lnTo>
                          <a:pt x="82" y="167"/>
                        </a:lnTo>
                        <a:lnTo>
                          <a:pt x="89" y="168"/>
                        </a:lnTo>
                        <a:lnTo>
                          <a:pt x="96" y="166"/>
                        </a:lnTo>
                        <a:lnTo>
                          <a:pt x="102" y="162"/>
                        </a:lnTo>
                        <a:lnTo>
                          <a:pt x="109" y="157"/>
                        </a:lnTo>
                        <a:lnTo>
                          <a:pt x="115" y="150"/>
                        </a:lnTo>
                        <a:lnTo>
                          <a:pt x="121" y="142"/>
                        </a:lnTo>
                        <a:lnTo>
                          <a:pt x="127" y="133"/>
                        </a:lnTo>
                        <a:lnTo>
                          <a:pt x="132" y="123"/>
                        </a:lnTo>
                        <a:lnTo>
                          <a:pt x="137" y="112"/>
                        </a:lnTo>
                        <a:lnTo>
                          <a:pt x="141" y="100"/>
                        </a:lnTo>
                        <a:lnTo>
                          <a:pt x="146" y="89"/>
                        </a:lnTo>
                        <a:lnTo>
                          <a:pt x="150" y="78"/>
                        </a:lnTo>
                        <a:lnTo>
                          <a:pt x="153" y="67"/>
                        </a:lnTo>
                        <a:lnTo>
                          <a:pt x="156" y="56"/>
                        </a:lnTo>
                        <a:lnTo>
                          <a:pt x="160" y="45"/>
                        </a:lnTo>
                        <a:lnTo>
                          <a:pt x="162" y="35"/>
                        </a:lnTo>
                        <a:lnTo>
                          <a:pt x="164" y="26"/>
                        </a:lnTo>
                        <a:lnTo>
                          <a:pt x="166" y="19"/>
                        </a:lnTo>
                        <a:lnTo>
                          <a:pt x="167" y="12"/>
                        </a:lnTo>
                        <a:lnTo>
                          <a:pt x="168" y="8"/>
                        </a:lnTo>
                        <a:lnTo>
                          <a:pt x="169" y="5"/>
                        </a:lnTo>
                        <a:lnTo>
                          <a:pt x="169" y="4"/>
                        </a:lnTo>
                        <a:lnTo>
                          <a:pt x="165" y="0"/>
                        </a:lnTo>
                        <a:close/>
                      </a:path>
                    </a:pathLst>
                  </a:custGeom>
                  <a:solidFill>
                    <a:srgbClr val="0066FF"/>
                  </a:solidFill>
                  <a:ln w="12700" cap="flat" cmpd="sng">
                    <a:solidFill>
                      <a:schemeClr val="tx1"/>
                    </a:solidFill>
                    <a:prstDash val="solid"/>
                    <a:round/>
                    <a:headEnd type="none" w="med" len="med"/>
                    <a:tailEnd type="none" w="med" len="med"/>
                  </a:ln>
                  <a:effectLst/>
                </p:spPr>
                <p:txBody>
                  <a:bodyPr/>
                  <a:lstStyle/>
                  <a:p>
                    <a:endParaRPr lang="sl-SI"/>
                  </a:p>
                </p:txBody>
              </p:sp>
            </p:grpSp>
            <p:sp>
              <p:nvSpPr>
                <p:cNvPr id="231439" name="Rectangle 15"/>
                <p:cNvSpPr>
                  <a:spLocks noChangeArrowheads="1"/>
                </p:cNvSpPr>
                <p:nvPr/>
              </p:nvSpPr>
              <p:spPr bwMode="auto">
                <a:xfrm>
                  <a:off x="3383" y="1938"/>
                  <a:ext cx="299" cy="312"/>
                </a:xfrm>
                <a:prstGeom prst="rect">
                  <a:avLst/>
                </a:prstGeom>
                <a:noFill/>
                <a:ln w="12700">
                  <a:solidFill>
                    <a:schemeClr val="tx1"/>
                  </a:solidFill>
                  <a:miter lim="800000"/>
                  <a:headEnd/>
                  <a:tailEnd/>
                </a:ln>
                <a:effectLst/>
              </p:spPr>
              <p:txBody>
                <a:bodyPr wrap="none" anchor="ctr"/>
                <a:lstStyle/>
                <a:p>
                  <a:endParaRPr lang="sl-SI"/>
                </a:p>
              </p:txBody>
            </p:sp>
            <p:sp>
              <p:nvSpPr>
                <p:cNvPr id="231440" name="Line 16"/>
                <p:cNvSpPr>
                  <a:spLocks noChangeShapeType="1"/>
                </p:cNvSpPr>
                <p:nvPr/>
              </p:nvSpPr>
              <p:spPr bwMode="auto">
                <a:xfrm flipH="1">
                  <a:off x="3387" y="1937"/>
                  <a:ext cx="294" cy="306"/>
                </a:xfrm>
                <a:prstGeom prst="line">
                  <a:avLst/>
                </a:prstGeom>
                <a:noFill/>
                <a:ln w="12700">
                  <a:solidFill>
                    <a:schemeClr val="tx1"/>
                  </a:solidFill>
                  <a:round/>
                  <a:headEnd/>
                  <a:tailEnd/>
                </a:ln>
                <a:effectLst/>
              </p:spPr>
              <p:txBody>
                <a:bodyPr wrap="none" anchor="ctr"/>
                <a:lstStyle/>
                <a:p>
                  <a:endParaRPr lang="sl-SI"/>
                </a:p>
              </p:txBody>
            </p:sp>
            <p:grpSp>
              <p:nvGrpSpPr>
                <p:cNvPr id="6" name="Group 17"/>
                <p:cNvGrpSpPr>
                  <a:grpSpLocks/>
                </p:cNvGrpSpPr>
                <p:nvPr/>
              </p:nvGrpSpPr>
              <p:grpSpPr bwMode="auto">
                <a:xfrm>
                  <a:off x="3417" y="1963"/>
                  <a:ext cx="139" cy="82"/>
                  <a:chOff x="2429" y="3209"/>
                  <a:chExt cx="325" cy="325"/>
                </a:xfrm>
              </p:grpSpPr>
              <p:sp>
                <p:nvSpPr>
                  <p:cNvPr id="231442" name="Freeform 18"/>
                  <p:cNvSpPr>
                    <a:spLocks/>
                  </p:cNvSpPr>
                  <p:nvPr/>
                </p:nvSpPr>
                <p:spPr bwMode="auto">
                  <a:xfrm>
                    <a:off x="2429" y="3209"/>
                    <a:ext cx="167" cy="168"/>
                  </a:xfrm>
                  <a:custGeom>
                    <a:avLst/>
                    <a:gdLst/>
                    <a:ahLst/>
                    <a:cxnLst>
                      <a:cxn ang="0">
                        <a:pos x="167" y="162"/>
                      </a:cxn>
                      <a:cxn ang="0">
                        <a:pos x="165" y="155"/>
                      </a:cxn>
                      <a:cxn ang="0">
                        <a:pos x="161" y="141"/>
                      </a:cxn>
                      <a:cxn ang="0">
                        <a:pos x="157" y="122"/>
                      </a:cxn>
                      <a:cxn ang="0">
                        <a:pos x="150" y="101"/>
                      </a:cxn>
                      <a:cxn ang="0">
                        <a:pos x="143" y="78"/>
                      </a:cxn>
                      <a:cxn ang="0">
                        <a:pos x="134" y="56"/>
                      </a:cxn>
                      <a:cxn ang="0">
                        <a:pos x="124" y="34"/>
                      </a:cxn>
                      <a:cxn ang="0">
                        <a:pos x="114" y="17"/>
                      </a:cxn>
                      <a:cxn ang="0">
                        <a:pos x="101" y="5"/>
                      </a:cxn>
                      <a:cxn ang="0">
                        <a:pos x="88" y="0"/>
                      </a:cxn>
                      <a:cxn ang="0">
                        <a:pos x="72" y="2"/>
                      </a:cxn>
                      <a:cxn ang="0">
                        <a:pos x="57" y="16"/>
                      </a:cxn>
                      <a:cxn ang="0">
                        <a:pos x="42" y="41"/>
                      </a:cxn>
                      <a:cxn ang="0">
                        <a:pos x="26" y="79"/>
                      </a:cxn>
                      <a:cxn ang="0">
                        <a:pos x="8" y="131"/>
                      </a:cxn>
                      <a:cxn ang="0">
                        <a:pos x="4" y="168"/>
                      </a:cxn>
                      <a:cxn ang="0">
                        <a:pos x="21" y="108"/>
                      </a:cxn>
                      <a:cxn ang="0">
                        <a:pos x="38" y="64"/>
                      </a:cxn>
                      <a:cxn ang="0">
                        <a:pos x="53" y="34"/>
                      </a:cxn>
                      <a:cxn ang="0">
                        <a:pos x="67" y="16"/>
                      </a:cxn>
                      <a:cxn ang="0">
                        <a:pos x="80" y="8"/>
                      </a:cxn>
                      <a:cxn ang="0">
                        <a:pos x="93" y="11"/>
                      </a:cxn>
                      <a:cxn ang="0">
                        <a:pos x="105" y="18"/>
                      </a:cxn>
                      <a:cxn ang="0">
                        <a:pos x="116" y="32"/>
                      </a:cxn>
                      <a:cxn ang="0">
                        <a:pos x="126" y="51"/>
                      </a:cxn>
                      <a:cxn ang="0">
                        <a:pos x="135" y="72"/>
                      </a:cxn>
                      <a:cxn ang="0">
                        <a:pos x="143" y="94"/>
                      </a:cxn>
                      <a:cxn ang="0">
                        <a:pos x="149" y="117"/>
                      </a:cxn>
                      <a:cxn ang="0">
                        <a:pos x="155" y="136"/>
                      </a:cxn>
                      <a:cxn ang="0">
                        <a:pos x="159" y="153"/>
                      </a:cxn>
                      <a:cxn ang="0">
                        <a:pos x="161" y="162"/>
                      </a:cxn>
                      <a:cxn ang="0">
                        <a:pos x="162" y="167"/>
                      </a:cxn>
                    </a:cxnLst>
                    <a:rect l="0" t="0" r="r" b="b"/>
                    <a:pathLst>
                      <a:path w="167" h="168">
                        <a:moveTo>
                          <a:pt x="167" y="163"/>
                        </a:moveTo>
                        <a:lnTo>
                          <a:pt x="167" y="162"/>
                        </a:lnTo>
                        <a:lnTo>
                          <a:pt x="166" y="159"/>
                        </a:lnTo>
                        <a:lnTo>
                          <a:pt x="165" y="155"/>
                        </a:lnTo>
                        <a:lnTo>
                          <a:pt x="163" y="148"/>
                        </a:lnTo>
                        <a:lnTo>
                          <a:pt x="161" y="141"/>
                        </a:lnTo>
                        <a:lnTo>
                          <a:pt x="159" y="132"/>
                        </a:lnTo>
                        <a:lnTo>
                          <a:pt x="157" y="122"/>
                        </a:lnTo>
                        <a:lnTo>
                          <a:pt x="154" y="111"/>
                        </a:lnTo>
                        <a:lnTo>
                          <a:pt x="150" y="101"/>
                        </a:lnTo>
                        <a:lnTo>
                          <a:pt x="147" y="90"/>
                        </a:lnTo>
                        <a:lnTo>
                          <a:pt x="143" y="78"/>
                        </a:lnTo>
                        <a:lnTo>
                          <a:pt x="139" y="67"/>
                        </a:lnTo>
                        <a:lnTo>
                          <a:pt x="134" y="56"/>
                        </a:lnTo>
                        <a:lnTo>
                          <a:pt x="130" y="45"/>
                        </a:lnTo>
                        <a:lnTo>
                          <a:pt x="124" y="34"/>
                        </a:lnTo>
                        <a:lnTo>
                          <a:pt x="119" y="26"/>
                        </a:lnTo>
                        <a:lnTo>
                          <a:pt x="114" y="17"/>
                        </a:lnTo>
                        <a:lnTo>
                          <a:pt x="107" y="11"/>
                        </a:lnTo>
                        <a:lnTo>
                          <a:pt x="101" y="5"/>
                        </a:lnTo>
                        <a:lnTo>
                          <a:pt x="94" y="1"/>
                        </a:lnTo>
                        <a:lnTo>
                          <a:pt x="88" y="0"/>
                        </a:lnTo>
                        <a:lnTo>
                          <a:pt x="80" y="0"/>
                        </a:lnTo>
                        <a:lnTo>
                          <a:pt x="72" y="2"/>
                        </a:lnTo>
                        <a:lnTo>
                          <a:pt x="65" y="7"/>
                        </a:lnTo>
                        <a:lnTo>
                          <a:pt x="57" y="16"/>
                        </a:lnTo>
                        <a:lnTo>
                          <a:pt x="50" y="27"/>
                        </a:lnTo>
                        <a:lnTo>
                          <a:pt x="42" y="41"/>
                        </a:lnTo>
                        <a:lnTo>
                          <a:pt x="33" y="58"/>
                        </a:lnTo>
                        <a:lnTo>
                          <a:pt x="26" y="79"/>
                        </a:lnTo>
                        <a:lnTo>
                          <a:pt x="17" y="103"/>
                        </a:lnTo>
                        <a:lnTo>
                          <a:pt x="8" y="131"/>
                        </a:lnTo>
                        <a:lnTo>
                          <a:pt x="0" y="163"/>
                        </a:lnTo>
                        <a:lnTo>
                          <a:pt x="4" y="168"/>
                        </a:lnTo>
                        <a:lnTo>
                          <a:pt x="13" y="135"/>
                        </a:lnTo>
                        <a:lnTo>
                          <a:pt x="21" y="108"/>
                        </a:lnTo>
                        <a:lnTo>
                          <a:pt x="29" y="84"/>
                        </a:lnTo>
                        <a:lnTo>
                          <a:pt x="38" y="64"/>
                        </a:lnTo>
                        <a:lnTo>
                          <a:pt x="45" y="47"/>
                        </a:lnTo>
                        <a:lnTo>
                          <a:pt x="53" y="34"/>
                        </a:lnTo>
                        <a:lnTo>
                          <a:pt x="60" y="24"/>
                        </a:lnTo>
                        <a:lnTo>
                          <a:pt x="67" y="16"/>
                        </a:lnTo>
                        <a:lnTo>
                          <a:pt x="73" y="12"/>
                        </a:lnTo>
                        <a:lnTo>
                          <a:pt x="80" y="8"/>
                        </a:lnTo>
                        <a:lnTo>
                          <a:pt x="86" y="8"/>
                        </a:lnTo>
                        <a:lnTo>
                          <a:pt x="93" y="11"/>
                        </a:lnTo>
                        <a:lnTo>
                          <a:pt x="99" y="14"/>
                        </a:lnTo>
                        <a:lnTo>
                          <a:pt x="105" y="18"/>
                        </a:lnTo>
                        <a:lnTo>
                          <a:pt x="110" y="25"/>
                        </a:lnTo>
                        <a:lnTo>
                          <a:pt x="116" y="32"/>
                        </a:lnTo>
                        <a:lnTo>
                          <a:pt x="121" y="41"/>
                        </a:lnTo>
                        <a:lnTo>
                          <a:pt x="126" y="51"/>
                        </a:lnTo>
                        <a:lnTo>
                          <a:pt x="131" y="62"/>
                        </a:lnTo>
                        <a:lnTo>
                          <a:pt x="135" y="72"/>
                        </a:lnTo>
                        <a:lnTo>
                          <a:pt x="139" y="83"/>
                        </a:lnTo>
                        <a:lnTo>
                          <a:pt x="143" y="94"/>
                        </a:lnTo>
                        <a:lnTo>
                          <a:pt x="146" y="105"/>
                        </a:lnTo>
                        <a:lnTo>
                          <a:pt x="149" y="117"/>
                        </a:lnTo>
                        <a:lnTo>
                          <a:pt x="153" y="128"/>
                        </a:lnTo>
                        <a:lnTo>
                          <a:pt x="155" y="136"/>
                        </a:lnTo>
                        <a:lnTo>
                          <a:pt x="157" y="145"/>
                        </a:lnTo>
                        <a:lnTo>
                          <a:pt x="159" y="153"/>
                        </a:lnTo>
                        <a:lnTo>
                          <a:pt x="160" y="158"/>
                        </a:lnTo>
                        <a:lnTo>
                          <a:pt x="161" y="162"/>
                        </a:lnTo>
                        <a:lnTo>
                          <a:pt x="161" y="166"/>
                        </a:lnTo>
                        <a:lnTo>
                          <a:pt x="162" y="167"/>
                        </a:lnTo>
                        <a:lnTo>
                          <a:pt x="167" y="163"/>
                        </a:lnTo>
                        <a:close/>
                      </a:path>
                    </a:pathLst>
                  </a:custGeom>
                  <a:solidFill>
                    <a:srgbClr val="0066FF"/>
                  </a:solidFill>
                  <a:ln w="12700">
                    <a:solidFill>
                      <a:schemeClr val="tx1"/>
                    </a:solidFill>
                    <a:round/>
                    <a:headEnd/>
                    <a:tailEnd/>
                  </a:ln>
                </p:spPr>
                <p:txBody>
                  <a:bodyPr/>
                  <a:lstStyle/>
                  <a:p>
                    <a:endParaRPr lang="sl-SI"/>
                  </a:p>
                </p:txBody>
              </p:sp>
              <p:sp>
                <p:nvSpPr>
                  <p:cNvPr id="231443" name="Freeform 19"/>
                  <p:cNvSpPr>
                    <a:spLocks/>
                  </p:cNvSpPr>
                  <p:nvPr/>
                </p:nvSpPr>
                <p:spPr bwMode="auto">
                  <a:xfrm>
                    <a:off x="2585" y="3366"/>
                    <a:ext cx="169" cy="168"/>
                  </a:xfrm>
                  <a:custGeom>
                    <a:avLst/>
                    <a:gdLst/>
                    <a:ahLst/>
                    <a:cxnLst>
                      <a:cxn ang="0">
                        <a:pos x="165" y="2"/>
                      </a:cxn>
                      <a:cxn ang="0">
                        <a:pos x="163" y="9"/>
                      </a:cxn>
                      <a:cxn ang="0">
                        <a:pos x="160" y="22"/>
                      </a:cxn>
                      <a:cxn ang="0">
                        <a:pos x="155" y="41"/>
                      </a:cxn>
                      <a:cxn ang="0">
                        <a:pos x="149" y="61"/>
                      </a:cxn>
                      <a:cxn ang="0">
                        <a:pos x="141" y="84"/>
                      </a:cxn>
                      <a:cxn ang="0">
                        <a:pos x="133" y="106"/>
                      </a:cxn>
                      <a:cxn ang="0">
                        <a:pos x="123" y="126"/>
                      </a:cxn>
                      <a:cxn ang="0">
                        <a:pos x="112" y="142"/>
                      </a:cxn>
                      <a:cxn ang="0">
                        <a:pos x="101" y="154"/>
                      </a:cxn>
                      <a:cxn ang="0">
                        <a:pos x="88" y="159"/>
                      </a:cxn>
                      <a:cxn ang="0">
                        <a:pos x="75" y="157"/>
                      </a:cxn>
                      <a:cxn ang="0">
                        <a:pos x="61" y="144"/>
                      </a:cxn>
                      <a:cxn ang="0">
                        <a:pos x="46" y="120"/>
                      </a:cxn>
                      <a:cxn ang="0">
                        <a:pos x="30" y="84"/>
                      </a:cxn>
                      <a:cxn ang="0">
                        <a:pos x="13" y="32"/>
                      </a:cxn>
                      <a:cxn ang="0">
                        <a:pos x="0" y="4"/>
                      </a:cxn>
                      <a:cxn ang="0">
                        <a:pos x="18" y="64"/>
                      </a:cxn>
                      <a:cxn ang="0">
                        <a:pos x="34" y="110"/>
                      </a:cxn>
                      <a:cxn ang="0">
                        <a:pos x="50" y="140"/>
                      </a:cxn>
                      <a:cxn ang="0">
                        <a:pos x="66" y="160"/>
                      </a:cxn>
                      <a:cxn ang="0">
                        <a:pos x="82" y="167"/>
                      </a:cxn>
                      <a:cxn ang="0">
                        <a:pos x="96" y="166"/>
                      </a:cxn>
                      <a:cxn ang="0">
                        <a:pos x="109" y="157"/>
                      </a:cxn>
                      <a:cxn ang="0">
                        <a:pos x="121" y="142"/>
                      </a:cxn>
                      <a:cxn ang="0">
                        <a:pos x="132" y="123"/>
                      </a:cxn>
                      <a:cxn ang="0">
                        <a:pos x="141" y="100"/>
                      </a:cxn>
                      <a:cxn ang="0">
                        <a:pos x="150" y="78"/>
                      </a:cxn>
                      <a:cxn ang="0">
                        <a:pos x="156" y="56"/>
                      </a:cxn>
                      <a:cxn ang="0">
                        <a:pos x="162" y="35"/>
                      </a:cxn>
                      <a:cxn ang="0">
                        <a:pos x="166" y="19"/>
                      </a:cxn>
                      <a:cxn ang="0">
                        <a:pos x="168" y="8"/>
                      </a:cxn>
                      <a:cxn ang="0">
                        <a:pos x="169" y="4"/>
                      </a:cxn>
                    </a:cxnLst>
                    <a:rect l="0" t="0" r="r" b="b"/>
                    <a:pathLst>
                      <a:path w="169" h="168">
                        <a:moveTo>
                          <a:pt x="165" y="0"/>
                        </a:moveTo>
                        <a:lnTo>
                          <a:pt x="165" y="2"/>
                        </a:lnTo>
                        <a:lnTo>
                          <a:pt x="164" y="5"/>
                        </a:lnTo>
                        <a:lnTo>
                          <a:pt x="163" y="9"/>
                        </a:lnTo>
                        <a:lnTo>
                          <a:pt x="162" y="15"/>
                        </a:lnTo>
                        <a:lnTo>
                          <a:pt x="160" y="22"/>
                        </a:lnTo>
                        <a:lnTo>
                          <a:pt x="158" y="32"/>
                        </a:lnTo>
                        <a:lnTo>
                          <a:pt x="155" y="41"/>
                        </a:lnTo>
                        <a:lnTo>
                          <a:pt x="152" y="50"/>
                        </a:lnTo>
                        <a:lnTo>
                          <a:pt x="149" y="61"/>
                        </a:lnTo>
                        <a:lnTo>
                          <a:pt x="146" y="73"/>
                        </a:lnTo>
                        <a:lnTo>
                          <a:pt x="141" y="84"/>
                        </a:lnTo>
                        <a:lnTo>
                          <a:pt x="138" y="95"/>
                        </a:lnTo>
                        <a:lnTo>
                          <a:pt x="133" y="106"/>
                        </a:lnTo>
                        <a:lnTo>
                          <a:pt x="128" y="115"/>
                        </a:lnTo>
                        <a:lnTo>
                          <a:pt x="123" y="126"/>
                        </a:lnTo>
                        <a:lnTo>
                          <a:pt x="119" y="135"/>
                        </a:lnTo>
                        <a:lnTo>
                          <a:pt x="112" y="142"/>
                        </a:lnTo>
                        <a:lnTo>
                          <a:pt x="107" y="149"/>
                        </a:lnTo>
                        <a:lnTo>
                          <a:pt x="101" y="154"/>
                        </a:lnTo>
                        <a:lnTo>
                          <a:pt x="95" y="157"/>
                        </a:lnTo>
                        <a:lnTo>
                          <a:pt x="88" y="159"/>
                        </a:lnTo>
                        <a:lnTo>
                          <a:pt x="82" y="159"/>
                        </a:lnTo>
                        <a:lnTo>
                          <a:pt x="75" y="157"/>
                        </a:lnTo>
                        <a:lnTo>
                          <a:pt x="69" y="151"/>
                        </a:lnTo>
                        <a:lnTo>
                          <a:pt x="61" y="144"/>
                        </a:lnTo>
                        <a:lnTo>
                          <a:pt x="53" y="133"/>
                        </a:lnTo>
                        <a:lnTo>
                          <a:pt x="46" y="120"/>
                        </a:lnTo>
                        <a:lnTo>
                          <a:pt x="38" y="103"/>
                        </a:lnTo>
                        <a:lnTo>
                          <a:pt x="30" y="84"/>
                        </a:lnTo>
                        <a:lnTo>
                          <a:pt x="22" y="59"/>
                        </a:lnTo>
                        <a:lnTo>
                          <a:pt x="13" y="32"/>
                        </a:lnTo>
                        <a:lnTo>
                          <a:pt x="5" y="0"/>
                        </a:lnTo>
                        <a:lnTo>
                          <a:pt x="0" y="4"/>
                        </a:lnTo>
                        <a:lnTo>
                          <a:pt x="9" y="36"/>
                        </a:lnTo>
                        <a:lnTo>
                          <a:pt x="18" y="64"/>
                        </a:lnTo>
                        <a:lnTo>
                          <a:pt x="26" y="89"/>
                        </a:lnTo>
                        <a:lnTo>
                          <a:pt x="34" y="110"/>
                        </a:lnTo>
                        <a:lnTo>
                          <a:pt x="43" y="126"/>
                        </a:lnTo>
                        <a:lnTo>
                          <a:pt x="50" y="140"/>
                        </a:lnTo>
                        <a:lnTo>
                          <a:pt x="58" y="151"/>
                        </a:lnTo>
                        <a:lnTo>
                          <a:pt x="66" y="160"/>
                        </a:lnTo>
                        <a:lnTo>
                          <a:pt x="74" y="165"/>
                        </a:lnTo>
                        <a:lnTo>
                          <a:pt x="82" y="167"/>
                        </a:lnTo>
                        <a:lnTo>
                          <a:pt x="89" y="168"/>
                        </a:lnTo>
                        <a:lnTo>
                          <a:pt x="96" y="166"/>
                        </a:lnTo>
                        <a:lnTo>
                          <a:pt x="102" y="162"/>
                        </a:lnTo>
                        <a:lnTo>
                          <a:pt x="109" y="157"/>
                        </a:lnTo>
                        <a:lnTo>
                          <a:pt x="115" y="150"/>
                        </a:lnTo>
                        <a:lnTo>
                          <a:pt x="121" y="142"/>
                        </a:lnTo>
                        <a:lnTo>
                          <a:pt x="127" y="133"/>
                        </a:lnTo>
                        <a:lnTo>
                          <a:pt x="132" y="123"/>
                        </a:lnTo>
                        <a:lnTo>
                          <a:pt x="137" y="112"/>
                        </a:lnTo>
                        <a:lnTo>
                          <a:pt x="141" y="100"/>
                        </a:lnTo>
                        <a:lnTo>
                          <a:pt x="146" y="89"/>
                        </a:lnTo>
                        <a:lnTo>
                          <a:pt x="150" y="78"/>
                        </a:lnTo>
                        <a:lnTo>
                          <a:pt x="153" y="67"/>
                        </a:lnTo>
                        <a:lnTo>
                          <a:pt x="156" y="56"/>
                        </a:lnTo>
                        <a:lnTo>
                          <a:pt x="160" y="45"/>
                        </a:lnTo>
                        <a:lnTo>
                          <a:pt x="162" y="35"/>
                        </a:lnTo>
                        <a:lnTo>
                          <a:pt x="164" y="26"/>
                        </a:lnTo>
                        <a:lnTo>
                          <a:pt x="166" y="19"/>
                        </a:lnTo>
                        <a:lnTo>
                          <a:pt x="167" y="12"/>
                        </a:lnTo>
                        <a:lnTo>
                          <a:pt x="168" y="8"/>
                        </a:lnTo>
                        <a:lnTo>
                          <a:pt x="169" y="5"/>
                        </a:lnTo>
                        <a:lnTo>
                          <a:pt x="169" y="4"/>
                        </a:lnTo>
                        <a:lnTo>
                          <a:pt x="165" y="0"/>
                        </a:lnTo>
                        <a:close/>
                      </a:path>
                    </a:pathLst>
                  </a:custGeom>
                  <a:solidFill>
                    <a:srgbClr val="0066FF"/>
                  </a:solidFill>
                  <a:ln w="12700" cap="flat" cmpd="sng">
                    <a:solidFill>
                      <a:schemeClr val="tx1"/>
                    </a:solidFill>
                    <a:prstDash val="solid"/>
                    <a:round/>
                    <a:headEnd type="none" w="med" len="med"/>
                    <a:tailEnd type="none" w="med" len="med"/>
                  </a:ln>
                  <a:effectLst/>
                </p:spPr>
                <p:txBody>
                  <a:bodyPr/>
                  <a:lstStyle/>
                  <a:p>
                    <a:endParaRPr lang="sl-SI"/>
                  </a:p>
                </p:txBody>
              </p:sp>
            </p:grpSp>
          </p:grpSp>
          <p:grpSp>
            <p:nvGrpSpPr>
              <p:cNvPr id="7" name="Group 20"/>
              <p:cNvGrpSpPr>
                <a:grpSpLocks/>
              </p:cNvGrpSpPr>
              <p:nvPr/>
            </p:nvGrpSpPr>
            <p:grpSpPr bwMode="auto">
              <a:xfrm>
                <a:off x="2600" y="1448"/>
                <a:ext cx="384" cy="384"/>
                <a:chOff x="4272" y="1952"/>
                <a:chExt cx="384" cy="384"/>
              </a:xfrm>
            </p:grpSpPr>
            <p:sp>
              <p:nvSpPr>
                <p:cNvPr id="231445" name="Oval 21"/>
                <p:cNvSpPr>
                  <a:spLocks noChangeArrowheads="1"/>
                </p:cNvSpPr>
                <p:nvPr/>
              </p:nvSpPr>
              <p:spPr bwMode="auto">
                <a:xfrm>
                  <a:off x="4272" y="1952"/>
                  <a:ext cx="384" cy="384"/>
                </a:xfrm>
                <a:prstGeom prst="ellipse">
                  <a:avLst/>
                </a:prstGeom>
                <a:noFill/>
                <a:ln w="12700">
                  <a:solidFill>
                    <a:schemeClr val="tx1"/>
                  </a:solidFill>
                  <a:round/>
                  <a:headEnd/>
                  <a:tailEnd/>
                </a:ln>
                <a:effectLst/>
              </p:spPr>
              <p:txBody>
                <a:bodyPr wrap="none" anchor="ctr"/>
                <a:lstStyle/>
                <a:p>
                  <a:endParaRPr lang="sl-SI"/>
                </a:p>
              </p:txBody>
            </p:sp>
            <p:sp>
              <p:nvSpPr>
                <p:cNvPr id="231446" name="Text Box 22"/>
                <p:cNvSpPr txBox="1">
                  <a:spLocks noChangeArrowheads="1"/>
                </p:cNvSpPr>
                <p:nvPr/>
              </p:nvSpPr>
              <p:spPr bwMode="auto">
                <a:xfrm>
                  <a:off x="4278" y="1975"/>
                  <a:ext cx="209" cy="192"/>
                </a:xfrm>
                <a:prstGeom prst="rect">
                  <a:avLst/>
                </a:prstGeom>
                <a:noFill/>
                <a:ln w="9525">
                  <a:noFill/>
                  <a:miter lim="800000"/>
                  <a:headEnd/>
                  <a:tailEnd/>
                </a:ln>
                <a:effectLst/>
              </p:spPr>
              <p:txBody>
                <a:bodyPr wrap="none">
                  <a:spAutoFit/>
                </a:bodyPr>
                <a:lstStyle/>
                <a:p>
                  <a:pPr eaLnBrk="0" hangingPunct="0"/>
                  <a:r>
                    <a:rPr lang="de-DE" sz="1400" b="1">
                      <a:solidFill>
                        <a:schemeClr val="tx1"/>
                      </a:solidFill>
                    </a:rPr>
                    <a:t>M</a:t>
                  </a:r>
                  <a:endParaRPr lang="de-DE" sz="1400">
                    <a:solidFill>
                      <a:schemeClr val="tx1"/>
                    </a:solidFill>
                  </a:endParaRPr>
                </a:p>
              </p:txBody>
            </p:sp>
            <p:sp>
              <p:nvSpPr>
                <p:cNvPr id="231447" name="Text Box 23"/>
                <p:cNvSpPr txBox="1">
                  <a:spLocks noChangeArrowheads="1"/>
                </p:cNvSpPr>
                <p:nvPr/>
              </p:nvSpPr>
              <p:spPr bwMode="auto">
                <a:xfrm>
                  <a:off x="4430" y="2103"/>
                  <a:ext cx="203" cy="192"/>
                </a:xfrm>
                <a:prstGeom prst="rect">
                  <a:avLst/>
                </a:prstGeom>
                <a:noFill/>
                <a:ln w="9525">
                  <a:noFill/>
                  <a:miter lim="800000"/>
                  <a:headEnd/>
                  <a:tailEnd/>
                </a:ln>
                <a:effectLst/>
              </p:spPr>
              <p:txBody>
                <a:bodyPr wrap="none">
                  <a:spAutoFit/>
                </a:bodyPr>
                <a:lstStyle/>
                <a:p>
                  <a:pPr eaLnBrk="0" hangingPunct="0"/>
                  <a:r>
                    <a:rPr lang="de-DE" sz="1400" b="1">
                      <a:solidFill>
                        <a:schemeClr val="tx1"/>
                      </a:solidFill>
                    </a:rPr>
                    <a:t>G</a:t>
                  </a:r>
                  <a:endParaRPr lang="de-DE" sz="1400">
                    <a:solidFill>
                      <a:schemeClr val="tx1"/>
                    </a:solidFill>
                  </a:endParaRPr>
                </a:p>
              </p:txBody>
            </p:sp>
            <p:sp>
              <p:nvSpPr>
                <p:cNvPr id="231448" name="Line 24"/>
                <p:cNvSpPr>
                  <a:spLocks noChangeShapeType="1"/>
                </p:cNvSpPr>
                <p:nvPr/>
              </p:nvSpPr>
              <p:spPr bwMode="auto">
                <a:xfrm flipH="1">
                  <a:off x="4392" y="2048"/>
                  <a:ext cx="152" cy="160"/>
                </a:xfrm>
                <a:prstGeom prst="line">
                  <a:avLst/>
                </a:prstGeom>
                <a:noFill/>
                <a:ln w="76200">
                  <a:solidFill>
                    <a:schemeClr val="tx1"/>
                  </a:solidFill>
                  <a:round/>
                  <a:headEnd/>
                  <a:tailEnd/>
                </a:ln>
                <a:effectLst/>
              </p:spPr>
              <p:txBody>
                <a:bodyPr wrap="none" anchor="ctr"/>
                <a:lstStyle/>
                <a:p>
                  <a:endParaRPr lang="sl-SI"/>
                </a:p>
              </p:txBody>
            </p:sp>
          </p:grpSp>
          <p:sp>
            <p:nvSpPr>
              <p:cNvPr id="231449" name="Line 25"/>
              <p:cNvSpPr>
                <a:spLocks noChangeShapeType="1"/>
              </p:cNvSpPr>
              <p:nvPr/>
            </p:nvSpPr>
            <p:spPr bwMode="auto">
              <a:xfrm flipH="1">
                <a:off x="552" y="1624"/>
                <a:ext cx="1168" cy="0"/>
              </a:xfrm>
              <a:prstGeom prst="line">
                <a:avLst/>
              </a:prstGeom>
              <a:noFill/>
              <a:ln w="12700">
                <a:solidFill>
                  <a:schemeClr val="tx1"/>
                </a:solidFill>
                <a:round/>
                <a:headEnd/>
                <a:tailEnd/>
              </a:ln>
              <a:effectLst/>
            </p:spPr>
            <p:txBody>
              <a:bodyPr wrap="none" anchor="ctr"/>
              <a:lstStyle/>
              <a:p>
                <a:endParaRPr lang="sl-SI"/>
              </a:p>
            </p:txBody>
          </p:sp>
          <p:grpSp>
            <p:nvGrpSpPr>
              <p:cNvPr id="8" name="Group 26"/>
              <p:cNvGrpSpPr>
                <a:grpSpLocks/>
              </p:cNvGrpSpPr>
              <p:nvPr/>
            </p:nvGrpSpPr>
            <p:grpSpPr bwMode="auto">
              <a:xfrm>
                <a:off x="288" y="1544"/>
                <a:ext cx="232" cy="88"/>
                <a:chOff x="288" y="1544"/>
                <a:chExt cx="232" cy="88"/>
              </a:xfrm>
            </p:grpSpPr>
            <p:sp>
              <p:nvSpPr>
                <p:cNvPr id="231451" name="Line 27"/>
                <p:cNvSpPr>
                  <a:spLocks noChangeShapeType="1"/>
                </p:cNvSpPr>
                <p:nvPr/>
              </p:nvSpPr>
              <p:spPr bwMode="auto">
                <a:xfrm flipH="1">
                  <a:off x="288" y="1632"/>
                  <a:ext cx="112" cy="0"/>
                </a:xfrm>
                <a:prstGeom prst="line">
                  <a:avLst/>
                </a:prstGeom>
                <a:noFill/>
                <a:ln w="12700">
                  <a:solidFill>
                    <a:schemeClr val="tx1"/>
                  </a:solidFill>
                  <a:round/>
                  <a:headEnd/>
                  <a:tailEnd/>
                </a:ln>
                <a:effectLst/>
              </p:spPr>
              <p:txBody>
                <a:bodyPr wrap="none" anchor="ctr"/>
                <a:lstStyle/>
                <a:p>
                  <a:endParaRPr lang="sl-SI"/>
                </a:p>
              </p:txBody>
            </p:sp>
            <p:sp>
              <p:nvSpPr>
                <p:cNvPr id="231452" name="Line 28"/>
                <p:cNvSpPr>
                  <a:spLocks noChangeShapeType="1"/>
                </p:cNvSpPr>
                <p:nvPr/>
              </p:nvSpPr>
              <p:spPr bwMode="auto">
                <a:xfrm flipV="1">
                  <a:off x="392" y="1544"/>
                  <a:ext cx="128" cy="88"/>
                </a:xfrm>
                <a:prstGeom prst="line">
                  <a:avLst/>
                </a:prstGeom>
                <a:noFill/>
                <a:ln w="12700">
                  <a:solidFill>
                    <a:schemeClr val="tx1"/>
                  </a:solidFill>
                  <a:round/>
                  <a:headEnd/>
                  <a:tailEnd/>
                </a:ln>
                <a:effectLst/>
              </p:spPr>
              <p:txBody>
                <a:bodyPr wrap="none" anchor="ctr"/>
                <a:lstStyle/>
                <a:p>
                  <a:endParaRPr lang="sl-SI"/>
                </a:p>
              </p:txBody>
            </p:sp>
          </p:grpSp>
          <p:sp>
            <p:nvSpPr>
              <p:cNvPr id="231453" name="Line 29"/>
              <p:cNvSpPr>
                <a:spLocks noChangeShapeType="1"/>
              </p:cNvSpPr>
              <p:nvPr/>
            </p:nvSpPr>
            <p:spPr bwMode="auto">
              <a:xfrm>
                <a:off x="2016" y="1624"/>
                <a:ext cx="592" cy="0"/>
              </a:xfrm>
              <a:prstGeom prst="line">
                <a:avLst/>
              </a:prstGeom>
              <a:noFill/>
              <a:ln w="12700">
                <a:solidFill>
                  <a:schemeClr val="tx1"/>
                </a:solidFill>
                <a:round/>
                <a:headEnd/>
                <a:tailEnd/>
              </a:ln>
              <a:effectLst/>
            </p:spPr>
            <p:txBody>
              <a:bodyPr wrap="none" anchor="ctr"/>
              <a:lstStyle/>
              <a:p>
                <a:endParaRPr lang="sl-SI"/>
              </a:p>
            </p:txBody>
          </p:sp>
          <p:sp>
            <p:nvSpPr>
              <p:cNvPr id="231454" name="Line 30"/>
              <p:cNvSpPr>
                <a:spLocks noChangeShapeType="1"/>
              </p:cNvSpPr>
              <p:nvPr/>
            </p:nvSpPr>
            <p:spPr bwMode="auto">
              <a:xfrm>
                <a:off x="2984" y="1632"/>
                <a:ext cx="264" cy="0"/>
              </a:xfrm>
              <a:prstGeom prst="line">
                <a:avLst/>
              </a:prstGeom>
              <a:noFill/>
              <a:ln w="12700">
                <a:solidFill>
                  <a:schemeClr val="tx1"/>
                </a:solidFill>
                <a:round/>
                <a:headEnd/>
                <a:tailEnd/>
              </a:ln>
              <a:effectLst/>
            </p:spPr>
            <p:txBody>
              <a:bodyPr wrap="none" anchor="ctr"/>
              <a:lstStyle/>
              <a:p>
                <a:endParaRPr lang="sl-SI"/>
              </a:p>
            </p:txBody>
          </p:sp>
          <p:sp>
            <p:nvSpPr>
              <p:cNvPr id="231455" name="Line 31"/>
              <p:cNvSpPr>
                <a:spLocks noChangeShapeType="1"/>
              </p:cNvSpPr>
              <p:nvPr/>
            </p:nvSpPr>
            <p:spPr bwMode="auto">
              <a:xfrm>
                <a:off x="3392" y="1632"/>
                <a:ext cx="416" cy="0"/>
              </a:xfrm>
              <a:prstGeom prst="line">
                <a:avLst/>
              </a:prstGeom>
              <a:noFill/>
              <a:ln w="12700">
                <a:solidFill>
                  <a:schemeClr val="tx1"/>
                </a:solidFill>
                <a:round/>
                <a:headEnd/>
                <a:tailEnd type="triangle" w="med" len="med"/>
              </a:ln>
              <a:effectLst/>
            </p:spPr>
            <p:txBody>
              <a:bodyPr wrap="none" anchor="ctr"/>
              <a:lstStyle/>
              <a:p>
                <a:endParaRPr lang="sl-SI"/>
              </a:p>
            </p:txBody>
          </p:sp>
          <p:sp>
            <p:nvSpPr>
              <p:cNvPr id="231456" name="Line 32"/>
              <p:cNvSpPr>
                <a:spLocks noChangeShapeType="1"/>
              </p:cNvSpPr>
              <p:nvPr/>
            </p:nvSpPr>
            <p:spPr bwMode="auto">
              <a:xfrm flipV="1">
                <a:off x="3240" y="1552"/>
                <a:ext cx="144" cy="80"/>
              </a:xfrm>
              <a:prstGeom prst="line">
                <a:avLst/>
              </a:prstGeom>
              <a:noFill/>
              <a:ln w="12700">
                <a:solidFill>
                  <a:schemeClr val="tx1"/>
                </a:solidFill>
                <a:round/>
                <a:headEnd/>
                <a:tailEnd/>
              </a:ln>
              <a:effectLst/>
            </p:spPr>
            <p:txBody>
              <a:bodyPr wrap="none" anchor="ctr"/>
              <a:lstStyle/>
              <a:p>
                <a:endParaRPr lang="sl-SI"/>
              </a:p>
            </p:txBody>
          </p:sp>
        </p:grpSp>
        <p:sp>
          <p:nvSpPr>
            <p:cNvPr id="231457" name="Rectangle 33"/>
            <p:cNvSpPr>
              <a:spLocks noChangeArrowheads="1"/>
            </p:cNvSpPr>
            <p:nvPr/>
          </p:nvSpPr>
          <p:spPr bwMode="auto">
            <a:xfrm>
              <a:off x="3910" y="1489"/>
              <a:ext cx="1227" cy="456"/>
            </a:xfrm>
            <a:prstGeom prst="rect">
              <a:avLst/>
            </a:prstGeom>
            <a:noFill/>
            <a:ln w="12700">
              <a:noFill/>
              <a:miter lim="800000"/>
              <a:headEnd/>
              <a:tailEnd/>
            </a:ln>
            <a:effectLst/>
          </p:spPr>
          <p:txBody>
            <a:bodyPr lIns="77788" tIns="38100" rIns="77788" bIns="38100">
              <a:spAutoFit/>
            </a:bodyPr>
            <a:lstStyle/>
            <a:p>
              <a:pPr marL="190500" indent="-190500" defTabSz="661988" eaLnBrk="0" hangingPunct="0">
                <a:buFont typeface="Wingdings" pitchFamily="2" charset="2"/>
                <a:buChar char="l"/>
              </a:pPr>
              <a:r>
                <a:rPr lang="sl-SI" sz="1400" dirty="0" err="1" smtClean="0">
                  <a:solidFill>
                    <a:schemeClr val="tx1"/>
                  </a:solidFill>
                </a:rPr>
                <a:t>Tiristorsko</a:t>
              </a:r>
              <a:r>
                <a:rPr lang="sl-SI" sz="1400" dirty="0" smtClean="0">
                  <a:solidFill>
                    <a:schemeClr val="tx1"/>
                  </a:solidFill>
                </a:rPr>
                <a:t> stikalo za neposredno napajanje MG</a:t>
              </a:r>
              <a:endParaRPr lang="en-GB" sz="1400" dirty="0">
                <a:solidFill>
                  <a:schemeClr val="tx1"/>
                </a:solidFill>
              </a:endParaRPr>
            </a:p>
          </p:txBody>
        </p:sp>
      </p:grpSp>
      <p:grpSp>
        <p:nvGrpSpPr>
          <p:cNvPr id="9" name="Group 34"/>
          <p:cNvGrpSpPr>
            <a:grpSpLocks/>
          </p:cNvGrpSpPr>
          <p:nvPr/>
        </p:nvGrpSpPr>
        <p:grpSpPr bwMode="auto">
          <a:xfrm>
            <a:off x="458788" y="2805113"/>
            <a:ext cx="7799387" cy="1381125"/>
            <a:chOff x="158" y="1512"/>
            <a:chExt cx="4921" cy="870"/>
          </a:xfrm>
        </p:grpSpPr>
        <p:sp>
          <p:nvSpPr>
            <p:cNvPr id="231459" name="Rectangle 35"/>
            <p:cNvSpPr>
              <a:spLocks noChangeArrowheads="1"/>
            </p:cNvSpPr>
            <p:nvPr/>
          </p:nvSpPr>
          <p:spPr bwMode="auto">
            <a:xfrm>
              <a:off x="158" y="1777"/>
              <a:ext cx="4921" cy="495"/>
            </a:xfrm>
            <a:prstGeom prst="rect">
              <a:avLst/>
            </a:prstGeom>
            <a:solidFill>
              <a:srgbClr val="DBFFB8"/>
            </a:solidFill>
            <a:ln w="9525">
              <a:noFill/>
              <a:miter lim="800000"/>
              <a:headEnd/>
              <a:tailEnd/>
            </a:ln>
          </p:spPr>
          <p:txBody>
            <a:bodyPr/>
            <a:lstStyle/>
            <a:p>
              <a:endParaRPr lang="sl-SI"/>
            </a:p>
          </p:txBody>
        </p:sp>
        <p:grpSp>
          <p:nvGrpSpPr>
            <p:cNvPr id="10" name="Group 36"/>
            <p:cNvGrpSpPr>
              <a:grpSpLocks/>
            </p:cNvGrpSpPr>
            <p:nvPr/>
          </p:nvGrpSpPr>
          <p:grpSpPr bwMode="auto">
            <a:xfrm>
              <a:off x="288" y="1512"/>
              <a:ext cx="2008" cy="722"/>
              <a:chOff x="1696" y="2088"/>
              <a:chExt cx="2008" cy="722"/>
            </a:xfrm>
          </p:grpSpPr>
          <p:grpSp>
            <p:nvGrpSpPr>
              <p:cNvPr id="11" name="Group 37"/>
              <p:cNvGrpSpPr>
                <a:grpSpLocks/>
              </p:cNvGrpSpPr>
              <p:nvPr/>
            </p:nvGrpSpPr>
            <p:grpSpPr bwMode="auto">
              <a:xfrm>
                <a:off x="1696" y="2481"/>
                <a:ext cx="2008" cy="329"/>
                <a:chOff x="288" y="2017"/>
                <a:chExt cx="2008" cy="329"/>
              </a:xfrm>
            </p:grpSpPr>
            <p:grpSp>
              <p:nvGrpSpPr>
                <p:cNvPr id="12" name="Group 38"/>
                <p:cNvGrpSpPr>
                  <a:grpSpLocks/>
                </p:cNvGrpSpPr>
                <p:nvPr/>
              </p:nvGrpSpPr>
              <p:grpSpPr bwMode="auto">
                <a:xfrm>
                  <a:off x="1727" y="2033"/>
                  <a:ext cx="299" cy="313"/>
                  <a:chOff x="3623" y="1953"/>
                  <a:chExt cx="299" cy="313"/>
                </a:xfrm>
              </p:grpSpPr>
              <p:grpSp>
                <p:nvGrpSpPr>
                  <p:cNvPr id="13" name="Group 39"/>
                  <p:cNvGrpSpPr>
                    <a:grpSpLocks/>
                  </p:cNvGrpSpPr>
                  <p:nvPr/>
                </p:nvGrpSpPr>
                <p:grpSpPr bwMode="auto">
                  <a:xfrm>
                    <a:off x="3761" y="2139"/>
                    <a:ext cx="139" cy="82"/>
                    <a:chOff x="2429" y="3209"/>
                    <a:chExt cx="325" cy="325"/>
                  </a:xfrm>
                </p:grpSpPr>
                <p:sp>
                  <p:nvSpPr>
                    <p:cNvPr id="231464" name="Freeform 40"/>
                    <p:cNvSpPr>
                      <a:spLocks/>
                    </p:cNvSpPr>
                    <p:nvPr/>
                  </p:nvSpPr>
                  <p:spPr bwMode="auto">
                    <a:xfrm>
                      <a:off x="2429" y="3209"/>
                      <a:ext cx="167" cy="168"/>
                    </a:xfrm>
                    <a:custGeom>
                      <a:avLst/>
                      <a:gdLst/>
                      <a:ahLst/>
                      <a:cxnLst>
                        <a:cxn ang="0">
                          <a:pos x="167" y="162"/>
                        </a:cxn>
                        <a:cxn ang="0">
                          <a:pos x="165" y="155"/>
                        </a:cxn>
                        <a:cxn ang="0">
                          <a:pos x="161" y="141"/>
                        </a:cxn>
                        <a:cxn ang="0">
                          <a:pos x="157" y="122"/>
                        </a:cxn>
                        <a:cxn ang="0">
                          <a:pos x="150" y="101"/>
                        </a:cxn>
                        <a:cxn ang="0">
                          <a:pos x="143" y="78"/>
                        </a:cxn>
                        <a:cxn ang="0">
                          <a:pos x="134" y="56"/>
                        </a:cxn>
                        <a:cxn ang="0">
                          <a:pos x="124" y="34"/>
                        </a:cxn>
                        <a:cxn ang="0">
                          <a:pos x="114" y="17"/>
                        </a:cxn>
                        <a:cxn ang="0">
                          <a:pos x="101" y="5"/>
                        </a:cxn>
                        <a:cxn ang="0">
                          <a:pos x="88" y="0"/>
                        </a:cxn>
                        <a:cxn ang="0">
                          <a:pos x="72" y="2"/>
                        </a:cxn>
                        <a:cxn ang="0">
                          <a:pos x="57" y="16"/>
                        </a:cxn>
                        <a:cxn ang="0">
                          <a:pos x="42" y="41"/>
                        </a:cxn>
                        <a:cxn ang="0">
                          <a:pos x="26" y="79"/>
                        </a:cxn>
                        <a:cxn ang="0">
                          <a:pos x="8" y="131"/>
                        </a:cxn>
                        <a:cxn ang="0">
                          <a:pos x="4" y="168"/>
                        </a:cxn>
                        <a:cxn ang="0">
                          <a:pos x="21" y="108"/>
                        </a:cxn>
                        <a:cxn ang="0">
                          <a:pos x="38" y="64"/>
                        </a:cxn>
                        <a:cxn ang="0">
                          <a:pos x="53" y="34"/>
                        </a:cxn>
                        <a:cxn ang="0">
                          <a:pos x="67" y="16"/>
                        </a:cxn>
                        <a:cxn ang="0">
                          <a:pos x="80" y="8"/>
                        </a:cxn>
                        <a:cxn ang="0">
                          <a:pos x="93" y="11"/>
                        </a:cxn>
                        <a:cxn ang="0">
                          <a:pos x="105" y="18"/>
                        </a:cxn>
                        <a:cxn ang="0">
                          <a:pos x="116" y="32"/>
                        </a:cxn>
                        <a:cxn ang="0">
                          <a:pos x="126" y="51"/>
                        </a:cxn>
                        <a:cxn ang="0">
                          <a:pos x="135" y="72"/>
                        </a:cxn>
                        <a:cxn ang="0">
                          <a:pos x="143" y="94"/>
                        </a:cxn>
                        <a:cxn ang="0">
                          <a:pos x="149" y="117"/>
                        </a:cxn>
                        <a:cxn ang="0">
                          <a:pos x="155" y="136"/>
                        </a:cxn>
                        <a:cxn ang="0">
                          <a:pos x="159" y="153"/>
                        </a:cxn>
                        <a:cxn ang="0">
                          <a:pos x="161" y="162"/>
                        </a:cxn>
                        <a:cxn ang="0">
                          <a:pos x="162" y="167"/>
                        </a:cxn>
                      </a:cxnLst>
                      <a:rect l="0" t="0" r="r" b="b"/>
                      <a:pathLst>
                        <a:path w="167" h="168">
                          <a:moveTo>
                            <a:pt x="167" y="163"/>
                          </a:moveTo>
                          <a:lnTo>
                            <a:pt x="167" y="162"/>
                          </a:lnTo>
                          <a:lnTo>
                            <a:pt x="166" y="159"/>
                          </a:lnTo>
                          <a:lnTo>
                            <a:pt x="165" y="155"/>
                          </a:lnTo>
                          <a:lnTo>
                            <a:pt x="163" y="148"/>
                          </a:lnTo>
                          <a:lnTo>
                            <a:pt x="161" y="141"/>
                          </a:lnTo>
                          <a:lnTo>
                            <a:pt x="159" y="132"/>
                          </a:lnTo>
                          <a:lnTo>
                            <a:pt x="157" y="122"/>
                          </a:lnTo>
                          <a:lnTo>
                            <a:pt x="154" y="111"/>
                          </a:lnTo>
                          <a:lnTo>
                            <a:pt x="150" y="101"/>
                          </a:lnTo>
                          <a:lnTo>
                            <a:pt x="147" y="90"/>
                          </a:lnTo>
                          <a:lnTo>
                            <a:pt x="143" y="78"/>
                          </a:lnTo>
                          <a:lnTo>
                            <a:pt x="139" y="67"/>
                          </a:lnTo>
                          <a:lnTo>
                            <a:pt x="134" y="56"/>
                          </a:lnTo>
                          <a:lnTo>
                            <a:pt x="130" y="45"/>
                          </a:lnTo>
                          <a:lnTo>
                            <a:pt x="124" y="34"/>
                          </a:lnTo>
                          <a:lnTo>
                            <a:pt x="119" y="26"/>
                          </a:lnTo>
                          <a:lnTo>
                            <a:pt x="114" y="17"/>
                          </a:lnTo>
                          <a:lnTo>
                            <a:pt x="107" y="11"/>
                          </a:lnTo>
                          <a:lnTo>
                            <a:pt x="101" y="5"/>
                          </a:lnTo>
                          <a:lnTo>
                            <a:pt x="94" y="1"/>
                          </a:lnTo>
                          <a:lnTo>
                            <a:pt x="88" y="0"/>
                          </a:lnTo>
                          <a:lnTo>
                            <a:pt x="80" y="0"/>
                          </a:lnTo>
                          <a:lnTo>
                            <a:pt x="72" y="2"/>
                          </a:lnTo>
                          <a:lnTo>
                            <a:pt x="65" y="7"/>
                          </a:lnTo>
                          <a:lnTo>
                            <a:pt x="57" y="16"/>
                          </a:lnTo>
                          <a:lnTo>
                            <a:pt x="50" y="27"/>
                          </a:lnTo>
                          <a:lnTo>
                            <a:pt x="42" y="41"/>
                          </a:lnTo>
                          <a:lnTo>
                            <a:pt x="33" y="58"/>
                          </a:lnTo>
                          <a:lnTo>
                            <a:pt x="26" y="79"/>
                          </a:lnTo>
                          <a:lnTo>
                            <a:pt x="17" y="103"/>
                          </a:lnTo>
                          <a:lnTo>
                            <a:pt x="8" y="131"/>
                          </a:lnTo>
                          <a:lnTo>
                            <a:pt x="0" y="163"/>
                          </a:lnTo>
                          <a:lnTo>
                            <a:pt x="4" y="168"/>
                          </a:lnTo>
                          <a:lnTo>
                            <a:pt x="13" y="135"/>
                          </a:lnTo>
                          <a:lnTo>
                            <a:pt x="21" y="108"/>
                          </a:lnTo>
                          <a:lnTo>
                            <a:pt x="29" y="84"/>
                          </a:lnTo>
                          <a:lnTo>
                            <a:pt x="38" y="64"/>
                          </a:lnTo>
                          <a:lnTo>
                            <a:pt x="45" y="47"/>
                          </a:lnTo>
                          <a:lnTo>
                            <a:pt x="53" y="34"/>
                          </a:lnTo>
                          <a:lnTo>
                            <a:pt x="60" y="24"/>
                          </a:lnTo>
                          <a:lnTo>
                            <a:pt x="67" y="16"/>
                          </a:lnTo>
                          <a:lnTo>
                            <a:pt x="73" y="12"/>
                          </a:lnTo>
                          <a:lnTo>
                            <a:pt x="80" y="8"/>
                          </a:lnTo>
                          <a:lnTo>
                            <a:pt x="86" y="8"/>
                          </a:lnTo>
                          <a:lnTo>
                            <a:pt x="93" y="11"/>
                          </a:lnTo>
                          <a:lnTo>
                            <a:pt x="99" y="14"/>
                          </a:lnTo>
                          <a:lnTo>
                            <a:pt x="105" y="18"/>
                          </a:lnTo>
                          <a:lnTo>
                            <a:pt x="110" y="25"/>
                          </a:lnTo>
                          <a:lnTo>
                            <a:pt x="116" y="32"/>
                          </a:lnTo>
                          <a:lnTo>
                            <a:pt x="121" y="41"/>
                          </a:lnTo>
                          <a:lnTo>
                            <a:pt x="126" y="51"/>
                          </a:lnTo>
                          <a:lnTo>
                            <a:pt x="131" y="62"/>
                          </a:lnTo>
                          <a:lnTo>
                            <a:pt x="135" y="72"/>
                          </a:lnTo>
                          <a:lnTo>
                            <a:pt x="139" y="83"/>
                          </a:lnTo>
                          <a:lnTo>
                            <a:pt x="143" y="94"/>
                          </a:lnTo>
                          <a:lnTo>
                            <a:pt x="146" y="105"/>
                          </a:lnTo>
                          <a:lnTo>
                            <a:pt x="149" y="117"/>
                          </a:lnTo>
                          <a:lnTo>
                            <a:pt x="153" y="128"/>
                          </a:lnTo>
                          <a:lnTo>
                            <a:pt x="155" y="136"/>
                          </a:lnTo>
                          <a:lnTo>
                            <a:pt x="157" y="145"/>
                          </a:lnTo>
                          <a:lnTo>
                            <a:pt x="159" y="153"/>
                          </a:lnTo>
                          <a:lnTo>
                            <a:pt x="160" y="158"/>
                          </a:lnTo>
                          <a:lnTo>
                            <a:pt x="161" y="162"/>
                          </a:lnTo>
                          <a:lnTo>
                            <a:pt x="161" y="166"/>
                          </a:lnTo>
                          <a:lnTo>
                            <a:pt x="162" y="167"/>
                          </a:lnTo>
                          <a:lnTo>
                            <a:pt x="167" y="163"/>
                          </a:lnTo>
                          <a:close/>
                        </a:path>
                      </a:pathLst>
                    </a:custGeom>
                    <a:solidFill>
                      <a:srgbClr val="0066FF"/>
                    </a:solidFill>
                    <a:ln w="12700">
                      <a:solidFill>
                        <a:schemeClr val="tx1"/>
                      </a:solidFill>
                      <a:round/>
                      <a:headEnd/>
                      <a:tailEnd/>
                    </a:ln>
                  </p:spPr>
                  <p:txBody>
                    <a:bodyPr/>
                    <a:lstStyle/>
                    <a:p>
                      <a:endParaRPr lang="sl-SI"/>
                    </a:p>
                  </p:txBody>
                </p:sp>
                <p:sp>
                  <p:nvSpPr>
                    <p:cNvPr id="231465" name="Freeform 41"/>
                    <p:cNvSpPr>
                      <a:spLocks/>
                    </p:cNvSpPr>
                    <p:nvPr/>
                  </p:nvSpPr>
                  <p:spPr bwMode="auto">
                    <a:xfrm>
                      <a:off x="2585" y="3366"/>
                      <a:ext cx="169" cy="168"/>
                    </a:xfrm>
                    <a:custGeom>
                      <a:avLst/>
                      <a:gdLst/>
                      <a:ahLst/>
                      <a:cxnLst>
                        <a:cxn ang="0">
                          <a:pos x="165" y="2"/>
                        </a:cxn>
                        <a:cxn ang="0">
                          <a:pos x="163" y="9"/>
                        </a:cxn>
                        <a:cxn ang="0">
                          <a:pos x="160" y="22"/>
                        </a:cxn>
                        <a:cxn ang="0">
                          <a:pos x="155" y="41"/>
                        </a:cxn>
                        <a:cxn ang="0">
                          <a:pos x="149" y="61"/>
                        </a:cxn>
                        <a:cxn ang="0">
                          <a:pos x="141" y="84"/>
                        </a:cxn>
                        <a:cxn ang="0">
                          <a:pos x="133" y="106"/>
                        </a:cxn>
                        <a:cxn ang="0">
                          <a:pos x="123" y="126"/>
                        </a:cxn>
                        <a:cxn ang="0">
                          <a:pos x="112" y="142"/>
                        </a:cxn>
                        <a:cxn ang="0">
                          <a:pos x="101" y="154"/>
                        </a:cxn>
                        <a:cxn ang="0">
                          <a:pos x="88" y="159"/>
                        </a:cxn>
                        <a:cxn ang="0">
                          <a:pos x="75" y="157"/>
                        </a:cxn>
                        <a:cxn ang="0">
                          <a:pos x="61" y="144"/>
                        </a:cxn>
                        <a:cxn ang="0">
                          <a:pos x="46" y="120"/>
                        </a:cxn>
                        <a:cxn ang="0">
                          <a:pos x="30" y="84"/>
                        </a:cxn>
                        <a:cxn ang="0">
                          <a:pos x="13" y="32"/>
                        </a:cxn>
                        <a:cxn ang="0">
                          <a:pos x="0" y="4"/>
                        </a:cxn>
                        <a:cxn ang="0">
                          <a:pos x="18" y="64"/>
                        </a:cxn>
                        <a:cxn ang="0">
                          <a:pos x="34" y="110"/>
                        </a:cxn>
                        <a:cxn ang="0">
                          <a:pos x="50" y="140"/>
                        </a:cxn>
                        <a:cxn ang="0">
                          <a:pos x="66" y="160"/>
                        </a:cxn>
                        <a:cxn ang="0">
                          <a:pos x="82" y="167"/>
                        </a:cxn>
                        <a:cxn ang="0">
                          <a:pos x="96" y="166"/>
                        </a:cxn>
                        <a:cxn ang="0">
                          <a:pos x="109" y="157"/>
                        </a:cxn>
                        <a:cxn ang="0">
                          <a:pos x="121" y="142"/>
                        </a:cxn>
                        <a:cxn ang="0">
                          <a:pos x="132" y="123"/>
                        </a:cxn>
                        <a:cxn ang="0">
                          <a:pos x="141" y="100"/>
                        </a:cxn>
                        <a:cxn ang="0">
                          <a:pos x="150" y="78"/>
                        </a:cxn>
                        <a:cxn ang="0">
                          <a:pos x="156" y="56"/>
                        </a:cxn>
                        <a:cxn ang="0">
                          <a:pos x="162" y="35"/>
                        </a:cxn>
                        <a:cxn ang="0">
                          <a:pos x="166" y="19"/>
                        </a:cxn>
                        <a:cxn ang="0">
                          <a:pos x="168" y="8"/>
                        </a:cxn>
                        <a:cxn ang="0">
                          <a:pos x="169" y="4"/>
                        </a:cxn>
                      </a:cxnLst>
                      <a:rect l="0" t="0" r="r" b="b"/>
                      <a:pathLst>
                        <a:path w="169" h="168">
                          <a:moveTo>
                            <a:pt x="165" y="0"/>
                          </a:moveTo>
                          <a:lnTo>
                            <a:pt x="165" y="2"/>
                          </a:lnTo>
                          <a:lnTo>
                            <a:pt x="164" y="5"/>
                          </a:lnTo>
                          <a:lnTo>
                            <a:pt x="163" y="9"/>
                          </a:lnTo>
                          <a:lnTo>
                            <a:pt x="162" y="15"/>
                          </a:lnTo>
                          <a:lnTo>
                            <a:pt x="160" y="22"/>
                          </a:lnTo>
                          <a:lnTo>
                            <a:pt x="158" y="32"/>
                          </a:lnTo>
                          <a:lnTo>
                            <a:pt x="155" y="41"/>
                          </a:lnTo>
                          <a:lnTo>
                            <a:pt x="152" y="50"/>
                          </a:lnTo>
                          <a:lnTo>
                            <a:pt x="149" y="61"/>
                          </a:lnTo>
                          <a:lnTo>
                            <a:pt x="146" y="73"/>
                          </a:lnTo>
                          <a:lnTo>
                            <a:pt x="141" y="84"/>
                          </a:lnTo>
                          <a:lnTo>
                            <a:pt x="138" y="95"/>
                          </a:lnTo>
                          <a:lnTo>
                            <a:pt x="133" y="106"/>
                          </a:lnTo>
                          <a:lnTo>
                            <a:pt x="128" y="115"/>
                          </a:lnTo>
                          <a:lnTo>
                            <a:pt x="123" y="126"/>
                          </a:lnTo>
                          <a:lnTo>
                            <a:pt x="119" y="135"/>
                          </a:lnTo>
                          <a:lnTo>
                            <a:pt x="112" y="142"/>
                          </a:lnTo>
                          <a:lnTo>
                            <a:pt x="107" y="149"/>
                          </a:lnTo>
                          <a:lnTo>
                            <a:pt x="101" y="154"/>
                          </a:lnTo>
                          <a:lnTo>
                            <a:pt x="95" y="157"/>
                          </a:lnTo>
                          <a:lnTo>
                            <a:pt x="88" y="159"/>
                          </a:lnTo>
                          <a:lnTo>
                            <a:pt x="82" y="159"/>
                          </a:lnTo>
                          <a:lnTo>
                            <a:pt x="75" y="157"/>
                          </a:lnTo>
                          <a:lnTo>
                            <a:pt x="69" y="151"/>
                          </a:lnTo>
                          <a:lnTo>
                            <a:pt x="61" y="144"/>
                          </a:lnTo>
                          <a:lnTo>
                            <a:pt x="53" y="133"/>
                          </a:lnTo>
                          <a:lnTo>
                            <a:pt x="46" y="120"/>
                          </a:lnTo>
                          <a:lnTo>
                            <a:pt x="38" y="103"/>
                          </a:lnTo>
                          <a:lnTo>
                            <a:pt x="30" y="84"/>
                          </a:lnTo>
                          <a:lnTo>
                            <a:pt x="22" y="59"/>
                          </a:lnTo>
                          <a:lnTo>
                            <a:pt x="13" y="32"/>
                          </a:lnTo>
                          <a:lnTo>
                            <a:pt x="5" y="0"/>
                          </a:lnTo>
                          <a:lnTo>
                            <a:pt x="0" y="4"/>
                          </a:lnTo>
                          <a:lnTo>
                            <a:pt x="9" y="36"/>
                          </a:lnTo>
                          <a:lnTo>
                            <a:pt x="18" y="64"/>
                          </a:lnTo>
                          <a:lnTo>
                            <a:pt x="26" y="89"/>
                          </a:lnTo>
                          <a:lnTo>
                            <a:pt x="34" y="110"/>
                          </a:lnTo>
                          <a:lnTo>
                            <a:pt x="43" y="126"/>
                          </a:lnTo>
                          <a:lnTo>
                            <a:pt x="50" y="140"/>
                          </a:lnTo>
                          <a:lnTo>
                            <a:pt x="58" y="151"/>
                          </a:lnTo>
                          <a:lnTo>
                            <a:pt x="66" y="160"/>
                          </a:lnTo>
                          <a:lnTo>
                            <a:pt x="74" y="165"/>
                          </a:lnTo>
                          <a:lnTo>
                            <a:pt x="82" y="167"/>
                          </a:lnTo>
                          <a:lnTo>
                            <a:pt x="89" y="168"/>
                          </a:lnTo>
                          <a:lnTo>
                            <a:pt x="96" y="166"/>
                          </a:lnTo>
                          <a:lnTo>
                            <a:pt x="102" y="162"/>
                          </a:lnTo>
                          <a:lnTo>
                            <a:pt x="109" y="157"/>
                          </a:lnTo>
                          <a:lnTo>
                            <a:pt x="115" y="150"/>
                          </a:lnTo>
                          <a:lnTo>
                            <a:pt x="121" y="142"/>
                          </a:lnTo>
                          <a:lnTo>
                            <a:pt x="127" y="133"/>
                          </a:lnTo>
                          <a:lnTo>
                            <a:pt x="132" y="123"/>
                          </a:lnTo>
                          <a:lnTo>
                            <a:pt x="137" y="112"/>
                          </a:lnTo>
                          <a:lnTo>
                            <a:pt x="141" y="100"/>
                          </a:lnTo>
                          <a:lnTo>
                            <a:pt x="146" y="89"/>
                          </a:lnTo>
                          <a:lnTo>
                            <a:pt x="150" y="78"/>
                          </a:lnTo>
                          <a:lnTo>
                            <a:pt x="153" y="67"/>
                          </a:lnTo>
                          <a:lnTo>
                            <a:pt x="156" y="56"/>
                          </a:lnTo>
                          <a:lnTo>
                            <a:pt x="160" y="45"/>
                          </a:lnTo>
                          <a:lnTo>
                            <a:pt x="162" y="35"/>
                          </a:lnTo>
                          <a:lnTo>
                            <a:pt x="164" y="26"/>
                          </a:lnTo>
                          <a:lnTo>
                            <a:pt x="166" y="19"/>
                          </a:lnTo>
                          <a:lnTo>
                            <a:pt x="167" y="12"/>
                          </a:lnTo>
                          <a:lnTo>
                            <a:pt x="168" y="8"/>
                          </a:lnTo>
                          <a:lnTo>
                            <a:pt x="169" y="5"/>
                          </a:lnTo>
                          <a:lnTo>
                            <a:pt x="169" y="4"/>
                          </a:lnTo>
                          <a:lnTo>
                            <a:pt x="165" y="0"/>
                          </a:lnTo>
                          <a:close/>
                        </a:path>
                      </a:pathLst>
                    </a:custGeom>
                    <a:solidFill>
                      <a:srgbClr val="0066FF"/>
                    </a:solidFill>
                    <a:ln w="12700" cap="flat" cmpd="sng">
                      <a:solidFill>
                        <a:schemeClr val="tx1"/>
                      </a:solidFill>
                      <a:prstDash val="solid"/>
                      <a:round/>
                      <a:headEnd type="none" w="med" len="med"/>
                      <a:tailEnd type="none" w="med" len="med"/>
                    </a:ln>
                    <a:effectLst/>
                  </p:spPr>
                  <p:txBody>
                    <a:bodyPr/>
                    <a:lstStyle/>
                    <a:p>
                      <a:endParaRPr lang="sl-SI"/>
                    </a:p>
                  </p:txBody>
                </p:sp>
              </p:grpSp>
              <p:sp>
                <p:nvSpPr>
                  <p:cNvPr id="231466" name="Rectangle 42"/>
                  <p:cNvSpPr>
                    <a:spLocks noChangeArrowheads="1"/>
                  </p:cNvSpPr>
                  <p:nvPr/>
                </p:nvSpPr>
                <p:spPr bwMode="auto">
                  <a:xfrm>
                    <a:off x="3623" y="1954"/>
                    <a:ext cx="299" cy="312"/>
                  </a:xfrm>
                  <a:prstGeom prst="rect">
                    <a:avLst/>
                  </a:prstGeom>
                  <a:noFill/>
                  <a:ln w="12700">
                    <a:solidFill>
                      <a:schemeClr val="tx1"/>
                    </a:solidFill>
                    <a:miter lim="800000"/>
                    <a:headEnd/>
                    <a:tailEnd/>
                  </a:ln>
                  <a:effectLst/>
                </p:spPr>
                <p:txBody>
                  <a:bodyPr wrap="none" anchor="ctr"/>
                  <a:lstStyle/>
                  <a:p>
                    <a:endParaRPr lang="sl-SI"/>
                  </a:p>
                </p:txBody>
              </p:sp>
              <p:sp>
                <p:nvSpPr>
                  <p:cNvPr id="231467" name="Line 43"/>
                  <p:cNvSpPr>
                    <a:spLocks noChangeShapeType="1"/>
                  </p:cNvSpPr>
                  <p:nvPr/>
                </p:nvSpPr>
                <p:spPr bwMode="auto">
                  <a:xfrm flipH="1">
                    <a:off x="3627" y="1953"/>
                    <a:ext cx="294" cy="306"/>
                  </a:xfrm>
                  <a:prstGeom prst="line">
                    <a:avLst/>
                  </a:prstGeom>
                  <a:noFill/>
                  <a:ln w="12700">
                    <a:solidFill>
                      <a:schemeClr val="tx1"/>
                    </a:solidFill>
                    <a:round/>
                    <a:headEnd/>
                    <a:tailEnd/>
                  </a:ln>
                  <a:effectLst/>
                </p:spPr>
                <p:txBody>
                  <a:bodyPr wrap="none" anchor="ctr"/>
                  <a:lstStyle/>
                  <a:p>
                    <a:endParaRPr lang="sl-SI"/>
                  </a:p>
                </p:txBody>
              </p:sp>
              <p:grpSp>
                <p:nvGrpSpPr>
                  <p:cNvPr id="14" name="Group 44"/>
                  <p:cNvGrpSpPr>
                    <a:grpSpLocks/>
                  </p:cNvGrpSpPr>
                  <p:nvPr/>
                </p:nvGrpSpPr>
                <p:grpSpPr bwMode="auto">
                  <a:xfrm>
                    <a:off x="3663" y="2031"/>
                    <a:ext cx="78" cy="33"/>
                    <a:chOff x="3627" y="2424"/>
                    <a:chExt cx="78" cy="33"/>
                  </a:xfrm>
                </p:grpSpPr>
                <p:sp>
                  <p:nvSpPr>
                    <p:cNvPr id="231469" name="Line 45"/>
                    <p:cNvSpPr>
                      <a:spLocks noChangeShapeType="1"/>
                    </p:cNvSpPr>
                    <p:nvPr/>
                  </p:nvSpPr>
                  <p:spPr bwMode="auto">
                    <a:xfrm>
                      <a:off x="3627" y="2424"/>
                      <a:ext cx="78" cy="0"/>
                    </a:xfrm>
                    <a:prstGeom prst="line">
                      <a:avLst/>
                    </a:prstGeom>
                    <a:noFill/>
                    <a:ln w="12700">
                      <a:solidFill>
                        <a:schemeClr val="tx1"/>
                      </a:solidFill>
                      <a:round/>
                      <a:headEnd/>
                      <a:tailEnd/>
                    </a:ln>
                    <a:effectLst/>
                  </p:spPr>
                  <p:txBody>
                    <a:bodyPr wrap="none" anchor="ctr"/>
                    <a:lstStyle/>
                    <a:p>
                      <a:endParaRPr lang="sl-SI"/>
                    </a:p>
                  </p:txBody>
                </p:sp>
                <p:sp>
                  <p:nvSpPr>
                    <p:cNvPr id="231470" name="Line 46"/>
                    <p:cNvSpPr>
                      <a:spLocks noChangeShapeType="1"/>
                    </p:cNvSpPr>
                    <p:nvPr/>
                  </p:nvSpPr>
                  <p:spPr bwMode="auto">
                    <a:xfrm>
                      <a:off x="3627" y="2457"/>
                      <a:ext cx="78" cy="0"/>
                    </a:xfrm>
                    <a:prstGeom prst="line">
                      <a:avLst/>
                    </a:prstGeom>
                    <a:noFill/>
                    <a:ln w="12700">
                      <a:solidFill>
                        <a:schemeClr val="tx1"/>
                      </a:solidFill>
                      <a:round/>
                      <a:headEnd/>
                      <a:tailEnd/>
                    </a:ln>
                    <a:effectLst/>
                  </p:spPr>
                  <p:txBody>
                    <a:bodyPr wrap="none" anchor="ctr"/>
                    <a:lstStyle/>
                    <a:p>
                      <a:endParaRPr lang="sl-SI"/>
                    </a:p>
                  </p:txBody>
                </p:sp>
              </p:grpSp>
            </p:grpSp>
            <p:grpSp>
              <p:nvGrpSpPr>
                <p:cNvPr id="15" name="Group 47"/>
                <p:cNvGrpSpPr>
                  <a:grpSpLocks/>
                </p:cNvGrpSpPr>
                <p:nvPr/>
              </p:nvGrpSpPr>
              <p:grpSpPr bwMode="auto">
                <a:xfrm flipH="1" flipV="1">
                  <a:off x="663" y="2017"/>
                  <a:ext cx="299" cy="313"/>
                  <a:chOff x="3623" y="1953"/>
                  <a:chExt cx="299" cy="313"/>
                </a:xfrm>
              </p:grpSpPr>
              <p:grpSp>
                <p:nvGrpSpPr>
                  <p:cNvPr id="16" name="Group 48"/>
                  <p:cNvGrpSpPr>
                    <a:grpSpLocks/>
                  </p:cNvGrpSpPr>
                  <p:nvPr/>
                </p:nvGrpSpPr>
                <p:grpSpPr bwMode="auto">
                  <a:xfrm>
                    <a:off x="3761" y="2139"/>
                    <a:ext cx="139" cy="82"/>
                    <a:chOff x="2429" y="3209"/>
                    <a:chExt cx="325" cy="325"/>
                  </a:xfrm>
                </p:grpSpPr>
                <p:sp>
                  <p:nvSpPr>
                    <p:cNvPr id="231473" name="Freeform 49"/>
                    <p:cNvSpPr>
                      <a:spLocks/>
                    </p:cNvSpPr>
                    <p:nvPr/>
                  </p:nvSpPr>
                  <p:spPr bwMode="auto">
                    <a:xfrm>
                      <a:off x="2429" y="3209"/>
                      <a:ext cx="167" cy="168"/>
                    </a:xfrm>
                    <a:custGeom>
                      <a:avLst/>
                      <a:gdLst/>
                      <a:ahLst/>
                      <a:cxnLst>
                        <a:cxn ang="0">
                          <a:pos x="167" y="162"/>
                        </a:cxn>
                        <a:cxn ang="0">
                          <a:pos x="165" y="155"/>
                        </a:cxn>
                        <a:cxn ang="0">
                          <a:pos x="161" y="141"/>
                        </a:cxn>
                        <a:cxn ang="0">
                          <a:pos x="157" y="122"/>
                        </a:cxn>
                        <a:cxn ang="0">
                          <a:pos x="150" y="101"/>
                        </a:cxn>
                        <a:cxn ang="0">
                          <a:pos x="143" y="78"/>
                        </a:cxn>
                        <a:cxn ang="0">
                          <a:pos x="134" y="56"/>
                        </a:cxn>
                        <a:cxn ang="0">
                          <a:pos x="124" y="34"/>
                        </a:cxn>
                        <a:cxn ang="0">
                          <a:pos x="114" y="17"/>
                        </a:cxn>
                        <a:cxn ang="0">
                          <a:pos x="101" y="5"/>
                        </a:cxn>
                        <a:cxn ang="0">
                          <a:pos x="88" y="0"/>
                        </a:cxn>
                        <a:cxn ang="0">
                          <a:pos x="72" y="2"/>
                        </a:cxn>
                        <a:cxn ang="0">
                          <a:pos x="57" y="16"/>
                        </a:cxn>
                        <a:cxn ang="0">
                          <a:pos x="42" y="41"/>
                        </a:cxn>
                        <a:cxn ang="0">
                          <a:pos x="26" y="79"/>
                        </a:cxn>
                        <a:cxn ang="0">
                          <a:pos x="8" y="131"/>
                        </a:cxn>
                        <a:cxn ang="0">
                          <a:pos x="4" y="168"/>
                        </a:cxn>
                        <a:cxn ang="0">
                          <a:pos x="21" y="108"/>
                        </a:cxn>
                        <a:cxn ang="0">
                          <a:pos x="38" y="64"/>
                        </a:cxn>
                        <a:cxn ang="0">
                          <a:pos x="53" y="34"/>
                        </a:cxn>
                        <a:cxn ang="0">
                          <a:pos x="67" y="16"/>
                        </a:cxn>
                        <a:cxn ang="0">
                          <a:pos x="80" y="8"/>
                        </a:cxn>
                        <a:cxn ang="0">
                          <a:pos x="93" y="11"/>
                        </a:cxn>
                        <a:cxn ang="0">
                          <a:pos x="105" y="18"/>
                        </a:cxn>
                        <a:cxn ang="0">
                          <a:pos x="116" y="32"/>
                        </a:cxn>
                        <a:cxn ang="0">
                          <a:pos x="126" y="51"/>
                        </a:cxn>
                        <a:cxn ang="0">
                          <a:pos x="135" y="72"/>
                        </a:cxn>
                        <a:cxn ang="0">
                          <a:pos x="143" y="94"/>
                        </a:cxn>
                        <a:cxn ang="0">
                          <a:pos x="149" y="117"/>
                        </a:cxn>
                        <a:cxn ang="0">
                          <a:pos x="155" y="136"/>
                        </a:cxn>
                        <a:cxn ang="0">
                          <a:pos x="159" y="153"/>
                        </a:cxn>
                        <a:cxn ang="0">
                          <a:pos x="161" y="162"/>
                        </a:cxn>
                        <a:cxn ang="0">
                          <a:pos x="162" y="167"/>
                        </a:cxn>
                      </a:cxnLst>
                      <a:rect l="0" t="0" r="r" b="b"/>
                      <a:pathLst>
                        <a:path w="167" h="168">
                          <a:moveTo>
                            <a:pt x="167" y="163"/>
                          </a:moveTo>
                          <a:lnTo>
                            <a:pt x="167" y="162"/>
                          </a:lnTo>
                          <a:lnTo>
                            <a:pt x="166" y="159"/>
                          </a:lnTo>
                          <a:lnTo>
                            <a:pt x="165" y="155"/>
                          </a:lnTo>
                          <a:lnTo>
                            <a:pt x="163" y="148"/>
                          </a:lnTo>
                          <a:lnTo>
                            <a:pt x="161" y="141"/>
                          </a:lnTo>
                          <a:lnTo>
                            <a:pt x="159" y="132"/>
                          </a:lnTo>
                          <a:lnTo>
                            <a:pt x="157" y="122"/>
                          </a:lnTo>
                          <a:lnTo>
                            <a:pt x="154" y="111"/>
                          </a:lnTo>
                          <a:lnTo>
                            <a:pt x="150" y="101"/>
                          </a:lnTo>
                          <a:lnTo>
                            <a:pt x="147" y="90"/>
                          </a:lnTo>
                          <a:lnTo>
                            <a:pt x="143" y="78"/>
                          </a:lnTo>
                          <a:lnTo>
                            <a:pt x="139" y="67"/>
                          </a:lnTo>
                          <a:lnTo>
                            <a:pt x="134" y="56"/>
                          </a:lnTo>
                          <a:lnTo>
                            <a:pt x="130" y="45"/>
                          </a:lnTo>
                          <a:lnTo>
                            <a:pt x="124" y="34"/>
                          </a:lnTo>
                          <a:lnTo>
                            <a:pt x="119" y="26"/>
                          </a:lnTo>
                          <a:lnTo>
                            <a:pt x="114" y="17"/>
                          </a:lnTo>
                          <a:lnTo>
                            <a:pt x="107" y="11"/>
                          </a:lnTo>
                          <a:lnTo>
                            <a:pt x="101" y="5"/>
                          </a:lnTo>
                          <a:lnTo>
                            <a:pt x="94" y="1"/>
                          </a:lnTo>
                          <a:lnTo>
                            <a:pt x="88" y="0"/>
                          </a:lnTo>
                          <a:lnTo>
                            <a:pt x="80" y="0"/>
                          </a:lnTo>
                          <a:lnTo>
                            <a:pt x="72" y="2"/>
                          </a:lnTo>
                          <a:lnTo>
                            <a:pt x="65" y="7"/>
                          </a:lnTo>
                          <a:lnTo>
                            <a:pt x="57" y="16"/>
                          </a:lnTo>
                          <a:lnTo>
                            <a:pt x="50" y="27"/>
                          </a:lnTo>
                          <a:lnTo>
                            <a:pt x="42" y="41"/>
                          </a:lnTo>
                          <a:lnTo>
                            <a:pt x="33" y="58"/>
                          </a:lnTo>
                          <a:lnTo>
                            <a:pt x="26" y="79"/>
                          </a:lnTo>
                          <a:lnTo>
                            <a:pt x="17" y="103"/>
                          </a:lnTo>
                          <a:lnTo>
                            <a:pt x="8" y="131"/>
                          </a:lnTo>
                          <a:lnTo>
                            <a:pt x="0" y="163"/>
                          </a:lnTo>
                          <a:lnTo>
                            <a:pt x="4" y="168"/>
                          </a:lnTo>
                          <a:lnTo>
                            <a:pt x="13" y="135"/>
                          </a:lnTo>
                          <a:lnTo>
                            <a:pt x="21" y="108"/>
                          </a:lnTo>
                          <a:lnTo>
                            <a:pt x="29" y="84"/>
                          </a:lnTo>
                          <a:lnTo>
                            <a:pt x="38" y="64"/>
                          </a:lnTo>
                          <a:lnTo>
                            <a:pt x="45" y="47"/>
                          </a:lnTo>
                          <a:lnTo>
                            <a:pt x="53" y="34"/>
                          </a:lnTo>
                          <a:lnTo>
                            <a:pt x="60" y="24"/>
                          </a:lnTo>
                          <a:lnTo>
                            <a:pt x="67" y="16"/>
                          </a:lnTo>
                          <a:lnTo>
                            <a:pt x="73" y="12"/>
                          </a:lnTo>
                          <a:lnTo>
                            <a:pt x="80" y="8"/>
                          </a:lnTo>
                          <a:lnTo>
                            <a:pt x="86" y="8"/>
                          </a:lnTo>
                          <a:lnTo>
                            <a:pt x="93" y="11"/>
                          </a:lnTo>
                          <a:lnTo>
                            <a:pt x="99" y="14"/>
                          </a:lnTo>
                          <a:lnTo>
                            <a:pt x="105" y="18"/>
                          </a:lnTo>
                          <a:lnTo>
                            <a:pt x="110" y="25"/>
                          </a:lnTo>
                          <a:lnTo>
                            <a:pt x="116" y="32"/>
                          </a:lnTo>
                          <a:lnTo>
                            <a:pt x="121" y="41"/>
                          </a:lnTo>
                          <a:lnTo>
                            <a:pt x="126" y="51"/>
                          </a:lnTo>
                          <a:lnTo>
                            <a:pt x="131" y="62"/>
                          </a:lnTo>
                          <a:lnTo>
                            <a:pt x="135" y="72"/>
                          </a:lnTo>
                          <a:lnTo>
                            <a:pt x="139" y="83"/>
                          </a:lnTo>
                          <a:lnTo>
                            <a:pt x="143" y="94"/>
                          </a:lnTo>
                          <a:lnTo>
                            <a:pt x="146" y="105"/>
                          </a:lnTo>
                          <a:lnTo>
                            <a:pt x="149" y="117"/>
                          </a:lnTo>
                          <a:lnTo>
                            <a:pt x="153" y="128"/>
                          </a:lnTo>
                          <a:lnTo>
                            <a:pt x="155" y="136"/>
                          </a:lnTo>
                          <a:lnTo>
                            <a:pt x="157" y="145"/>
                          </a:lnTo>
                          <a:lnTo>
                            <a:pt x="159" y="153"/>
                          </a:lnTo>
                          <a:lnTo>
                            <a:pt x="160" y="158"/>
                          </a:lnTo>
                          <a:lnTo>
                            <a:pt x="161" y="162"/>
                          </a:lnTo>
                          <a:lnTo>
                            <a:pt x="161" y="166"/>
                          </a:lnTo>
                          <a:lnTo>
                            <a:pt x="162" y="167"/>
                          </a:lnTo>
                          <a:lnTo>
                            <a:pt x="167" y="163"/>
                          </a:lnTo>
                          <a:close/>
                        </a:path>
                      </a:pathLst>
                    </a:custGeom>
                    <a:solidFill>
                      <a:srgbClr val="0066FF"/>
                    </a:solidFill>
                    <a:ln w="12700">
                      <a:solidFill>
                        <a:schemeClr val="tx1"/>
                      </a:solidFill>
                      <a:round/>
                      <a:headEnd/>
                      <a:tailEnd/>
                    </a:ln>
                  </p:spPr>
                  <p:txBody>
                    <a:bodyPr/>
                    <a:lstStyle/>
                    <a:p>
                      <a:endParaRPr lang="sl-SI"/>
                    </a:p>
                  </p:txBody>
                </p:sp>
                <p:sp>
                  <p:nvSpPr>
                    <p:cNvPr id="231474" name="Freeform 50"/>
                    <p:cNvSpPr>
                      <a:spLocks/>
                    </p:cNvSpPr>
                    <p:nvPr/>
                  </p:nvSpPr>
                  <p:spPr bwMode="auto">
                    <a:xfrm>
                      <a:off x="2585" y="3366"/>
                      <a:ext cx="169" cy="168"/>
                    </a:xfrm>
                    <a:custGeom>
                      <a:avLst/>
                      <a:gdLst/>
                      <a:ahLst/>
                      <a:cxnLst>
                        <a:cxn ang="0">
                          <a:pos x="165" y="2"/>
                        </a:cxn>
                        <a:cxn ang="0">
                          <a:pos x="163" y="9"/>
                        </a:cxn>
                        <a:cxn ang="0">
                          <a:pos x="160" y="22"/>
                        </a:cxn>
                        <a:cxn ang="0">
                          <a:pos x="155" y="41"/>
                        </a:cxn>
                        <a:cxn ang="0">
                          <a:pos x="149" y="61"/>
                        </a:cxn>
                        <a:cxn ang="0">
                          <a:pos x="141" y="84"/>
                        </a:cxn>
                        <a:cxn ang="0">
                          <a:pos x="133" y="106"/>
                        </a:cxn>
                        <a:cxn ang="0">
                          <a:pos x="123" y="126"/>
                        </a:cxn>
                        <a:cxn ang="0">
                          <a:pos x="112" y="142"/>
                        </a:cxn>
                        <a:cxn ang="0">
                          <a:pos x="101" y="154"/>
                        </a:cxn>
                        <a:cxn ang="0">
                          <a:pos x="88" y="159"/>
                        </a:cxn>
                        <a:cxn ang="0">
                          <a:pos x="75" y="157"/>
                        </a:cxn>
                        <a:cxn ang="0">
                          <a:pos x="61" y="144"/>
                        </a:cxn>
                        <a:cxn ang="0">
                          <a:pos x="46" y="120"/>
                        </a:cxn>
                        <a:cxn ang="0">
                          <a:pos x="30" y="84"/>
                        </a:cxn>
                        <a:cxn ang="0">
                          <a:pos x="13" y="32"/>
                        </a:cxn>
                        <a:cxn ang="0">
                          <a:pos x="0" y="4"/>
                        </a:cxn>
                        <a:cxn ang="0">
                          <a:pos x="18" y="64"/>
                        </a:cxn>
                        <a:cxn ang="0">
                          <a:pos x="34" y="110"/>
                        </a:cxn>
                        <a:cxn ang="0">
                          <a:pos x="50" y="140"/>
                        </a:cxn>
                        <a:cxn ang="0">
                          <a:pos x="66" y="160"/>
                        </a:cxn>
                        <a:cxn ang="0">
                          <a:pos x="82" y="167"/>
                        </a:cxn>
                        <a:cxn ang="0">
                          <a:pos x="96" y="166"/>
                        </a:cxn>
                        <a:cxn ang="0">
                          <a:pos x="109" y="157"/>
                        </a:cxn>
                        <a:cxn ang="0">
                          <a:pos x="121" y="142"/>
                        </a:cxn>
                        <a:cxn ang="0">
                          <a:pos x="132" y="123"/>
                        </a:cxn>
                        <a:cxn ang="0">
                          <a:pos x="141" y="100"/>
                        </a:cxn>
                        <a:cxn ang="0">
                          <a:pos x="150" y="78"/>
                        </a:cxn>
                        <a:cxn ang="0">
                          <a:pos x="156" y="56"/>
                        </a:cxn>
                        <a:cxn ang="0">
                          <a:pos x="162" y="35"/>
                        </a:cxn>
                        <a:cxn ang="0">
                          <a:pos x="166" y="19"/>
                        </a:cxn>
                        <a:cxn ang="0">
                          <a:pos x="168" y="8"/>
                        </a:cxn>
                        <a:cxn ang="0">
                          <a:pos x="169" y="4"/>
                        </a:cxn>
                      </a:cxnLst>
                      <a:rect l="0" t="0" r="r" b="b"/>
                      <a:pathLst>
                        <a:path w="169" h="168">
                          <a:moveTo>
                            <a:pt x="165" y="0"/>
                          </a:moveTo>
                          <a:lnTo>
                            <a:pt x="165" y="2"/>
                          </a:lnTo>
                          <a:lnTo>
                            <a:pt x="164" y="5"/>
                          </a:lnTo>
                          <a:lnTo>
                            <a:pt x="163" y="9"/>
                          </a:lnTo>
                          <a:lnTo>
                            <a:pt x="162" y="15"/>
                          </a:lnTo>
                          <a:lnTo>
                            <a:pt x="160" y="22"/>
                          </a:lnTo>
                          <a:lnTo>
                            <a:pt x="158" y="32"/>
                          </a:lnTo>
                          <a:lnTo>
                            <a:pt x="155" y="41"/>
                          </a:lnTo>
                          <a:lnTo>
                            <a:pt x="152" y="50"/>
                          </a:lnTo>
                          <a:lnTo>
                            <a:pt x="149" y="61"/>
                          </a:lnTo>
                          <a:lnTo>
                            <a:pt x="146" y="73"/>
                          </a:lnTo>
                          <a:lnTo>
                            <a:pt x="141" y="84"/>
                          </a:lnTo>
                          <a:lnTo>
                            <a:pt x="138" y="95"/>
                          </a:lnTo>
                          <a:lnTo>
                            <a:pt x="133" y="106"/>
                          </a:lnTo>
                          <a:lnTo>
                            <a:pt x="128" y="115"/>
                          </a:lnTo>
                          <a:lnTo>
                            <a:pt x="123" y="126"/>
                          </a:lnTo>
                          <a:lnTo>
                            <a:pt x="119" y="135"/>
                          </a:lnTo>
                          <a:lnTo>
                            <a:pt x="112" y="142"/>
                          </a:lnTo>
                          <a:lnTo>
                            <a:pt x="107" y="149"/>
                          </a:lnTo>
                          <a:lnTo>
                            <a:pt x="101" y="154"/>
                          </a:lnTo>
                          <a:lnTo>
                            <a:pt x="95" y="157"/>
                          </a:lnTo>
                          <a:lnTo>
                            <a:pt x="88" y="159"/>
                          </a:lnTo>
                          <a:lnTo>
                            <a:pt x="82" y="159"/>
                          </a:lnTo>
                          <a:lnTo>
                            <a:pt x="75" y="157"/>
                          </a:lnTo>
                          <a:lnTo>
                            <a:pt x="69" y="151"/>
                          </a:lnTo>
                          <a:lnTo>
                            <a:pt x="61" y="144"/>
                          </a:lnTo>
                          <a:lnTo>
                            <a:pt x="53" y="133"/>
                          </a:lnTo>
                          <a:lnTo>
                            <a:pt x="46" y="120"/>
                          </a:lnTo>
                          <a:lnTo>
                            <a:pt x="38" y="103"/>
                          </a:lnTo>
                          <a:lnTo>
                            <a:pt x="30" y="84"/>
                          </a:lnTo>
                          <a:lnTo>
                            <a:pt x="22" y="59"/>
                          </a:lnTo>
                          <a:lnTo>
                            <a:pt x="13" y="32"/>
                          </a:lnTo>
                          <a:lnTo>
                            <a:pt x="5" y="0"/>
                          </a:lnTo>
                          <a:lnTo>
                            <a:pt x="0" y="4"/>
                          </a:lnTo>
                          <a:lnTo>
                            <a:pt x="9" y="36"/>
                          </a:lnTo>
                          <a:lnTo>
                            <a:pt x="18" y="64"/>
                          </a:lnTo>
                          <a:lnTo>
                            <a:pt x="26" y="89"/>
                          </a:lnTo>
                          <a:lnTo>
                            <a:pt x="34" y="110"/>
                          </a:lnTo>
                          <a:lnTo>
                            <a:pt x="43" y="126"/>
                          </a:lnTo>
                          <a:lnTo>
                            <a:pt x="50" y="140"/>
                          </a:lnTo>
                          <a:lnTo>
                            <a:pt x="58" y="151"/>
                          </a:lnTo>
                          <a:lnTo>
                            <a:pt x="66" y="160"/>
                          </a:lnTo>
                          <a:lnTo>
                            <a:pt x="74" y="165"/>
                          </a:lnTo>
                          <a:lnTo>
                            <a:pt x="82" y="167"/>
                          </a:lnTo>
                          <a:lnTo>
                            <a:pt x="89" y="168"/>
                          </a:lnTo>
                          <a:lnTo>
                            <a:pt x="96" y="166"/>
                          </a:lnTo>
                          <a:lnTo>
                            <a:pt x="102" y="162"/>
                          </a:lnTo>
                          <a:lnTo>
                            <a:pt x="109" y="157"/>
                          </a:lnTo>
                          <a:lnTo>
                            <a:pt x="115" y="150"/>
                          </a:lnTo>
                          <a:lnTo>
                            <a:pt x="121" y="142"/>
                          </a:lnTo>
                          <a:lnTo>
                            <a:pt x="127" y="133"/>
                          </a:lnTo>
                          <a:lnTo>
                            <a:pt x="132" y="123"/>
                          </a:lnTo>
                          <a:lnTo>
                            <a:pt x="137" y="112"/>
                          </a:lnTo>
                          <a:lnTo>
                            <a:pt x="141" y="100"/>
                          </a:lnTo>
                          <a:lnTo>
                            <a:pt x="146" y="89"/>
                          </a:lnTo>
                          <a:lnTo>
                            <a:pt x="150" y="78"/>
                          </a:lnTo>
                          <a:lnTo>
                            <a:pt x="153" y="67"/>
                          </a:lnTo>
                          <a:lnTo>
                            <a:pt x="156" y="56"/>
                          </a:lnTo>
                          <a:lnTo>
                            <a:pt x="160" y="45"/>
                          </a:lnTo>
                          <a:lnTo>
                            <a:pt x="162" y="35"/>
                          </a:lnTo>
                          <a:lnTo>
                            <a:pt x="164" y="26"/>
                          </a:lnTo>
                          <a:lnTo>
                            <a:pt x="166" y="19"/>
                          </a:lnTo>
                          <a:lnTo>
                            <a:pt x="167" y="12"/>
                          </a:lnTo>
                          <a:lnTo>
                            <a:pt x="168" y="8"/>
                          </a:lnTo>
                          <a:lnTo>
                            <a:pt x="169" y="5"/>
                          </a:lnTo>
                          <a:lnTo>
                            <a:pt x="169" y="4"/>
                          </a:lnTo>
                          <a:lnTo>
                            <a:pt x="165" y="0"/>
                          </a:lnTo>
                          <a:close/>
                        </a:path>
                      </a:pathLst>
                    </a:custGeom>
                    <a:solidFill>
                      <a:srgbClr val="0066FF"/>
                    </a:solidFill>
                    <a:ln w="12700" cap="flat" cmpd="sng">
                      <a:solidFill>
                        <a:schemeClr val="tx1"/>
                      </a:solidFill>
                      <a:prstDash val="solid"/>
                      <a:round/>
                      <a:headEnd type="none" w="med" len="med"/>
                      <a:tailEnd type="none" w="med" len="med"/>
                    </a:ln>
                    <a:effectLst/>
                  </p:spPr>
                  <p:txBody>
                    <a:bodyPr/>
                    <a:lstStyle/>
                    <a:p>
                      <a:endParaRPr lang="sl-SI"/>
                    </a:p>
                  </p:txBody>
                </p:sp>
              </p:grpSp>
              <p:sp>
                <p:nvSpPr>
                  <p:cNvPr id="231475" name="Rectangle 51"/>
                  <p:cNvSpPr>
                    <a:spLocks noChangeArrowheads="1"/>
                  </p:cNvSpPr>
                  <p:nvPr/>
                </p:nvSpPr>
                <p:spPr bwMode="auto">
                  <a:xfrm>
                    <a:off x="3623" y="1954"/>
                    <a:ext cx="299" cy="312"/>
                  </a:xfrm>
                  <a:prstGeom prst="rect">
                    <a:avLst/>
                  </a:prstGeom>
                  <a:noFill/>
                  <a:ln w="12700">
                    <a:solidFill>
                      <a:schemeClr val="tx1"/>
                    </a:solidFill>
                    <a:miter lim="800000"/>
                    <a:headEnd/>
                    <a:tailEnd/>
                  </a:ln>
                  <a:effectLst/>
                </p:spPr>
                <p:txBody>
                  <a:bodyPr wrap="none" anchor="ctr"/>
                  <a:lstStyle/>
                  <a:p>
                    <a:endParaRPr lang="sl-SI"/>
                  </a:p>
                </p:txBody>
              </p:sp>
              <p:sp>
                <p:nvSpPr>
                  <p:cNvPr id="231476" name="Line 52"/>
                  <p:cNvSpPr>
                    <a:spLocks noChangeShapeType="1"/>
                  </p:cNvSpPr>
                  <p:nvPr/>
                </p:nvSpPr>
                <p:spPr bwMode="auto">
                  <a:xfrm flipH="1">
                    <a:off x="3627" y="1953"/>
                    <a:ext cx="294" cy="306"/>
                  </a:xfrm>
                  <a:prstGeom prst="line">
                    <a:avLst/>
                  </a:prstGeom>
                  <a:noFill/>
                  <a:ln w="12700">
                    <a:solidFill>
                      <a:schemeClr val="tx1"/>
                    </a:solidFill>
                    <a:round/>
                    <a:headEnd/>
                    <a:tailEnd/>
                  </a:ln>
                  <a:effectLst/>
                </p:spPr>
                <p:txBody>
                  <a:bodyPr wrap="none" anchor="ctr"/>
                  <a:lstStyle/>
                  <a:p>
                    <a:endParaRPr lang="sl-SI"/>
                  </a:p>
                </p:txBody>
              </p:sp>
              <p:grpSp>
                <p:nvGrpSpPr>
                  <p:cNvPr id="17" name="Group 53"/>
                  <p:cNvGrpSpPr>
                    <a:grpSpLocks/>
                  </p:cNvGrpSpPr>
                  <p:nvPr/>
                </p:nvGrpSpPr>
                <p:grpSpPr bwMode="auto">
                  <a:xfrm>
                    <a:off x="3663" y="2031"/>
                    <a:ext cx="78" cy="33"/>
                    <a:chOff x="3627" y="2424"/>
                    <a:chExt cx="78" cy="33"/>
                  </a:xfrm>
                </p:grpSpPr>
                <p:sp>
                  <p:nvSpPr>
                    <p:cNvPr id="231478" name="Line 54"/>
                    <p:cNvSpPr>
                      <a:spLocks noChangeShapeType="1"/>
                    </p:cNvSpPr>
                    <p:nvPr/>
                  </p:nvSpPr>
                  <p:spPr bwMode="auto">
                    <a:xfrm>
                      <a:off x="3627" y="2424"/>
                      <a:ext cx="78" cy="0"/>
                    </a:xfrm>
                    <a:prstGeom prst="line">
                      <a:avLst/>
                    </a:prstGeom>
                    <a:noFill/>
                    <a:ln w="12700">
                      <a:solidFill>
                        <a:schemeClr val="tx1"/>
                      </a:solidFill>
                      <a:round/>
                      <a:headEnd/>
                      <a:tailEnd/>
                    </a:ln>
                    <a:effectLst/>
                  </p:spPr>
                  <p:txBody>
                    <a:bodyPr wrap="none" anchor="ctr"/>
                    <a:lstStyle/>
                    <a:p>
                      <a:endParaRPr lang="sl-SI"/>
                    </a:p>
                  </p:txBody>
                </p:sp>
                <p:sp>
                  <p:nvSpPr>
                    <p:cNvPr id="231479" name="Line 55"/>
                    <p:cNvSpPr>
                      <a:spLocks noChangeShapeType="1"/>
                    </p:cNvSpPr>
                    <p:nvPr/>
                  </p:nvSpPr>
                  <p:spPr bwMode="auto">
                    <a:xfrm>
                      <a:off x="3627" y="2457"/>
                      <a:ext cx="78" cy="0"/>
                    </a:xfrm>
                    <a:prstGeom prst="line">
                      <a:avLst/>
                    </a:prstGeom>
                    <a:noFill/>
                    <a:ln w="12700">
                      <a:solidFill>
                        <a:schemeClr val="tx1"/>
                      </a:solidFill>
                      <a:round/>
                      <a:headEnd/>
                      <a:tailEnd/>
                    </a:ln>
                    <a:effectLst/>
                  </p:spPr>
                  <p:txBody>
                    <a:bodyPr wrap="none" anchor="ctr"/>
                    <a:lstStyle/>
                    <a:p>
                      <a:endParaRPr lang="sl-SI"/>
                    </a:p>
                  </p:txBody>
                </p:sp>
              </p:grpSp>
            </p:grpSp>
            <p:sp>
              <p:nvSpPr>
                <p:cNvPr id="231480" name="Line 56"/>
                <p:cNvSpPr>
                  <a:spLocks noChangeShapeType="1"/>
                </p:cNvSpPr>
                <p:nvPr/>
              </p:nvSpPr>
              <p:spPr bwMode="auto">
                <a:xfrm flipH="1">
                  <a:off x="544" y="2176"/>
                  <a:ext cx="120" cy="0"/>
                </a:xfrm>
                <a:prstGeom prst="line">
                  <a:avLst/>
                </a:prstGeom>
                <a:noFill/>
                <a:ln w="12700">
                  <a:solidFill>
                    <a:schemeClr val="tx1"/>
                  </a:solidFill>
                  <a:round/>
                  <a:headEnd/>
                  <a:tailEnd/>
                </a:ln>
                <a:effectLst/>
              </p:spPr>
              <p:txBody>
                <a:bodyPr wrap="none" anchor="ctr"/>
                <a:lstStyle/>
                <a:p>
                  <a:endParaRPr lang="sl-SI"/>
                </a:p>
              </p:txBody>
            </p:sp>
            <p:sp>
              <p:nvSpPr>
                <p:cNvPr id="231481" name="Line 57"/>
                <p:cNvSpPr>
                  <a:spLocks noChangeShapeType="1"/>
                </p:cNvSpPr>
                <p:nvPr/>
              </p:nvSpPr>
              <p:spPr bwMode="auto">
                <a:xfrm flipH="1">
                  <a:off x="288" y="2184"/>
                  <a:ext cx="120" cy="0"/>
                </a:xfrm>
                <a:prstGeom prst="line">
                  <a:avLst/>
                </a:prstGeom>
                <a:noFill/>
                <a:ln w="12700">
                  <a:solidFill>
                    <a:schemeClr val="tx1"/>
                  </a:solidFill>
                  <a:round/>
                  <a:headEnd/>
                  <a:tailEnd/>
                </a:ln>
                <a:effectLst/>
              </p:spPr>
              <p:txBody>
                <a:bodyPr wrap="none" anchor="ctr"/>
                <a:lstStyle/>
                <a:p>
                  <a:endParaRPr lang="sl-SI"/>
                </a:p>
              </p:txBody>
            </p:sp>
            <p:sp>
              <p:nvSpPr>
                <p:cNvPr id="231482" name="Line 58"/>
                <p:cNvSpPr>
                  <a:spLocks noChangeShapeType="1"/>
                </p:cNvSpPr>
                <p:nvPr/>
              </p:nvSpPr>
              <p:spPr bwMode="auto">
                <a:xfrm flipV="1">
                  <a:off x="408" y="2110"/>
                  <a:ext cx="128" cy="74"/>
                </a:xfrm>
                <a:prstGeom prst="line">
                  <a:avLst/>
                </a:prstGeom>
                <a:noFill/>
                <a:ln w="12700">
                  <a:solidFill>
                    <a:schemeClr val="tx1"/>
                  </a:solidFill>
                  <a:round/>
                  <a:headEnd/>
                  <a:tailEnd/>
                </a:ln>
                <a:effectLst/>
              </p:spPr>
              <p:txBody>
                <a:bodyPr wrap="none" anchor="ctr"/>
                <a:lstStyle/>
                <a:p>
                  <a:endParaRPr lang="sl-SI"/>
                </a:p>
              </p:txBody>
            </p:sp>
            <p:sp>
              <p:nvSpPr>
                <p:cNvPr id="231483" name="Line 59"/>
                <p:cNvSpPr>
                  <a:spLocks noChangeShapeType="1"/>
                </p:cNvSpPr>
                <p:nvPr/>
              </p:nvSpPr>
              <p:spPr bwMode="auto">
                <a:xfrm>
                  <a:off x="960" y="2176"/>
                  <a:ext cx="768" cy="0"/>
                </a:xfrm>
                <a:prstGeom prst="line">
                  <a:avLst/>
                </a:prstGeom>
                <a:noFill/>
                <a:ln w="12700">
                  <a:solidFill>
                    <a:schemeClr val="tx1"/>
                  </a:solidFill>
                  <a:round/>
                  <a:headEnd/>
                  <a:tailEnd/>
                </a:ln>
                <a:effectLst/>
              </p:spPr>
              <p:txBody>
                <a:bodyPr wrap="none" anchor="ctr"/>
                <a:lstStyle/>
                <a:p>
                  <a:endParaRPr lang="sl-SI"/>
                </a:p>
              </p:txBody>
            </p:sp>
            <p:sp>
              <p:nvSpPr>
                <p:cNvPr id="231484" name="Line 60"/>
                <p:cNvSpPr>
                  <a:spLocks noChangeShapeType="1"/>
                </p:cNvSpPr>
                <p:nvPr/>
              </p:nvSpPr>
              <p:spPr bwMode="auto">
                <a:xfrm>
                  <a:off x="2024" y="2176"/>
                  <a:ext cx="272" cy="0"/>
                </a:xfrm>
                <a:prstGeom prst="line">
                  <a:avLst/>
                </a:prstGeom>
                <a:noFill/>
                <a:ln w="12700">
                  <a:solidFill>
                    <a:schemeClr val="tx1"/>
                  </a:solidFill>
                  <a:round/>
                  <a:headEnd/>
                  <a:tailEnd/>
                </a:ln>
                <a:effectLst/>
              </p:spPr>
              <p:txBody>
                <a:bodyPr wrap="none" anchor="ctr"/>
                <a:lstStyle/>
                <a:p>
                  <a:endParaRPr lang="sl-SI"/>
                </a:p>
              </p:txBody>
            </p:sp>
          </p:grpSp>
          <p:sp>
            <p:nvSpPr>
              <p:cNvPr id="231485" name="Line 61"/>
              <p:cNvSpPr>
                <a:spLocks noChangeShapeType="1"/>
              </p:cNvSpPr>
              <p:nvPr/>
            </p:nvSpPr>
            <p:spPr bwMode="auto">
              <a:xfrm flipV="1">
                <a:off x="3696" y="2088"/>
                <a:ext cx="0" cy="552"/>
              </a:xfrm>
              <a:prstGeom prst="line">
                <a:avLst/>
              </a:prstGeom>
              <a:noFill/>
              <a:ln w="12700">
                <a:solidFill>
                  <a:schemeClr val="tx1"/>
                </a:solidFill>
                <a:round/>
                <a:headEnd/>
                <a:tailEnd/>
              </a:ln>
              <a:effectLst/>
            </p:spPr>
            <p:txBody>
              <a:bodyPr wrap="none" anchor="ctr"/>
              <a:lstStyle/>
              <a:p>
                <a:endParaRPr lang="sl-SI"/>
              </a:p>
            </p:txBody>
          </p:sp>
        </p:grpSp>
        <p:sp>
          <p:nvSpPr>
            <p:cNvPr id="231486" name="Rectangle 62"/>
            <p:cNvSpPr>
              <a:spLocks noChangeArrowheads="1"/>
            </p:cNvSpPr>
            <p:nvPr/>
          </p:nvSpPr>
          <p:spPr bwMode="auto">
            <a:xfrm>
              <a:off x="3927" y="1791"/>
              <a:ext cx="1110" cy="591"/>
            </a:xfrm>
            <a:prstGeom prst="rect">
              <a:avLst/>
            </a:prstGeom>
            <a:noFill/>
            <a:ln w="12700">
              <a:noFill/>
              <a:miter lim="800000"/>
              <a:headEnd/>
              <a:tailEnd/>
            </a:ln>
            <a:effectLst/>
          </p:spPr>
          <p:txBody>
            <a:bodyPr lIns="77788" tIns="38100" rIns="77788" bIns="38100">
              <a:spAutoFit/>
            </a:bodyPr>
            <a:lstStyle/>
            <a:p>
              <a:pPr marL="190500" indent="-190500" defTabSz="661988" eaLnBrk="0" hangingPunct="0">
                <a:buFont typeface="Wingdings" pitchFamily="2" charset="2"/>
                <a:buChar char="l"/>
              </a:pPr>
              <a:r>
                <a:rPr lang="sl-SI" sz="1400" dirty="0" smtClean="0">
                  <a:solidFill>
                    <a:schemeClr val="tx1"/>
                  </a:solidFill>
                </a:rPr>
                <a:t>Aktivna redundanca preko usmernika in </a:t>
              </a:r>
              <a:r>
                <a:rPr lang="sl-SI" sz="1400" dirty="0" err="1" smtClean="0">
                  <a:solidFill>
                    <a:schemeClr val="tx1"/>
                  </a:solidFill>
                </a:rPr>
                <a:t>razsmernika</a:t>
              </a:r>
              <a:endParaRPr lang="en-GB" sz="1400" dirty="0">
                <a:solidFill>
                  <a:schemeClr val="tx1"/>
                </a:solidFill>
              </a:endParaRPr>
            </a:p>
          </p:txBody>
        </p:sp>
      </p:grpSp>
      <p:grpSp>
        <p:nvGrpSpPr>
          <p:cNvPr id="18" name="Group 63"/>
          <p:cNvGrpSpPr>
            <a:grpSpLocks/>
          </p:cNvGrpSpPr>
          <p:nvPr/>
        </p:nvGrpSpPr>
        <p:grpSpPr bwMode="auto">
          <a:xfrm>
            <a:off x="458788" y="3694112"/>
            <a:ext cx="7812087" cy="1228724"/>
            <a:chOff x="144" y="2264"/>
            <a:chExt cx="4969" cy="774"/>
          </a:xfrm>
        </p:grpSpPr>
        <p:grpSp>
          <p:nvGrpSpPr>
            <p:cNvPr id="19" name="Group 64"/>
            <p:cNvGrpSpPr>
              <a:grpSpLocks/>
            </p:cNvGrpSpPr>
            <p:nvPr/>
          </p:nvGrpSpPr>
          <p:grpSpPr bwMode="auto">
            <a:xfrm>
              <a:off x="144" y="2264"/>
              <a:ext cx="4969" cy="697"/>
              <a:chOff x="328" y="1464"/>
              <a:chExt cx="4641" cy="697"/>
            </a:xfrm>
          </p:grpSpPr>
          <p:sp>
            <p:nvSpPr>
              <p:cNvPr id="231489" name="Rectangle 65"/>
              <p:cNvSpPr>
                <a:spLocks noChangeArrowheads="1"/>
              </p:cNvSpPr>
              <p:nvPr/>
            </p:nvSpPr>
            <p:spPr bwMode="auto">
              <a:xfrm>
                <a:off x="328" y="1665"/>
                <a:ext cx="4641" cy="496"/>
              </a:xfrm>
              <a:prstGeom prst="rect">
                <a:avLst/>
              </a:prstGeom>
              <a:solidFill>
                <a:srgbClr val="FCFEB9"/>
              </a:solidFill>
              <a:ln w="9525">
                <a:noFill/>
                <a:miter lim="800000"/>
                <a:headEnd/>
                <a:tailEnd/>
              </a:ln>
            </p:spPr>
            <p:txBody>
              <a:bodyPr/>
              <a:lstStyle/>
              <a:p>
                <a:endParaRPr lang="sl-SI"/>
              </a:p>
            </p:txBody>
          </p:sp>
          <p:grpSp>
            <p:nvGrpSpPr>
              <p:cNvPr id="20" name="Group 66"/>
              <p:cNvGrpSpPr>
                <a:grpSpLocks/>
              </p:cNvGrpSpPr>
              <p:nvPr/>
            </p:nvGrpSpPr>
            <p:grpSpPr bwMode="auto">
              <a:xfrm>
                <a:off x="1360" y="1464"/>
                <a:ext cx="256" cy="496"/>
                <a:chOff x="1264" y="2176"/>
                <a:chExt cx="256" cy="496"/>
              </a:xfrm>
            </p:grpSpPr>
            <p:sp>
              <p:nvSpPr>
                <p:cNvPr id="231491" name="Line 67"/>
                <p:cNvSpPr>
                  <a:spLocks noChangeShapeType="1"/>
                </p:cNvSpPr>
                <p:nvPr/>
              </p:nvSpPr>
              <p:spPr bwMode="auto">
                <a:xfrm flipV="1">
                  <a:off x="1392" y="2176"/>
                  <a:ext cx="0" cy="456"/>
                </a:xfrm>
                <a:prstGeom prst="line">
                  <a:avLst/>
                </a:prstGeom>
                <a:noFill/>
                <a:ln w="12700">
                  <a:solidFill>
                    <a:schemeClr val="tx1"/>
                  </a:solidFill>
                  <a:round/>
                  <a:headEnd/>
                  <a:tailEnd/>
                </a:ln>
                <a:effectLst/>
              </p:spPr>
              <p:txBody>
                <a:bodyPr wrap="none" anchor="ctr"/>
                <a:lstStyle/>
                <a:p>
                  <a:endParaRPr lang="sl-SI"/>
                </a:p>
              </p:txBody>
            </p:sp>
            <p:sp>
              <p:nvSpPr>
                <p:cNvPr id="231492" name="Line 68"/>
                <p:cNvSpPr>
                  <a:spLocks noChangeShapeType="1"/>
                </p:cNvSpPr>
                <p:nvPr/>
              </p:nvSpPr>
              <p:spPr bwMode="auto">
                <a:xfrm>
                  <a:off x="1264" y="2624"/>
                  <a:ext cx="256" cy="0"/>
                </a:xfrm>
                <a:prstGeom prst="line">
                  <a:avLst/>
                </a:prstGeom>
                <a:noFill/>
                <a:ln w="9525">
                  <a:solidFill>
                    <a:schemeClr val="tx1"/>
                  </a:solidFill>
                  <a:round/>
                  <a:headEnd/>
                  <a:tailEnd/>
                </a:ln>
                <a:effectLst/>
              </p:spPr>
              <p:txBody>
                <a:bodyPr wrap="none" anchor="ctr"/>
                <a:lstStyle/>
                <a:p>
                  <a:endParaRPr lang="sl-SI"/>
                </a:p>
              </p:txBody>
            </p:sp>
            <p:sp>
              <p:nvSpPr>
                <p:cNvPr id="231493" name="Line 69"/>
                <p:cNvSpPr>
                  <a:spLocks noChangeShapeType="1"/>
                </p:cNvSpPr>
                <p:nvPr/>
              </p:nvSpPr>
              <p:spPr bwMode="auto">
                <a:xfrm>
                  <a:off x="1344" y="2672"/>
                  <a:ext cx="96" cy="0"/>
                </a:xfrm>
                <a:prstGeom prst="line">
                  <a:avLst/>
                </a:prstGeom>
                <a:noFill/>
                <a:ln w="9525">
                  <a:solidFill>
                    <a:schemeClr val="tx1"/>
                  </a:solidFill>
                  <a:round/>
                  <a:headEnd/>
                  <a:tailEnd/>
                </a:ln>
                <a:effectLst/>
              </p:spPr>
              <p:txBody>
                <a:bodyPr wrap="none" anchor="ctr"/>
                <a:lstStyle/>
                <a:p>
                  <a:endParaRPr lang="sl-SI"/>
                </a:p>
              </p:txBody>
            </p:sp>
          </p:grpSp>
        </p:grpSp>
        <p:sp>
          <p:nvSpPr>
            <p:cNvPr id="231494" name="Rectangle 70"/>
            <p:cNvSpPr>
              <a:spLocks noChangeArrowheads="1"/>
            </p:cNvSpPr>
            <p:nvPr/>
          </p:nvSpPr>
          <p:spPr bwMode="auto">
            <a:xfrm>
              <a:off x="3910" y="2582"/>
              <a:ext cx="1121" cy="456"/>
            </a:xfrm>
            <a:prstGeom prst="rect">
              <a:avLst/>
            </a:prstGeom>
            <a:noFill/>
            <a:ln w="12700">
              <a:noFill/>
              <a:miter lim="800000"/>
              <a:headEnd/>
              <a:tailEnd/>
            </a:ln>
            <a:effectLst/>
          </p:spPr>
          <p:txBody>
            <a:bodyPr lIns="77788" tIns="38100" rIns="77788" bIns="38100">
              <a:spAutoFit/>
            </a:bodyPr>
            <a:lstStyle/>
            <a:p>
              <a:pPr marL="190500" indent="-190500" defTabSz="661988" eaLnBrk="0" hangingPunct="0">
                <a:buFont typeface="Wingdings" pitchFamily="2" charset="2"/>
                <a:buChar char="l"/>
              </a:pPr>
              <a:r>
                <a:rPr lang="sl-SI" sz="1400" dirty="0" smtClean="0">
                  <a:solidFill>
                    <a:schemeClr val="tx1"/>
                  </a:solidFill>
                </a:rPr>
                <a:t>Baterija za premoščanje izpadov</a:t>
              </a:r>
              <a:endParaRPr lang="en-GB" sz="1400" dirty="0">
                <a:solidFill>
                  <a:schemeClr val="tx1"/>
                </a:solidFill>
              </a:endParaRPr>
            </a:p>
          </p:txBody>
        </p:sp>
      </p:grpSp>
      <p:grpSp>
        <p:nvGrpSpPr>
          <p:cNvPr id="21" name="Group 71"/>
          <p:cNvGrpSpPr>
            <a:grpSpLocks/>
          </p:cNvGrpSpPr>
          <p:nvPr/>
        </p:nvGrpSpPr>
        <p:grpSpPr bwMode="auto">
          <a:xfrm>
            <a:off x="457200" y="1657350"/>
            <a:ext cx="7786688" cy="1160463"/>
            <a:chOff x="207" y="989"/>
            <a:chExt cx="4873" cy="731"/>
          </a:xfrm>
        </p:grpSpPr>
        <p:sp>
          <p:nvSpPr>
            <p:cNvPr id="231496" name="Rectangle 72"/>
            <p:cNvSpPr>
              <a:spLocks noChangeArrowheads="1"/>
            </p:cNvSpPr>
            <p:nvPr/>
          </p:nvSpPr>
          <p:spPr bwMode="auto">
            <a:xfrm>
              <a:off x="207" y="989"/>
              <a:ext cx="4873" cy="496"/>
            </a:xfrm>
            <a:prstGeom prst="rect">
              <a:avLst/>
            </a:prstGeom>
            <a:solidFill>
              <a:srgbClr val="FFCCFF"/>
            </a:solidFill>
            <a:ln w="12700">
              <a:noFill/>
              <a:miter lim="800000"/>
              <a:headEnd/>
              <a:tailEnd/>
            </a:ln>
          </p:spPr>
          <p:txBody>
            <a:bodyPr/>
            <a:lstStyle/>
            <a:p>
              <a:endParaRPr lang="sl-SI"/>
            </a:p>
          </p:txBody>
        </p:sp>
        <p:sp>
          <p:nvSpPr>
            <p:cNvPr id="231497" name="Line 73"/>
            <p:cNvSpPr>
              <a:spLocks noChangeShapeType="1"/>
            </p:cNvSpPr>
            <p:nvPr/>
          </p:nvSpPr>
          <p:spPr bwMode="auto">
            <a:xfrm>
              <a:off x="912" y="1240"/>
              <a:ext cx="2386" cy="1"/>
            </a:xfrm>
            <a:prstGeom prst="line">
              <a:avLst/>
            </a:prstGeom>
            <a:noFill/>
            <a:ln w="12700">
              <a:solidFill>
                <a:schemeClr val="tx1"/>
              </a:solidFill>
              <a:round/>
              <a:headEnd/>
              <a:tailEnd/>
            </a:ln>
            <a:effectLst/>
          </p:spPr>
          <p:txBody>
            <a:bodyPr wrap="none" anchor="ctr"/>
            <a:lstStyle/>
            <a:p>
              <a:endParaRPr lang="sl-SI"/>
            </a:p>
          </p:txBody>
        </p:sp>
        <p:sp>
          <p:nvSpPr>
            <p:cNvPr id="231498" name="Line 74"/>
            <p:cNvSpPr>
              <a:spLocks noChangeShapeType="1"/>
            </p:cNvSpPr>
            <p:nvPr/>
          </p:nvSpPr>
          <p:spPr bwMode="auto">
            <a:xfrm>
              <a:off x="3488" y="1240"/>
              <a:ext cx="210" cy="1"/>
            </a:xfrm>
            <a:prstGeom prst="line">
              <a:avLst/>
            </a:prstGeom>
            <a:noFill/>
            <a:ln w="9525">
              <a:solidFill>
                <a:schemeClr val="tx1"/>
              </a:solidFill>
              <a:round/>
              <a:headEnd/>
              <a:tailEnd/>
            </a:ln>
            <a:effectLst/>
          </p:spPr>
          <p:txBody>
            <a:bodyPr wrap="none" anchor="ctr"/>
            <a:lstStyle/>
            <a:p>
              <a:endParaRPr lang="sl-SI"/>
            </a:p>
          </p:txBody>
        </p:sp>
        <p:sp>
          <p:nvSpPr>
            <p:cNvPr id="231499" name="Line 75"/>
            <p:cNvSpPr>
              <a:spLocks noChangeShapeType="1"/>
            </p:cNvSpPr>
            <p:nvPr/>
          </p:nvSpPr>
          <p:spPr bwMode="auto">
            <a:xfrm flipV="1">
              <a:off x="3304" y="1152"/>
              <a:ext cx="146" cy="80"/>
            </a:xfrm>
            <a:prstGeom prst="line">
              <a:avLst/>
            </a:prstGeom>
            <a:noFill/>
            <a:ln w="12700">
              <a:solidFill>
                <a:schemeClr val="tx1"/>
              </a:solidFill>
              <a:round/>
              <a:headEnd/>
              <a:tailEnd/>
            </a:ln>
            <a:effectLst/>
          </p:spPr>
          <p:txBody>
            <a:bodyPr wrap="none" anchor="ctr"/>
            <a:lstStyle/>
            <a:p>
              <a:endParaRPr lang="sl-SI"/>
            </a:p>
          </p:txBody>
        </p:sp>
        <p:sp>
          <p:nvSpPr>
            <p:cNvPr id="231500" name="Rectangle 76"/>
            <p:cNvSpPr>
              <a:spLocks noChangeArrowheads="1"/>
            </p:cNvSpPr>
            <p:nvPr/>
          </p:nvSpPr>
          <p:spPr bwMode="auto">
            <a:xfrm>
              <a:off x="3929" y="1024"/>
              <a:ext cx="1110" cy="320"/>
            </a:xfrm>
            <a:prstGeom prst="rect">
              <a:avLst/>
            </a:prstGeom>
            <a:noFill/>
            <a:ln w="12700">
              <a:noFill/>
              <a:miter lim="800000"/>
              <a:headEnd/>
              <a:tailEnd/>
            </a:ln>
            <a:effectLst/>
          </p:spPr>
          <p:txBody>
            <a:bodyPr lIns="77788" tIns="38100" rIns="77788" bIns="38100">
              <a:spAutoFit/>
            </a:bodyPr>
            <a:lstStyle/>
            <a:p>
              <a:pPr marL="190500" indent="-190500" defTabSz="661988" eaLnBrk="0" hangingPunct="0">
                <a:buFont typeface="Wingdings" pitchFamily="2" charset="2"/>
                <a:buChar char="l"/>
              </a:pPr>
              <a:r>
                <a:rPr lang="sl-SI" sz="1400" dirty="0" smtClean="0">
                  <a:solidFill>
                    <a:schemeClr val="tx1"/>
                  </a:solidFill>
                </a:rPr>
                <a:t>Avtomatični </a:t>
              </a:r>
              <a:r>
                <a:rPr lang="sl-SI" sz="1400" dirty="0" err="1" smtClean="0">
                  <a:solidFill>
                    <a:schemeClr val="tx1"/>
                  </a:solidFill>
                </a:rPr>
                <a:t>bypass</a:t>
              </a:r>
              <a:r>
                <a:rPr lang="en-GB" sz="1400" dirty="0" smtClean="0">
                  <a:solidFill>
                    <a:schemeClr val="tx1"/>
                  </a:solidFill>
                </a:rPr>
                <a:t>.</a:t>
              </a:r>
              <a:endParaRPr lang="en-GB" sz="1400" dirty="0">
                <a:solidFill>
                  <a:schemeClr val="tx1"/>
                </a:solidFill>
              </a:endParaRPr>
            </a:p>
          </p:txBody>
        </p:sp>
        <p:sp>
          <p:nvSpPr>
            <p:cNvPr id="231501" name="Line 77"/>
            <p:cNvSpPr>
              <a:spLocks noChangeShapeType="1"/>
            </p:cNvSpPr>
            <p:nvPr/>
          </p:nvSpPr>
          <p:spPr bwMode="auto">
            <a:xfrm flipV="1">
              <a:off x="3704" y="1248"/>
              <a:ext cx="1" cy="472"/>
            </a:xfrm>
            <a:prstGeom prst="line">
              <a:avLst/>
            </a:prstGeom>
            <a:noFill/>
            <a:ln w="12700">
              <a:solidFill>
                <a:schemeClr val="tx1"/>
              </a:solidFill>
              <a:round/>
              <a:headEnd/>
              <a:tailEnd/>
            </a:ln>
            <a:effectLst/>
          </p:spPr>
          <p:txBody>
            <a:bodyPr wrap="none" anchor="ctr"/>
            <a:lstStyle/>
            <a:p>
              <a:endParaRPr lang="sl-SI"/>
            </a:p>
          </p:txBody>
        </p:sp>
        <p:sp>
          <p:nvSpPr>
            <p:cNvPr id="231502" name="Line 78"/>
            <p:cNvSpPr>
              <a:spLocks noChangeShapeType="1"/>
            </p:cNvSpPr>
            <p:nvPr/>
          </p:nvSpPr>
          <p:spPr bwMode="auto">
            <a:xfrm flipV="1">
              <a:off x="912" y="1248"/>
              <a:ext cx="1" cy="472"/>
            </a:xfrm>
            <a:prstGeom prst="line">
              <a:avLst/>
            </a:prstGeom>
            <a:noFill/>
            <a:ln w="12700">
              <a:solidFill>
                <a:schemeClr val="tx1"/>
              </a:solidFill>
              <a:round/>
              <a:headEnd/>
              <a:tailEnd/>
            </a:ln>
            <a:effectLst/>
          </p:spPr>
          <p:txBody>
            <a:bodyPr wrap="none" anchor="ctr"/>
            <a:lstStyle/>
            <a:p>
              <a:endParaRPr lang="sl-SI"/>
            </a:p>
          </p:txBody>
        </p:sp>
      </p:grpSp>
      <p:sp>
        <p:nvSpPr>
          <p:cNvPr id="231503" name="Rectangle 79"/>
          <p:cNvSpPr>
            <a:spLocks noGrp="1" noChangeArrowheads="1"/>
          </p:cNvSpPr>
          <p:nvPr>
            <p:ph type="title"/>
          </p:nvPr>
        </p:nvSpPr>
        <p:spPr/>
        <p:txBody>
          <a:bodyPr/>
          <a:lstStyle/>
          <a:p>
            <a:r>
              <a:rPr lang="en-GB" dirty="0" err="1"/>
              <a:t>Uniblock</a:t>
            </a:r>
            <a:r>
              <a:rPr lang="en-GB" dirty="0"/>
              <a:t> UBR </a:t>
            </a:r>
            <a:r>
              <a:rPr lang="en-GB" dirty="0" smtClean="0"/>
              <a:t>d</a:t>
            </a:r>
            <a:r>
              <a:rPr lang="sl-SI" dirty="0" smtClean="0"/>
              <a:t>i</a:t>
            </a:r>
            <a:r>
              <a:rPr lang="en-GB" dirty="0" err="1" smtClean="0"/>
              <a:t>nami</a:t>
            </a:r>
            <a:r>
              <a:rPr lang="sl-SI" dirty="0" err="1" smtClean="0"/>
              <a:t>čni</a:t>
            </a:r>
            <a:r>
              <a:rPr lang="sl-SI" dirty="0" smtClean="0"/>
              <a:t> UPS</a:t>
            </a:r>
            <a:endParaRPr lang="en-GB" dirty="0"/>
          </a:p>
        </p:txBody>
      </p:sp>
    </p:spTree>
  </p:cSld>
  <p:clrMapOvr>
    <a:masterClrMapping/>
  </p:clrMapOvr>
  <p:transition spd="med">
    <p:blinds/>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109664" y="1187450"/>
            <a:ext cx="4765677" cy="2301875"/>
            <a:chOff x="192" y="1200"/>
            <a:chExt cx="3002" cy="1450"/>
          </a:xfrm>
        </p:grpSpPr>
        <p:grpSp>
          <p:nvGrpSpPr>
            <p:cNvPr id="3" name="Group 3"/>
            <p:cNvGrpSpPr>
              <a:grpSpLocks/>
            </p:cNvGrpSpPr>
            <p:nvPr/>
          </p:nvGrpSpPr>
          <p:grpSpPr bwMode="auto">
            <a:xfrm>
              <a:off x="576" y="1344"/>
              <a:ext cx="2300" cy="1152"/>
              <a:chOff x="333" y="2304"/>
              <a:chExt cx="2300" cy="1152"/>
            </a:xfrm>
          </p:grpSpPr>
          <p:grpSp>
            <p:nvGrpSpPr>
              <p:cNvPr id="4" name="Group 4"/>
              <p:cNvGrpSpPr>
                <a:grpSpLocks/>
              </p:cNvGrpSpPr>
              <p:nvPr/>
            </p:nvGrpSpPr>
            <p:grpSpPr bwMode="auto">
              <a:xfrm>
                <a:off x="672" y="2832"/>
                <a:ext cx="384" cy="384"/>
                <a:chOff x="432" y="2688"/>
                <a:chExt cx="384" cy="384"/>
              </a:xfrm>
            </p:grpSpPr>
            <p:sp>
              <p:nvSpPr>
                <p:cNvPr id="32773" name="Freeform 5"/>
                <p:cNvSpPr>
                  <a:spLocks/>
                </p:cNvSpPr>
                <p:nvPr/>
              </p:nvSpPr>
              <p:spPr bwMode="auto">
                <a:xfrm>
                  <a:off x="480" y="2736"/>
                  <a:ext cx="144" cy="48"/>
                </a:xfrm>
                <a:custGeom>
                  <a:avLst/>
                  <a:gdLst/>
                  <a:ahLst/>
                  <a:cxnLst>
                    <a:cxn ang="0">
                      <a:pos x="0" y="48"/>
                    </a:cxn>
                    <a:cxn ang="0">
                      <a:pos x="48" y="0"/>
                    </a:cxn>
                    <a:cxn ang="0">
                      <a:pos x="96" y="48"/>
                    </a:cxn>
                    <a:cxn ang="0">
                      <a:pos x="144" y="96"/>
                    </a:cxn>
                    <a:cxn ang="0">
                      <a:pos x="192" y="48"/>
                    </a:cxn>
                  </a:cxnLst>
                  <a:rect l="0" t="0" r="r" b="b"/>
                  <a:pathLst>
                    <a:path w="192" h="96">
                      <a:moveTo>
                        <a:pt x="0" y="48"/>
                      </a:moveTo>
                      <a:cubicBezTo>
                        <a:pt x="16" y="24"/>
                        <a:pt x="32" y="0"/>
                        <a:pt x="48" y="0"/>
                      </a:cubicBezTo>
                      <a:cubicBezTo>
                        <a:pt x="64" y="0"/>
                        <a:pt x="80" y="32"/>
                        <a:pt x="96" y="48"/>
                      </a:cubicBezTo>
                      <a:cubicBezTo>
                        <a:pt x="112" y="64"/>
                        <a:pt x="128" y="96"/>
                        <a:pt x="144" y="96"/>
                      </a:cubicBezTo>
                      <a:cubicBezTo>
                        <a:pt x="160" y="96"/>
                        <a:pt x="184" y="56"/>
                        <a:pt x="192" y="48"/>
                      </a:cubicBezTo>
                    </a:path>
                  </a:pathLst>
                </a:custGeom>
                <a:noFill/>
                <a:ln w="25400" cap="flat" cmpd="sng">
                  <a:solidFill>
                    <a:schemeClr val="tx1"/>
                  </a:solidFill>
                  <a:prstDash val="solid"/>
                  <a:round/>
                  <a:headEnd/>
                  <a:tailEnd/>
                </a:ln>
                <a:effectLst/>
              </p:spPr>
              <p:txBody>
                <a:bodyPr wrap="none" anchor="ctr"/>
                <a:lstStyle/>
                <a:p>
                  <a:endParaRPr lang="sl-SI"/>
                </a:p>
              </p:txBody>
            </p:sp>
            <p:sp>
              <p:nvSpPr>
                <p:cNvPr id="32774" name="Freeform 6"/>
                <p:cNvSpPr>
                  <a:spLocks/>
                </p:cNvSpPr>
                <p:nvPr/>
              </p:nvSpPr>
              <p:spPr bwMode="auto">
                <a:xfrm>
                  <a:off x="480" y="2784"/>
                  <a:ext cx="144" cy="48"/>
                </a:xfrm>
                <a:custGeom>
                  <a:avLst/>
                  <a:gdLst/>
                  <a:ahLst/>
                  <a:cxnLst>
                    <a:cxn ang="0">
                      <a:pos x="0" y="48"/>
                    </a:cxn>
                    <a:cxn ang="0">
                      <a:pos x="48" y="0"/>
                    </a:cxn>
                    <a:cxn ang="0">
                      <a:pos x="96" y="48"/>
                    </a:cxn>
                    <a:cxn ang="0">
                      <a:pos x="144" y="96"/>
                    </a:cxn>
                    <a:cxn ang="0">
                      <a:pos x="192" y="48"/>
                    </a:cxn>
                  </a:cxnLst>
                  <a:rect l="0" t="0" r="r" b="b"/>
                  <a:pathLst>
                    <a:path w="192" h="96">
                      <a:moveTo>
                        <a:pt x="0" y="48"/>
                      </a:moveTo>
                      <a:cubicBezTo>
                        <a:pt x="16" y="24"/>
                        <a:pt x="32" y="0"/>
                        <a:pt x="48" y="0"/>
                      </a:cubicBezTo>
                      <a:cubicBezTo>
                        <a:pt x="64" y="0"/>
                        <a:pt x="80" y="32"/>
                        <a:pt x="96" y="48"/>
                      </a:cubicBezTo>
                      <a:cubicBezTo>
                        <a:pt x="112" y="64"/>
                        <a:pt x="128" y="96"/>
                        <a:pt x="144" y="96"/>
                      </a:cubicBezTo>
                      <a:cubicBezTo>
                        <a:pt x="160" y="96"/>
                        <a:pt x="184" y="56"/>
                        <a:pt x="192" y="48"/>
                      </a:cubicBezTo>
                    </a:path>
                  </a:pathLst>
                </a:custGeom>
                <a:noFill/>
                <a:ln w="25400" cap="flat" cmpd="sng">
                  <a:solidFill>
                    <a:schemeClr val="tx1"/>
                  </a:solidFill>
                  <a:prstDash val="solid"/>
                  <a:round/>
                  <a:headEnd/>
                  <a:tailEnd/>
                </a:ln>
                <a:effectLst/>
              </p:spPr>
              <p:txBody>
                <a:bodyPr wrap="none" anchor="ctr"/>
                <a:lstStyle/>
                <a:p>
                  <a:endParaRPr lang="sl-SI"/>
                </a:p>
              </p:txBody>
            </p:sp>
            <p:sp>
              <p:nvSpPr>
                <p:cNvPr id="32775" name="Line 7"/>
                <p:cNvSpPr>
                  <a:spLocks noChangeShapeType="1"/>
                </p:cNvSpPr>
                <p:nvPr/>
              </p:nvSpPr>
              <p:spPr bwMode="auto">
                <a:xfrm>
                  <a:off x="624" y="2976"/>
                  <a:ext cx="144" cy="0"/>
                </a:xfrm>
                <a:prstGeom prst="line">
                  <a:avLst/>
                </a:prstGeom>
                <a:noFill/>
                <a:ln w="25400">
                  <a:solidFill>
                    <a:schemeClr val="tx1"/>
                  </a:solidFill>
                  <a:round/>
                  <a:headEnd/>
                  <a:tailEnd/>
                </a:ln>
                <a:effectLst/>
              </p:spPr>
              <p:txBody>
                <a:bodyPr wrap="none" anchor="ctr"/>
                <a:lstStyle/>
                <a:p>
                  <a:endParaRPr lang="sl-SI"/>
                </a:p>
              </p:txBody>
            </p:sp>
            <p:sp>
              <p:nvSpPr>
                <p:cNvPr id="32776" name="Line 8"/>
                <p:cNvSpPr>
                  <a:spLocks noChangeShapeType="1"/>
                </p:cNvSpPr>
                <p:nvPr/>
              </p:nvSpPr>
              <p:spPr bwMode="auto">
                <a:xfrm>
                  <a:off x="624" y="3024"/>
                  <a:ext cx="144" cy="0"/>
                </a:xfrm>
                <a:prstGeom prst="line">
                  <a:avLst/>
                </a:prstGeom>
                <a:noFill/>
                <a:ln w="25400">
                  <a:solidFill>
                    <a:schemeClr val="tx1"/>
                  </a:solidFill>
                  <a:round/>
                  <a:headEnd/>
                  <a:tailEnd/>
                </a:ln>
                <a:effectLst/>
              </p:spPr>
              <p:txBody>
                <a:bodyPr wrap="none" anchor="ctr"/>
                <a:lstStyle/>
                <a:p>
                  <a:endParaRPr lang="sl-SI"/>
                </a:p>
              </p:txBody>
            </p:sp>
            <p:sp>
              <p:nvSpPr>
                <p:cNvPr id="32777" name="Rectangle 9"/>
                <p:cNvSpPr>
                  <a:spLocks noChangeArrowheads="1"/>
                </p:cNvSpPr>
                <p:nvPr/>
              </p:nvSpPr>
              <p:spPr bwMode="auto">
                <a:xfrm>
                  <a:off x="432" y="2688"/>
                  <a:ext cx="383" cy="383"/>
                </a:xfrm>
                <a:prstGeom prst="rect">
                  <a:avLst/>
                </a:prstGeom>
                <a:noFill/>
                <a:ln w="25400">
                  <a:solidFill>
                    <a:schemeClr val="tx1"/>
                  </a:solidFill>
                  <a:miter lim="800000"/>
                  <a:headEnd/>
                  <a:tailEnd/>
                </a:ln>
                <a:effectLst/>
              </p:spPr>
              <p:txBody>
                <a:bodyPr wrap="none" anchor="ctr"/>
                <a:lstStyle/>
                <a:p>
                  <a:endParaRPr lang="sl-SI"/>
                </a:p>
              </p:txBody>
            </p:sp>
            <p:sp>
              <p:nvSpPr>
                <p:cNvPr id="32778" name="Line 10"/>
                <p:cNvSpPr>
                  <a:spLocks noChangeShapeType="1"/>
                </p:cNvSpPr>
                <p:nvPr/>
              </p:nvSpPr>
              <p:spPr bwMode="auto">
                <a:xfrm flipV="1">
                  <a:off x="432" y="2688"/>
                  <a:ext cx="384" cy="384"/>
                </a:xfrm>
                <a:prstGeom prst="line">
                  <a:avLst/>
                </a:prstGeom>
                <a:noFill/>
                <a:ln w="25400">
                  <a:solidFill>
                    <a:schemeClr val="tx1"/>
                  </a:solidFill>
                  <a:round/>
                  <a:headEnd/>
                  <a:tailEnd/>
                </a:ln>
                <a:effectLst/>
              </p:spPr>
              <p:txBody>
                <a:bodyPr wrap="none" anchor="ctr"/>
                <a:lstStyle/>
                <a:p>
                  <a:endParaRPr lang="sl-SI"/>
                </a:p>
              </p:txBody>
            </p:sp>
          </p:grpSp>
          <p:grpSp>
            <p:nvGrpSpPr>
              <p:cNvPr id="5" name="Group 11"/>
              <p:cNvGrpSpPr>
                <a:grpSpLocks/>
              </p:cNvGrpSpPr>
              <p:nvPr/>
            </p:nvGrpSpPr>
            <p:grpSpPr bwMode="auto">
              <a:xfrm flipH="1" flipV="1">
                <a:off x="1632" y="2832"/>
                <a:ext cx="384" cy="384"/>
                <a:chOff x="432" y="2688"/>
                <a:chExt cx="384" cy="384"/>
              </a:xfrm>
            </p:grpSpPr>
            <p:sp>
              <p:nvSpPr>
                <p:cNvPr id="32780" name="Freeform 12"/>
                <p:cNvSpPr>
                  <a:spLocks/>
                </p:cNvSpPr>
                <p:nvPr/>
              </p:nvSpPr>
              <p:spPr bwMode="auto">
                <a:xfrm>
                  <a:off x="480" y="2736"/>
                  <a:ext cx="144" cy="48"/>
                </a:xfrm>
                <a:custGeom>
                  <a:avLst/>
                  <a:gdLst/>
                  <a:ahLst/>
                  <a:cxnLst>
                    <a:cxn ang="0">
                      <a:pos x="0" y="48"/>
                    </a:cxn>
                    <a:cxn ang="0">
                      <a:pos x="48" y="0"/>
                    </a:cxn>
                    <a:cxn ang="0">
                      <a:pos x="96" y="48"/>
                    </a:cxn>
                    <a:cxn ang="0">
                      <a:pos x="144" y="96"/>
                    </a:cxn>
                    <a:cxn ang="0">
                      <a:pos x="192" y="48"/>
                    </a:cxn>
                  </a:cxnLst>
                  <a:rect l="0" t="0" r="r" b="b"/>
                  <a:pathLst>
                    <a:path w="192" h="96">
                      <a:moveTo>
                        <a:pt x="0" y="48"/>
                      </a:moveTo>
                      <a:cubicBezTo>
                        <a:pt x="16" y="24"/>
                        <a:pt x="32" y="0"/>
                        <a:pt x="48" y="0"/>
                      </a:cubicBezTo>
                      <a:cubicBezTo>
                        <a:pt x="64" y="0"/>
                        <a:pt x="80" y="32"/>
                        <a:pt x="96" y="48"/>
                      </a:cubicBezTo>
                      <a:cubicBezTo>
                        <a:pt x="112" y="64"/>
                        <a:pt x="128" y="96"/>
                        <a:pt x="144" y="96"/>
                      </a:cubicBezTo>
                      <a:cubicBezTo>
                        <a:pt x="160" y="96"/>
                        <a:pt x="184" y="56"/>
                        <a:pt x="192" y="48"/>
                      </a:cubicBezTo>
                    </a:path>
                  </a:pathLst>
                </a:custGeom>
                <a:noFill/>
                <a:ln w="25400" cap="flat" cmpd="sng">
                  <a:solidFill>
                    <a:schemeClr val="tx1"/>
                  </a:solidFill>
                  <a:prstDash val="solid"/>
                  <a:round/>
                  <a:headEnd/>
                  <a:tailEnd/>
                </a:ln>
                <a:effectLst/>
              </p:spPr>
              <p:txBody>
                <a:bodyPr wrap="none" anchor="ctr"/>
                <a:lstStyle/>
                <a:p>
                  <a:endParaRPr lang="sl-SI"/>
                </a:p>
              </p:txBody>
            </p:sp>
            <p:sp>
              <p:nvSpPr>
                <p:cNvPr id="32781" name="Freeform 13"/>
                <p:cNvSpPr>
                  <a:spLocks/>
                </p:cNvSpPr>
                <p:nvPr/>
              </p:nvSpPr>
              <p:spPr bwMode="auto">
                <a:xfrm>
                  <a:off x="480" y="2784"/>
                  <a:ext cx="144" cy="48"/>
                </a:xfrm>
                <a:custGeom>
                  <a:avLst/>
                  <a:gdLst/>
                  <a:ahLst/>
                  <a:cxnLst>
                    <a:cxn ang="0">
                      <a:pos x="0" y="48"/>
                    </a:cxn>
                    <a:cxn ang="0">
                      <a:pos x="48" y="0"/>
                    </a:cxn>
                    <a:cxn ang="0">
                      <a:pos x="96" y="48"/>
                    </a:cxn>
                    <a:cxn ang="0">
                      <a:pos x="144" y="96"/>
                    </a:cxn>
                    <a:cxn ang="0">
                      <a:pos x="192" y="48"/>
                    </a:cxn>
                  </a:cxnLst>
                  <a:rect l="0" t="0" r="r" b="b"/>
                  <a:pathLst>
                    <a:path w="192" h="96">
                      <a:moveTo>
                        <a:pt x="0" y="48"/>
                      </a:moveTo>
                      <a:cubicBezTo>
                        <a:pt x="16" y="24"/>
                        <a:pt x="32" y="0"/>
                        <a:pt x="48" y="0"/>
                      </a:cubicBezTo>
                      <a:cubicBezTo>
                        <a:pt x="64" y="0"/>
                        <a:pt x="80" y="32"/>
                        <a:pt x="96" y="48"/>
                      </a:cubicBezTo>
                      <a:cubicBezTo>
                        <a:pt x="112" y="64"/>
                        <a:pt x="128" y="96"/>
                        <a:pt x="144" y="96"/>
                      </a:cubicBezTo>
                      <a:cubicBezTo>
                        <a:pt x="160" y="96"/>
                        <a:pt x="184" y="56"/>
                        <a:pt x="192" y="48"/>
                      </a:cubicBezTo>
                    </a:path>
                  </a:pathLst>
                </a:custGeom>
                <a:noFill/>
                <a:ln w="25400" cap="flat" cmpd="sng">
                  <a:solidFill>
                    <a:schemeClr val="tx1"/>
                  </a:solidFill>
                  <a:prstDash val="solid"/>
                  <a:round/>
                  <a:headEnd/>
                  <a:tailEnd/>
                </a:ln>
                <a:effectLst/>
              </p:spPr>
              <p:txBody>
                <a:bodyPr wrap="none" anchor="ctr"/>
                <a:lstStyle/>
                <a:p>
                  <a:endParaRPr lang="sl-SI"/>
                </a:p>
              </p:txBody>
            </p:sp>
            <p:sp>
              <p:nvSpPr>
                <p:cNvPr id="32782" name="Line 14"/>
                <p:cNvSpPr>
                  <a:spLocks noChangeShapeType="1"/>
                </p:cNvSpPr>
                <p:nvPr/>
              </p:nvSpPr>
              <p:spPr bwMode="auto">
                <a:xfrm>
                  <a:off x="624" y="2976"/>
                  <a:ext cx="144" cy="0"/>
                </a:xfrm>
                <a:prstGeom prst="line">
                  <a:avLst/>
                </a:prstGeom>
                <a:noFill/>
                <a:ln w="25400">
                  <a:solidFill>
                    <a:schemeClr val="tx1"/>
                  </a:solidFill>
                  <a:round/>
                  <a:headEnd/>
                  <a:tailEnd/>
                </a:ln>
                <a:effectLst/>
              </p:spPr>
              <p:txBody>
                <a:bodyPr wrap="none" anchor="ctr"/>
                <a:lstStyle/>
                <a:p>
                  <a:endParaRPr lang="sl-SI"/>
                </a:p>
              </p:txBody>
            </p:sp>
            <p:sp>
              <p:nvSpPr>
                <p:cNvPr id="32783" name="Line 15"/>
                <p:cNvSpPr>
                  <a:spLocks noChangeShapeType="1"/>
                </p:cNvSpPr>
                <p:nvPr/>
              </p:nvSpPr>
              <p:spPr bwMode="auto">
                <a:xfrm>
                  <a:off x="624" y="3024"/>
                  <a:ext cx="144" cy="0"/>
                </a:xfrm>
                <a:prstGeom prst="line">
                  <a:avLst/>
                </a:prstGeom>
                <a:noFill/>
                <a:ln w="25400">
                  <a:solidFill>
                    <a:schemeClr val="tx1"/>
                  </a:solidFill>
                  <a:round/>
                  <a:headEnd/>
                  <a:tailEnd/>
                </a:ln>
                <a:effectLst/>
              </p:spPr>
              <p:txBody>
                <a:bodyPr wrap="none" anchor="ctr"/>
                <a:lstStyle/>
                <a:p>
                  <a:endParaRPr lang="sl-SI"/>
                </a:p>
              </p:txBody>
            </p:sp>
            <p:sp>
              <p:nvSpPr>
                <p:cNvPr id="32784" name="Rectangle 16"/>
                <p:cNvSpPr>
                  <a:spLocks noChangeArrowheads="1"/>
                </p:cNvSpPr>
                <p:nvPr/>
              </p:nvSpPr>
              <p:spPr bwMode="auto">
                <a:xfrm>
                  <a:off x="432" y="2688"/>
                  <a:ext cx="383" cy="383"/>
                </a:xfrm>
                <a:prstGeom prst="rect">
                  <a:avLst/>
                </a:prstGeom>
                <a:noFill/>
                <a:ln w="25400">
                  <a:solidFill>
                    <a:schemeClr val="tx1"/>
                  </a:solidFill>
                  <a:miter lim="800000"/>
                  <a:headEnd/>
                  <a:tailEnd/>
                </a:ln>
                <a:effectLst/>
              </p:spPr>
              <p:txBody>
                <a:bodyPr wrap="none" anchor="ctr"/>
                <a:lstStyle/>
                <a:p>
                  <a:endParaRPr lang="sl-SI"/>
                </a:p>
              </p:txBody>
            </p:sp>
            <p:sp>
              <p:nvSpPr>
                <p:cNvPr id="32785" name="Line 17"/>
                <p:cNvSpPr>
                  <a:spLocks noChangeShapeType="1"/>
                </p:cNvSpPr>
                <p:nvPr/>
              </p:nvSpPr>
              <p:spPr bwMode="auto">
                <a:xfrm flipV="1">
                  <a:off x="432" y="2688"/>
                  <a:ext cx="384" cy="384"/>
                </a:xfrm>
                <a:prstGeom prst="line">
                  <a:avLst/>
                </a:prstGeom>
                <a:noFill/>
                <a:ln w="25400">
                  <a:solidFill>
                    <a:schemeClr val="tx1"/>
                  </a:solidFill>
                  <a:round/>
                  <a:headEnd/>
                  <a:tailEnd/>
                </a:ln>
                <a:effectLst/>
              </p:spPr>
              <p:txBody>
                <a:bodyPr wrap="none" anchor="ctr"/>
                <a:lstStyle/>
                <a:p>
                  <a:endParaRPr lang="sl-SI"/>
                </a:p>
              </p:txBody>
            </p:sp>
          </p:grpSp>
          <p:grpSp>
            <p:nvGrpSpPr>
              <p:cNvPr id="6" name="Group 18"/>
              <p:cNvGrpSpPr>
                <a:grpSpLocks/>
              </p:cNvGrpSpPr>
              <p:nvPr/>
            </p:nvGrpSpPr>
            <p:grpSpPr bwMode="auto">
              <a:xfrm>
                <a:off x="1632" y="2304"/>
                <a:ext cx="384" cy="384"/>
                <a:chOff x="1344" y="3360"/>
                <a:chExt cx="384" cy="384"/>
              </a:xfrm>
            </p:grpSpPr>
            <p:grpSp>
              <p:nvGrpSpPr>
                <p:cNvPr id="7" name="Group 19"/>
                <p:cNvGrpSpPr>
                  <a:grpSpLocks/>
                </p:cNvGrpSpPr>
                <p:nvPr/>
              </p:nvGrpSpPr>
              <p:grpSpPr bwMode="auto">
                <a:xfrm>
                  <a:off x="1536" y="3600"/>
                  <a:ext cx="144" cy="96"/>
                  <a:chOff x="1536" y="3600"/>
                  <a:chExt cx="144" cy="96"/>
                </a:xfrm>
              </p:grpSpPr>
              <p:sp>
                <p:nvSpPr>
                  <p:cNvPr id="32788" name="Freeform 20"/>
                  <p:cNvSpPr>
                    <a:spLocks/>
                  </p:cNvSpPr>
                  <p:nvPr/>
                </p:nvSpPr>
                <p:spPr bwMode="auto">
                  <a:xfrm flipH="1" flipV="1">
                    <a:off x="1536" y="3648"/>
                    <a:ext cx="144" cy="48"/>
                  </a:xfrm>
                  <a:custGeom>
                    <a:avLst/>
                    <a:gdLst/>
                    <a:ahLst/>
                    <a:cxnLst>
                      <a:cxn ang="0">
                        <a:pos x="0" y="48"/>
                      </a:cxn>
                      <a:cxn ang="0">
                        <a:pos x="48" y="0"/>
                      </a:cxn>
                      <a:cxn ang="0">
                        <a:pos x="96" y="48"/>
                      </a:cxn>
                      <a:cxn ang="0">
                        <a:pos x="144" y="96"/>
                      </a:cxn>
                      <a:cxn ang="0">
                        <a:pos x="192" y="48"/>
                      </a:cxn>
                    </a:cxnLst>
                    <a:rect l="0" t="0" r="r" b="b"/>
                    <a:pathLst>
                      <a:path w="192" h="96">
                        <a:moveTo>
                          <a:pt x="0" y="48"/>
                        </a:moveTo>
                        <a:cubicBezTo>
                          <a:pt x="16" y="24"/>
                          <a:pt x="32" y="0"/>
                          <a:pt x="48" y="0"/>
                        </a:cubicBezTo>
                        <a:cubicBezTo>
                          <a:pt x="64" y="0"/>
                          <a:pt x="80" y="32"/>
                          <a:pt x="96" y="48"/>
                        </a:cubicBezTo>
                        <a:cubicBezTo>
                          <a:pt x="112" y="64"/>
                          <a:pt x="128" y="96"/>
                          <a:pt x="144" y="96"/>
                        </a:cubicBezTo>
                        <a:cubicBezTo>
                          <a:pt x="160" y="96"/>
                          <a:pt x="184" y="56"/>
                          <a:pt x="192" y="48"/>
                        </a:cubicBezTo>
                      </a:path>
                    </a:pathLst>
                  </a:custGeom>
                  <a:noFill/>
                  <a:ln w="25400" cap="flat" cmpd="sng">
                    <a:solidFill>
                      <a:schemeClr val="tx1"/>
                    </a:solidFill>
                    <a:prstDash val="solid"/>
                    <a:round/>
                    <a:headEnd/>
                    <a:tailEnd/>
                  </a:ln>
                  <a:effectLst/>
                </p:spPr>
                <p:txBody>
                  <a:bodyPr wrap="none" anchor="ctr"/>
                  <a:lstStyle/>
                  <a:p>
                    <a:endParaRPr lang="sl-SI"/>
                  </a:p>
                </p:txBody>
              </p:sp>
              <p:sp>
                <p:nvSpPr>
                  <p:cNvPr id="32789" name="Freeform 21"/>
                  <p:cNvSpPr>
                    <a:spLocks/>
                  </p:cNvSpPr>
                  <p:nvPr/>
                </p:nvSpPr>
                <p:spPr bwMode="auto">
                  <a:xfrm flipH="1" flipV="1">
                    <a:off x="1536" y="3600"/>
                    <a:ext cx="144" cy="48"/>
                  </a:xfrm>
                  <a:custGeom>
                    <a:avLst/>
                    <a:gdLst/>
                    <a:ahLst/>
                    <a:cxnLst>
                      <a:cxn ang="0">
                        <a:pos x="0" y="48"/>
                      </a:cxn>
                      <a:cxn ang="0">
                        <a:pos x="48" y="0"/>
                      </a:cxn>
                      <a:cxn ang="0">
                        <a:pos x="96" y="48"/>
                      </a:cxn>
                      <a:cxn ang="0">
                        <a:pos x="144" y="96"/>
                      </a:cxn>
                      <a:cxn ang="0">
                        <a:pos x="192" y="48"/>
                      </a:cxn>
                    </a:cxnLst>
                    <a:rect l="0" t="0" r="r" b="b"/>
                    <a:pathLst>
                      <a:path w="192" h="96">
                        <a:moveTo>
                          <a:pt x="0" y="48"/>
                        </a:moveTo>
                        <a:cubicBezTo>
                          <a:pt x="16" y="24"/>
                          <a:pt x="32" y="0"/>
                          <a:pt x="48" y="0"/>
                        </a:cubicBezTo>
                        <a:cubicBezTo>
                          <a:pt x="64" y="0"/>
                          <a:pt x="80" y="32"/>
                          <a:pt x="96" y="48"/>
                        </a:cubicBezTo>
                        <a:cubicBezTo>
                          <a:pt x="112" y="64"/>
                          <a:pt x="128" y="96"/>
                          <a:pt x="144" y="96"/>
                        </a:cubicBezTo>
                        <a:cubicBezTo>
                          <a:pt x="160" y="96"/>
                          <a:pt x="184" y="56"/>
                          <a:pt x="192" y="48"/>
                        </a:cubicBezTo>
                      </a:path>
                    </a:pathLst>
                  </a:custGeom>
                  <a:noFill/>
                  <a:ln w="25400" cap="flat" cmpd="sng">
                    <a:solidFill>
                      <a:schemeClr val="tx1"/>
                    </a:solidFill>
                    <a:prstDash val="solid"/>
                    <a:round/>
                    <a:headEnd/>
                    <a:tailEnd/>
                  </a:ln>
                  <a:effectLst/>
                </p:spPr>
                <p:txBody>
                  <a:bodyPr wrap="none" anchor="ctr"/>
                  <a:lstStyle/>
                  <a:p>
                    <a:endParaRPr lang="sl-SI"/>
                  </a:p>
                </p:txBody>
              </p:sp>
            </p:grpSp>
            <p:sp>
              <p:nvSpPr>
                <p:cNvPr id="32790" name="Rectangle 22"/>
                <p:cNvSpPr>
                  <a:spLocks noChangeArrowheads="1"/>
                </p:cNvSpPr>
                <p:nvPr/>
              </p:nvSpPr>
              <p:spPr bwMode="auto">
                <a:xfrm flipH="1" flipV="1">
                  <a:off x="1345" y="3361"/>
                  <a:ext cx="383" cy="383"/>
                </a:xfrm>
                <a:prstGeom prst="rect">
                  <a:avLst/>
                </a:prstGeom>
                <a:noFill/>
                <a:ln w="25400">
                  <a:solidFill>
                    <a:schemeClr val="tx1"/>
                  </a:solidFill>
                  <a:miter lim="800000"/>
                  <a:headEnd/>
                  <a:tailEnd/>
                </a:ln>
                <a:effectLst/>
              </p:spPr>
              <p:txBody>
                <a:bodyPr wrap="none" anchor="ctr"/>
                <a:lstStyle/>
                <a:p>
                  <a:endParaRPr lang="sl-SI"/>
                </a:p>
              </p:txBody>
            </p:sp>
            <p:sp>
              <p:nvSpPr>
                <p:cNvPr id="32791" name="Line 23"/>
                <p:cNvSpPr>
                  <a:spLocks noChangeShapeType="1"/>
                </p:cNvSpPr>
                <p:nvPr/>
              </p:nvSpPr>
              <p:spPr bwMode="auto">
                <a:xfrm flipH="1">
                  <a:off x="1344" y="3360"/>
                  <a:ext cx="384" cy="384"/>
                </a:xfrm>
                <a:prstGeom prst="line">
                  <a:avLst/>
                </a:prstGeom>
                <a:noFill/>
                <a:ln w="25400">
                  <a:solidFill>
                    <a:schemeClr val="tx1"/>
                  </a:solidFill>
                  <a:round/>
                  <a:headEnd/>
                  <a:tailEnd/>
                </a:ln>
                <a:effectLst/>
              </p:spPr>
              <p:txBody>
                <a:bodyPr wrap="none" anchor="ctr"/>
                <a:lstStyle/>
                <a:p>
                  <a:endParaRPr lang="sl-SI"/>
                </a:p>
              </p:txBody>
            </p:sp>
            <p:grpSp>
              <p:nvGrpSpPr>
                <p:cNvPr id="8" name="Group 24"/>
                <p:cNvGrpSpPr>
                  <a:grpSpLocks/>
                </p:cNvGrpSpPr>
                <p:nvPr/>
              </p:nvGrpSpPr>
              <p:grpSpPr bwMode="auto">
                <a:xfrm>
                  <a:off x="1392" y="3408"/>
                  <a:ext cx="144" cy="96"/>
                  <a:chOff x="1536" y="3600"/>
                  <a:chExt cx="144" cy="96"/>
                </a:xfrm>
              </p:grpSpPr>
              <p:sp>
                <p:nvSpPr>
                  <p:cNvPr id="32793" name="Freeform 25"/>
                  <p:cNvSpPr>
                    <a:spLocks/>
                  </p:cNvSpPr>
                  <p:nvPr/>
                </p:nvSpPr>
                <p:spPr bwMode="auto">
                  <a:xfrm flipH="1" flipV="1">
                    <a:off x="1536" y="3648"/>
                    <a:ext cx="144" cy="48"/>
                  </a:xfrm>
                  <a:custGeom>
                    <a:avLst/>
                    <a:gdLst/>
                    <a:ahLst/>
                    <a:cxnLst>
                      <a:cxn ang="0">
                        <a:pos x="0" y="48"/>
                      </a:cxn>
                      <a:cxn ang="0">
                        <a:pos x="48" y="0"/>
                      </a:cxn>
                      <a:cxn ang="0">
                        <a:pos x="96" y="48"/>
                      </a:cxn>
                      <a:cxn ang="0">
                        <a:pos x="144" y="96"/>
                      </a:cxn>
                      <a:cxn ang="0">
                        <a:pos x="192" y="48"/>
                      </a:cxn>
                    </a:cxnLst>
                    <a:rect l="0" t="0" r="r" b="b"/>
                    <a:pathLst>
                      <a:path w="192" h="96">
                        <a:moveTo>
                          <a:pt x="0" y="48"/>
                        </a:moveTo>
                        <a:cubicBezTo>
                          <a:pt x="16" y="24"/>
                          <a:pt x="32" y="0"/>
                          <a:pt x="48" y="0"/>
                        </a:cubicBezTo>
                        <a:cubicBezTo>
                          <a:pt x="64" y="0"/>
                          <a:pt x="80" y="32"/>
                          <a:pt x="96" y="48"/>
                        </a:cubicBezTo>
                        <a:cubicBezTo>
                          <a:pt x="112" y="64"/>
                          <a:pt x="128" y="96"/>
                          <a:pt x="144" y="96"/>
                        </a:cubicBezTo>
                        <a:cubicBezTo>
                          <a:pt x="160" y="96"/>
                          <a:pt x="184" y="56"/>
                          <a:pt x="192" y="48"/>
                        </a:cubicBezTo>
                      </a:path>
                    </a:pathLst>
                  </a:custGeom>
                  <a:noFill/>
                  <a:ln w="25400" cap="flat" cmpd="sng">
                    <a:solidFill>
                      <a:schemeClr val="tx1"/>
                    </a:solidFill>
                    <a:prstDash val="solid"/>
                    <a:round/>
                    <a:headEnd/>
                    <a:tailEnd/>
                  </a:ln>
                  <a:effectLst/>
                </p:spPr>
                <p:txBody>
                  <a:bodyPr wrap="none" anchor="ctr"/>
                  <a:lstStyle/>
                  <a:p>
                    <a:endParaRPr lang="sl-SI"/>
                  </a:p>
                </p:txBody>
              </p:sp>
              <p:sp>
                <p:nvSpPr>
                  <p:cNvPr id="32794" name="Freeform 26"/>
                  <p:cNvSpPr>
                    <a:spLocks/>
                  </p:cNvSpPr>
                  <p:nvPr/>
                </p:nvSpPr>
                <p:spPr bwMode="auto">
                  <a:xfrm flipH="1" flipV="1">
                    <a:off x="1536" y="3600"/>
                    <a:ext cx="144" cy="48"/>
                  </a:xfrm>
                  <a:custGeom>
                    <a:avLst/>
                    <a:gdLst/>
                    <a:ahLst/>
                    <a:cxnLst>
                      <a:cxn ang="0">
                        <a:pos x="0" y="48"/>
                      </a:cxn>
                      <a:cxn ang="0">
                        <a:pos x="48" y="0"/>
                      </a:cxn>
                      <a:cxn ang="0">
                        <a:pos x="96" y="48"/>
                      </a:cxn>
                      <a:cxn ang="0">
                        <a:pos x="144" y="96"/>
                      </a:cxn>
                      <a:cxn ang="0">
                        <a:pos x="192" y="48"/>
                      </a:cxn>
                    </a:cxnLst>
                    <a:rect l="0" t="0" r="r" b="b"/>
                    <a:pathLst>
                      <a:path w="192" h="96">
                        <a:moveTo>
                          <a:pt x="0" y="48"/>
                        </a:moveTo>
                        <a:cubicBezTo>
                          <a:pt x="16" y="24"/>
                          <a:pt x="32" y="0"/>
                          <a:pt x="48" y="0"/>
                        </a:cubicBezTo>
                        <a:cubicBezTo>
                          <a:pt x="64" y="0"/>
                          <a:pt x="80" y="32"/>
                          <a:pt x="96" y="48"/>
                        </a:cubicBezTo>
                        <a:cubicBezTo>
                          <a:pt x="112" y="64"/>
                          <a:pt x="128" y="96"/>
                          <a:pt x="144" y="96"/>
                        </a:cubicBezTo>
                        <a:cubicBezTo>
                          <a:pt x="160" y="96"/>
                          <a:pt x="184" y="56"/>
                          <a:pt x="192" y="48"/>
                        </a:cubicBezTo>
                      </a:path>
                    </a:pathLst>
                  </a:custGeom>
                  <a:noFill/>
                  <a:ln w="25400" cap="flat" cmpd="sng">
                    <a:solidFill>
                      <a:schemeClr val="tx1"/>
                    </a:solidFill>
                    <a:prstDash val="solid"/>
                    <a:round/>
                    <a:headEnd/>
                    <a:tailEnd/>
                  </a:ln>
                  <a:effectLst/>
                </p:spPr>
                <p:txBody>
                  <a:bodyPr wrap="none" anchor="ctr"/>
                  <a:lstStyle/>
                  <a:p>
                    <a:endParaRPr lang="sl-SI"/>
                  </a:p>
                </p:txBody>
              </p:sp>
            </p:grpSp>
          </p:grpSp>
          <p:grpSp>
            <p:nvGrpSpPr>
              <p:cNvPr id="9" name="Group 27"/>
              <p:cNvGrpSpPr>
                <a:grpSpLocks/>
              </p:cNvGrpSpPr>
              <p:nvPr/>
            </p:nvGrpSpPr>
            <p:grpSpPr bwMode="auto">
              <a:xfrm>
                <a:off x="1200" y="3312"/>
                <a:ext cx="288" cy="144"/>
                <a:chOff x="2208" y="2256"/>
                <a:chExt cx="288" cy="144"/>
              </a:xfrm>
            </p:grpSpPr>
            <p:grpSp>
              <p:nvGrpSpPr>
                <p:cNvPr id="10" name="Group 28"/>
                <p:cNvGrpSpPr>
                  <a:grpSpLocks/>
                </p:cNvGrpSpPr>
                <p:nvPr/>
              </p:nvGrpSpPr>
              <p:grpSpPr bwMode="auto">
                <a:xfrm>
                  <a:off x="2208" y="2256"/>
                  <a:ext cx="288" cy="48"/>
                  <a:chOff x="2496" y="2352"/>
                  <a:chExt cx="288" cy="48"/>
                </a:xfrm>
              </p:grpSpPr>
              <p:sp>
                <p:nvSpPr>
                  <p:cNvPr id="32797" name="Line 29"/>
                  <p:cNvSpPr>
                    <a:spLocks noChangeShapeType="1"/>
                  </p:cNvSpPr>
                  <p:nvPr/>
                </p:nvSpPr>
                <p:spPr bwMode="auto">
                  <a:xfrm>
                    <a:off x="2496" y="2352"/>
                    <a:ext cx="288" cy="0"/>
                  </a:xfrm>
                  <a:prstGeom prst="line">
                    <a:avLst/>
                  </a:prstGeom>
                  <a:noFill/>
                  <a:ln w="25400">
                    <a:solidFill>
                      <a:schemeClr val="tx1"/>
                    </a:solidFill>
                    <a:round/>
                    <a:headEnd/>
                    <a:tailEnd/>
                  </a:ln>
                  <a:effectLst/>
                </p:spPr>
                <p:txBody>
                  <a:bodyPr wrap="none" anchor="ctr"/>
                  <a:lstStyle/>
                  <a:p>
                    <a:endParaRPr lang="sl-SI"/>
                  </a:p>
                </p:txBody>
              </p:sp>
              <p:sp>
                <p:nvSpPr>
                  <p:cNvPr id="32798" name="Line 30"/>
                  <p:cNvSpPr>
                    <a:spLocks noChangeShapeType="1"/>
                  </p:cNvSpPr>
                  <p:nvPr/>
                </p:nvSpPr>
                <p:spPr bwMode="auto">
                  <a:xfrm>
                    <a:off x="2592" y="2400"/>
                    <a:ext cx="96" cy="0"/>
                  </a:xfrm>
                  <a:prstGeom prst="line">
                    <a:avLst/>
                  </a:prstGeom>
                  <a:noFill/>
                  <a:ln w="25400">
                    <a:solidFill>
                      <a:schemeClr val="tx1"/>
                    </a:solidFill>
                    <a:round/>
                    <a:headEnd/>
                    <a:tailEnd/>
                  </a:ln>
                  <a:effectLst/>
                </p:spPr>
                <p:txBody>
                  <a:bodyPr wrap="none" anchor="ctr"/>
                  <a:lstStyle/>
                  <a:p>
                    <a:endParaRPr lang="sl-SI"/>
                  </a:p>
                </p:txBody>
              </p:sp>
            </p:grpSp>
            <p:grpSp>
              <p:nvGrpSpPr>
                <p:cNvPr id="11" name="Group 31"/>
                <p:cNvGrpSpPr>
                  <a:grpSpLocks/>
                </p:cNvGrpSpPr>
                <p:nvPr/>
              </p:nvGrpSpPr>
              <p:grpSpPr bwMode="auto">
                <a:xfrm>
                  <a:off x="2208" y="2352"/>
                  <a:ext cx="288" cy="48"/>
                  <a:chOff x="2496" y="2352"/>
                  <a:chExt cx="288" cy="48"/>
                </a:xfrm>
              </p:grpSpPr>
              <p:sp>
                <p:nvSpPr>
                  <p:cNvPr id="32800" name="Line 32"/>
                  <p:cNvSpPr>
                    <a:spLocks noChangeShapeType="1"/>
                  </p:cNvSpPr>
                  <p:nvPr/>
                </p:nvSpPr>
                <p:spPr bwMode="auto">
                  <a:xfrm>
                    <a:off x="2496" y="2352"/>
                    <a:ext cx="288" cy="0"/>
                  </a:xfrm>
                  <a:prstGeom prst="line">
                    <a:avLst/>
                  </a:prstGeom>
                  <a:noFill/>
                  <a:ln w="25400">
                    <a:solidFill>
                      <a:schemeClr val="tx1"/>
                    </a:solidFill>
                    <a:round/>
                    <a:headEnd/>
                    <a:tailEnd/>
                  </a:ln>
                  <a:effectLst/>
                </p:spPr>
                <p:txBody>
                  <a:bodyPr wrap="none" anchor="ctr"/>
                  <a:lstStyle/>
                  <a:p>
                    <a:endParaRPr lang="sl-SI"/>
                  </a:p>
                </p:txBody>
              </p:sp>
              <p:sp>
                <p:nvSpPr>
                  <p:cNvPr id="32801" name="Line 33"/>
                  <p:cNvSpPr>
                    <a:spLocks noChangeShapeType="1"/>
                  </p:cNvSpPr>
                  <p:nvPr/>
                </p:nvSpPr>
                <p:spPr bwMode="auto">
                  <a:xfrm>
                    <a:off x="2592" y="2400"/>
                    <a:ext cx="96" cy="0"/>
                  </a:xfrm>
                  <a:prstGeom prst="line">
                    <a:avLst/>
                  </a:prstGeom>
                  <a:noFill/>
                  <a:ln w="25400">
                    <a:solidFill>
                      <a:schemeClr val="tx1"/>
                    </a:solidFill>
                    <a:round/>
                    <a:headEnd/>
                    <a:tailEnd/>
                  </a:ln>
                  <a:effectLst/>
                </p:spPr>
                <p:txBody>
                  <a:bodyPr wrap="none" anchor="ctr"/>
                  <a:lstStyle/>
                  <a:p>
                    <a:endParaRPr lang="sl-SI"/>
                  </a:p>
                </p:txBody>
              </p:sp>
            </p:grpSp>
          </p:grpSp>
          <p:sp>
            <p:nvSpPr>
              <p:cNvPr id="32802" name="Line 34"/>
              <p:cNvSpPr>
                <a:spLocks noChangeShapeType="1"/>
              </p:cNvSpPr>
              <p:nvPr/>
            </p:nvSpPr>
            <p:spPr bwMode="auto">
              <a:xfrm>
                <a:off x="384" y="3024"/>
                <a:ext cx="288" cy="0"/>
              </a:xfrm>
              <a:prstGeom prst="line">
                <a:avLst/>
              </a:prstGeom>
              <a:noFill/>
              <a:ln w="25400">
                <a:solidFill>
                  <a:schemeClr val="tx1"/>
                </a:solidFill>
                <a:round/>
                <a:headEnd/>
                <a:tailEnd/>
              </a:ln>
              <a:effectLst/>
            </p:spPr>
            <p:txBody>
              <a:bodyPr wrap="none" lIns="0" tIns="0" rIns="0" bIns="0" anchor="ctr"/>
              <a:lstStyle/>
              <a:p>
                <a:endParaRPr lang="sl-SI"/>
              </a:p>
            </p:txBody>
          </p:sp>
          <p:sp>
            <p:nvSpPr>
              <p:cNvPr id="32803" name="Line 35"/>
              <p:cNvSpPr>
                <a:spLocks noChangeShapeType="1"/>
              </p:cNvSpPr>
              <p:nvPr/>
            </p:nvSpPr>
            <p:spPr bwMode="auto">
              <a:xfrm>
                <a:off x="1056" y="3024"/>
                <a:ext cx="576" cy="0"/>
              </a:xfrm>
              <a:prstGeom prst="line">
                <a:avLst/>
              </a:prstGeom>
              <a:noFill/>
              <a:ln w="25400">
                <a:solidFill>
                  <a:schemeClr val="tx1"/>
                </a:solidFill>
                <a:round/>
                <a:headEnd/>
                <a:tailEnd/>
              </a:ln>
              <a:effectLst/>
            </p:spPr>
            <p:txBody>
              <a:bodyPr wrap="none" lIns="0" tIns="0" rIns="0" bIns="0" anchor="ctr"/>
              <a:lstStyle/>
              <a:p>
                <a:endParaRPr lang="sl-SI"/>
              </a:p>
            </p:txBody>
          </p:sp>
          <p:sp>
            <p:nvSpPr>
              <p:cNvPr id="32804" name="Line 36"/>
              <p:cNvSpPr>
                <a:spLocks noChangeShapeType="1"/>
              </p:cNvSpPr>
              <p:nvPr/>
            </p:nvSpPr>
            <p:spPr bwMode="auto">
              <a:xfrm>
                <a:off x="1344" y="3024"/>
                <a:ext cx="0" cy="288"/>
              </a:xfrm>
              <a:prstGeom prst="line">
                <a:avLst/>
              </a:prstGeom>
              <a:noFill/>
              <a:ln w="25400">
                <a:solidFill>
                  <a:schemeClr val="tx1"/>
                </a:solidFill>
                <a:round/>
                <a:headEnd/>
                <a:tailEnd/>
              </a:ln>
              <a:effectLst/>
            </p:spPr>
            <p:txBody>
              <a:bodyPr wrap="none" lIns="0" tIns="0" rIns="0" bIns="0" anchor="ctr"/>
              <a:lstStyle/>
              <a:p>
                <a:endParaRPr lang="sl-SI"/>
              </a:p>
            </p:txBody>
          </p:sp>
          <p:sp>
            <p:nvSpPr>
              <p:cNvPr id="32805" name="Line 37"/>
              <p:cNvSpPr>
                <a:spLocks noChangeShapeType="1"/>
              </p:cNvSpPr>
              <p:nvPr/>
            </p:nvSpPr>
            <p:spPr bwMode="auto">
              <a:xfrm>
                <a:off x="384" y="2496"/>
                <a:ext cx="1248" cy="0"/>
              </a:xfrm>
              <a:prstGeom prst="line">
                <a:avLst/>
              </a:prstGeom>
              <a:noFill/>
              <a:ln w="25400">
                <a:solidFill>
                  <a:schemeClr val="tx1"/>
                </a:solidFill>
                <a:round/>
                <a:headEnd/>
                <a:tailEnd/>
              </a:ln>
              <a:effectLst/>
            </p:spPr>
            <p:txBody>
              <a:bodyPr wrap="none" lIns="0" tIns="0" rIns="0" bIns="0" anchor="ctr"/>
              <a:lstStyle/>
              <a:p>
                <a:endParaRPr lang="sl-SI"/>
              </a:p>
            </p:txBody>
          </p:sp>
          <p:sp>
            <p:nvSpPr>
              <p:cNvPr id="32806" name="Line 38"/>
              <p:cNvSpPr>
                <a:spLocks noChangeShapeType="1"/>
              </p:cNvSpPr>
              <p:nvPr/>
            </p:nvSpPr>
            <p:spPr bwMode="auto">
              <a:xfrm>
                <a:off x="2016" y="3024"/>
                <a:ext cx="288" cy="0"/>
              </a:xfrm>
              <a:prstGeom prst="line">
                <a:avLst/>
              </a:prstGeom>
              <a:noFill/>
              <a:ln w="25400">
                <a:solidFill>
                  <a:schemeClr val="tx1"/>
                </a:solidFill>
                <a:round/>
                <a:headEnd/>
                <a:tailEnd/>
              </a:ln>
              <a:effectLst/>
            </p:spPr>
            <p:txBody>
              <a:bodyPr wrap="none" lIns="0" tIns="0" rIns="0" bIns="0" anchor="ctr"/>
              <a:lstStyle/>
              <a:p>
                <a:endParaRPr lang="sl-SI"/>
              </a:p>
            </p:txBody>
          </p:sp>
          <p:sp>
            <p:nvSpPr>
              <p:cNvPr id="32807" name="Line 39"/>
              <p:cNvSpPr>
                <a:spLocks noChangeShapeType="1"/>
              </p:cNvSpPr>
              <p:nvPr/>
            </p:nvSpPr>
            <p:spPr bwMode="auto">
              <a:xfrm>
                <a:off x="2016" y="2496"/>
                <a:ext cx="288" cy="0"/>
              </a:xfrm>
              <a:prstGeom prst="line">
                <a:avLst/>
              </a:prstGeom>
              <a:noFill/>
              <a:ln w="25400">
                <a:solidFill>
                  <a:schemeClr val="tx1"/>
                </a:solidFill>
                <a:round/>
                <a:headEnd/>
                <a:tailEnd/>
              </a:ln>
              <a:effectLst/>
            </p:spPr>
            <p:txBody>
              <a:bodyPr wrap="none" lIns="0" tIns="0" rIns="0" bIns="0" anchor="ctr"/>
              <a:lstStyle/>
              <a:p>
                <a:endParaRPr lang="sl-SI"/>
              </a:p>
            </p:txBody>
          </p:sp>
          <p:sp>
            <p:nvSpPr>
              <p:cNvPr id="32808" name="Line 40"/>
              <p:cNvSpPr>
                <a:spLocks noChangeShapeType="1"/>
              </p:cNvSpPr>
              <p:nvPr/>
            </p:nvSpPr>
            <p:spPr bwMode="auto">
              <a:xfrm>
                <a:off x="2304" y="2496"/>
                <a:ext cx="0" cy="528"/>
              </a:xfrm>
              <a:prstGeom prst="line">
                <a:avLst/>
              </a:prstGeom>
              <a:noFill/>
              <a:ln w="25400">
                <a:solidFill>
                  <a:schemeClr val="tx1"/>
                </a:solidFill>
                <a:round/>
                <a:headEnd/>
                <a:tailEnd/>
              </a:ln>
              <a:effectLst/>
            </p:spPr>
            <p:txBody>
              <a:bodyPr wrap="none" lIns="0" tIns="0" rIns="0" bIns="0" anchor="ctr"/>
              <a:lstStyle/>
              <a:p>
                <a:endParaRPr lang="sl-SI"/>
              </a:p>
            </p:txBody>
          </p:sp>
          <p:sp>
            <p:nvSpPr>
              <p:cNvPr id="32809" name="Line 41"/>
              <p:cNvSpPr>
                <a:spLocks noChangeShapeType="1"/>
              </p:cNvSpPr>
              <p:nvPr/>
            </p:nvSpPr>
            <p:spPr bwMode="auto">
              <a:xfrm>
                <a:off x="2304" y="3024"/>
                <a:ext cx="288" cy="0"/>
              </a:xfrm>
              <a:prstGeom prst="line">
                <a:avLst/>
              </a:prstGeom>
              <a:noFill/>
              <a:ln w="25400">
                <a:solidFill>
                  <a:schemeClr val="tx1"/>
                </a:solidFill>
                <a:round/>
                <a:headEnd/>
                <a:tailEnd/>
              </a:ln>
              <a:effectLst/>
            </p:spPr>
            <p:txBody>
              <a:bodyPr wrap="none" lIns="0" tIns="0" rIns="0" bIns="0" anchor="ctr"/>
              <a:lstStyle/>
              <a:p>
                <a:endParaRPr lang="sl-SI"/>
              </a:p>
            </p:txBody>
          </p:sp>
          <p:sp>
            <p:nvSpPr>
              <p:cNvPr id="32810" name="Oval 42"/>
              <p:cNvSpPr>
                <a:spLocks noChangeArrowheads="1"/>
              </p:cNvSpPr>
              <p:nvPr/>
            </p:nvSpPr>
            <p:spPr bwMode="auto">
              <a:xfrm>
                <a:off x="1320" y="3000"/>
                <a:ext cx="47" cy="47"/>
              </a:xfrm>
              <a:prstGeom prst="ellipse">
                <a:avLst/>
              </a:prstGeom>
              <a:solidFill>
                <a:srgbClr val="000000"/>
              </a:solidFill>
              <a:ln w="25400">
                <a:solidFill>
                  <a:schemeClr val="tx1"/>
                </a:solidFill>
                <a:round/>
                <a:headEnd/>
                <a:tailEnd/>
              </a:ln>
              <a:effectLst/>
            </p:spPr>
            <p:txBody>
              <a:bodyPr wrap="none" anchor="ctr"/>
              <a:lstStyle/>
              <a:p>
                <a:endParaRPr lang="sl-SI"/>
              </a:p>
            </p:txBody>
          </p:sp>
          <p:sp>
            <p:nvSpPr>
              <p:cNvPr id="32811" name="Oval 43"/>
              <p:cNvSpPr>
                <a:spLocks noChangeArrowheads="1"/>
              </p:cNvSpPr>
              <p:nvPr/>
            </p:nvSpPr>
            <p:spPr bwMode="auto">
              <a:xfrm>
                <a:off x="2280" y="3000"/>
                <a:ext cx="47" cy="47"/>
              </a:xfrm>
              <a:prstGeom prst="ellipse">
                <a:avLst/>
              </a:prstGeom>
              <a:solidFill>
                <a:srgbClr val="000000"/>
              </a:solidFill>
              <a:ln w="25400">
                <a:solidFill>
                  <a:schemeClr val="tx1"/>
                </a:solidFill>
                <a:round/>
                <a:headEnd/>
                <a:tailEnd/>
              </a:ln>
              <a:effectLst/>
            </p:spPr>
            <p:txBody>
              <a:bodyPr wrap="none" anchor="ctr"/>
              <a:lstStyle/>
              <a:p>
                <a:endParaRPr lang="sl-SI"/>
              </a:p>
            </p:txBody>
          </p:sp>
          <p:sp>
            <p:nvSpPr>
              <p:cNvPr id="32812" name="Oval 44"/>
              <p:cNvSpPr>
                <a:spLocks noChangeArrowheads="1"/>
              </p:cNvSpPr>
              <p:nvPr/>
            </p:nvSpPr>
            <p:spPr bwMode="auto">
              <a:xfrm>
                <a:off x="333" y="2469"/>
                <a:ext cx="47" cy="47"/>
              </a:xfrm>
              <a:prstGeom prst="ellipse">
                <a:avLst/>
              </a:prstGeom>
              <a:noFill/>
              <a:ln w="25400">
                <a:solidFill>
                  <a:schemeClr val="tx1"/>
                </a:solidFill>
                <a:round/>
                <a:headEnd/>
                <a:tailEnd/>
              </a:ln>
              <a:effectLst/>
            </p:spPr>
            <p:txBody>
              <a:bodyPr wrap="none" anchor="ctr"/>
              <a:lstStyle/>
              <a:p>
                <a:endParaRPr lang="sl-SI"/>
              </a:p>
            </p:txBody>
          </p:sp>
          <p:sp>
            <p:nvSpPr>
              <p:cNvPr id="32813" name="Oval 45"/>
              <p:cNvSpPr>
                <a:spLocks noChangeArrowheads="1"/>
              </p:cNvSpPr>
              <p:nvPr/>
            </p:nvSpPr>
            <p:spPr bwMode="auto">
              <a:xfrm>
                <a:off x="333" y="2997"/>
                <a:ext cx="47" cy="47"/>
              </a:xfrm>
              <a:prstGeom prst="ellipse">
                <a:avLst/>
              </a:prstGeom>
              <a:noFill/>
              <a:ln w="25400">
                <a:solidFill>
                  <a:schemeClr val="tx1"/>
                </a:solidFill>
                <a:round/>
                <a:headEnd/>
                <a:tailEnd/>
              </a:ln>
              <a:effectLst/>
            </p:spPr>
            <p:txBody>
              <a:bodyPr wrap="none" anchor="ctr"/>
              <a:lstStyle/>
              <a:p>
                <a:endParaRPr lang="sl-SI"/>
              </a:p>
            </p:txBody>
          </p:sp>
          <p:sp>
            <p:nvSpPr>
              <p:cNvPr id="32814" name="Oval 46"/>
              <p:cNvSpPr>
                <a:spLocks noChangeArrowheads="1"/>
              </p:cNvSpPr>
              <p:nvPr/>
            </p:nvSpPr>
            <p:spPr bwMode="auto">
              <a:xfrm>
                <a:off x="2586" y="3000"/>
                <a:ext cx="47" cy="47"/>
              </a:xfrm>
              <a:prstGeom prst="ellipse">
                <a:avLst/>
              </a:prstGeom>
              <a:noFill/>
              <a:ln w="25400">
                <a:solidFill>
                  <a:schemeClr val="tx1"/>
                </a:solidFill>
                <a:round/>
                <a:headEnd/>
                <a:tailEnd/>
              </a:ln>
              <a:effectLst/>
            </p:spPr>
            <p:txBody>
              <a:bodyPr wrap="none" anchor="ctr"/>
              <a:lstStyle/>
              <a:p>
                <a:endParaRPr lang="sl-SI"/>
              </a:p>
            </p:txBody>
          </p:sp>
        </p:grpSp>
        <p:sp>
          <p:nvSpPr>
            <p:cNvPr id="32815" name="Text Box 47"/>
            <p:cNvSpPr txBox="1">
              <a:spLocks noChangeArrowheads="1"/>
            </p:cNvSpPr>
            <p:nvPr/>
          </p:nvSpPr>
          <p:spPr bwMode="auto">
            <a:xfrm>
              <a:off x="1920" y="1200"/>
              <a:ext cx="326" cy="161"/>
            </a:xfrm>
            <a:prstGeom prst="rect">
              <a:avLst/>
            </a:prstGeom>
            <a:noFill/>
            <a:ln w="25400">
              <a:noFill/>
              <a:miter lim="800000"/>
              <a:headEnd/>
              <a:tailEnd/>
            </a:ln>
            <a:effectLst/>
          </p:spPr>
          <p:txBody>
            <a:bodyPr wrap="none" lIns="0" tIns="0" rIns="0" bIns="0" anchor="ctr">
              <a:spAutoFit/>
            </a:bodyPr>
            <a:lstStyle/>
            <a:p>
              <a:pPr algn="ctr" eaLnBrk="0" hangingPunct="0">
                <a:lnSpc>
                  <a:spcPct val="120000"/>
                </a:lnSpc>
                <a:buSzPct val="85000"/>
              </a:pPr>
              <a:r>
                <a:rPr lang="en-GB" sz="1400" b="1">
                  <a:latin typeface="Arial Narrow" pitchFamily="34" charset="0"/>
                </a:rPr>
                <a:t>Bypass</a:t>
              </a:r>
            </a:p>
          </p:txBody>
        </p:sp>
        <p:sp>
          <p:nvSpPr>
            <p:cNvPr id="32816" name="Text Box 48"/>
            <p:cNvSpPr txBox="1">
              <a:spLocks noChangeArrowheads="1"/>
            </p:cNvSpPr>
            <p:nvPr/>
          </p:nvSpPr>
          <p:spPr bwMode="auto">
            <a:xfrm>
              <a:off x="933" y="1728"/>
              <a:ext cx="338" cy="161"/>
            </a:xfrm>
            <a:prstGeom prst="rect">
              <a:avLst/>
            </a:prstGeom>
            <a:noFill/>
            <a:ln w="25400">
              <a:noFill/>
              <a:miter lim="800000"/>
              <a:headEnd/>
              <a:tailEnd/>
            </a:ln>
            <a:effectLst/>
          </p:spPr>
          <p:txBody>
            <a:bodyPr wrap="none" lIns="0" tIns="0" rIns="0" bIns="0" anchor="ctr">
              <a:spAutoFit/>
            </a:bodyPr>
            <a:lstStyle/>
            <a:p>
              <a:pPr algn="ctr" eaLnBrk="0" hangingPunct="0">
                <a:lnSpc>
                  <a:spcPct val="120000"/>
                </a:lnSpc>
                <a:buSzPct val="85000"/>
              </a:pPr>
              <a:r>
                <a:rPr lang="en-GB" sz="1400" b="1">
                  <a:latin typeface="Arial Narrow" pitchFamily="34" charset="0"/>
                </a:rPr>
                <a:t>Recifier</a:t>
              </a:r>
            </a:p>
          </p:txBody>
        </p:sp>
        <p:sp>
          <p:nvSpPr>
            <p:cNvPr id="32817" name="Text Box 49"/>
            <p:cNvSpPr txBox="1">
              <a:spLocks noChangeArrowheads="1"/>
            </p:cNvSpPr>
            <p:nvPr/>
          </p:nvSpPr>
          <p:spPr bwMode="auto">
            <a:xfrm>
              <a:off x="1913" y="1728"/>
              <a:ext cx="390" cy="161"/>
            </a:xfrm>
            <a:prstGeom prst="rect">
              <a:avLst/>
            </a:prstGeom>
            <a:noFill/>
            <a:ln w="25400">
              <a:noFill/>
              <a:miter lim="800000"/>
              <a:headEnd/>
              <a:tailEnd/>
            </a:ln>
            <a:effectLst/>
          </p:spPr>
          <p:txBody>
            <a:bodyPr wrap="none" lIns="0" tIns="0" rIns="0" bIns="0" anchor="ctr">
              <a:spAutoFit/>
            </a:bodyPr>
            <a:lstStyle/>
            <a:p>
              <a:pPr algn="ctr" eaLnBrk="0" hangingPunct="0">
                <a:lnSpc>
                  <a:spcPct val="120000"/>
                </a:lnSpc>
                <a:buSzPct val="85000"/>
              </a:pPr>
              <a:r>
                <a:rPr lang="en-GB" sz="1400" b="1">
                  <a:latin typeface="Arial Narrow" pitchFamily="34" charset="0"/>
                </a:rPr>
                <a:t>Inverter  </a:t>
              </a:r>
            </a:p>
          </p:txBody>
        </p:sp>
        <p:sp>
          <p:nvSpPr>
            <p:cNvPr id="32818" name="Text Box 50"/>
            <p:cNvSpPr txBox="1">
              <a:spLocks noChangeArrowheads="1"/>
            </p:cNvSpPr>
            <p:nvPr/>
          </p:nvSpPr>
          <p:spPr bwMode="auto">
            <a:xfrm>
              <a:off x="192" y="1747"/>
              <a:ext cx="264" cy="147"/>
            </a:xfrm>
            <a:prstGeom prst="rect">
              <a:avLst/>
            </a:prstGeom>
            <a:noFill/>
            <a:ln w="25400">
              <a:noFill/>
              <a:miter lim="800000"/>
              <a:headEnd/>
              <a:tailEnd/>
            </a:ln>
            <a:effectLst/>
          </p:spPr>
          <p:txBody>
            <a:bodyPr wrap="none" lIns="0" tIns="0" rIns="0" bIns="0" anchor="ctr">
              <a:spAutoFit/>
            </a:bodyPr>
            <a:lstStyle/>
            <a:p>
              <a:pPr algn="ctr" eaLnBrk="0" hangingPunct="0">
                <a:lnSpc>
                  <a:spcPct val="120000"/>
                </a:lnSpc>
                <a:buSzPct val="85000"/>
              </a:pPr>
              <a:r>
                <a:rPr lang="sl-SI" sz="1400" b="1" dirty="0" smtClean="0">
                  <a:latin typeface="Arial Narrow" pitchFamily="34" charset="0"/>
                </a:rPr>
                <a:t>Mreža</a:t>
              </a:r>
              <a:endParaRPr lang="en-GB" sz="1400" b="1" dirty="0">
                <a:latin typeface="Arial Narrow" pitchFamily="34" charset="0"/>
              </a:endParaRPr>
            </a:p>
          </p:txBody>
        </p:sp>
        <p:sp>
          <p:nvSpPr>
            <p:cNvPr id="32819" name="Text Box 51"/>
            <p:cNvSpPr txBox="1">
              <a:spLocks noChangeArrowheads="1"/>
            </p:cNvSpPr>
            <p:nvPr/>
          </p:nvSpPr>
          <p:spPr bwMode="auto">
            <a:xfrm>
              <a:off x="2905" y="1891"/>
              <a:ext cx="289" cy="147"/>
            </a:xfrm>
            <a:prstGeom prst="rect">
              <a:avLst/>
            </a:prstGeom>
            <a:noFill/>
            <a:ln w="25400">
              <a:noFill/>
              <a:miter lim="800000"/>
              <a:headEnd/>
              <a:tailEnd/>
            </a:ln>
            <a:effectLst/>
          </p:spPr>
          <p:txBody>
            <a:bodyPr wrap="none" lIns="0" tIns="0" rIns="0" bIns="0" anchor="ctr">
              <a:spAutoFit/>
            </a:bodyPr>
            <a:lstStyle/>
            <a:p>
              <a:pPr algn="ctr" eaLnBrk="0" hangingPunct="0">
                <a:lnSpc>
                  <a:spcPct val="120000"/>
                </a:lnSpc>
                <a:buSzPct val="85000"/>
              </a:pPr>
              <a:r>
                <a:rPr lang="sl-SI" sz="1400" b="1" dirty="0" smtClean="0">
                  <a:latin typeface="Arial Narrow" pitchFamily="34" charset="0"/>
                </a:rPr>
                <a:t>Breme</a:t>
              </a:r>
              <a:endParaRPr lang="en-GB" sz="1400" b="1" dirty="0">
                <a:latin typeface="Arial Narrow" pitchFamily="34" charset="0"/>
              </a:endParaRPr>
            </a:p>
          </p:txBody>
        </p:sp>
        <p:sp>
          <p:nvSpPr>
            <p:cNvPr id="32820" name="Text Box 52"/>
            <p:cNvSpPr txBox="1">
              <a:spLocks noChangeArrowheads="1"/>
            </p:cNvSpPr>
            <p:nvPr/>
          </p:nvSpPr>
          <p:spPr bwMode="auto">
            <a:xfrm>
              <a:off x="1393" y="2503"/>
              <a:ext cx="341" cy="147"/>
            </a:xfrm>
            <a:prstGeom prst="rect">
              <a:avLst/>
            </a:prstGeom>
            <a:noFill/>
            <a:ln w="25400">
              <a:noFill/>
              <a:miter lim="800000"/>
              <a:headEnd/>
              <a:tailEnd/>
            </a:ln>
            <a:effectLst/>
          </p:spPr>
          <p:txBody>
            <a:bodyPr wrap="none" lIns="0" tIns="0" rIns="0" bIns="0" anchor="ctr">
              <a:spAutoFit/>
            </a:bodyPr>
            <a:lstStyle/>
            <a:p>
              <a:pPr algn="ctr" eaLnBrk="0" hangingPunct="0">
                <a:lnSpc>
                  <a:spcPct val="120000"/>
                </a:lnSpc>
                <a:buSzPct val="85000"/>
              </a:pPr>
              <a:r>
                <a:rPr lang="en-GB" sz="1400" b="1" dirty="0" smtClean="0">
                  <a:latin typeface="Arial Narrow" pitchFamily="34" charset="0"/>
                </a:rPr>
                <a:t>Ba</a:t>
              </a:r>
              <a:r>
                <a:rPr lang="sl-SI" sz="1400" b="1" dirty="0" err="1" smtClean="0">
                  <a:latin typeface="Arial Narrow" pitchFamily="34" charset="0"/>
                </a:rPr>
                <a:t>terija</a:t>
              </a:r>
              <a:endParaRPr lang="en-GB" sz="1400" b="1" dirty="0">
                <a:latin typeface="Arial Narrow" pitchFamily="34" charset="0"/>
              </a:endParaRPr>
            </a:p>
          </p:txBody>
        </p:sp>
      </p:grpSp>
      <p:sp>
        <p:nvSpPr>
          <p:cNvPr id="32821" name="Text Box 53"/>
          <p:cNvSpPr txBox="1">
            <a:spLocks noChangeArrowheads="1"/>
          </p:cNvSpPr>
          <p:nvPr/>
        </p:nvSpPr>
        <p:spPr bwMode="auto">
          <a:xfrm>
            <a:off x="6156325" y="2101240"/>
            <a:ext cx="2192908" cy="664797"/>
          </a:xfrm>
          <a:prstGeom prst="rect">
            <a:avLst/>
          </a:prstGeom>
          <a:noFill/>
          <a:ln w="25400">
            <a:noFill/>
            <a:miter lim="800000"/>
            <a:headEnd/>
            <a:tailEnd/>
          </a:ln>
          <a:effectLst/>
        </p:spPr>
        <p:txBody>
          <a:bodyPr wrap="none" lIns="0" tIns="0" rIns="0" bIns="0" anchor="ctr">
            <a:spAutoFit/>
          </a:bodyPr>
          <a:lstStyle/>
          <a:p>
            <a:pPr eaLnBrk="0" hangingPunct="0">
              <a:lnSpc>
                <a:spcPct val="120000"/>
              </a:lnSpc>
              <a:buSzPct val="85000"/>
            </a:pPr>
            <a:r>
              <a:rPr lang="sl-SI" b="1" u="sng" dirty="0" smtClean="0"/>
              <a:t>Princip</a:t>
            </a:r>
            <a:r>
              <a:rPr lang="en-GB" b="1" u="sng" dirty="0" smtClean="0"/>
              <a:t>:</a:t>
            </a:r>
            <a:endParaRPr lang="en-GB" b="1" u="sng" dirty="0"/>
          </a:p>
          <a:p>
            <a:pPr eaLnBrk="0" hangingPunct="0">
              <a:lnSpc>
                <a:spcPct val="120000"/>
              </a:lnSpc>
              <a:buSzPct val="85000"/>
            </a:pPr>
            <a:r>
              <a:rPr lang="en-GB" b="1" dirty="0" smtClean="0"/>
              <a:t>»</a:t>
            </a:r>
            <a:r>
              <a:rPr lang="sl-SI" b="1" dirty="0" smtClean="0"/>
              <a:t>dvojne konverzije</a:t>
            </a:r>
            <a:r>
              <a:rPr lang="sl-SI" dirty="0" smtClean="0"/>
              <a:t>«</a:t>
            </a:r>
            <a:endParaRPr lang="en-GB" dirty="0"/>
          </a:p>
        </p:txBody>
      </p:sp>
      <p:sp>
        <p:nvSpPr>
          <p:cNvPr id="32822" name="Text Box 54"/>
          <p:cNvSpPr txBox="1">
            <a:spLocks noChangeArrowheads="1"/>
          </p:cNvSpPr>
          <p:nvPr/>
        </p:nvSpPr>
        <p:spPr bwMode="auto">
          <a:xfrm>
            <a:off x="1187450" y="3429000"/>
            <a:ext cx="7734300" cy="2663825"/>
          </a:xfrm>
          <a:prstGeom prst="rect">
            <a:avLst/>
          </a:prstGeom>
          <a:noFill/>
          <a:ln w="9525" algn="ctr">
            <a:noFill/>
            <a:miter lim="800000"/>
            <a:headEnd/>
            <a:tailEnd/>
          </a:ln>
          <a:effectLst/>
        </p:spPr>
        <p:txBody>
          <a:bodyPr lIns="0" tIns="0" rIns="0" bIns="0"/>
          <a:lstStyle/>
          <a:p>
            <a:pPr marL="261938" indent="-261938" eaLnBrk="0" hangingPunct="0">
              <a:lnSpc>
                <a:spcPct val="120000"/>
              </a:lnSpc>
              <a:spcBef>
                <a:spcPct val="25000"/>
              </a:spcBef>
              <a:buClr>
                <a:srgbClr val="003579"/>
              </a:buClr>
              <a:buFont typeface="Wingdings" pitchFamily="2" charset="2"/>
              <a:buChar char="n"/>
            </a:pPr>
            <a:r>
              <a:rPr lang="sl-SI" dirty="0" smtClean="0"/>
              <a:t>Energijski tok:</a:t>
            </a:r>
          </a:p>
          <a:p>
            <a:pPr marL="711200" lvl="1" indent="-254000" eaLnBrk="0" hangingPunct="0">
              <a:lnSpc>
                <a:spcPct val="120000"/>
              </a:lnSpc>
              <a:spcBef>
                <a:spcPct val="25000"/>
              </a:spcBef>
              <a:buClr>
                <a:srgbClr val="003579"/>
              </a:buClr>
              <a:buFont typeface="Wingdings" pitchFamily="2" charset="2"/>
              <a:buChar char="n"/>
            </a:pPr>
            <a:r>
              <a:rPr lang="sl-SI" sz="1600" dirty="0" smtClean="0"/>
              <a:t>Mreža -&gt; Usmernik -&gt; Baterija -&gt; </a:t>
            </a:r>
            <a:r>
              <a:rPr lang="sl-SI" sz="1600" dirty="0" err="1" smtClean="0"/>
              <a:t>Inverter</a:t>
            </a:r>
            <a:r>
              <a:rPr lang="sl-SI" sz="1600" dirty="0" smtClean="0"/>
              <a:t> -&gt; Breme</a:t>
            </a:r>
          </a:p>
          <a:p>
            <a:pPr marL="711200" lvl="1" indent="-254000" eaLnBrk="0" hangingPunct="0">
              <a:lnSpc>
                <a:spcPct val="120000"/>
              </a:lnSpc>
              <a:spcBef>
                <a:spcPct val="25000"/>
              </a:spcBef>
              <a:buClr>
                <a:srgbClr val="003579"/>
              </a:buClr>
              <a:buFont typeface="Wingdings" pitchFamily="2" charset="2"/>
              <a:buChar char="n"/>
            </a:pPr>
            <a:r>
              <a:rPr lang="sl-SI" sz="1600" dirty="0" smtClean="0"/>
              <a:t>Baterija -&gt; </a:t>
            </a:r>
            <a:r>
              <a:rPr lang="sl-SI" sz="1600" dirty="0" err="1" smtClean="0"/>
              <a:t>Inverter</a:t>
            </a:r>
            <a:r>
              <a:rPr lang="sl-SI" sz="1600" dirty="0" smtClean="0"/>
              <a:t> -&gt; Breme</a:t>
            </a:r>
          </a:p>
          <a:p>
            <a:pPr marL="261938" indent="-261938" eaLnBrk="0" hangingPunct="0">
              <a:lnSpc>
                <a:spcPct val="120000"/>
              </a:lnSpc>
              <a:spcBef>
                <a:spcPct val="25000"/>
              </a:spcBef>
              <a:buClr>
                <a:srgbClr val="003579"/>
              </a:buClr>
              <a:buFont typeface="Wingdings" pitchFamily="2" charset="2"/>
              <a:buChar char="n"/>
            </a:pPr>
            <a:r>
              <a:rPr lang="sl-SI" dirty="0" smtClean="0"/>
              <a:t>Absolutno nobenega vpliva med vhodom in izhodom</a:t>
            </a:r>
            <a:endParaRPr lang="sl-SI" dirty="0"/>
          </a:p>
        </p:txBody>
      </p:sp>
      <p:sp>
        <p:nvSpPr>
          <p:cNvPr id="56" name="Rectangle 79"/>
          <p:cNvSpPr>
            <a:spLocks noGrp="1" noChangeArrowheads="1"/>
          </p:cNvSpPr>
          <p:nvPr>
            <p:ph type="title"/>
          </p:nvPr>
        </p:nvSpPr>
        <p:spPr>
          <a:xfrm>
            <a:off x="428596" y="142852"/>
            <a:ext cx="7286676" cy="642942"/>
          </a:xfrm>
        </p:spPr>
        <p:txBody>
          <a:bodyPr/>
          <a:lstStyle/>
          <a:p>
            <a:r>
              <a:rPr lang="sl-SI" dirty="0" smtClean="0"/>
              <a:t>Statični UPS z dvojno konverzijo</a:t>
            </a:r>
            <a:endParaRPr lang="en-GB" dirty="0"/>
          </a:p>
        </p:txBody>
      </p:sp>
    </p:spTree>
  </p:cSld>
  <p:clrMapOvr>
    <a:masterClrMapping/>
  </p:clrMapOvr>
  <p:transition spd="med"/>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ectangle 79"/>
          <p:cNvSpPr>
            <a:spLocks noGrp="1" noChangeArrowheads="1"/>
          </p:cNvSpPr>
          <p:nvPr>
            <p:ph type="title"/>
          </p:nvPr>
        </p:nvSpPr>
        <p:spPr>
          <a:xfrm>
            <a:off x="428596" y="142852"/>
            <a:ext cx="7286676" cy="642942"/>
          </a:xfrm>
        </p:spPr>
        <p:txBody>
          <a:bodyPr/>
          <a:lstStyle/>
          <a:p>
            <a:r>
              <a:rPr lang="sl-SI" dirty="0" smtClean="0"/>
              <a:t>Modularni UPS z dvojno konverzijo</a:t>
            </a:r>
            <a:endParaRPr lang="en-GB" dirty="0"/>
          </a:p>
        </p:txBody>
      </p:sp>
      <p:pic>
        <p:nvPicPr>
          <p:cNvPr id="57" name="Slika 56" descr="Modularni UPS.emf"/>
          <p:cNvPicPr>
            <a:picLocks noChangeAspect="1"/>
          </p:cNvPicPr>
          <p:nvPr/>
        </p:nvPicPr>
        <p:blipFill>
          <a:blip r:embed="rId3" cstate="print"/>
          <a:stretch>
            <a:fillRect/>
          </a:stretch>
        </p:blipFill>
        <p:spPr>
          <a:xfrm>
            <a:off x="1979712" y="1124743"/>
            <a:ext cx="3672408" cy="5549667"/>
          </a:xfrm>
          <a:prstGeom prst="rect">
            <a:avLst/>
          </a:prstGeom>
        </p:spPr>
      </p:pic>
    </p:spTree>
  </p:cSld>
  <p:clrMapOvr>
    <a:masterClrMapping/>
  </p:clrMapOvr>
  <p:transition spd="med"/>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Lastnosti statičnega UPS</a:t>
            </a:r>
            <a:endParaRPr lang="sl-SI" dirty="0"/>
          </a:p>
        </p:txBody>
      </p:sp>
      <p:graphicFrame>
        <p:nvGraphicFramePr>
          <p:cNvPr id="5" name="Tabela 4"/>
          <p:cNvGraphicFramePr>
            <a:graphicFrameLocks noGrp="1"/>
          </p:cNvGraphicFramePr>
          <p:nvPr>
            <p:extLst>
              <p:ext uri="{D42A27DB-BD31-4B8C-83A1-F6EECF244321}">
                <p14:modId xmlns:p14="http://schemas.microsoft.com/office/powerpoint/2010/main" val="224501017"/>
              </p:ext>
            </p:extLst>
          </p:nvPr>
        </p:nvGraphicFramePr>
        <p:xfrm>
          <a:off x="323528" y="1124744"/>
          <a:ext cx="8568952" cy="5393718"/>
        </p:xfrm>
        <a:graphic>
          <a:graphicData uri="http://schemas.openxmlformats.org/drawingml/2006/table">
            <a:tbl>
              <a:tblPr/>
              <a:tblGrid>
                <a:gridCol w="3232149"/>
                <a:gridCol w="5336803"/>
              </a:tblGrid>
              <a:tr h="143282">
                <a:tc>
                  <a:txBody>
                    <a:bodyPr/>
                    <a:lstStyle/>
                    <a:p>
                      <a:pPr>
                        <a:lnSpc>
                          <a:spcPct val="115000"/>
                        </a:lnSpc>
                        <a:spcAft>
                          <a:spcPts val="0"/>
                        </a:spcAft>
                      </a:pPr>
                      <a:r>
                        <a:rPr lang="sl-SI" sz="1600" b="1" dirty="0">
                          <a:latin typeface="Calibri"/>
                          <a:ea typeface="Calibri"/>
                          <a:cs typeface="Times New Roman"/>
                        </a:rPr>
                        <a:t>Prednosti</a:t>
                      </a:r>
                    </a:p>
                  </a:txBody>
                  <a:tcPr marL="17008" marR="170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nSpc>
                          <a:spcPct val="115000"/>
                        </a:lnSpc>
                        <a:spcAft>
                          <a:spcPts val="0"/>
                        </a:spcAft>
                      </a:pPr>
                      <a:r>
                        <a:rPr lang="sl-SI" sz="1600" b="1" dirty="0">
                          <a:latin typeface="Calibri"/>
                          <a:ea typeface="Calibri"/>
                          <a:cs typeface="Times New Roman"/>
                        </a:rPr>
                        <a:t>Slabosti</a:t>
                      </a:r>
                    </a:p>
                  </a:txBody>
                  <a:tcPr marL="17008" marR="170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r>
              <a:tr h="5113302">
                <a:tc>
                  <a:txBody>
                    <a:bodyPr/>
                    <a:lstStyle/>
                    <a:p>
                      <a:pPr marL="90170" indent="-131445">
                        <a:lnSpc>
                          <a:spcPct val="115000"/>
                        </a:lnSpc>
                        <a:spcAft>
                          <a:spcPts val="0"/>
                        </a:spcAft>
                      </a:pPr>
                      <a:r>
                        <a:rPr lang="sl-SI" sz="2000" dirty="0">
                          <a:latin typeface="Calibri"/>
                          <a:ea typeface="Calibri"/>
                          <a:cs typeface="Times New Roman"/>
                        </a:rPr>
                        <a:t>Širok nabor </a:t>
                      </a:r>
                      <a:r>
                        <a:rPr lang="sl-SI" sz="2000" dirty="0" smtClean="0">
                          <a:latin typeface="Calibri"/>
                          <a:ea typeface="Calibri"/>
                          <a:cs typeface="Times New Roman"/>
                        </a:rPr>
                        <a:t>modelov</a:t>
                      </a:r>
                      <a:endParaRPr lang="sl-SI" sz="2000" dirty="0">
                        <a:latin typeface="Calibri"/>
                        <a:ea typeface="Calibri"/>
                        <a:cs typeface="Times New Roman"/>
                      </a:endParaRPr>
                    </a:p>
                    <a:p>
                      <a:pPr marL="90170" indent="-131445">
                        <a:lnSpc>
                          <a:spcPct val="115000"/>
                        </a:lnSpc>
                        <a:spcAft>
                          <a:spcPts val="0"/>
                        </a:spcAft>
                      </a:pPr>
                      <a:r>
                        <a:rPr lang="sl-SI" sz="2000" dirty="0">
                          <a:latin typeface="Calibri"/>
                          <a:ea typeface="Calibri"/>
                          <a:cs typeface="Times New Roman"/>
                        </a:rPr>
                        <a:t>Preizkušena zasnova</a:t>
                      </a:r>
                    </a:p>
                    <a:p>
                      <a:pPr marL="90170" indent="-131445">
                        <a:lnSpc>
                          <a:spcPct val="115000"/>
                        </a:lnSpc>
                        <a:spcAft>
                          <a:spcPts val="0"/>
                        </a:spcAft>
                      </a:pPr>
                      <a:r>
                        <a:rPr lang="sl-SI" sz="2000" dirty="0">
                          <a:latin typeface="Calibri"/>
                          <a:ea typeface="Calibri"/>
                          <a:cs typeface="Times New Roman"/>
                        </a:rPr>
                        <a:t>Zelo visoki izkoristki</a:t>
                      </a:r>
                    </a:p>
                    <a:p>
                      <a:pPr marL="90170" indent="-131445">
                        <a:lnSpc>
                          <a:spcPct val="115000"/>
                        </a:lnSpc>
                        <a:spcAft>
                          <a:spcPts val="0"/>
                        </a:spcAft>
                      </a:pPr>
                      <a:r>
                        <a:rPr lang="sl-SI" sz="2000" dirty="0">
                          <a:latin typeface="Calibri"/>
                          <a:ea typeface="Calibri"/>
                          <a:cs typeface="Times New Roman"/>
                        </a:rPr>
                        <a:t>Nizka cena sistema</a:t>
                      </a:r>
                    </a:p>
                    <a:p>
                      <a:pPr marL="90170" indent="-131445">
                        <a:lnSpc>
                          <a:spcPct val="115000"/>
                        </a:lnSpc>
                        <a:spcAft>
                          <a:spcPts val="0"/>
                        </a:spcAft>
                      </a:pPr>
                      <a:r>
                        <a:rPr lang="sl-SI" sz="2000" dirty="0">
                          <a:latin typeface="Calibri"/>
                          <a:ea typeface="Calibri"/>
                          <a:cs typeface="Times New Roman"/>
                        </a:rPr>
                        <a:t>Velik nabor proizvajalcev in lokalnih ponudnikov</a:t>
                      </a:r>
                    </a:p>
                    <a:p>
                      <a:pPr marL="90170" indent="-131445">
                        <a:lnSpc>
                          <a:spcPct val="115000"/>
                        </a:lnSpc>
                        <a:spcAft>
                          <a:spcPts val="0"/>
                        </a:spcAft>
                      </a:pPr>
                      <a:r>
                        <a:rPr lang="sl-SI" sz="2000" dirty="0">
                          <a:latin typeface="Calibri"/>
                          <a:ea typeface="Calibri"/>
                          <a:cs typeface="Times New Roman"/>
                        </a:rPr>
                        <a:t>Možnost vzporedne vezave večih sistemov</a:t>
                      </a:r>
                    </a:p>
                    <a:p>
                      <a:pPr marL="90170" indent="-131445">
                        <a:lnSpc>
                          <a:spcPct val="115000"/>
                        </a:lnSpc>
                        <a:spcAft>
                          <a:spcPts val="0"/>
                        </a:spcAft>
                      </a:pPr>
                      <a:r>
                        <a:rPr lang="sl-SI" sz="2000" dirty="0">
                          <a:latin typeface="Calibri"/>
                          <a:ea typeface="Calibri"/>
                          <a:cs typeface="Times New Roman"/>
                        </a:rPr>
                        <a:t>Kompaktna </a:t>
                      </a:r>
                      <a:r>
                        <a:rPr lang="sl-SI" sz="2000" dirty="0" smtClean="0">
                          <a:latin typeface="Calibri"/>
                          <a:ea typeface="Calibri"/>
                          <a:cs typeface="Times New Roman"/>
                        </a:rPr>
                        <a:t>izvedba</a:t>
                      </a:r>
                      <a:endParaRPr lang="sl-SI" sz="2000" dirty="0">
                        <a:latin typeface="Calibri"/>
                        <a:ea typeface="Calibri"/>
                        <a:cs typeface="Times New Roman"/>
                      </a:endParaRPr>
                    </a:p>
                  </a:txBody>
                  <a:tcPr marL="17008" marR="170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marL="90170" indent="-131445">
                        <a:lnSpc>
                          <a:spcPct val="115000"/>
                        </a:lnSpc>
                        <a:spcAft>
                          <a:spcPts val="0"/>
                        </a:spcAft>
                      </a:pPr>
                      <a:r>
                        <a:rPr lang="sl-SI" sz="2000" dirty="0">
                          <a:latin typeface="Calibri"/>
                          <a:ea typeface="Calibri"/>
                          <a:cs typeface="Times New Roman"/>
                        </a:rPr>
                        <a:t>Majhni </a:t>
                      </a:r>
                      <a:r>
                        <a:rPr lang="sl-SI" sz="2000" dirty="0" smtClean="0">
                          <a:latin typeface="Calibri"/>
                          <a:ea typeface="Calibri"/>
                          <a:cs typeface="Times New Roman"/>
                        </a:rPr>
                        <a:t>kratkostični tokovi</a:t>
                      </a:r>
                      <a:endParaRPr lang="sl-SI" sz="2000" dirty="0">
                        <a:latin typeface="Calibri"/>
                        <a:ea typeface="Calibri"/>
                        <a:cs typeface="Times New Roman"/>
                      </a:endParaRPr>
                    </a:p>
                    <a:p>
                      <a:pPr marL="90170" indent="-131445">
                        <a:lnSpc>
                          <a:spcPct val="115000"/>
                        </a:lnSpc>
                        <a:spcAft>
                          <a:spcPts val="0"/>
                        </a:spcAft>
                      </a:pPr>
                      <a:r>
                        <a:rPr lang="sl-SI" sz="2000" dirty="0">
                          <a:latin typeface="Calibri"/>
                          <a:ea typeface="Calibri"/>
                          <a:cs typeface="Times New Roman"/>
                        </a:rPr>
                        <a:t>Nižja razpoložljivost zaradi nižjega MTBF</a:t>
                      </a:r>
                    </a:p>
                    <a:p>
                      <a:pPr marL="90170" indent="-131445">
                        <a:lnSpc>
                          <a:spcPct val="115000"/>
                        </a:lnSpc>
                        <a:spcAft>
                          <a:spcPts val="0"/>
                        </a:spcAft>
                      </a:pPr>
                      <a:r>
                        <a:rPr lang="sl-SI" sz="2000" dirty="0">
                          <a:latin typeface="Calibri"/>
                          <a:ea typeface="Calibri"/>
                          <a:cs typeface="Times New Roman"/>
                        </a:rPr>
                        <a:t>Ni modelov nad </a:t>
                      </a:r>
                      <a:r>
                        <a:rPr lang="sl-SI" sz="2000" dirty="0" smtClean="0">
                          <a:latin typeface="Calibri"/>
                          <a:ea typeface="Calibri"/>
                          <a:cs typeface="Times New Roman"/>
                        </a:rPr>
                        <a:t>400 kVA</a:t>
                      </a:r>
                      <a:endParaRPr lang="sl-SI" sz="2000" dirty="0">
                        <a:latin typeface="Calibri"/>
                        <a:ea typeface="Calibri"/>
                        <a:cs typeface="Times New Roman"/>
                      </a:endParaRPr>
                    </a:p>
                    <a:p>
                      <a:pPr marL="90170" indent="-131445">
                        <a:lnSpc>
                          <a:spcPct val="115000"/>
                        </a:lnSpc>
                        <a:spcAft>
                          <a:spcPts val="0"/>
                        </a:spcAft>
                      </a:pPr>
                      <a:r>
                        <a:rPr lang="sl-SI" sz="2000" dirty="0">
                          <a:latin typeface="Calibri"/>
                          <a:ea typeface="Calibri"/>
                          <a:cs typeface="Times New Roman"/>
                        </a:rPr>
                        <a:t>Izvedba z aktivnimi filtri in </a:t>
                      </a:r>
                      <a:r>
                        <a:rPr lang="sl-SI" sz="2000" dirty="0" smtClean="0">
                          <a:latin typeface="Calibri"/>
                          <a:ea typeface="Calibri"/>
                          <a:cs typeface="Times New Roman"/>
                        </a:rPr>
                        <a:t>kondenzatorji</a:t>
                      </a:r>
                      <a:endParaRPr lang="sl-SI" sz="2000" dirty="0">
                        <a:latin typeface="Calibri"/>
                        <a:ea typeface="Calibri"/>
                        <a:cs typeface="Times New Roman"/>
                      </a:endParaRPr>
                    </a:p>
                    <a:p>
                      <a:pPr marL="90170" indent="-131445">
                        <a:lnSpc>
                          <a:spcPct val="115000"/>
                        </a:lnSpc>
                        <a:spcAft>
                          <a:spcPts val="0"/>
                        </a:spcAft>
                      </a:pPr>
                      <a:r>
                        <a:rPr lang="sl-SI" sz="2000" dirty="0">
                          <a:latin typeface="Calibri"/>
                          <a:ea typeface="Calibri"/>
                          <a:cs typeface="Times New Roman"/>
                        </a:rPr>
                        <a:t>Življenjska doba 10-12 let</a:t>
                      </a:r>
                    </a:p>
                    <a:p>
                      <a:pPr marL="90170" indent="-131445">
                        <a:lnSpc>
                          <a:spcPct val="115000"/>
                        </a:lnSpc>
                        <a:spcAft>
                          <a:spcPts val="0"/>
                        </a:spcAft>
                      </a:pPr>
                      <a:r>
                        <a:rPr lang="sl-SI" sz="2000" dirty="0" smtClean="0">
                          <a:latin typeface="Calibri"/>
                          <a:ea typeface="Calibri"/>
                          <a:cs typeface="Times New Roman"/>
                        </a:rPr>
                        <a:t>Omejitve </a:t>
                      </a:r>
                      <a:r>
                        <a:rPr lang="sl-SI" sz="2000" dirty="0">
                          <a:latin typeface="Calibri"/>
                          <a:ea typeface="Calibri"/>
                          <a:cs typeface="Times New Roman"/>
                        </a:rPr>
                        <a:t>izhodnega toka zaradi majhnega </a:t>
                      </a:r>
                      <a:r>
                        <a:rPr lang="sl-SI" sz="2000" dirty="0" err="1">
                          <a:latin typeface="Calibri"/>
                          <a:ea typeface="Calibri"/>
                          <a:cs typeface="Times New Roman"/>
                        </a:rPr>
                        <a:t>Crest</a:t>
                      </a:r>
                      <a:r>
                        <a:rPr lang="sl-SI" sz="2000" dirty="0">
                          <a:latin typeface="Calibri"/>
                          <a:ea typeface="Calibri"/>
                          <a:cs typeface="Times New Roman"/>
                        </a:rPr>
                        <a:t> faktorja</a:t>
                      </a:r>
                    </a:p>
                    <a:p>
                      <a:pPr marL="90170" indent="-131445">
                        <a:lnSpc>
                          <a:spcPct val="115000"/>
                        </a:lnSpc>
                        <a:spcAft>
                          <a:spcPts val="0"/>
                        </a:spcAft>
                      </a:pPr>
                      <a:r>
                        <a:rPr lang="sl-SI" sz="2000" dirty="0" smtClean="0">
                          <a:latin typeface="Calibri"/>
                          <a:ea typeface="Calibri"/>
                          <a:cs typeface="Times New Roman"/>
                        </a:rPr>
                        <a:t>Zmanjševanje </a:t>
                      </a:r>
                      <a:r>
                        <a:rPr lang="sl-SI" sz="2000" dirty="0">
                          <a:latin typeface="Calibri"/>
                          <a:ea typeface="Calibri"/>
                          <a:cs typeface="Times New Roman"/>
                        </a:rPr>
                        <a:t>izhodne moči zaradi nelinearnih </a:t>
                      </a:r>
                      <a:r>
                        <a:rPr lang="sl-SI" sz="2000" dirty="0" smtClean="0">
                          <a:latin typeface="Calibri"/>
                          <a:ea typeface="Calibri"/>
                          <a:cs typeface="Times New Roman"/>
                        </a:rPr>
                        <a:t>popačenj</a:t>
                      </a:r>
                      <a:endParaRPr lang="sl-SI" sz="2000" dirty="0">
                        <a:latin typeface="Calibri"/>
                        <a:ea typeface="Calibri"/>
                        <a:cs typeface="Times New Roman"/>
                      </a:endParaRPr>
                    </a:p>
                    <a:p>
                      <a:pPr marL="90170" indent="-131445">
                        <a:lnSpc>
                          <a:spcPct val="115000"/>
                        </a:lnSpc>
                        <a:spcAft>
                          <a:spcPts val="0"/>
                        </a:spcAft>
                      </a:pPr>
                      <a:r>
                        <a:rPr lang="sl-SI" sz="2000" dirty="0">
                          <a:latin typeface="Calibri"/>
                          <a:ea typeface="Calibri"/>
                          <a:cs typeface="Times New Roman"/>
                        </a:rPr>
                        <a:t>Težave pri paralelnem delovanju zaradi:</a:t>
                      </a:r>
                    </a:p>
                    <a:p>
                      <a:pPr marL="457200" indent="-228600">
                        <a:lnSpc>
                          <a:spcPct val="115000"/>
                        </a:lnSpc>
                        <a:spcAft>
                          <a:spcPts val="0"/>
                        </a:spcAft>
                        <a:buFont typeface="Arial" pitchFamily="34" charset="0"/>
                        <a:buChar char="•"/>
                      </a:pPr>
                      <a:r>
                        <a:rPr lang="sl-SI" sz="2000" dirty="0">
                          <a:latin typeface="Calibri"/>
                          <a:ea typeface="Calibri"/>
                          <a:cs typeface="Times New Roman"/>
                        </a:rPr>
                        <a:t>Točke enega izpada v vezju za sinhronizacijo</a:t>
                      </a:r>
                    </a:p>
                    <a:p>
                      <a:pPr marL="457200" indent="-228600">
                        <a:lnSpc>
                          <a:spcPct val="115000"/>
                        </a:lnSpc>
                        <a:spcAft>
                          <a:spcPts val="0"/>
                        </a:spcAft>
                        <a:buFont typeface="Arial" pitchFamily="34" charset="0"/>
                        <a:buChar char="•"/>
                      </a:pPr>
                      <a:r>
                        <a:rPr lang="sl-SI" sz="2000" dirty="0">
                          <a:latin typeface="Calibri"/>
                          <a:ea typeface="Calibri"/>
                          <a:cs typeface="Times New Roman"/>
                        </a:rPr>
                        <a:t>Napake na izhodnem sistemu posameznega UPS </a:t>
                      </a:r>
                      <a:r>
                        <a:rPr lang="sl-SI" sz="2000" dirty="0" smtClean="0">
                          <a:latin typeface="Calibri"/>
                          <a:ea typeface="Calibri"/>
                          <a:cs typeface="Times New Roman"/>
                        </a:rPr>
                        <a:t>sistema pomenijo izpad celotnega UPS</a:t>
                      </a:r>
                      <a:endParaRPr lang="sl-SI" sz="2000" dirty="0">
                        <a:latin typeface="Calibri"/>
                        <a:ea typeface="Calibri"/>
                        <a:cs typeface="Times New Roman"/>
                      </a:endParaRPr>
                    </a:p>
                  </a:txBody>
                  <a:tcPr marL="17008" marR="170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r>
            </a:tbl>
          </a:graphicData>
        </a:graphic>
      </p:graphicFrame>
    </p:spTree>
  </p:cSld>
  <p:clrMapOvr>
    <a:masterClrMapping/>
  </p:clrMapOvr>
  <p:transition spd="med"/>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0" y="142852"/>
            <a:ext cx="7715272" cy="642942"/>
          </a:xfrm>
        </p:spPr>
        <p:txBody>
          <a:bodyPr/>
          <a:lstStyle/>
          <a:p>
            <a:r>
              <a:rPr lang="sl-SI" dirty="0" smtClean="0"/>
              <a:t>Lastnosti modul. statičnega UPS</a:t>
            </a:r>
            <a:endParaRPr lang="sl-SI" dirty="0"/>
          </a:p>
        </p:txBody>
      </p:sp>
      <p:graphicFrame>
        <p:nvGraphicFramePr>
          <p:cNvPr id="5" name="Tabela 4"/>
          <p:cNvGraphicFramePr>
            <a:graphicFrameLocks noGrp="1"/>
          </p:cNvGraphicFramePr>
          <p:nvPr>
            <p:extLst>
              <p:ext uri="{D42A27DB-BD31-4B8C-83A1-F6EECF244321}">
                <p14:modId xmlns:p14="http://schemas.microsoft.com/office/powerpoint/2010/main" val="2221896107"/>
              </p:ext>
            </p:extLst>
          </p:nvPr>
        </p:nvGraphicFramePr>
        <p:xfrm>
          <a:off x="107504" y="969264"/>
          <a:ext cx="8856984" cy="5393718"/>
        </p:xfrm>
        <a:graphic>
          <a:graphicData uri="http://schemas.openxmlformats.org/drawingml/2006/table">
            <a:tbl>
              <a:tblPr/>
              <a:tblGrid>
                <a:gridCol w="3340793"/>
                <a:gridCol w="5516191"/>
              </a:tblGrid>
              <a:tr h="143282">
                <a:tc>
                  <a:txBody>
                    <a:bodyPr/>
                    <a:lstStyle/>
                    <a:p>
                      <a:pPr>
                        <a:lnSpc>
                          <a:spcPct val="115000"/>
                        </a:lnSpc>
                        <a:spcAft>
                          <a:spcPts val="0"/>
                        </a:spcAft>
                      </a:pPr>
                      <a:r>
                        <a:rPr lang="sl-SI" sz="1600" b="1" dirty="0">
                          <a:latin typeface="Calibri"/>
                          <a:ea typeface="Calibri"/>
                          <a:cs typeface="Times New Roman"/>
                        </a:rPr>
                        <a:t>Prednosti</a:t>
                      </a:r>
                    </a:p>
                  </a:txBody>
                  <a:tcPr marL="17008" marR="170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nSpc>
                          <a:spcPct val="115000"/>
                        </a:lnSpc>
                        <a:spcAft>
                          <a:spcPts val="0"/>
                        </a:spcAft>
                      </a:pPr>
                      <a:r>
                        <a:rPr lang="sl-SI" sz="1600" b="1" dirty="0">
                          <a:latin typeface="Calibri"/>
                          <a:ea typeface="Calibri"/>
                          <a:cs typeface="Times New Roman"/>
                        </a:rPr>
                        <a:t>Slabosti</a:t>
                      </a:r>
                    </a:p>
                  </a:txBody>
                  <a:tcPr marL="17008" marR="170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r>
              <a:tr h="5113302">
                <a:tc>
                  <a:txBody>
                    <a:bodyPr/>
                    <a:lstStyle/>
                    <a:p>
                      <a:pPr marL="90170" indent="-131445">
                        <a:lnSpc>
                          <a:spcPct val="115000"/>
                        </a:lnSpc>
                        <a:spcAft>
                          <a:spcPts val="0"/>
                        </a:spcAft>
                        <a:buFont typeface="Arial" pitchFamily="34" charset="0"/>
                        <a:buChar char="•"/>
                      </a:pPr>
                      <a:r>
                        <a:rPr lang="sl-SI" sz="2000" dirty="0" smtClean="0">
                          <a:latin typeface="Calibri"/>
                          <a:ea typeface="Calibri"/>
                          <a:cs typeface="Times New Roman"/>
                        </a:rPr>
                        <a:t>Modularna izvedba z možnostjo nadgradnje</a:t>
                      </a:r>
                    </a:p>
                    <a:p>
                      <a:pPr marL="90170" indent="-131445">
                        <a:lnSpc>
                          <a:spcPct val="115000"/>
                        </a:lnSpc>
                        <a:spcAft>
                          <a:spcPts val="0"/>
                        </a:spcAft>
                        <a:buFont typeface="Arial" pitchFamily="34" charset="0"/>
                        <a:buChar char="•"/>
                      </a:pPr>
                      <a:r>
                        <a:rPr lang="sl-SI" sz="2000" dirty="0" smtClean="0">
                          <a:latin typeface="Calibri"/>
                          <a:ea typeface="Calibri"/>
                          <a:cs typeface="Times New Roman"/>
                        </a:rPr>
                        <a:t>Kompaktna izvedba, običajno z baterijami v isti omari</a:t>
                      </a:r>
                    </a:p>
                    <a:p>
                      <a:pPr marL="90170" indent="-131445">
                        <a:lnSpc>
                          <a:spcPct val="115000"/>
                        </a:lnSpc>
                        <a:spcAft>
                          <a:spcPts val="0"/>
                        </a:spcAft>
                        <a:buFont typeface="Arial" pitchFamily="34" charset="0"/>
                        <a:buChar char="•"/>
                      </a:pPr>
                      <a:r>
                        <a:rPr lang="sl-SI" sz="2000" dirty="0" smtClean="0">
                          <a:latin typeface="Calibri"/>
                          <a:ea typeface="Calibri"/>
                          <a:cs typeface="Times New Roman"/>
                        </a:rPr>
                        <a:t>Možnost postavitve med sistemske omare</a:t>
                      </a:r>
                    </a:p>
                    <a:p>
                      <a:pPr marL="90170" indent="-131445">
                        <a:lnSpc>
                          <a:spcPct val="115000"/>
                        </a:lnSpc>
                        <a:spcAft>
                          <a:spcPts val="0"/>
                        </a:spcAft>
                        <a:buFont typeface="Arial" pitchFamily="34" charset="0"/>
                        <a:buChar char="•"/>
                      </a:pPr>
                      <a:r>
                        <a:rPr lang="sl-SI" sz="2000" dirty="0" smtClean="0">
                          <a:latin typeface="Calibri"/>
                          <a:ea typeface="Calibri"/>
                          <a:cs typeface="Times New Roman"/>
                        </a:rPr>
                        <a:t>Velik nabor proizvajalcev in ponudnikov</a:t>
                      </a:r>
                    </a:p>
                    <a:p>
                      <a:pPr marL="90170" indent="-131445">
                        <a:lnSpc>
                          <a:spcPct val="115000"/>
                        </a:lnSpc>
                        <a:spcAft>
                          <a:spcPts val="0"/>
                        </a:spcAft>
                        <a:buFont typeface="Arial" pitchFamily="34" charset="0"/>
                        <a:buChar char="•"/>
                      </a:pPr>
                      <a:r>
                        <a:rPr lang="sl-SI" sz="2000" dirty="0" smtClean="0">
                          <a:latin typeface="Calibri"/>
                          <a:ea typeface="Calibri"/>
                          <a:cs typeface="Times New Roman"/>
                        </a:rPr>
                        <a:t>Enostavna zamenjava posameznega modula</a:t>
                      </a:r>
                    </a:p>
                    <a:p>
                      <a:pPr marL="90170" indent="-131445">
                        <a:lnSpc>
                          <a:spcPct val="115000"/>
                        </a:lnSpc>
                        <a:spcAft>
                          <a:spcPts val="0"/>
                        </a:spcAft>
                        <a:buFont typeface="Arial" pitchFamily="34" charset="0"/>
                        <a:buChar char="•"/>
                      </a:pPr>
                      <a:r>
                        <a:rPr lang="sl-SI" sz="2000" dirty="0" smtClean="0">
                          <a:latin typeface="Calibri"/>
                          <a:ea typeface="Calibri"/>
                          <a:cs typeface="Times New Roman"/>
                        </a:rPr>
                        <a:t>Zelo visoki izkoristki</a:t>
                      </a:r>
                    </a:p>
                    <a:p>
                      <a:pPr marL="90170" indent="-131445">
                        <a:lnSpc>
                          <a:spcPct val="115000"/>
                        </a:lnSpc>
                        <a:spcAft>
                          <a:spcPts val="0"/>
                        </a:spcAft>
                        <a:buFont typeface="Arial" pitchFamily="34" charset="0"/>
                        <a:buChar char="•"/>
                      </a:pPr>
                      <a:r>
                        <a:rPr lang="sl-SI" sz="2000" dirty="0" smtClean="0">
                          <a:latin typeface="Calibri"/>
                          <a:ea typeface="Calibri"/>
                          <a:cs typeface="Times New Roman"/>
                        </a:rPr>
                        <a:t>Velik nabor različnih modelov in moči</a:t>
                      </a:r>
                      <a:endParaRPr lang="sl-SI" sz="2000" dirty="0">
                        <a:latin typeface="Calibri"/>
                        <a:ea typeface="Calibri"/>
                        <a:cs typeface="Times New Roman"/>
                      </a:endParaRPr>
                    </a:p>
                  </a:txBody>
                  <a:tcPr marL="17008" marR="170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marL="90170" indent="-131445">
                        <a:lnSpc>
                          <a:spcPct val="115000"/>
                        </a:lnSpc>
                        <a:spcAft>
                          <a:spcPts val="0"/>
                        </a:spcAft>
                        <a:buFont typeface="Arial" pitchFamily="34" charset="0"/>
                        <a:buChar char="•"/>
                      </a:pPr>
                      <a:r>
                        <a:rPr lang="sl-SI" sz="2000" dirty="0" smtClean="0">
                          <a:latin typeface="Calibri"/>
                          <a:ea typeface="Calibri"/>
                          <a:cs typeface="Times New Roman"/>
                        </a:rPr>
                        <a:t>Višja cena, </a:t>
                      </a:r>
                    </a:p>
                    <a:p>
                      <a:pPr marL="90170" indent="-131445">
                        <a:lnSpc>
                          <a:spcPct val="115000"/>
                        </a:lnSpc>
                        <a:spcAft>
                          <a:spcPts val="0"/>
                        </a:spcAft>
                        <a:buFont typeface="Arial" pitchFamily="34" charset="0"/>
                        <a:buChar char="•"/>
                      </a:pPr>
                      <a:r>
                        <a:rPr lang="sl-SI" sz="2000" dirty="0" smtClean="0">
                          <a:latin typeface="Calibri"/>
                          <a:ea typeface="Calibri"/>
                          <a:cs typeface="Times New Roman"/>
                        </a:rPr>
                        <a:t>Majhni kratkostični tokovi naprav</a:t>
                      </a:r>
                    </a:p>
                    <a:p>
                      <a:pPr marL="90170" indent="-131445">
                        <a:lnSpc>
                          <a:spcPct val="115000"/>
                        </a:lnSpc>
                        <a:spcAft>
                          <a:spcPts val="0"/>
                        </a:spcAft>
                        <a:buFont typeface="Arial" pitchFamily="34" charset="0"/>
                        <a:buChar char="•"/>
                      </a:pPr>
                      <a:r>
                        <a:rPr lang="sl-SI" sz="2000" dirty="0" smtClean="0">
                          <a:latin typeface="Calibri"/>
                          <a:ea typeface="Calibri"/>
                          <a:cs typeface="Times New Roman"/>
                        </a:rPr>
                        <a:t>Nižja razpoložljivost zaradi nižjega MTBF</a:t>
                      </a:r>
                    </a:p>
                    <a:p>
                      <a:pPr marL="90170" indent="-131445">
                        <a:lnSpc>
                          <a:spcPct val="115000"/>
                        </a:lnSpc>
                        <a:spcAft>
                          <a:spcPts val="0"/>
                        </a:spcAft>
                        <a:buFont typeface="Arial" pitchFamily="34" charset="0"/>
                        <a:buChar char="•"/>
                      </a:pPr>
                      <a:r>
                        <a:rPr lang="sl-SI" sz="2000" dirty="0" smtClean="0">
                          <a:latin typeface="Calibri"/>
                          <a:ea typeface="Calibri"/>
                          <a:cs typeface="Times New Roman"/>
                        </a:rPr>
                        <a:t>Baterije ločene za vsak modul</a:t>
                      </a:r>
                    </a:p>
                    <a:p>
                      <a:pPr marL="90170" indent="-131445">
                        <a:lnSpc>
                          <a:spcPct val="115000"/>
                        </a:lnSpc>
                        <a:spcAft>
                          <a:spcPts val="0"/>
                        </a:spcAft>
                        <a:buFont typeface="Arial" pitchFamily="34" charset="0"/>
                        <a:buChar char="•"/>
                      </a:pPr>
                      <a:r>
                        <a:rPr lang="sl-SI" sz="2000" dirty="0" smtClean="0">
                          <a:latin typeface="Calibri"/>
                          <a:ea typeface="Calibri"/>
                          <a:cs typeface="Times New Roman"/>
                        </a:rPr>
                        <a:t>Izvedba z aktivnimi filtri in kondenzatorji</a:t>
                      </a:r>
                    </a:p>
                    <a:p>
                      <a:pPr marL="90170" indent="-131445">
                        <a:lnSpc>
                          <a:spcPct val="115000"/>
                        </a:lnSpc>
                        <a:spcAft>
                          <a:spcPts val="0"/>
                        </a:spcAft>
                        <a:buFont typeface="Arial" pitchFamily="34" charset="0"/>
                        <a:buChar char="•"/>
                      </a:pPr>
                      <a:r>
                        <a:rPr lang="sl-SI" sz="2000" dirty="0" smtClean="0">
                          <a:latin typeface="Calibri"/>
                          <a:ea typeface="Calibri"/>
                          <a:cs typeface="Times New Roman"/>
                        </a:rPr>
                        <a:t>Življenjska doba 10-12 let</a:t>
                      </a:r>
                    </a:p>
                    <a:p>
                      <a:pPr marL="90170" indent="-131445">
                        <a:lnSpc>
                          <a:spcPct val="115000"/>
                        </a:lnSpc>
                        <a:spcAft>
                          <a:spcPts val="0"/>
                        </a:spcAft>
                        <a:buFont typeface="Arial" pitchFamily="34" charset="0"/>
                        <a:buChar char="•"/>
                      </a:pPr>
                      <a:r>
                        <a:rPr lang="sl-SI" sz="2000" dirty="0" smtClean="0">
                          <a:latin typeface="Calibri"/>
                          <a:ea typeface="Calibri"/>
                          <a:cs typeface="Times New Roman"/>
                        </a:rPr>
                        <a:t>Zmanjševanje izhodne moči zaradi nelinearnih in popačenj</a:t>
                      </a:r>
                    </a:p>
                    <a:p>
                      <a:pPr marL="90170" indent="-131445">
                        <a:lnSpc>
                          <a:spcPct val="115000"/>
                        </a:lnSpc>
                        <a:spcAft>
                          <a:spcPts val="0"/>
                        </a:spcAft>
                        <a:buFont typeface="Arial" pitchFamily="34" charset="0"/>
                        <a:buChar char="•"/>
                      </a:pPr>
                      <a:r>
                        <a:rPr lang="sl-SI" sz="2000" dirty="0" smtClean="0">
                          <a:latin typeface="Calibri"/>
                          <a:ea typeface="Calibri"/>
                          <a:cs typeface="Times New Roman"/>
                        </a:rPr>
                        <a:t>Točke enega izpada v vezju za sinhronizacijo</a:t>
                      </a:r>
                    </a:p>
                    <a:p>
                      <a:pPr marL="90170" indent="-131445">
                        <a:lnSpc>
                          <a:spcPct val="115000"/>
                        </a:lnSpc>
                        <a:spcAft>
                          <a:spcPts val="0"/>
                        </a:spcAft>
                        <a:buFont typeface="Arial" pitchFamily="34" charset="0"/>
                        <a:buChar char="•"/>
                      </a:pPr>
                      <a:r>
                        <a:rPr lang="sl-SI" sz="2000" dirty="0" smtClean="0">
                          <a:latin typeface="Calibri"/>
                          <a:ea typeface="Calibri"/>
                          <a:cs typeface="Times New Roman"/>
                        </a:rPr>
                        <a:t>Napake na izhodnem sistemu pomenijo izpad celotne skupine UPS sistemov</a:t>
                      </a:r>
                    </a:p>
                    <a:p>
                      <a:pPr marL="90170" indent="-131445">
                        <a:lnSpc>
                          <a:spcPct val="115000"/>
                        </a:lnSpc>
                        <a:spcAft>
                          <a:spcPts val="0"/>
                        </a:spcAft>
                        <a:buFont typeface="Arial" pitchFamily="34" charset="0"/>
                        <a:buChar char="•"/>
                      </a:pPr>
                      <a:r>
                        <a:rPr lang="sl-SI" sz="2000" dirty="0" smtClean="0">
                          <a:latin typeface="Calibri"/>
                          <a:ea typeface="Calibri"/>
                          <a:cs typeface="Times New Roman"/>
                        </a:rPr>
                        <a:t>Izhodni sistem zbiralk je skupen za polno konfiguriran UPS sistem</a:t>
                      </a:r>
                      <a:endParaRPr lang="sl-SI" sz="2000" dirty="0">
                        <a:latin typeface="Calibri"/>
                        <a:ea typeface="Calibri"/>
                        <a:cs typeface="Times New Roman"/>
                      </a:endParaRPr>
                    </a:p>
                  </a:txBody>
                  <a:tcPr marL="17008" marR="170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r>
            </a:tbl>
          </a:graphicData>
        </a:graphic>
      </p:graphicFrame>
    </p:spTree>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6" name="Text Box 4"/>
          <p:cNvSpPr txBox="1">
            <a:spLocks noChangeArrowheads="1"/>
          </p:cNvSpPr>
          <p:nvPr/>
        </p:nvSpPr>
        <p:spPr bwMode="auto">
          <a:xfrm>
            <a:off x="6381750" y="1828800"/>
            <a:ext cx="2762250" cy="1077218"/>
          </a:xfrm>
          <a:prstGeom prst="rect">
            <a:avLst/>
          </a:prstGeom>
          <a:noFill/>
          <a:ln w="9525">
            <a:noFill/>
            <a:miter lim="800000"/>
            <a:headEnd/>
            <a:tailEnd/>
          </a:ln>
          <a:effectLst/>
        </p:spPr>
        <p:txBody>
          <a:bodyPr>
            <a:spAutoFit/>
          </a:bodyPr>
          <a:lstStyle/>
          <a:p>
            <a:pPr eaLnBrk="0" hangingPunct="0">
              <a:lnSpc>
                <a:spcPct val="80000"/>
              </a:lnSpc>
            </a:pPr>
            <a:r>
              <a:rPr lang="sl-SI" altLang="de-DE" sz="2000" dirty="0" smtClean="0"/>
              <a:t>Stanje</a:t>
            </a:r>
            <a:r>
              <a:rPr lang="en-US" altLang="de-DE" sz="2000" dirty="0" smtClean="0"/>
              <a:t>:</a:t>
            </a:r>
            <a:endParaRPr lang="en-US" altLang="de-DE" sz="2000" dirty="0"/>
          </a:p>
          <a:p>
            <a:pPr eaLnBrk="0" hangingPunct="0">
              <a:lnSpc>
                <a:spcPct val="80000"/>
              </a:lnSpc>
            </a:pPr>
            <a:r>
              <a:rPr lang="en-US" altLang="de-DE" sz="2000" dirty="0"/>
              <a:t>97% </a:t>
            </a:r>
            <a:r>
              <a:rPr lang="sl-SI" altLang="de-DE" sz="2000" dirty="0" smtClean="0"/>
              <a:t>motenj pri porabnikih</a:t>
            </a:r>
            <a:endParaRPr lang="en-US" altLang="de-DE" sz="2000" dirty="0"/>
          </a:p>
          <a:p>
            <a:pPr eaLnBrk="0" hangingPunct="0">
              <a:lnSpc>
                <a:spcPct val="80000"/>
              </a:lnSpc>
            </a:pPr>
            <a:r>
              <a:rPr lang="en-US" altLang="de-DE" sz="2000" dirty="0"/>
              <a:t>&lt; 3s</a:t>
            </a:r>
          </a:p>
        </p:txBody>
      </p:sp>
      <p:sp>
        <p:nvSpPr>
          <p:cNvPr id="146437" name="Freeform 5"/>
          <p:cNvSpPr>
            <a:spLocks/>
          </p:cNvSpPr>
          <p:nvPr/>
        </p:nvSpPr>
        <p:spPr bwMode="auto">
          <a:xfrm>
            <a:off x="1357313" y="4452938"/>
            <a:ext cx="3635375" cy="1030287"/>
          </a:xfrm>
          <a:custGeom>
            <a:avLst/>
            <a:gdLst/>
            <a:ahLst/>
            <a:cxnLst>
              <a:cxn ang="0">
                <a:pos x="0" y="388"/>
              </a:cxn>
              <a:cxn ang="0">
                <a:pos x="2158" y="649"/>
              </a:cxn>
              <a:cxn ang="0">
                <a:pos x="2480" y="186"/>
              </a:cxn>
              <a:cxn ang="0">
                <a:pos x="598" y="0"/>
              </a:cxn>
              <a:cxn ang="0">
                <a:pos x="0" y="388"/>
              </a:cxn>
            </a:cxnLst>
            <a:rect l="0" t="0" r="r" b="b"/>
            <a:pathLst>
              <a:path w="2480" h="649">
                <a:moveTo>
                  <a:pt x="0" y="388"/>
                </a:moveTo>
                <a:lnTo>
                  <a:pt x="2158" y="649"/>
                </a:lnTo>
                <a:lnTo>
                  <a:pt x="2480" y="186"/>
                </a:lnTo>
                <a:lnTo>
                  <a:pt x="598" y="0"/>
                </a:lnTo>
                <a:lnTo>
                  <a:pt x="0" y="388"/>
                </a:lnTo>
                <a:close/>
              </a:path>
            </a:pathLst>
          </a:custGeom>
          <a:solidFill>
            <a:srgbClr val="CFCFCF"/>
          </a:solidFill>
          <a:ln w="9525">
            <a:noFill/>
            <a:round/>
            <a:headEnd/>
            <a:tailEnd/>
          </a:ln>
        </p:spPr>
        <p:txBody>
          <a:bodyPr/>
          <a:lstStyle/>
          <a:p>
            <a:endParaRPr lang="sl-SI"/>
          </a:p>
        </p:txBody>
      </p:sp>
      <p:sp>
        <p:nvSpPr>
          <p:cNvPr id="146438" name="Freeform 6"/>
          <p:cNvSpPr>
            <a:spLocks/>
          </p:cNvSpPr>
          <p:nvPr/>
        </p:nvSpPr>
        <p:spPr bwMode="auto">
          <a:xfrm>
            <a:off x="1358900" y="4452938"/>
            <a:ext cx="3629025" cy="623887"/>
          </a:xfrm>
          <a:custGeom>
            <a:avLst/>
            <a:gdLst/>
            <a:ahLst/>
            <a:cxnLst>
              <a:cxn ang="0">
                <a:pos x="0" y="393"/>
              </a:cxn>
              <a:cxn ang="0">
                <a:pos x="582" y="0"/>
              </a:cxn>
              <a:cxn ang="0">
                <a:pos x="2476" y="186"/>
              </a:cxn>
            </a:cxnLst>
            <a:rect l="0" t="0" r="r" b="b"/>
            <a:pathLst>
              <a:path w="2476" h="393">
                <a:moveTo>
                  <a:pt x="0" y="393"/>
                </a:moveTo>
                <a:lnTo>
                  <a:pt x="582" y="0"/>
                </a:lnTo>
                <a:lnTo>
                  <a:pt x="2476" y="186"/>
                </a:lnTo>
              </a:path>
            </a:pathLst>
          </a:custGeom>
          <a:noFill/>
          <a:ln w="0" cap="sq">
            <a:solidFill>
              <a:srgbClr val="000000"/>
            </a:solidFill>
            <a:prstDash val="solid"/>
            <a:miter lim="800000"/>
            <a:headEnd/>
            <a:tailEnd/>
          </a:ln>
        </p:spPr>
        <p:txBody>
          <a:bodyPr/>
          <a:lstStyle/>
          <a:p>
            <a:endParaRPr lang="sl-SI"/>
          </a:p>
        </p:txBody>
      </p:sp>
      <p:sp>
        <p:nvSpPr>
          <p:cNvPr id="146439" name="Freeform 7"/>
          <p:cNvSpPr>
            <a:spLocks/>
          </p:cNvSpPr>
          <p:nvPr/>
        </p:nvSpPr>
        <p:spPr bwMode="auto">
          <a:xfrm>
            <a:off x="1346200" y="4062413"/>
            <a:ext cx="3657600" cy="579437"/>
          </a:xfrm>
          <a:custGeom>
            <a:avLst/>
            <a:gdLst/>
            <a:ahLst/>
            <a:cxnLst>
              <a:cxn ang="0">
                <a:pos x="0" y="365"/>
              </a:cxn>
              <a:cxn ang="0">
                <a:pos x="585" y="0"/>
              </a:cxn>
              <a:cxn ang="0">
                <a:pos x="2496" y="179"/>
              </a:cxn>
            </a:cxnLst>
            <a:rect l="0" t="0" r="r" b="b"/>
            <a:pathLst>
              <a:path w="2496" h="365">
                <a:moveTo>
                  <a:pt x="0" y="365"/>
                </a:moveTo>
                <a:lnTo>
                  <a:pt x="585" y="0"/>
                </a:lnTo>
                <a:lnTo>
                  <a:pt x="2496" y="179"/>
                </a:lnTo>
              </a:path>
            </a:pathLst>
          </a:custGeom>
          <a:noFill/>
          <a:ln w="0" cap="sq">
            <a:solidFill>
              <a:srgbClr val="000000"/>
            </a:solidFill>
            <a:prstDash val="solid"/>
            <a:miter lim="800000"/>
            <a:headEnd/>
            <a:tailEnd/>
          </a:ln>
        </p:spPr>
        <p:txBody>
          <a:bodyPr/>
          <a:lstStyle/>
          <a:p>
            <a:endParaRPr lang="sl-SI"/>
          </a:p>
        </p:txBody>
      </p:sp>
      <p:sp>
        <p:nvSpPr>
          <p:cNvPr id="146440" name="Freeform 8"/>
          <p:cNvSpPr>
            <a:spLocks/>
          </p:cNvSpPr>
          <p:nvPr/>
        </p:nvSpPr>
        <p:spPr bwMode="auto">
          <a:xfrm>
            <a:off x="1323975" y="3675063"/>
            <a:ext cx="3694113" cy="519112"/>
          </a:xfrm>
          <a:custGeom>
            <a:avLst/>
            <a:gdLst/>
            <a:ahLst/>
            <a:cxnLst>
              <a:cxn ang="0">
                <a:pos x="0" y="327"/>
              </a:cxn>
              <a:cxn ang="0">
                <a:pos x="596" y="0"/>
              </a:cxn>
              <a:cxn ang="0">
                <a:pos x="2521" y="158"/>
              </a:cxn>
            </a:cxnLst>
            <a:rect l="0" t="0" r="r" b="b"/>
            <a:pathLst>
              <a:path w="2521" h="327">
                <a:moveTo>
                  <a:pt x="0" y="327"/>
                </a:moveTo>
                <a:lnTo>
                  <a:pt x="596" y="0"/>
                </a:lnTo>
                <a:lnTo>
                  <a:pt x="2521" y="158"/>
                </a:lnTo>
              </a:path>
            </a:pathLst>
          </a:custGeom>
          <a:noFill/>
          <a:ln w="0" cap="sq">
            <a:solidFill>
              <a:srgbClr val="000000"/>
            </a:solidFill>
            <a:prstDash val="solid"/>
            <a:miter lim="800000"/>
            <a:headEnd/>
            <a:tailEnd/>
          </a:ln>
        </p:spPr>
        <p:txBody>
          <a:bodyPr/>
          <a:lstStyle/>
          <a:p>
            <a:endParaRPr lang="sl-SI"/>
          </a:p>
        </p:txBody>
      </p:sp>
      <p:sp>
        <p:nvSpPr>
          <p:cNvPr id="146441" name="Freeform 9"/>
          <p:cNvSpPr>
            <a:spLocks/>
          </p:cNvSpPr>
          <p:nvPr/>
        </p:nvSpPr>
        <p:spPr bwMode="auto">
          <a:xfrm>
            <a:off x="1309688" y="3286125"/>
            <a:ext cx="3722687" cy="457200"/>
          </a:xfrm>
          <a:custGeom>
            <a:avLst/>
            <a:gdLst/>
            <a:ahLst/>
            <a:cxnLst>
              <a:cxn ang="0">
                <a:pos x="0" y="288"/>
              </a:cxn>
              <a:cxn ang="0">
                <a:pos x="600" y="0"/>
              </a:cxn>
              <a:cxn ang="0">
                <a:pos x="2540" y="140"/>
              </a:cxn>
            </a:cxnLst>
            <a:rect l="0" t="0" r="r" b="b"/>
            <a:pathLst>
              <a:path w="2540" h="288">
                <a:moveTo>
                  <a:pt x="0" y="288"/>
                </a:moveTo>
                <a:lnTo>
                  <a:pt x="600" y="0"/>
                </a:lnTo>
                <a:lnTo>
                  <a:pt x="2540" y="140"/>
                </a:lnTo>
              </a:path>
            </a:pathLst>
          </a:custGeom>
          <a:noFill/>
          <a:ln w="0" cap="sq">
            <a:solidFill>
              <a:srgbClr val="000000"/>
            </a:solidFill>
            <a:prstDash val="solid"/>
            <a:miter lim="800000"/>
            <a:headEnd/>
            <a:tailEnd/>
          </a:ln>
        </p:spPr>
        <p:txBody>
          <a:bodyPr/>
          <a:lstStyle/>
          <a:p>
            <a:endParaRPr lang="sl-SI"/>
          </a:p>
        </p:txBody>
      </p:sp>
      <p:sp>
        <p:nvSpPr>
          <p:cNvPr id="146442" name="Freeform 10"/>
          <p:cNvSpPr>
            <a:spLocks/>
          </p:cNvSpPr>
          <p:nvPr/>
        </p:nvSpPr>
        <p:spPr bwMode="auto">
          <a:xfrm>
            <a:off x="1292225" y="2882900"/>
            <a:ext cx="3754438" cy="403225"/>
          </a:xfrm>
          <a:custGeom>
            <a:avLst/>
            <a:gdLst/>
            <a:ahLst/>
            <a:cxnLst>
              <a:cxn ang="0">
                <a:pos x="0" y="254"/>
              </a:cxn>
              <a:cxn ang="0">
                <a:pos x="607" y="0"/>
              </a:cxn>
              <a:cxn ang="0">
                <a:pos x="2562" y="125"/>
              </a:cxn>
            </a:cxnLst>
            <a:rect l="0" t="0" r="r" b="b"/>
            <a:pathLst>
              <a:path w="2562" h="254">
                <a:moveTo>
                  <a:pt x="0" y="254"/>
                </a:moveTo>
                <a:lnTo>
                  <a:pt x="607" y="0"/>
                </a:lnTo>
                <a:lnTo>
                  <a:pt x="2562" y="125"/>
                </a:lnTo>
              </a:path>
            </a:pathLst>
          </a:custGeom>
          <a:noFill/>
          <a:ln w="0" cap="sq">
            <a:solidFill>
              <a:srgbClr val="000000"/>
            </a:solidFill>
            <a:prstDash val="solid"/>
            <a:miter lim="800000"/>
            <a:headEnd/>
            <a:tailEnd/>
          </a:ln>
        </p:spPr>
        <p:txBody>
          <a:bodyPr/>
          <a:lstStyle/>
          <a:p>
            <a:endParaRPr lang="sl-SI"/>
          </a:p>
        </p:txBody>
      </p:sp>
      <p:sp>
        <p:nvSpPr>
          <p:cNvPr id="146443" name="Freeform 11"/>
          <p:cNvSpPr>
            <a:spLocks/>
          </p:cNvSpPr>
          <p:nvPr/>
        </p:nvSpPr>
        <p:spPr bwMode="auto">
          <a:xfrm>
            <a:off x="1279525" y="2478088"/>
            <a:ext cx="3783013" cy="344487"/>
          </a:xfrm>
          <a:custGeom>
            <a:avLst/>
            <a:gdLst/>
            <a:ahLst/>
            <a:cxnLst>
              <a:cxn ang="0">
                <a:pos x="0" y="217"/>
              </a:cxn>
              <a:cxn ang="0">
                <a:pos x="612" y="0"/>
              </a:cxn>
              <a:cxn ang="0">
                <a:pos x="2582" y="106"/>
              </a:cxn>
            </a:cxnLst>
            <a:rect l="0" t="0" r="r" b="b"/>
            <a:pathLst>
              <a:path w="2582" h="217">
                <a:moveTo>
                  <a:pt x="0" y="217"/>
                </a:moveTo>
                <a:lnTo>
                  <a:pt x="612" y="0"/>
                </a:lnTo>
                <a:lnTo>
                  <a:pt x="2582" y="106"/>
                </a:lnTo>
              </a:path>
            </a:pathLst>
          </a:custGeom>
          <a:noFill/>
          <a:ln w="0" cap="sq">
            <a:solidFill>
              <a:srgbClr val="000000"/>
            </a:solidFill>
            <a:prstDash val="solid"/>
            <a:miter lim="800000"/>
            <a:headEnd/>
            <a:tailEnd/>
          </a:ln>
        </p:spPr>
        <p:txBody>
          <a:bodyPr/>
          <a:lstStyle/>
          <a:p>
            <a:endParaRPr lang="sl-SI"/>
          </a:p>
        </p:txBody>
      </p:sp>
      <p:sp>
        <p:nvSpPr>
          <p:cNvPr id="146444" name="Freeform 12"/>
          <p:cNvSpPr>
            <a:spLocks/>
          </p:cNvSpPr>
          <p:nvPr/>
        </p:nvSpPr>
        <p:spPr bwMode="auto">
          <a:xfrm>
            <a:off x="1262063" y="2066925"/>
            <a:ext cx="3817937" cy="282575"/>
          </a:xfrm>
          <a:custGeom>
            <a:avLst/>
            <a:gdLst/>
            <a:ahLst/>
            <a:cxnLst>
              <a:cxn ang="0">
                <a:pos x="0" y="178"/>
              </a:cxn>
              <a:cxn ang="0">
                <a:pos x="618" y="0"/>
              </a:cxn>
              <a:cxn ang="0">
                <a:pos x="2606" y="86"/>
              </a:cxn>
            </a:cxnLst>
            <a:rect l="0" t="0" r="r" b="b"/>
            <a:pathLst>
              <a:path w="2606" h="178">
                <a:moveTo>
                  <a:pt x="0" y="178"/>
                </a:moveTo>
                <a:lnTo>
                  <a:pt x="618" y="0"/>
                </a:lnTo>
                <a:lnTo>
                  <a:pt x="2606" y="86"/>
                </a:lnTo>
              </a:path>
            </a:pathLst>
          </a:custGeom>
          <a:noFill/>
          <a:ln w="0" cap="sq">
            <a:solidFill>
              <a:srgbClr val="000000"/>
            </a:solidFill>
            <a:prstDash val="solid"/>
            <a:miter lim="800000"/>
            <a:headEnd/>
            <a:tailEnd/>
          </a:ln>
        </p:spPr>
        <p:txBody>
          <a:bodyPr/>
          <a:lstStyle/>
          <a:p>
            <a:endParaRPr lang="sl-SI"/>
          </a:p>
        </p:txBody>
      </p:sp>
      <p:sp>
        <p:nvSpPr>
          <p:cNvPr id="146445" name="Freeform 13"/>
          <p:cNvSpPr>
            <a:spLocks/>
          </p:cNvSpPr>
          <p:nvPr/>
        </p:nvSpPr>
        <p:spPr bwMode="auto">
          <a:xfrm>
            <a:off x="1358900" y="4452938"/>
            <a:ext cx="3629025" cy="1027112"/>
          </a:xfrm>
          <a:custGeom>
            <a:avLst/>
            <a:gdLst/>
            <a:ahLst/>
            <a:cxnLst>
              <a:cxn ang="0">
                <a:pos x="2476" y="186"/>
              </a:cxn>
              <a:cxn ang="0">
                <a:pos x="2155" y="647"/>
              </a:cxn>
              <a:cxn ang="0">
                <a:pos x="0" y="393"/>
              </a:cxn>
              <a:cxn ang="0">
                <a:pos x="582" y="0"/>
              </a:cxn>
              <a:cxn ang="0">
                <a:pos x="2476" y="186"/>
              </a:cxn>
            </a:cxnLst>
            <a:rect l="0" t="0" r="r" b="b"/>
            <a:pathLst>
              <a:path w="2476" h="647">
                <a:moveTo>
                  <a:pt x="2476" y="186"/>
                </a:moveTo>
                <a:lnTo>
                  <a:pt x="2155" y="647"/>
                </a:lnTo>
                <a:lnTo>
                  <a:pt x="0" y="393"/>
                </a:lnTo>
                <a:lnTo>
                  <a:pt x="582" y="0"/>
                </a:lnTo>
                <a:lnTo>
                  <a:pt x="2476" y="186"/>
                </a:lnTo>
              </a:path>
            </a:pathLst>
          </a:custGeom>
          <a:noFill/>
          <a:ln w="0" cap="sq">
            <a:solidFill>
              <a:srgbClr val="FFFFFF"/>
            </a:solidFill>
            <a:prstDash val="solid"/>
            <a:miter lim="800000"/>
            <a:headEnd/>
            <a:tailEnd/>
          </a:ln>
        </p:spPr>
        <p:txBody>
          <a:bodyPr/>
          <a:lstStyle/>
          <a:p>
            <a:endParaRPr lang="sl-SI"/>
          </a:p>
        </p:txBody>
      </p:sp>
      <p:sp>
        <p:nvSpPr>
          <p:cNvPr id="146446" name="Freeform 14"/>
          <p:cNvSpPr>
            <a:spLocks/>
          </p:cNvSpPr>
          <p:nvPr/>
        </p:nvSpPr>
        <p:spPr bwMode="auto">
          <a:xfrm>
            <a:off x="1262063" y="2066925"/>
            <a:ext cx="950912" cy="3009900"/>
          </a:xfrm>
          <a:custGeom>
            <a:avLst/>
            <a:gdLst/>
            <a:ahLst/>
            <a:cxnLst>
              <a:cxn ang="0">
                <a:pos x="67" y="1896"/>
              </a:cxn>
              <a:cxn ang="0">
                <a:pos x="0" y="178"/>
              </a:cxn>
              <a:cxn ang="0">
                <a:pos x="618" y="0"/>
              </a:cxn>
              <a:cxn ang="0">
                <a:pos x="649" y="1503"/>
              </a:cxn>
              <a:cxn ang="0">
                <a:pos x="67" y="1896"/>
              </a:cxn>
            </a:cxnLst>
            <a:rect l="0" t="0" r="r" b="b"/>
            <a:pathLst>
              <a:path w="649" h="1896">
                <a:moveTo>
                  <a:pt x="67" y="1896"/>
                </a:moveTo>
                <a:lnTo>
                  <a:pt x="0" y="178"/>
                </a:lnTo>
                <a:lnTo>
                  <a:pt x="618" y="0"/>
                </a:lnTo>
                <a:lnTo>
                  <a:pt x="649" y="1503"/>
                </a:lnTo>
                <a:lnTo>
                  <a:pt x="67" y="1896"/>
                </a:lnTo>
              </a:path>
            </a:pathLst>
          </a:custGeom>
          <a:noFill/>
          <a:ln w="0" cap="sq">
            <a:solidFill>
              <a:srgbClr val="808080"/>
            </a:solidFill>
            <a:prstDash val="solid"/>
            <a:miter lim="800000"/>
            <a:headEnd/>
            <a:tailEnd/>
          </a:ln>
        </p:spPr>
        <p:txBody>
          <a:bodyPr/>
          <a:lstStyle/>
          <a:p>
            <a:endParaRPr lang="sl-SI"/>
          </a:p>
        </p:txBody>
      </p:sp>
      <p:sp>
        <p:nvSpPr>
          <p:cNvPr id="146447" name="Freeform 15"/>
          <p:cNvSpPr>
            <a:spLocks/>
          </p:cNvSpPr>
          <p:nvPr/>
        </p:nvSpPr>
        <p:spPr bwMode="auto">
          <a:xfrm>
            <a:off x="2166938" y="2066925"/>
            <a:ext cx="2913062" cy="2681288"/>
          </a:xfrm>
          <a:custGeom>
            <a:avLst/>
            <a:gdLst/>
            <a:ahLst/>
            <a:cxnLst>
              <a:cxn ang="0">
                <a:pos x="31" y="1503"/>
              </a:cxn>
              <a:cxn ang="0">
                <a:pos x="0" y="0"/>
              </a:cxn>
              <a:cxn ang="0">
                <a:pos x="1988" y="86"/>
              </a:cxn>
              <a:cxn ang="0">
                <a:pos x="1925" y="1689"/>
              </a:cxn>
              <a:cxn ang="0">
                <a:pos x="31" y="1503"/>
              </a:cxn>
            </a:cxnLst>
            <a:rect l="0" t="0" r="r" b="b"/>
            <a:pathLst>
              <a:path w="1988" h="1689">
                <a:moveTo>
                  <a:pt x="31" y="1503"/>
                </a:moveTo>
                <a:lnTo>
                  <a:pt x="0" y="0"/>
                </a:lnTo>
                <a:lnTo>
                  <a:pt x="1988" y="86"/>
                </a:lnTo>
                <a:lnTo>
                  <a:pt x="1925" y="1689"/>
                </a:lnTo>
                <a:lnTo>
                  <a:pt x="31" y="1503"/>
                </a:lnTo>
              </a:path>
            </a:pathLst>
          </a:custGeom>
          <a:noFill/>
          <a:ln w="0" cap="sq">
            <a:solidFill>
              <a:srgbClr val="808080"/>
            </a:solidFill>
            <a:prstDash val="solid"/>
            <a:miter lim="800000"/>
            <a:headEnd/>
            <a:tailEnd/>
          </a:ln>
        </p:spPr>
        <p:txBody>
          <a:bodyPr/>
          <a:lstStyle/>
          <a:p>
            <a:endParaRPr lang="sl-SI"/>
          </a:p>
        </p:txBody>
      </p:sp>
      <p:sp>
        <p:nvSpPr>
          <p:cNvPr id="146448" name="Line 16"/>
          <p:cNvSpPr>
            <a:spLocks noChangeShapeType="1"/>
          </p:cNvSpPr>
          <p:nvPr/>
        </p:nvSpPr>
        <p:spPr bwMode="auto">
          <a:xfrm>
            <a:off x="1358900" y="5076825"/>
            <a:ext cx="3159125" cy="403225"/>
          </a:xfrm>
          <a:prstGeom prst="line">
            <a:avLst/>
          </a:prstGeom>
          <a:noFill/>
          <a:ln w="0" cap="sq">
            <a:solidFill>
              <a:srgbClr val="000000"/>
            </a:solidFill>
            <a:miter lim="800000"/>
            <a:headEnd/>
            <a:tailEnd/>
          </a:ln>
        </p:spPr>
        <p:txBody>
          <a:bodyPr/>
          <a:lstStyle/>
          <a:p>
            <a:endParaRPr lang="sl-SI"/>
          </a:p>
        </p:txBody>
      </p:sp>
      <p:sp>
        <p:nvSpPr>
          <p:cNvPr id="146449" name="Line 17"/>
          <p:cNvSpPr>
            <a:spLocks noChangeShapeType="1"/>
          </p:cNvSpPr>
          <p:nvPr/>
        </p:nvSpPr>
        <p:spPr bwMode="auto">
          <a:xfrm>
            <a:off x="1358900" y="5076825"/>
            <a:ext cx="1588" cy="52388"/>
          </a:xfrm>
          <a:prstGeom prst="line">
            <a:avLst/>
          </a:prstGeom>
          <a:noFill/>
          <a:ln w="0" cap="sq">
            <a:solidFill>
              <a:srgbClr val="000000"/>
            </a:solidFill>
            <a:miter lim="800000"/>
            <a:headEnd/>
            <a:tailEnd/>
          </a:ln>
        </p:spPr>
        <p:txBody>
          <a:bodyPr/>
          <a:lstStyle/>
          <a:p>
            <a:endParaRPr lang="sl-SI"/>
          </a:p>
        </p:txBody>
      </p:sp>
      <p:sp>
        <p:nvSpPr>
          <p:cNvPr id="146450" name="Line 18"/>
          <p:cNvSpPr>
            <a:spLocks noChangeShapeType="1"/>
          </p:cNvSpPr>
          <p:nvPr/>
        </p:nvSpPr>
        <p:spPr bwMode="auto">
          <a:xfrm>
            <a:off x="1846263" y="5138738"/>
            <a:ext cx="1587" cy="50800"/>
          </a:xfrm>
          <a:prstGeom prst="line">
            <a:avLst/>
          </a:prstGeom>
          <a:noFill/>
          <a:ln w="0" cap="sq">
            <a:solidFill>
              <a:srgbClr val="000000"/>
            </a:solidFill>
            <a:miter lim="800000"/>
            <a:headEnd/>
            <a:tailEnd/>
          </a:ln>
        </p:spPr>
        <p:txBody>
          <a:bodyPr/>
          <a:lstStyle/>
          <a:p>
            <a:endParaRPr lang="sl-SI"/>
          </a:p>
        </p:txBody>
      </p:sp>
      <p:sp>
        <p:nvSpPr>
          <p:cNvPr id="146451" name="Line 19"/>
          <p:cNvSpPr>
            <a:spLocks noChangeShapeType="1"/>
          </p:cNvSpPr>
          <p:nvPr/>
        </p:nvSpPr>
        <p:spPr bwMode="auto">
          <a:xfrm>
            <a:off x="2355850" y="5195888"/>
            <a:ext cx="1588" cy="55562"/>
          </a:xfrm>
          <a:prstGeom prst="line">
            <a:avLst/>
          </a:prstGeom>
          <a:noFill/>
          <a:ln w="0" cap="sq">
            <a:solidFill>
              <a:srgbClr val="000000"/>
            </a:solidFill>
            <a:miter lim="800000"/>
            <a:headEnd/>
            <a:tailEnd/>
          </a:ln>
        </p:spPr>
        <p:txBody>
          <a:bodyPr/>
          <a:lstStyle/>
          <a:p>
            <a:endParaRPr lang="sl-SI"/>
          </a:p>
        </p:txBody>
      </p:sp>
      <p:sp>
        <p:nvSpPr>
          <p:cNvPr id="146452" name="Line 20"/>
          <p:cNvSpPr>
            <a:spLocks noChangeShapeType="1"/>
          </p:cNvSpPr>
          <p:nvPr/>
        </p:nvSpPr>
        <p:spPr bwMode="auto">
          <a:xfrm>
            <a:off x="2873375" y="5265738"/>
            <a:ext cx="1588" cy="55562"/>
          </a:xfrm>
          <a:prstGeom prst="line">
            <a:avLst/>
          </a:prstGeom>
          <a:noFill/>
          <a:ln w="0" cap="sq">
            <a:solidFill>
              <a:srgbClr val="000000"/>
            </a:solidFill>
            <a:miter lim="800000"/>
            <a:headEnd/>
            <a:tailEnd/>
          </a:ln>
        </p:spPr>
        <p:txBody>
          <a:bodyPr/>
          <a:lstStyle/>
          <a:p>
            <a:endParaRPr lang="sl-SI"/>
          </a:p>
        </p:txBody>
      </p:sp>
      <p:sp>
        <p:nvSpPr>
          <p:cNvPr id="146453" name="Line 21"/>
          <p:cNvSpPr>
            <a:spLocks noChangeShapeType="1"/>
          </p:cNvSpPr>
          <p:nvPr/>
        </p:nvSpPr>
        <p:spPr bwMode="auto">
          <a:xfrm>
            <a:off x="3400425" y="5337175"/>
            <a:ext cx="1588" cy="50800"/>
          </a:xfrm>
          <a:prstGeom prst="line">
            <a:avLst/>
          </a:prstGeom>
          <a:noFill/>
          <a:ln w="0" cap="sq">
            <a:solidFill>
              <a:srgbClr val="000000"/>
            </a:solidFill>
            <a:miter lim="800000"/>
            <a:headEnd/>
            <a:tailEnd/>
          </a:ln>
        </p:spPr>
        <p:txBody>
          <a:bodyPr/>
          <a:lstStyle/>
          <a:p>
            <a:endParaRPr lang="sl-SI"/>
          </a:p>
        </p:txBody>
      </p:sp>
      <p:sp>
        <p:nvSpPr>
          <p:cNvPr id="146454" name="Line 22"/>
          <p:cNvSpPr>
            <a:spLocks noChangeShapeType="1"/>
          </p:cNvSpPr>
          <p:nvPr/>
        </p:nvSpPr>
        <p:spPr bwMode="auto">
          <a:xfrm>
            <a:off x="3949700" y="5407025"/>
            <a:ext cx="1588" cy="50800"/>
          </a:xfrm>
          <a:prstGeom prst="line">
            <a:avLst/>
          </a:prstGeom>
          <a:noFill/>
          <a:ln w="0" cap="sq">
            <a:solidFill>
              <a:srgbClr val="000000"/>
            </a:solidFill>
            <a:miter lim="800000"/>
            <a:headEnd/>
            <a:tailEnd/>
          </a:ln>
        </p:spPr>
        <p:txBody>
          <a:bodyPr/>
          <a:lstStyle/>
          <a:p>
            <a:endParaRPr lang="sl-SI"/>
          </a:p>
        </p:txBody>
      </p:sp>
      <p:sp>
        <p:nvSpPr>
          <p:cNvPr id="146455" name="Line 23"/>
          <p:cNvSpPr>
            <a:spLocks noChangeShapeType="1"/>
          </p:cNvSpPr>
          <p:nvPr/>
        </p:nvSpPr>
        <p:spPr bwMode="auto">
          <a:xfrm>
            <a:off x="4518025" y="5480050"/>
            <a:ext cx="1588" cy="53975"/>
          </a:xfrm>
          <a:prstGeom prst="line">
            <a:avLst/>
          </a:prstGeom>
          <a:noFill/>
          <a:ln w="0" cap="sq">
            <a:solidFill>
              <a:srgbClr val="000000"/>
            </a:solidFill>
            <a:miter lim="800000"/>
            <a:headEnd/>
            <a:tailEnd/>
          </a:ln>
        </p:spPr>
        <p:txBody>
          <a:bodyPr/>
          <a:lstStyle/>
          <a:p>
            <a:endParaRPr lang="sl-SI"/>
          </a:p>
        </p:txBody>
      </p:sp>
      <p:sp>
        <p:nvSpPr>
          <p:cNvPr id="146456" name="Rectangle 24"/>
          <p:cNvSpPr>
            <a:spLocks noChangeArrowheads="1"/>
          </p:cNvSpPr>
          <p:nvPr/>
        </p:nvSpPr>
        <p:spPr bwMode="auto">
          <a:xfrm rot="-4371051">
            <a:off x="1407319" y="5445919"/>
            <a:ext cx="649287" cy="212725"/>
          </a:xfrm>
          <a:prstGeom prst="rect">
            <a:avLst/>
          </a:prstGeom>
          <a:noFill/>
          <a:ln w="9525">
            <a:noFill/>
            <a:miter lim="800000"/>
            <a:headEnd/>
            <a:tailEnd/>
          </a:ln>
        </p:spPr>
        <p:txBody>
          <a:bodyPr wrap="none" lIns="0" tIns="0" rIns="0" bIns="0">
            <a:spAutoFit/>
          </a:bodyPr>
          <a:lstStyle/>
          <a:p>
            <a:pPr eaLnBrk="0" hangingPunct="0">
              <a:spcBef>
                <a:spcPct val="50000"/>
              </a:spcBef>
            </a:pPr>
            <a:r>
              <a:rPr lang="en-US" sz="1400">
                <a:solidFill>
                  <a:srgbClr val="000000"/>
                </a:solidFill>
              </a:rPr>
              <a:t>0,01-0,1</a:t>
            </a:r>
            <a:endParaRPr lang="en-US" sz="1400">
              <a:latin typeface="Times New Roman" pitchFamily="18" charset="0"/>
            </a:endParaRPr>
          </a:p>
        </p:txBody>
      </p:sp>
      <p:sp>
        <p:nvSpPr>
          <p:cNvPr id="146457" name="Rectangle 25"/>
          <p:cNvSpPr>
            <a:spLocks noChangeArrowheads="1"/>
          </p:cNvSpPr>
          <p:nvPr/>
        </p:nvSpPr>
        <p:spPr bwMode="auto">
          <a:xfrm rot="-4419976">
            <a:off x="1989932" y="5460206"/>
            <a:ext cx="550862" cy="212725"/>
          </a:xfrm>
          <a:prstGeom prst="rect">
            <a:avLst/>
          </a:prstGeom>
          <a:noFill/>
          <a:ln w="9525">
            <a:noFill/>
            <a:miter lim="800000"/>
            <a:headEnd/>
            <a:tailEnd/>
          </a:ln>
        </p:spPr>
        <p:txBody>
          <a:bodyPr wrap="none" lIns="0" tIns="0" rIns="0" bIns="0">
            <a:spAutoFit/>
          </a:bodyPr>
          <a:lstStyle/>
          <a:p>
            <a:pPr eaLnBrk="0" hangingPunct="0">
              <a:spcBef>
                <a:spcPct val="50000"/>
              </a:spcBef>
            </a:pPr>
            <a:r>
              <a:rPr lang="en-US" sz="1400">
                <a:solidFill>
                  <a:srgbClr val="000000"/>
                </a:solidFill>
              </a:rPr>
              <a:t>0,1-0,5</a:t>
            </a:r>
            <a:endParaRPr lang="en-US" sz="1400">
              <a:latin typeface="Times New Roman" pitchFamily="18" charset="0"/>
            </a:endParaRPr>
          </a:p>
        </p:txBody>
      </p:sp>
      <p:sp>
        <p:nvSpPr>
          <p:cNvPr id="146458" name="Rectangle 26"/>
          <p:cNvSpPr>
            <a:spLocks noChangeArrowheads="1"/>
          </p:cNvSpPr>
          <p:nvPr/>
        </p:nvSpPr>
        <p:spPr bwMode="auto">
          <a:xfrm rot="-4840584">
            <a:off x="2624138" y="5462588"/>
            <a:ext cx="403225" cy="212725"/>
          </a:xfrm>
          <a:prstGeom prst="rect">
            <a:avLst/>
          </a:prstGeom>
          <a:noFill/>
          <a:ln w="9525">
            <a:noFill/>
            <a:miter lim="800000"/>
            <a:headEnd/>
            <a:tailEnd/>
          </a:ln>
        </p:spPr>
        <p:txBody>
          <a:bodyPr wrap="none" lIns="0" tIns="0" rIns="0" bIns="0">
            <a:spAutoFit/>
          </a:bodyPr>
          <a:lstStyle/>
          <a:p>
            <a:pPr eaLnBrk="0" hangingPunct="0">
              <a:spcBef>
                <a:spcPct val="50000"/>
              </a:spcBef>
            </a:pPr>
            <a:r>
              <a:rPr lang="en-US" sz="1400">
                <a:solidFill>
                  <a:srgbClr val="000000"/>
                </a:solidFill>
              </a:rPr>
              <a:t>0,5-1</a:t>
            </a:r>
            <a:endParaRPr lang="en-US" sz="1400">
              <a:latin typeface="Times New Roman" pitchFamily="18" charset="0"/>
            </a:endParaRPr>
          </a:p>
        </p:txBody>
      </p:sp>
      <p:sp>
        <p:nvSpPr>
          <p:cNvPr id="146459" name="Rectangle 27"/>
          <p:cNvSpPr>
            <a:spLocks noChangeArrowheads="1"/>
          </p:cNvSpPr>
          <p:nvPr/>
        </p:nvSpPr>
        <p:spPr bwMode="auto">
          <a:xfrm rot="38319067">
            <a:off x="3232944" y="5474494"/>
            <a:ext cx="255587" cy="212725"/>
          </a:xfrm>
          <a:prstGeom prst="rect">
            <a:avLst/>
          </a:prstGeom>
          <a:noFill/>
          <a:ln w="9525">
            <a:noFill/>
            <a:miter lim="800000"/>
            <a:headEnd/>
            <a:tailEnd/>
          </a:ln>
        </p:spPr>
        <p:txBody>
          <a:bodyPr wrap="none" lIns="0" tIns="0" rIns="0" bIns="0">
            <a:spAutoFit/>
          </a:bodyPr>
          <a:lstStyle/>
          <a:p>
            <a:pPr eaLnBrk="0" hangingPunct="0">
              <a:spcBef>
                <a:spcPct val="50000"/>
              </a:spcBef>
            </a:pPr>
            <a:r>
              <a:rPr lang="en-US" sz="1400">
                <a:solidFill>
                  <a:srgbClr val="000000"/>
                </a:solidFill>
              </a:rPr>
              <a:t>1-3</a:t>
            </a:r>
            <a:endParaRPr lang="en-US" sz="1400">
              <a:latin typeface="Times New Roman" pitchFamily="18" charset="0"/>
            </a:endParaRPr>
          </a:p>
        </p:txBody>
      </p:sp>
      <p:sp>
        <p:nvSpPr>
          <p:cNvPr id="146460" name="Rectangle 28"/>
          <p:cNvSpPr>
            <a:spLocks noChangeArrowheads="1"/>
          </p:cNvSpPr>
          <p:nvPr/>
        </p:nvSpPr>
        <p:spPr bwMode="auto">
          <a:xfrm rot="16766206">
            <a:off x="3729831" y="5601494"/>
            <a:ext cx="354013" cy="212725"/>
          </a:xfrm>
          <a:prstGeom prst="rect">
            <a:avLst/>
          </a:prstGeom>
          <a:noFill/>
          <a:ln w="9525">
            <a:noFill/>
            <a:miter lim="800000"/>
            <a:headEnd/>
            <a:tailEnd/>
          </a:ln>
        </p:spPr>
        <p:txBody>
          <a:bodyPr wrap="none" lIns="0" tIns="0" rIns="0" bIns="0">
            <a:spAutoFit/>
          </a:bodyPr>
          <a:lstStyle/>
          <a:p>
            <a:pPr eaLnBrk="0" hangingPunct="0">
              <a:spcBef>
                <a:spcPct val="50000"/>
              </a:spcBef>
            </a:pPr>
            <a:r>
              <a:rPr lang="en-US" sz="1400">
                <a:solidFill>
                  <a:srgbClr val="000000"/>
                </a:solidFill>
              </a:rPr>
              <a:t>3-20</a:t>
            </a:r>
            <a:endParaRPr lang="en-US" sz="1400">
              <a:latin typeface="Times New Roman" pitchFamily="18" charset="0"/>
            </a:endParaRPr>
          </a:p>
        </p:txBody>
      </p:sp>
      <p:sp>
        <p:nvSpPr>
          <p:cNvPr id="146461" name="Rectangle 29"/>
          <p:cNvSpPr>
            <a:spLocks noChangeArrowheads="1"/>
          </p:cNvSpPr>
          <p:nvPr/>
        </p:nvSpPr>
        <p:spPr bwMode="auto">
          <a:xfrm rot="38167639">
            <a:off x="4344194" y="5639594"/>
            <a:ext cx="300037" cy="212725"/>
          </a:xfrm>
          <a:prstGeom prst="rect">
            <a:avLst/>
          </a:prstGeom>
          <a:noFill/>
          <a:ln w="9525">
            <a:noFill/>
            <a:miter lim="800000"/>
            <a:headEnd/>
            <a:tailEnd/>
          </a:ln>
        </p:spPr>
        <p:txBody>
          <a:bodyPr wrap="none" lIns="0" tIns="0" rIns="0" bIns="0">
            <a:spAutoFit/>
          </a:bodyPr>
          <a:lstStyle/>
          <a:p>
            <a:pPr eaLnBrk="0" hangingPunct="0">
              <a:spcBef>
                <a:spcPct val="50000"/>
              </a:spcBef>
            </a:pPr>
            <a:r>
              <a:rPr lang="en-US" sz="1400">
                <a:solidFill>
                  <a:srgbClr val="000000"/>
                </a:solidFill>
              </a:rPr>
              <a:t>&gt;20</a:t>
            </a:r>
            <a:endParaRPr lang="en-US" sz="1400">
              <a:latin typeface="Times New Roman" pitchFamily="18" charset="0"/>
            </a:endParaRPr>
          </a:p>
        </p:txBody>
      </p:sp>
      <p:sp>
        <p:nvSpPr>
          <p:cNvPr id="146462" name="Line 30"/>
          <p:cNvSpPr>
            <a:spLocks noChangeShapeType="1"/>
          </p:cNvSpPr>
          <p:nvPr/>
        </p:nvSpPr>
        <p:spPr bwMode="auto">
          <a:xfrm flipH="1">
            <a:off x="4518025" y="4748213"/>
            <a:ext cx="469900" cy="731837"/>
          </a:xfrm>
          <a:prstGeom prst="line">
            <a:avLst/>
          </a:prstGeom>
          <a:noFill/>
          <a:ln w="0" cap="sq">
            <a:solidFill>
              <a:srgbClr val="000000"/>
            </a:solidFill>
            <a:miter lim="800000"/>
            <a:headEnd/>
            <a:tailEnd/>
          </a:ln>
        </p:spPr>
        <p:txBody>
          <a:bodyPr/>
          <a:lstStyle/>
          <a:p>
            <a:endParaRPr lang="sl-SI"/>
          </a:p>
        </p:txBody>
      </p:sp>
      <p:sp>
        <p:nvSpPr>
          <p:cNvPr id="146463" name="Line 31"/>
          <p:cNvSpPr>
            <a:spLocks noChangeShapeType="1"/>
          </p:cNvSpPr>
          <p:nvPr/>
        </p:nvSpPr>
        <p:spPr bwMode="auto">
          <a:xfrm>
            <a:off x="4518025" y="5480050"/>
            <a:ext cx="50800" cy="3175"/>
          </a:xfrm>
          <a:prstGeom prst="line">
            <a:avLst/>
          </a:prstGeom>
          <a:noFill/>
          <a:ln w="0" cap="sq">
            <a:solidFill>
              <a:srgbClr val="000000"/>
            </a:solidFill>
            <a:miter lim="800000"/>
            <a:headEnd/>
            <a:tailEnd/>
          </a:ln>
        </p:spPr>
        <p:txBody>
          <a:bodyPr/>
          <a:lstStyle/>
          <a:p>
            <a:endParaRPr lang="sl-SI"/>
          </a:p>
        </p:txBody>
      </p:sp>
      <p:sp>
        <p:nvSpPr>
          <p:cNvPr id="146464" name="Line 32"/>
          <p:cNvSpPr>
            <a:spLocks noChangeShapeType="1"/>
          </p:cNvSpPr>
          <p:nvPr/>
        </p:nvSpPr>
        <p:spPr bwMode="auto">
          <a:xfrm>
            <a:off x="4643438" y="5275263"/>
            <a:ext cx="53975" cy="1587"/>
          </a:xfrm>
          <a:prstGeom prst="line">
            <a:avLst/>
          </a:prstGeom>
          <a:noFill/>
          <a:ln w="0" cap="sq">
            <a:solidFill>
              <a:srgbClr val="000000"/>
            </a:solidFill>
            <a:miter lim="800000"/>
            <a:headEnd/>
            <a:tailEnd/>
          </a:ln>
        </p:spPr>
        <p:txBody>
          <a:bodyPr/>
          <a:lstStyle/>
          <a:p>
            <a:endParaRPr lang="sl-SI"/>
          </a:p>
        </p:txBody>
      </p:sp>
      <p:sp>
        <p:nvSpPr>
          <p:cNvPr id="146465" name="Line 33"/>
          <p:cNvSpPr>
            <a:spLocks noChangeShapeType="1"/>
          </p:cNvSpPr>
          <p:nvPr/>
        </p:nvSpPr>
        <p:spPr bwMode="auto">
          <a:xfrm>
            <a:off x="4770438" y="5083175"/>
            <a:ext cx="50800" cy="1588"/>
          </a:xfrm>
          <a:prstGeom prst="line">
            <a:avLst/>
          </a:prstGeom>
          <a:noFill/>
          <a:ln w="0" cap="sq">
            <a:solidFill>
              <a:srgbClr val="000000"/>
            </a:solidFill>
            <a:miter lim="800000"/>
            <a:headEnd/>
            <a:tailEnd/>
          </a:ln>
        </p:spPr>
        <p:txBody>
          <a:bodyPr/>
          <a:lstStyle/>
          <a:p>
            <a:endParaRPr lang="sl-SI"/>
          </a:p>
        </p:txBody>
      </p:sp>
      <p:sp>
        <p:nvSpPr>
          <p:cNvPr id="146466" name="Line 34"/>
          <p:cNvSpPr>
            <a:spLocks noChangeShapeType="1"/>
          </p:cNvSpPr>
          <p:nvPr/>
        </p:nvSpPr>
        <p:spPr bwMode="auto">
          <a:xfrm>
            <a:off x="4883150" y="4906963"/>
            <a:ext cx="50800" cy="3175"/>
          </a:xfrm>
          <a:prstGeom prst="line">
            <a:avLst/>
          </a:prstGeom>
          <a:noFill/>
          <a:ln w="0" cap="sq">
            <a:solidFill>
              <a:srgbClr val="000000"/>
            </a:solidFill>
            <a:miter lim="800000"/>
            <a:headEnd/>
            <a:tailEnd/>
          </a:ln>
        </p:spPr>
        <p:txBody>
          <a:bodyPr/>
          <a:lstStyle/>
          <a:p>
            <a:endParaRPr lang="sl-SI"/>
          </a:p>
        </p:txBody>
      </p:sp>
      <p:sp>
        <p:nvSpPr>
          <p:cNvPr id="146467" name="Line 35"/>
          <p:cNvSpPr>
            <a:spLocks noChangeShapeType="1"/>
          </p:cNvSpPr>
          <p:nvPr/>
        </p:nvSpPr>
        <p:spPr bwMode="auto">
          <a:xfrm>
            <a:off x="4987925" y="4748213"/>
            <a:ext cx="52388" cy="1587"/>
          </a:xfrm>
          <a:prstGeom prst="line">
            <a:avLst/>
          </a:prstGeom>
          <a:noFill/>
          <a:ln w="0" cap="sq">
            <a:solidFill>
              <a:srgbClr val="000000"/>
            </a:solidFill>
            <a:miter lim="800000"/>
            <a:headEnd/>
            <a:tailEnd/>
          </a:ln>
        </p:spPr>
        <p:txBody>
          <a:bodyPr/>
          <a:lstStyle/>
          <a:p>
            <a:endParaRPr lang="sl-SI"/>
          </a:p>
        </p:txBody>
      </p:sp>
      <p:sp>
        <p:nvSpPr>
          <p:cNvPr id="146468" name="Rectangle 36"/>
          <p:cNvSpPr>
            <a:spLocks noChangeArrowheads="1"/>
          </p:cNvSpPr>
          <p:nvPr/>
        </p:nvSpPr>
        <p:spPr bwMode="auto">
          <a:xfrm rot="829719">
            <a:off x="4697413" y="5438775"/>
            <a:ext cx="295275" cy="212725"/>
          </a:xfrm>
          <a:prstGeom prst="rect">
            <a:avLst/>
          </a:prstGeom>
          <a:noFill/>
          <a:ln w="9525">
            <a:noFill/>
            <a:miter lim="800000"/>
            <a:headEnd/>
            <a:tailEnd/>
          </a:ln>
        </p:spPr>
        <p:txBody>
          <a:bodyPr wrap="none" lIns="0" tIns="0" rIns="0" bIns="0">
            <a:spAutoFit/>
          </a:bodyPr>
          <a:lstStyle/>
          <a:p>
            <a:pPr eaLnBrk="0" hangingPunct="0">
              <a:spcBef>
                <a:spcPct val="50000"/>
              </a:spcBef>
            </a:pPr>
            <a:r>
              <a:rPr lang="en-US" sz="1400">
                <a:solidFill>
                  <a:srgbClr val="000000"/>
                </a:solidFill>
              </a:rPr>
              <a:t>100</a:t>
            </a:r>
            <a:endParaRPr lang="en-US" sz="1400">
              <a:latin typeface="Times New Roman" pitchFamily="18" charset="0"/>
            </a:endParaRPr>
          </a:p>
        </p:txBody>
      </p:sp>
      <p:sp>
        <p:nvSpPr>
          <p:cNvPr id="146469" name="Rectangle 37"/>
          <p:cNvSpPr>
            <a:spLocks noChangeArrowheads="1"/>
          </p:cNvSpPr>
          <p:nvPr/>
        </p:nvSpPr>
        <p:spPr bwMode="auto">
          <a:xfrm rot="829719">
            <a:off x="4832350" y="5218113"/>
            <a:ext cx="600075" cy="212725"/>
          </a:xfrm>
          <a:prstGeom prst="rect">
            <a:avLst/>
          </a:prstGeom>
          <a:noFill/>
          <a:ln w="9525">
            <a:noFill/>
            <a:miter lim="800000"/>
            <a:headEnd/>
            <a:tailEnd/>
          </a:ln>
        </p:spPr>
        <p:txBody>
          <a:bodyPr wrap="none" lIns="0" tIns="0" rIns="0" bIns="0">
            <a:spAutoFit/>
          </a:bodyPr>
          <a:lstStyle/>
          <a:p>
            <a:pPr eaLnBrk="0" hangingPunct="0">
              <a:spcBef>
                <a:spcPct val="50000"/>
              </a:spcBef>
            </a:pPr>
            <a:r>
              <a:rPr lang="en-US" sz="1400">
                <a:solidFill>
                  <a:srgbClr val="000000"/>
                </a:solidFill>
              </a:rPr>
              <a:t>60 -100</a:t>
            </a:r>
            <a:endParaRPr lang="en-US" sz="1400">
              <a:latin typeface="Times New Roman" pitchFamily="18" charset="0"/>
            </a:endParaRPr>
          </a:p>
        </p:txBody>
      </p:sp>
      <p:sp>
        <p:nvSpPr>
          <p:cNvPr id="146470" name="Rectangle 38"/>
          <p:cNvSpPr>
            <a:spLocks noChangeArrowheads="1"/>
          </p:cNvSpPr>
          <p:nvPr/>
        </p:nvSpPr>
        <p:spPr bwMode="auto">
          <a:xfrm rot="819562">
            <a:off x="4973638" y="4997450"/>
            <a:ext cx="550862" cy="212725"/>
          </a:xfrm>
          <a:prstGeom prst="rect">
            <a:avLst/>
          </a:prstGeom>
          <a:noFill/>
          <a:ln w="9525">
            <a:noFill/>
            <a:miter lim="800000"/>
            <a:headEnd/>
            <a:tailEnd/>
          </a:ln>
        </p:spPr>
        <p:txBody>
          <a:bodyPr wrap="none" lIns="0" tIns="0" rIns="0" bIns="0">
            <a:spAutoFit/>
          </a:bodyPr>
          <a:lstStyle/>
          <a:p>
            <a:pPr eaLnBrk="0" hangingPunct="0">
              <a:spcBef>
                <a:spcPct val="50000"/>
              </a:spcBef>
            </a:pPr>
            <a:r>
              <a:rPr lang="en-US" sz="1400">
                <a:solidFill>
                  <a:srgbClr val="000000"/>
                </a:solidFill>
              </a:rPr>
              <a:t>30 - 60</a:t>
            </a:r>
            <a:endParaRPr lang="en-US" sz="1400">
              <a:latin typeface="Times New Roman" pitchFamily="18" charset="0"/>
            </a:endParaRPr>
          </a:p>
        </p:txBody>
      </p:sp>
      <p:sp>
        <p:nvSpPr>
          <p:cNvPr id="146471" name="Rectangle 39"/>
          <p:cNvSpPr>
            <a:spLocks noChangeArrowheads="1"/>
          </p:cNvSpPr>
          <p:nvPr/>
        </p:nvSpPr>
        <p:spPr bwMode="auto">
          <a:xfrm rot="829719">
            <a:off x="5076825" y="4772025"/>
            <a:ext cx="600075" cy="212725"/>
          </a:xfrm>
          <a:prstGeom prst="rect">
            <a:avLst/>
          </a:prstGeom>
          <a:noFill/>
          <a:ln w="9525">
            <a:noFill/>
            <a:miter lim="800000"/>
            <a:headEnd/>
            <a:tailEnd/>
          </a:ln>
        </p:spPr>
        <p:txBody>
          <a:bodyPr wrap="none" lIns="0" tIns="0" rIns="0" bIns="0">
            <a:spAutoFit/>
          </a:bodyPr>
          <a:lstStyle/>
          <a:p>
            <a:pPr eaLnBrk="0" hangingPunct="0">
              <a:spcBef>
                <a:spcPct val="50000"/>
              </a:spcBef>
            </a:pPr>
            <a:r>
              <a:rPr lang="en-US" sz="1400">
                <a:solidFill>
                  <a:srgbClr val="000000"/>
                </a:solidFill>
              </a:rPr>
              <a:t>10 - 30 </a:t>
            </a:r>
            <a:endParaRPr lang="en-US" sz="1400">
              <a:latin typeface="Times New Roman" pitchFamily="18" charset="0"/>
            </a:endParaRPr>
          </a:p>
        </p:txBody>
      </p:sp>
      <p:sp>
        <p:nvSpPr>
          <p:cNvPr id="146472" name="Freeform 40"/>
          <p:cNvSpPr>
            <a:spLocks/>
          </p:cNvSpPr>
          <p:nvPr/>
        </p:nvSpPr>
        <p:spPr bwMode="auto">
          <a:xfrm>
            <a:off x="2355850" y="2289175"/>
            <a:ext cx="111125" cy="2292350"/>
          </a:xfrm>
          <a:custGeom>
            <a:avLst/>
            <a:gdLst/>
            <a:ahLst/>
            <a:cxnLst>
              <a:cxn ang="0">
                <a:pos x="25" y="1444"/>
              </a:cxn>
              <a:cxn ang="0">
                <a:pos x="0" y="17"/>
              </a:cxn>
              <a:cxn ang="0">
                <a:pos x="51" y="0"/>
              </a:cxn>
              <a:cxn ang="0">
                <a:pos x="76" y="1405"/>
              </a:cxn>
              <a:cxn ang="0">
                <a:pos x="25" y="1444"/>
              </a:cxn>
            </a:cxnLst>
            <a:rect l="0" t="0" r="r" b="b"/>
            <a:pathLst>
              <a:path w="76" h="1444">
                <a:moveTo>
                  <a:pt x="25" y="1444"/>
                </a:moveTo>
                <a:lnTo>
                  <a:pt x="0" y="17"/>
                </a:lnTo>
                <a:lnTo>
                  <a:pt x="51" y="0"/>
                </a:lnTo>
                <a:lnTo>
                  <a:pt x="76" y="1405"/>
                </a:lnTo>
                <a:lnTo>
                  <a:pt x="25" y="1444"/>
                </a:lnTo>
                <a:close/>
              </a:path>
            </a:pathLst>
          </a:custGeom>
          <a:solidFill>
            <a:srgbClr val="80804D"/>
          </a:solidFill>
          <a:ln w="9525">
            <a:noFill/>
            <a:round/>
            <a:headEnd/>
            <a:tailEnd/>
          </a:ln>
        </p:spPr>
        <p:txBody>
          <a:bodyPr/>
          <a:lstStyle/>
          <a:p>
            <a:endParaRPr lang="sl-SI"/>
          </a:p>
        </p:txBody>
      </p:sp>
      <p:sp>
        <p:nvSpPr>
          <p:cNvPr id="146473" name="Freeform 41"/>
          <p:cNvSpPr>
            <a:spLocks/>
          </p:cNvSpPr>
          <p:nvPr/>
        </p:nvSpPr>
        <p:spPr bwMode="auto">
          <a:xfrm>
            <a:off x="2355850" y="2289175"/>
            <a:ext cx="111125" cy="2292350"/>
          </a:xfrm>
          <a:custGeom>
            <a:avLst/>
            <a:gdLst/>
            <a:ahLst/>
            <a:cxnLst>
              <a:cxn ang="0">
                <a:pos x="25" y="1444"/>
              </a:cxn>
              <a:cxn ang="0">
                <a:pos x="0" y="17"/>
              </a:cxn>
              <a:cxn ang="0">
                <a:pos x="51" y="0"/>
              </a:cxn>
              <a:cxn ang="0">
                <a:pos x="76" y="1405"/>
              </a:cxn>
              <a:cxn ang="0">
                <a:pos x="25" y="1444"/>
              </a:cxn>
            </a:cxnLst>
            <a:rect l="0" t="0" r="r" b="b"/>
            <a:pathLst>
              <a:path w="76" h="1444">
                <a:moveTo>
                  <a:pt x="25" y="1444"/>
                </a:moveTo>
                <a:lnTo>
                  <a:pt x="0" y="17"/>
                </a:lnTo>
                <a:lnTo>
                  <a:pt x="51" y="0"/>
                </a:lnTo>
                <a:lnTo>
                  <a:pt x="76" y="1405"/>
                </a:lnTo>
                <a:lnTo>
                  <a:pt x="25" y="1444"/>
                </a:lnTo>
              </a:path>
            </a:pathLst>
          </a:custGeom>
          <a:solidFill>
            <a:srgbClr val="D22800"/>
          </a:solidFill>
          <a:ln w="0" cap="sq">
            <a:solidFill>
              <a:srgbClr val="000000"/>
            </a:solidFill>
            <a:prstDash val="solid"/>
            <a:miter lim="800000"/>
            <a:headEnd/>
            <a:tailEnd/>
          </a:ln>
        </p:spPr>
        <p:txBody>
          <a:bodyPr/>
          <a:lstStyle/>
          <a:p>
            <a:endParaRPr lang="sl-SI"/>
          </a:p>
        </p:txBody>
      </p:sp>
      <p:sp>
        <p:nvSpPr>
          <p:cNvPr id="146474" name="Freeform 42"/>
          <p:cNvSpPr>
            <a:spLocks/>
          </p:cNvSpPr>
          <p:nvPr/>
        </p:nvSpPr>
        <p:spPr bwMode="auto">
          <a:xfrm>
            <a:off x="2166938" y="2301875"/>
            <a:ext cx="225425" cy="2279650"/>
          </a:xfrm>
          <a:custGeom>
            <a:avLst/>
            <a:gdLst/>
            <a:ahLst/>
            <a:cxnLst>
              <a:cxn ang="0">
                <a:pos x="31" y="1422"/>
              </a:cxn>
              <a:cxn ang="0">
                <a:pos x="0" y="0"/>
              </a:cxn>
              <a:cxn ang="0">
                <a:pos x="129" y="9"/>
              </a:cxn>
              <a:cxn ang="0">
                <a:pos x="154" y="1436"/>
              </a:cxn>
              <a:cxn ang="0">
                <a:pos x="31" y="1422"/>
              </a:cxn>
            </a:cxnLst>
            <a:rect l="0" t="0" r="r" b="b"/>
            <a:pathLst>
              <a:path w="154" h="1436">
                <a:moveTo>
                  <a:pt x="31" y="1422"/>
                </a:moveTo>
                <a:lnTo>
                  <a:pt x="0" y="0"/>
                </a:lnTo>
                <a:lnTo>
                  <a:pt x="129" y="9"/>
                </a:lnTo>
                <a:lnTo>
                  <a:pt x="154" y="1436"/>
                </a:lnTo>
                <a:lnTo>
                  <a:pt x="31" y="1422"/>
                </a:lnTo>
                <a:close/>
              </a:path>
            </a:pathLst>
          </a:custGeom>
          <a:solidFill>
            <a:srgbClr val="FF7D5F"/>
          </a:solidFill>
          <a:ln w="9525">
            <a:noFill/>
            <a:round/>
            <a:headEnd/>
            <a:tailEnd/>
          </a:ln>
        </p:spPr>
        <p:txBody>
          <a:bodyPr/>
          <a:lstStyle/>
          <a:p>
            <a:endParaRPr lang="sl-SI"/>
          </a:p>
        </p:txBody>
      </p:sp>
      <p:sp>
        <p:nvSpPr>
          <p:cNvPr id="146475" name="Freeform 43"/>
          <p:cNvSpPr>
            <a:spLocks/>
          </p:cNvSpPr>
          <p:nvPr/>
        </p:nvSpPr>
        <p:spPr bwMode="auto">
          <a:xfrm>
            <a:off x="2166938" y="2301875"/>
            <a:ext cx="225425" cy="2279650"/>
          </a:xfrm>
          <a:custGeom>
            <a:avLst/>
            <a:gdLst/>
            <a:ahLst/>
            <a:cxnLst>
              <a:cxn ang="0">
                <a:pos x="31" y="1422"/>
              </a:cxn>
              <a:cxn ang="0">
                <a:pos x="0" y="0"/>
              </a:cxn>
              <a:cxn ang="0">
                <a:pos x="129" y="9"/>
              </a:cxn>
              <a:cxn ang="0">
                <a:pos x="154" y="1436"/>
              </a:cxn>
              <a:cxn ang="0">
                <a:pos x="31" y="1422"/>
              </a:cxn>
            </a:cxnLst>
            <a:rect l="0" t="0" r="r" b="b"/>
            <a:pathLst>
              <a:path w="154" h="1436">
                <a:moveTo>
                  <a:pt x="31" y="1422"/>
                </a:moveTo>
                <a:lnTo>
                  <a:pt x="0" y="0"/>
                </a:lnTo>
                <a:lnTo>
                  <a:pt x="129" y="9"/>
                </a:lnTo>
                <a:lnTo>
                  <a:pt x="154" y="1436"/>
                </a:lnTo>
                <a:lnTo>
                  <a:pt x="31" y="1422"/>
                </a:lnTo>
              </a:path>
            </a:pathLst>
          </a:custGeom>
          <a:noFill/>
          <a:ln w="0" cap="sq">
            <a:solidFill>
              <a:srgbClr val="000000"/>
            </a:solidFill>
            <a:prstDash val="solid"/>
            <a:miter lim="800000"/>
            <a:headEnd/>
            <a:tailEnd/>
          </a:ln>
        </p:spPr>
        <p:txBody>
          <a:bodyPr/>
          <a:lstStyle/>
          <a:p>
            <a:endParaRPr lang="sl-SI"/>
          </a:p>
        </p:txBody>
      </p:sp>
      <p:sp>
        <p:nvSpPr>
          <p:cNvPr id="146476" name="Freeform 44"/>
          <p:cNvSpPr>
            <a:spLocks/>
          </p:cNvSpPr>
          <p:nvPr/>
        </p:nvSpPr>
        <p:spPr bwMode="auto">
          <a:xfrm>
            <a:off x="2166938" y="2279650"/>
            <a:ext cx="263525" cy="36513"/>
          </a:xfrm>
          <a:custGeom>
            <a:avLst/>
            <a:gdLst/>
            <a:ahLst/>
            <a:cxnLst>
              <a:cxn ang="0">
                <a:pos x="129" y="23"/>
              </a:cxn>
              <a:cxn ang="0">
                <a:pos x="180" y="4"/>
              </a:cxn>
              <a:cxn ang="0">
                <a:pos x="58" y="0"/>
              </a:cxn>
              <a:cxn ang="0">
                <a:pos x="0" y="14"/>
              </a:cxn>
              <a:cxn ang="0">
                <a:pos x="129" y="23"/>
              </a:cxn>
            </a:cxnLst>
            <a:rect l="0" t="0" r="r" b="b"/>
            <a:pathLst>
              <a:path w="180" h="23">
                <a:moveTo>
                  <a:pt x="129" y="23"/>
                </a:moveTo>
                <a:lnTo>
                  <a:pt x="180" y="4"/>
                </a:lnTo>
                <a:lnTo>
                  <a:pt x="58" y="0"/>
                </a:lnTo>
                <a:lnTo>
                  <a:pt x="0" y="14"/>
                </a:lnTo>
                <a:lnTo>
                  <a:pt x="129" y="23"/>
                </a:lnTo>
                <a:close/>
              </a:path>
            </a:pathLst>
          </a:custGeom>
          <a:solidFill>
            <a:srgbClr val="BFBF73"/>
          </a:solidFill>
          <a:ln w="9525">
            <a:noFill/>
            <a:round/>
            <a:headEnd/>
            <a:tailEnd/>
          </a:ln>
        </p:spPr>
        <p:txBody>
          <a:bodyPr/>
          <a:lstStyle/>
          <a:p>
            <a:endParaRPr lang="sl-SI"/>
          </a:p>
        </p:txBody>
      </p:sp>
      <p:sp>
        <p:nvSpPr>
          <p:cNvPr id="146477" name="Freeform 45"/>
          <p:cNvSpPr>
            <a:spLocks/>
          </p:cNvSpPr>
          <p:nvPr/>
        </p:nvSpPr>
        <p:spPr bwMode="auto">
          <a:xfrm>
            <a:off x="2166938" y="2279650"/>
            <a:ext cx="263525" cy="36513"/>
          </a:xfrm>
          <a:custGeom>
            <a:avLst/>
            <a:gdLst/>
            <a:ahLst/>
            <a:cxnLst>
              <a:cxn ang="0">
                <a:pos x="129" y="23"/>
              </a:cxn>
              <a:cxn ang="0">
                <a:pos x="180" y="4"/>
              </a:cxn>
              <a:cxn ang="0">
                <a:pos x="58" y="0"/>
              </a:cxn>
              <a:cxn ang="0">
                <a:pos x="0" y="14"/>
              </a:cxn>
              <a:cxn ang="0">
                <a:pos x="129" y="23"/>
              </a:cxn>
            </a:cxnLst>
            <a:rect l="0" t="0" r="r" b="b"/>
            <a:pathLst>
              <a:path w="180" h="23">
                <a:moveTo>
                  <a:pt x="129" y="23"/>
                </a:moveTo>
                <a:lnTo>
                  <a:pt x="180" y="4"/>
                </a:lnTo>
                <a:lnTo>
                  <a:pt x="58" y="0"/>
                </a:lnTo>
                <a:lnTo>
                  <a:pt x="0" y="14"/>
                </a:lnTo>
                <a:lnTo>
                  <a:pt x="129" y="23"/>
                </a:lnTo>
              </a:path>
            </a:pathLst>
          </a:custGeom>
          <a:solidFill>
            <a:srgbClr val="FF6541"/>
          </a:solidFill>
          <a:ln w="0" cap="sq">
            <a:solidFill>
              <a:srgbClr val="000000"/>
            </a:solidFill>
            <a:prstDash val="solid"/>
            <a:miter lim="800000"/>
            <a:headEnd/>
            <a:tailEnd/>
          </a:ln>
        </p:spPr>
        <p:txBody>
          <a:bodyPr/>
          <a:lstStyle/>
          <a:p>
            <a:endParaRPr lang="sl-SI"/>
          </a:p>
        </p:txBody>
      </p:sp>
      <p:sp>
        <p:nvSpPr>
          <p:cNvPr id="146478" name="Freeform 46"/>
          <p:cNvSpPr>
            <a:spLocks/>
          </p:cNvSpPr>
          <p:nvPr/>
        </p:nvSpPr>
        <p:spPr bwMode="auto">
          <a:xfrm>
            <a:off x="2833688" y="3209925"/>
            <a:ext cx="76200" cy="1425575"/>
          </a:xfrm>
          <a:custGeom>
            <a:avLst/>
            <a:gdLst/>
            <a:ahLst/>
            <a:cxnLst>
              <a:cxn ang="0">
                <a:pos x="6" y="898"/>
              </a:cxn>
              <a:cxn ang="0">
                <a:pos x="0" y="25"/>
              </a:cxn>
              <a:cxn ang="0">
                <a:pos x="46" y="0"/>
              </a:cxn>
              <a:cxn ang="0">
                <a:pos x="52" y="860"/>
              </a:cxn>
              <a:cxn ang="0">
                <a:pos x="6" y="898"/>
              </a:cxn>
            </a:cxnLst>
            <a:rect l="0" t="0" r="r" b="b"/>
            <a:pathLst>
              <a:path w="52" h="898">
                <a:moveTo>
                  <a:pt x="6" y="898"/>
                </a:moveTo>
                <a:lnTo>
                  <a:pt x="0" y="25"/>
                </a:lnTo>
                <a:lnTo>
                  <a:pt x="46" y="0"/>
                </a:lnTo>
                <a:lnTo>
                  <a:pt x="52" y="860"/>
                </a:lnTo>
                <a:lnTo>
                  <a:pt x="6" y="898"/>
                </a:lnTo>
                <a:close/>
              </a:path>
            </a:pathLst>
          </a:custGeom>
          <a:solidFill>
            <a:srgbClr val="D22800"/>
          </a:solidFill>
          <a:ln w="9525">
            <a:noFill/>
            <a:round/>
            <a:headEnd/>
            <a:tailEnd/>
          </a:ln>
        </p:spPr>
        <p:txBody>
          <a:bodyPr/>
          <a:lstStyle/>
          <a:p>
            <a:endParaRPr lang="sl-SI"/>
          </a:p>
        </p:txBody>
      </p:sp>
      <p:sp>
        <p:nvSpPr>
          <p:cNvPr id="146479" name="Freeform 47"/>
          <p:cNvSpPr>
            <a:spLocks/>
          </p:cNvSpPr>
          <p:nvPr/>
        </p:nvSpPr>
        <p:spPr bwMode="auto">
          <a:xfrm>
            <a:off x="2833688" y="3209925"/>
            <a:ext cx="76200" cy="1425575"/>
          </a:xfrm>
          <a:custGeom>
            <a:avLst/>
            <a:gdLst/>
            <a:ahLst/>
            <a:cxnLst>
              <a:cxn ang="0">
                <a:pos x="6" y="898"/>
              </a:cxn>
              <a:cxn ang="0">
                <a:pos x="0" y="25"/>
              </a:cxn>
              <a:cxn ang="0">
                <a:pos x="46" y="0"/>
              </a:cxn>
              <a:cxn ang="0">
                <a:pos x="52" y="860"/>
              </a:cxn>
              <a:cxn ang="0">
                <a:pos x="6" y="898"/>
              </a:cxn>
            </a:cxnLst>
            <a:rect l="0" t="0" r="r" b="b"/>
            <a:pathLst>
              <a:path w="52" h="898">
                <a:moveTo>
                  <a:pt x="6" y="898"/>
                </a:moveTo>
                <a:lnTo>
                  <a:pt x="0" y="25"/>
                </a:lnTo>
                <a:lnTo>
                  <a:pt x="46" y="0"/>
                </a:lnTo>
                <a:lnTo>
                  <a:pt x="52" y="860"/>
                </a:lnTo>
                <a:lnTo>
                  <a:pt x="6" y="898"/>
                </a:lnTo>
              </a:path>
            </a:pathLst>
          </a:custGeom>
          <a:noFill/>
          <a:ln w="0" cap="sq">
            <a:solidFill>
              <a:srgbClr val="000000"/>
            </a:solidFill>
            <a:prstDash val="solid"/>
            <a:miter lim="800000"/>
            <a:headEnd/>
            <a:tailEnd/>
          </a:ln>
        </p:spPr>
        <p:txBody>
          <a:bodyPr/>
          <a:lstStyle/>
          <a:p>
            <a:endParaRPr lang="sl-SI"/>
          </a:p>
        </p:txBody>
      </p:sp>
      <p:sp>
        <p:nvSpPr>
          <p:cNvPr id="146480" name="Freeform 48"/>
          <p:cNvSpPr>
            <a:spLocks/>
          </p:cNvSpPr>
          <p:nvPr/>
        </p:nvSpPr>
        <p:spPr bwMode="auto">
          <a:xfrm>
            <a:off x="2644775" y="3240088"/>
            <a:ext cx="198438" cy="1395412"/>
          </a:xfrm>
          <a:custGeom>
            <a:avLst/>
            <a:gdLst/>
            <a:ahLst/>
            <a:cxnLst>
              <a:cxn ang="0">
                <a:pos x="12" y="864"/>
              </a:cxn>
              <a:cxn ang="0">
                <a:pos x="0" y="0"/>
              </a:cxn>
              <a:cxn ang="0">
                <a:pos x="129" y="6"/>
              </a:cxn>
              <a:cxn ang="0">
                <a:pos x="135" y="879"/>
              </a:cxn>
              <a:cxn ang="0">
                <a:pos x="12" y="864"/>
              </a:cxn>
            </a:cxnLst>
            <a:rect l="0" t="0" r="r" b="b"/>
            <a:pathLst>
              <a:path w="135" h="879">
                <a:moveTo>
                  <a:pt x="12" y="864"/>
                </a:moveTo>
                <a:lnTo>
                  <a:pt x="0" y="0"/>
                </a:lnTo>
                <a:lnTo>
                  <a:pt x="129" y="6"/>
                </a:lnTo>
                <a:lnTo>
                  <a:pt x="135" y="879"/>
                </a:lnTo>
                <a:lnTo>
                  <a:pt x="12" y="864"/>
                </a:lnTo>
                <a:close/>
              </a:path>
            </a:pathLst>
          </a:custGeom>
          <a:solidFill>
            <a:srgbClr val="FF7D5F"/>
          </a:solidFill>
          <a:ln w="9525" cap="flat" cmpd="sng">
            <a:noFill/>
            <a:prstDash val="solid"/>
            <a:round/>
            <a:headEnd type="none" w="med" len="med"/>
            <a:tailEnd type="none" w="med" len="med"/>
          </a:ln>
          <a:effectLst/>
        </p:spPr>
        <p:txBody>
          <a:bodyPr/>
          <a:lstStyle/>
          <a:p>
            <a:endParaRPr lang="sl-SI"/>
          </a:p>
        </p:txBody>
      </p:sp>
      <p:sp>
        <p:nvSpPr>
          <p:cNvPr id="146481" name="Freeform 49"/>
          <p:cNvSpPr>
            <a:spLocks/>
          </p:cNvSpPr>
          <p:nvPr/>
        </p:nvSpPr>
        <p:spPr bwMode="auto">
          <a:xfrm>
            <a:off x="2644775" y="3240088"/>
            <a:ext cx="198438" cy="1395412"/>
          </a:xfrm>
          <a:custGeom>
            <a:avLst/>
            <a:gdLst/>
            <a:ahLst/>
            <a:cxnLst>
              <a:cxn ang="0">
                <a:pos x="12" y="864"/>
              </a:cxn>
              <a:cxn ang="0">
                <a:pos x="0" y="0"/>
              </a:cxn>
              <a:cxn ang="0">
                <a:pos x="129" y="6"/>
              </a:cxn>
              <a:cxn ang="0">
                <a:pos x="135" y="879"/>
              </a:cxn>
              <a:cxn ang="0">
                <a:pos x="12" y="864"/>
              </a:cxn>
            </a:cxnLst>
            <a:rect l="0" t="0" r="r" b="b"/>
            <a:pathLst>
              <a:path w="135" h="879">
                <a:moveTo>
                  <a:pt x="12" y="864"/>
                </a:moveTo>
                <a:lnTo>
                  <a:pt x="0" y="0"/>
                </a:lnTo>
                <a:lnTo>
                  <a:pt x="129" y="6"/>
                </a:lnTo>
                <a:lnTo>
                  <a:pt x="135" y="879"/>
                </a:lnTo>
                <a:lnTo>
                  <a:pt x="12" y="864"/>
                </a:lnTo>
              </a:path>
            </a:pathLst>
          </a:custGeom>
          <a:noFill/>
          <a:ln w="0" cap="sq">
            <a:solidFill>
              <a:srgbClr val="000000"/>
            </a:solidFill>
            <a:prstDash val="solid"/>
            <a:miter lim="800000"/>
            <a:headEnd/>
            <a:tailEnd/>
          </a:ln>
        </p:spPr>
        <p:txBody>
          <a:bodyPr/>
          <a:lstStyle/>
          <a:p>
            <a:endParaRPr lang="sl-SI"/>
          </a:p>
        </p:txBody>
      </p:sp>
      <p:sp>
        <p:nvSpPr>
          <p:cNvPr id="146482" name="Freeform 50"/>
          <p:cNvSpPr>
            <a:spLocks/>
          </p:cNvSpPr>
          <p:nvPr/>
        </p:nvSpPr>
        <p:spPr bwMode="auto">
          <a:xfrm>
            <a:off x="2644775" y="3194050"/>
            <a:ext cx="255588" cy="55563"/>
          </a:xfrm>
          <a:custGeom>
            <a:avLst/>
            <a:gdLst/>
            <a:ahLst/>
            <a:cxnLst>
              <a:cxn ang="0">
                <a:pos x="129" y="35"/>
              </a:cxn>
              <a:cxn ang="0">
                <a:pos x="175" y="10"/>
              </a:cxn>
              <a:cxn ang="0">
                <a:pos x="52" y="0"/>
              </a:cxn>
              <a:cxn ang="0">
                <a:pos x="0" y="29"/>
              </a:cxn>
              <a:cxn ang="0">
                <a:pos x="129" y="35"/>
              </a:cxn>
            </a:cxnLst>
            <a:rect l="0" t="0" r="r" b="b"/>
            <a:pathLst>
              <a:path w="175" h="35">
                <a:moveTo>
                  <a:pt x="129" y="35"/>
                </a:moveTo>
                <a:lnTo>
                  <a:pt x="175" y="10"/>
                </a:lnTo>
                <a:lnTo>
                  <a:pt x="52" y="0"/>
                </a:lnTo>
                <a:lnTo>
                  <a:pt x="0" y="29"/>
                </a:lnTo>
                <a:lnTo>
                  <a:pt x="129" y="35"/>
                </a:lnTo>
                <a:close/>
              </a:path>
            </a:pathLst>
          </a:custGeom>
          <a:solidFill>
            <a:srgbClr val="FF6541"/>
          </a:solidFill>
          <a:ln w="9525">
            <a:noFill/>
            <a:round/>
            <a:headEnd/>
            <a:tailEnd/>
          </a:ln>
        </p:spPr>
        <p:txBody>
          <a:bodyPr/>
          <a:lstStyle/>
          <a:p>
            <a:endParaRPr lang="sl-SI"/>
          </a:p>
        </p:txBody>
      </p:sp>
      <p:sp>
        <p:nvSpPr>
          <p:cNvPr id="146483" name="Freeform 51"/>
          <p:cNvSpPr>
            <a:spLocks/>
          </p:cNvSpPr>
          <p:nvPr/>
        </p:nvSpPr>
        <p:spPr bwMode="auto">
          <a:xfrm>
            <a:off x="2644775" y="3194050"/>
            <a:ext cx="255588" cy="55563"/>
          </a:xfrm>
          <a:custGeom>
            <a:avLst/>
            <a:gdLst/>
            <a:ahLst/>
            <a:cxnLst>
              <a:cxn ang="0">
                <a:pos x="129" y="35"/>
              </a:cxn>
              <a:cxn ang="0">
                <a:pos x="175" y="10"/>
              </a:cxn>
              <a:cxn ang="0">
                <a:pos x="52" y="0"/>
              </a:cxn>
              <a:cxn ang="0">
                <a:pos x="0" y="29"/>
              </a:cxn>
              <a:cxn ang="0">
                <a:pos x="129" y="35"/>
              </a:cxn>
            </a:cxnLst>
            <a:rect l="0" t="0" r="r" b="b"/>
            <a:pathLst>
              <a:path w="175" h="35">
                <a:moveTo>
                  <a:pt x="129" y="35"/>
                </a:moveTo>
                <a:lnTo>
                  <a:pt x="175" y="10"/>
                </a:lnTo>
                <a:lnTo>
                  <a:pt x="52" y="0"/>
                </a:lnTo>
                <a:lnTo>
                  <a:pt x="0" y="29"/>
                </a:lnTo>
                <a:lnTo>
                  <a:pt x="129" y="35"/>
                </a:lnTo>
              </a:path>
            </a:pathLst>
          </a:custGeom>
          <a:noFill/>
          <a:ln w="0" cap="sq">
            <a:solidFill>
              <a:srgbClr val="000000"/>
            </a:solidFill>
            <a:prstDash val="solid"/>
            <a:miter lim="800000"/>
            <a:headEnd/>
            <a:tailEnd/>
          </a:ln>
        </p:spPr>
        <p:txBody>
          <a:bodyPr/>
          <a:lstStyle/>
          <a:p>
            <a:endParaRPr lang="sl-SI"/>
          </a:p>
        </p:txBody>
      </p:sp>
      <p:sp>
        <p:nvSpPr>
          <p:cNvPr id="146484" name="Freeform 52"/>
          <p:cNvSpPr>
            <a:spLocks/>
          </p:cNvSpPr>
          <p:nvPr/>
        </p:nvSpPr>
        <p:spPr bwMode="auto">
          <a:xfrm>
            <a:off x="3302000" y="4383088"/>
            <a:ext cx="68263" cy="295275"/>
          </a:xfrm>
          <a:custGeom>
            <a:avLst/>
            <a:gdLst/>
            <a:ahLst/>
            <a:cxnLst>
              <a:cxn ang="0">
                <a:pos x="0" y="186"/>
              </a:cxn>
              <a:cxn ang="0">
                <a:pos x="0" y="38"/>
              </a:cxn>
              <a:cxn ang="0">
                <a:pos x="46" y="0"/>
              </a:cxn>
              <a:cxn ang="0">
                <a:pos x="46" y="149"/>
              </a:cxn>
              <a:cxn ang="0">
                <a:pos x="0" y="186"/>
              </a:cxn>
            </a:cxnLst>
            <a:rect l="0" t="0" r="r" b="b"/>
            <a:pathLst>
              <a:path w="46" h="186">
                <a:moveTo>
                  <a:pt x="0" y="186"/>
                </a:moveTo>
                <a:lnTo>
                  <a:pt x="0" y="38"/>
                </a:lnTo>
                <a:lnTo>
                  <a:pt x="46" y="0"/>
                </a:lnTo>
                <a:lnTo>
                  <a:pt x="46" y="149"/>
                </a:lnTo>
                <a:lnTo>
                  <a:pt x="0" y="186"/>
                </a:lnTo>
                <a:close/>
              </a:path>
            </a:pathLst>
          </a:custGeom>
          <a:solidFill>
            <a:srgbClr val="D22800"/>
          </a:solidFill>
          <a:ln w="9525">
            <a:noFill/>
            <a:round/>
            <a:headEnd/>
            <a:tailEnd/>
          </a:ln>
        </p:spPr>
        <p:txBody>
          <a:bodyPr/>
          <a:lstStyle/>
          <a:p>
            <a:endParaRPr lang="sl-SI"/>
          </a:p>
        </p:txBody>
      </p:sp>
      <p:sp>
        <p:nvSpPr>
          <p:cNvPr id="146485" name="Freeform 53"/>
          <p:cNvSpPr>
            <a:spLocks/>
          </p:cNvSpPr>
          <p:nvPr/>
        </p:nvSpPr>
        <p:spPr bwMode="auto">
          <a:xfrm>
            <a:off x="3302000" y="4383088"/>
            <a:ext cx="68263" cy="295275"/>
          </a:xfrm>
          <a:custGeom>
            <a:avLst/>
            <a:gdLst/>
            <a:ahLst/>
            <a:cxnLst>
              <a:cxn ang="0">
                <a:pos x="0" y="186"/>
              </a:cxn>
              <a:cxn ang="0">
                <a:pos x="0" y="38"/>
              </a:cxn>
              <a:cxn ang="0">
                <a:pos x="46" y="0"/>
              </a:cxn>
              <a:cxn ang="0">
                <a:pos x="46" y="149"/>
              </a:cxn>
              <a:cxn ang="0">
                <a:pos x="0" y="186"/>
              </a:cxn>
            </a:cxnLst>
            <a:rect l="0" t="0" r="r" b="b"/>
            <a:pathLst>
              <a:path w="46" h="186">
                <a:moveTo>
                  <a:pt x="0" y="186"/>
                </a:moveTo>
                <a:lnTo>
                  <a:pt x="0" y="38"/>
                </a:lnTo>
                <a:lnTo>
                  <a:pt x="46" y="0"/>
                </a:lnTo>
                <a:lnTo>
                  <a:pt x="46" y="149"/>
                </a:lnTo>
                <a:lnTo>
                  <a:pt x="0" y="186"/>
                </a:lnTo>
              </a:path>
            </a:pathLst>
          </a:custGeom>
          <a:noFill/>
          <a:ln w="0" cap="sq">
            <a:solidFill>
              <a:srgbClr val="000000"/>
            </a:solidFill>
            <a:prstDash val="solid"/>
            <a:miter lim="800000"/>
            <a:headEnd/>
            <a:tailEnd/>
          </a:ln>
        </p:spPr>
        <p:txBody>
          <a:bodyPr/>
          <a:lstStyle/>
          <a:p>
            <a:endParaRPr lang="sl-SI"/>
          </a:p>
        </p:txBody>
      </p:sp>
      <p:sp>
        <p:nvSpPr>
          <p:cNvPr id="146486" name="Freeform 54"/>
          <p:cNvSpPr>
            <a:spLocks/>
          </p:cNvSpPr>
          <p:nvPr/>
        </p:nvSpPr>
        <p:spPr bwMode="auto">
          <a:xfrm>
            <a:off x="3117850" y="4422775"/>
            <a:ext cx="184150" cy="255588"/>
          </a:xfrm>
          <a:custGeom>
            <a:avLst/>
            <a:gdLst/>
            <a:ahLst/>
            <a:cxnLst>
              <a:cxn ang="0">
                <a:pos x="0" y="151"/>
              </a:cxn>
              <a:cxn ang="0">
                <a:pos x="0" y="0"/>
              </a:cxn>
              <a:cxn ang="0">
                <a:pos x="126" y="13"/>
              </a:cxn>
              <a:cxn ang="0">
                <a:pos x="126" y="161"/>
              </a:cxn>
              <a:cxn ang="0">
                <a:pos x="0" y="151"/>
              </a:cxn>
            </a:cxnLst>
            <a:rect l="0" t="0" r="r" b="b"/>
            <a:pathLst>
              <a:path w="126" h="161">
                <a:moveTo>
                  <a:pt x="0" y="151"/>
                </a:moveTo>
                <a:lnTo>
                  <a:pt x="0" y="0"/>
                </a:lnTo>
                <a:lnTo>
                  <a:pt x="126" y="13"/>
                </a:lnTo>
                <a:lnTo>
                  <a:pt x="126" y="161"/>
                </a:lnTo>
                <a:lnTo>
                  <a:pt x="0" y="151"/>
                </a:lnTo>
                <a:close/>
              </a:path>
            </a:pathLst>
          </a:custGeom>
          <a:solidFill>
            <a:srgbClr val="FF7D5F"/>
          </a:solidFill>
          <a:ln w="9525" cap="flat" cmpd="sng">
            <a:noFill/>
            <a:prstDash val="solid"/>
            <a:round/>
            <a:headEnd type="none" w="med" len="med"/>
            <a:tailEnd type="none" w="med" len="med"/>
          </a:ln>
          <a:effectLst/>
        </p:spPr>
        <p:txBody>
          <a:bodyPr/>
          <a:lstStyle/>
          <a:p>
            <a:endParaRPr lang="sl-SI"/>
          </a:p>
        </p:txBody>
      </p:sp>
      <p:sp>
        <p:nvSpPr>
          <p:cNvPr id="146487" name="Freeform 55"/>
          <p:cNvSpPr>
            <a:spLocks/>
          </p:cNvSpPr>
          <p:nvPr/>
        </p:nvSpPr>
        <p:spPr bwMode="auto">
          <a:xfrm>
            <a:off x="3117850" y="4422775"/>
            <a:ext cx="184150" cy="255588"/>
          </a:xfrm>
          <a:custGeom>
            <a:avLst/>
            <a:gdLst/>
            <a:ahLst/>
            <a:cxnLst>
              <a:cxn ang="0">
                <a:pos x="0" y="151"/>
              </a:cxn>
              <a:cxn ang="0">
                <a:pos x="0" y="0"/>
              </a:cxn>
              <a:cxn ang="0">
                <a:pos x="126" y="13"/>
              </a:cxn>
              <a:cxn ang="0">
                <a:pos x="126" y="161"/>
              </a:cxn>
              <a:cxn ang="0">
                <a:pos x="0" y="151"/>
              </a:cxn>
            </a:cxnLst>
            <a:rect l="0" t="0" r="r" b="b"/>
            <a:pathLst>
              <a:path w="126" h="161">
                <a:moveTo>
                  <a:pt x="0" y="151"/>
                </a:moveTo>
                <a:lnTo>
                  <a:pt x="0" y="0"/>
                </a:lnTo>
                <a:lnTo>
                  <a:pt x="126" y="13"/>
                </a:lnTo>
                <a:lnTo>
                  <a:pt x="126" y="161"/>
                </a:lnTo>
                <a:lnTo>
                  <a:pt x="0" y="151"/>
                </a:lnTo>
              </a:path>
            </a:pathLst>
          </a:custGeom>
          <a:noFill/>
          <a:ln w="0" cap="sq">
            <a:solidFill>
              <a:srgbClr val="000000"/>
            </a:solidFill>
            <a:prstDash val="solid"/>
            <a:miter lim="800000"/>
            <a:headEnd/>
            <a:tailEnd/>
          </a:ln>
        </p:spPr>
        <p:txBody>
          <a:bodyPr/>
          <a:lstStyle/>
          <a:p>
            <a:endParaRPr lang="sl-SI"/>
          </a:p>
        </p:txBody>
      </p:sp>
      <p:sp>
        <p:nvSpPr>
          <p:cNvPr id="146488" name="Freeform 56"/>
          <p:cNvSpPr>
            <a:spLocks/>
          </p:cNvSpPr>
          <p:nvPr/>
        </p:nvSpPr>
        <p:spPr bwMode="auto">
          <a:xfrm>
            <a:off x="3117850" y="4367213"/>
            <a:ext cx="252413" cy="76200"/>
          </a:xfrm>
          <a:custGeom>
            <a:avLst/>
            <a:gdLst/>
            <a:ahLst/>
            <a:cxnLst>
              <a:cxn ang="0">
                <a:pos x="126" y="48"/>
              </a:cxn>
              <a:cxn ang="0">
                <a:pos x="172" y="12"/>
              </a:cxn>
              <a:cxn ang="0">
                <a:pos x="46" y="0"/>
              </a:cxn>
              <a:cxn ang="0">
                <a:pos x="0" y="35"/>
              </a:cxn>
              <a:cxn ang="0">
                <a:pos x="126" y="48"/>
              </a:cxn>
            </a:cxnLst>
            <a:rect l="0" t="0" r="r" b="b"/>
            <a:pathLst>
              <a:path w="172" h="48">
                <a:moveTo>
                  <a:pt x="126" y="48"/>
                </a:moveTo>
                <a:lnTo>
                  <a:pt x="172" y="12"/>
                </a:lnTo>
                <a:lnTo>
                  <a:pt x="46" y="0"/>
                </a:lnTo>
                <a:lnTo>
                  <a:pt x="0" y="35"/>
                </a:lnTo>
                <a:lnTo>
                  <a:pt x="126" y="48"/>
                </a:lnTo>
                <a:close/>
              </a:path>
            </a:pathLst>
          </a:custGeom>
          <a:solidFill>
            <a:srgbClr val="FF6541"/>
          </a:solidFill>
          <a:ln w="9525">
            <a:noFill/>
            <a:round/>
            <a:headEnd/>
            <a:tailEnd/>
          </a:ln>
        </p:spPr>
        <p:txBody>
          <a:bodyPr/>
          <a:lstStyle/>
          <a:p>
            <a:endParaRPr lang="sl-SI"/>
          </a:p>
        </p:txBody>
      </p:sp>
      <p:sp>
        <p:nvSpPr>
          <p:cNvPr id="146489" name="Freeform 57"/>
          <p:cNvSpPr>
            <a:spLocks/>
          </p:cNvSpPr>
          <p:nvPr/>
        </p:nvSpPr>
        <p:spPr bwMode="auto">
          <a:xfrm>
            <a:off x="3117850" y="4367213"/>
            <a:ext cx="252413" cy="76200"/>
          </a:xfrm>
          <a:custGeom>
            <a:avLst/>
            <a:gdLst/>
            <a:ahLst/>
            <a:cxnLst>
              <a:cxn ang="0">
                <a:pos x="126" y="48"/>
              </a:cxn>
              <a:cxn ang="0">
                <a:pos x="172" y="12"/>
              </a:cxn>
              <a:cxn ang="0">
                <a:pos x="46" y="0"/>
              </a:cxn>
              <a:cxn ang="0">
                <a:pos x="0" y="35"/>
              </a:cxn>
              <a:cxn ang="0">
                <a:pos x="126" y="48"/>
              </a:cxn>
            </a:cxnLst>
            <a:rect l="0" t="0" r="r" b="b"/>
            <a:pathLst>
              <a:path w="172" h="48">
                <a:moveTo>
                  <a:pt x="126" y="48"/>
                </a:moveTo>
                <a:lnTo>
                  <a:pt x="172" y="12"/>
                </a:lnTo>
                <a:lnTo>
                  <a:pt x="46" y="0"/>
                </a:lnTo>
                <a:lnTo>
                  <a:pt x="0" y="35"/>
                </a:lnTo>
                <a:lnTo>
                  <a:pt x="126" y="48"/>
                </a:lnTo>
              </a:path>
            </a:pathLst>
          </a:custGeom>
          <a:noFill/>
          <a:ln w="0" cap="sq">
            <a:solidFill>
              <a:srgbClr val="000000"/>
            </a:solidFill>
            <a:prstDash val="solid"/>
            <a:miter lim="800000"/>
            <a:headEnd/>
            <a:tailEnd/>
          </a:ln>
        </p:spPr>
        <p:txBody>
          <a:bodyPr/>
          <a:lstStyle/>
          <a:p>
            <a:endParaRPr lang="sl-SI"/>
          </a:p>
        </p:txBody>
      </p:sp>
      <p:sp>
        <p:nvSpPr>
          <p:cNvPr id="146490" name="Freeform 58"/>
          <p:cNvSpPr>
            <a:spLocks/>
          </p:cNvSpPr>
          <p:nvPr/>
        </p:nvSpPr>
        <p:spPr bwMode="auto">
          <a:xfrm>
            <a:off x="3783013" y="4549775"/>
            <a:ext cx="53975" cy="182563"/>
          </a:xfrm>
          <a:custGeom>
            <a:avLst/>
            <a:gdLst/>
            <a:ahLst/>
            <a:cxnLst>
              <a:cxn ang="0">
                <a:pos x="0" y="115"/>
              </a:cxn>
              <a:cxn ang="0">
                <a:pos x="0" y="39"/>
              </a:cxn>
              <a:cxn ang="0">
                <a:pos x="37" y="0"/>
              </a:cxn>
              <a:cxn ang="0">
                <a:pos x="37" y="77"/>
              </a:cxn>
              <a:cxn ang="0">
                <a:pos x="0" y="115"/>
              </a:cxn>
            </a:cxnLst>
            <a:rect l="0" t="0" r="r" b="b"/>
            <a:pathLst>
              <a:path w="37" h="115">
                <a:moveTo>
                  <a:pt x="0" y="115"/>
                </a:moveTo>
                <a:lnTo>
                  <a:pt x="0" y="39"/>
                </a:lnTo>
                <a:lnTo>
                  <a:pt x="37" y="0"/>
                </a:lnTo>
                <a:lnTo>
                  <a:pt x="37" y="77"/>
                </a:lnTo>
                <a:lnTo>
                  <a:pt x="0" y="115"/>
                </a:lnTo>
                <a:close/>
              </a:path>
            </a:pathLst>
          </a:custGeom>
          <a:solidFill>
            <a:srgbClr val="80804D"/>
          </a:solidFill>
          <a:ln w="9525">
            <a:noFill/>
            <a:round/>
            <a:headEnd/>
            <a:tailEnd/>
          </a:ln>
        </p:spPr>
        <p:txBody>
          <a:bodyPr/>
          <a:lstStyle/>
          <a:p>
            <a:endParaRPr lang="sl-SI"/>
          </a:p>
        </p:txBody>
      </p:sp>
      <p:sp>
        <p:nvSpPr>
          <p:cNvPr id="146491" name="Freeform 59"/>
          <p:cNvSpPr>
            <a:spLocks/>
          </p:cNvSpPr>
          <p:nvPr/>
        </p:nvSpPr>
        <p:spPr bwMode="auto">
          <a:xfrm>
            <a:off x="3783013" y="4549775"/>
            <a:ext cx="53975" cy="182563"/>
          </a:xfrm>
          <a:custGeom>
            <a:avLst/>
            <a:gdLst/>
            <a:ahLst/>
            <a:cxnLst>
              <a:cxn ang="0">
                <a:pos x="0" y="115"/>
              </a:cxn>
              <a:cxn ang="0">
                <a:pos x="0" y="39"/>
              </a:cxn>
              <a:cxn ang="0">
                <a:pos x="37" y="0"/>
              </a:cxn>
              <a:cxn ang="0">
                <a:pos x="37" y="77"/>
              </a:cxn>
              <a:cxn ang="0">
                <a:pos x="0" y="115"/>
              </a:cxn>
            </a:cxnLst>
            <a:rect l="0" t="0" r="r" b="b"/>
            <a:pathLst>
              <a:path w="37" h="115">
                <a:moveTo>
                  <a:pt x="0" y="115"/>
                </a:moveTo>
                <a:lnTo>
                  <a:pt x="0" y="39"/>
                </a:lnTo>
                <a:lnTo>
                  <a:pt x="37" y="0"/>
                </a:lnTo>
                <a:lnTo>
                  <a:pt x="37" y="77"/>
                </a:lnTo>
                <a:lnTo>
                  <a:pt x="0" y="115"/>
                </a:lnTo>
              </a:path>
            </a:pathLst>
          </a:custGeom>
          <a:solidFill>
            <a:srgbClr val="D22800"/>
          </a:solidFill>
          <a:ln w="0" cap="sq">
            <a:solidFill>
              <a:srgbClr val="000000"/>
            </a:solidFill>
            <a:prstDash val="solid"/>
            <a:miter lim="800000"/>
            <a:headEnd/>
            <a:tailEnd/>
          </a:ln>
        </p:spPr>
        <p:txBody>
          <a:bodyPr/>
          <a:lstStyle/>
          <a:p>
            <a:endParaRPr lang="sl-SI"/>
          </a:p>
        </p:txBody>
      </p:sp>
      <p:sp>
        <p:nvSpPr>
          <p:cNvPr id="146492" name="Freeform 60"/>
          <p:cNvSpPr>
            <a:spLocks/>
          </p:cNvSpPr>
          <p:nvPr/>
        </p:nvSpPr>
        <p:spPr bwMode="auto">
          <a:xfrm>
            <a:off x="3586163" y="4595813"/>
            <a:ext cx="196850" cy="136525"/>
          </a:xfrm>
          <a:custGeom>
            <a:avLst/>
            <a:gdLst/>
            <a:ahLst/>
            <a:cxnLst>
              <a:cxn ang="0">
                <a:pos x="0" y="71"/>
              </a:cxn>
              <a:cxn ang="0">
                <a:pos x="0" y="0"/>
              </a:cxn>
              <a:cxn ang="0">
                <a:pos x="134" y="10"/>
              </a:cxn>
              <a:cxn ang="0">
                <a:pos x="134" y="86"/>
              </a:cxn>
              <a:cxn ang="0">
                <a:pos x="0" y="71"/>
              </a:cxn>
            </a:cxnLst>
            <a:rect l="0" t="0" r="r" b="b"/>
            <a:pathLst>
              <a:path w="134" h="86">
                <a:moveTo>
                  <a:pt x="0" y="71"/>
                </a:moveTo>
                <a:lnTo>
                  <a:pt x="0" y="0"/>
                </a:lnTo>
                <a:lnTo>
                  <a:pt x="134" y="10"/>
                </a:lnTo>
                <a:lnTo>
                  <a:pt x="134" y="86"/>
                </a:lnTo>
                <a:lnTo>
                  <a:pt x="0" y="71"/>
                </a:lnTo>
                <a:close/>
              </a:path>
            </a:pathLst>
          </a:custGeom>
          <a:solidFill>
            <a:srgbClr val="FFFF99"/>
          </a:solidFill>
          <a:ln w="9525">
            <a:noFill/>
            <a:round/>
            <a:headEnd/>
            <a:tailEnd/>
          </a:ln>
        </p:spPr>
        <p:txBody>
          <a:bodyPr/>
          <a:lstStyle/>
          <a:p>
            <a:endParaRPr lang="sl-SI"/>
          </a:p>
        </p:txBody>
      </p:sp>
      <p:sp>
        <p:nvSpPr>
          <p:cNvPr id="146493" name="Freeform 61"/>
          <p:cNvSpPr>
            <a:spLocks/>
          </p:cNvSpPr>
          <p:nvPr/>
        </p:nvSpPr>
        <p:spPr bwMode="auto">
          <a:xfrm>
            <a:off x="3586163" y="4595813"/>
            <a:ext cx="196850" cy="136525"/>
          </a:xfrm>
          <a:custGeom>
            <a:avLst/>
            <a:gdLst/>
            <a:ahLst/>
            <a:cxnLst>
              <a:cxn ang="0">
                <a:pos x="0" y="71"/>
              </a:cxn>
              <a:cxn ang="0">
                <a:pos x="0" y="0"/>
              </a:cxn>
              <a:cxn ang="0">
                <a:pos x="134" y="10"/>
              </a:cxn>
              <a:cxn ang="0">
                <a:pos x="134" y="86"/>
              </a:cxn>
              <a:cxn ang="0">
                <a:pos x="0" y="71"/>
              </a:cxn>
            </a:cxnLst>
            <a:rect l="0" t="0" r="r" b="b"/>
            <a:pathLst>
              <a:path w="134" h="86">
                <a:moveTo>
                  <a:pt x="0" y="71"/>
                </a:moveTo>
                <a:lnTo>
                  <a:pt x="0" y="0"/>
                </a:lnTo>
                <a:lnTo>
                  <a:pt x="134" y="10"/>
                </a:lnTo>
                <a:lnTo>
                  <a:pt x="134" y="86"/>
                </a:lnTo>
                <a:lnTo>
                  <a:pt x="0" y="71"/>
                </a:lnTo>
              </a:path>
            </a:pathLst>
          </a:custGeom>
          <a:solidFill>
            <a:srgbClr val="FF7D5F"/>
          </a:solidFill>
          <a:ln w="9525" cap="flat" cmpd="sng">
            <a:noFill/>
            <a:prstDash val="solid"/>
            <a:miter lim="800000"/>
            <a:headEnd type="none" w="med" len="med"/>
            <a:tailEnd type="none" w="med" len="med"/>
          </a:ln>
          <a:effectLst/>
        </p:spPr>
        <p:txBody>
          <a:bodyPr/>
          <a:lstStyle/>
          <a:p>
            <a:endParaRPr lang="sl-SI"/>
          </a:p>
        </p:txBody>
      </p:sp>
      <p:sp>
        <p:nvSpPr>
          <p:cNvPr id="146494" name="Freeform 62"/>
          <p:cNvSpPr>
            <a:spLocks/>
          </p:cNvSpPr>
          <p:nvPr/>
        </p:nvSpPr>
        <p:spPr bwMode="auto">
          <a:xfrm>
            <a:off x="3586163" y="4535488"/>
            <a:ext cx="250825" cy="76200"/>
          </a:xfrm>
          <a:custGeom>
            <a:avLst/>
            <a:gdLst/>
            <a:ahLst/>
            <a:cxnLst>
              <a:cxn ang="0">
                <a:pos x="134" y="48"/>
              </a:cxn>
              <a:cxn ang="0">
                <a:pos x="171" y="9"/>
              </a:cxn>
              <a:cxn ang="0">
                <a:pos x="42" y="0"/>
              </a:cxn>
              <a:cxn ang="0">
                <a:pos x="0" y="38"/>
              </a:cxn>
              <a:cxn ang="0">
                <a:pos x="134" y="48"/>
              </a:cxn>
            </a:cxnLst>
            <a:rect l="0" t="0" r="r" b="b"/>
            <a:pathLst>
              <a:path w="171" h="48">
                <a:moveTo>
                  <a:pt x="134" y="48"/>
                </a:moveTo>
                <a:lnTo>
                  <a:pt x="171" y="9"/>
                </a:lnTo>
                <a:lnTo>
                  <a:pt x="42" y="0"/>
                </a:lnTo>
                <a:lnTo>
                  <a:pt x="0" y="38"/>
                </a:lnTo>
                <a:lnTo>
                  <a:pt x="134" y="48"/>
                </a:lnTo>
                <a:close/>
              </a:path>
            </a:pathLst>
          </a:custGeom>
          <a:solidFill>
            <a:srgbClr val="FF6541"/>
          </a:solidFill>
          <a:ln w="9525">
            <a:noFill/>
            <a:round/>
            <a:headEnd/>
            <a:tailEnd/>
          </a:ln>
        </p:spPr>
        <p:txBody>
          <a:bodyPr/>
          <a:lstStyle/>
          <a:p>
            <a:endParaRPr lang="sl-SI"/>
          </a:p>
        </p:txBody>
      </p:sp>
      <p:sp>
        <p:nvSpPr>
          <p:cNvPr id="146495" name="Freeform 63"/>
          <p:cNvSpPr>
            <a:spLocks/>
          </p:cNvSpPr>
          <p:nvPr/>
        </p:nvSpPr>
        <p:spPr bwMode="auto">
          <a:xfrm>
            <a:off x="3586163" y="4535488"/>
            <a:ext cx="250825" cy="76200"/>
          </a:xfrm>
          <a:custGeom>
            <a:avLst/>
            <a:gdLst/>
            <a:ahLst/>
            <a:cxnLst>
              <a:cxn ang="0">
                <a:pos x="134" y="48"/>
              </a:cxn>
              <a:cxn ang="0">
                <a:pos x="171" y="9"/>
              </a:cxn>
              <a:cxn ang="0">
                <a:pos x="42" y="0"/>
              </a:cxn>
              <a:cxn ang="0">
                <a:pos x="0" y="38"/>
              </a:cxn>
              <a:cxn ang="0">
                <a:pos x="134" y="48"/>
              </a:cxn>
            </a:cxnLst>
            <a:rect l="0" t="0" r="r" b="b"/>
            <a:pathLst>
              <a:path w="171" h="48">
                <a:moveTo>
                  <a:pt x="134" y="48"/>
                </a:moveTo>
                <a:lnTo>
                  <a:pt x="171" y="9"/>
                </a:lnTo>
                <a:lnTo>
                  <a:pt x="42" y="0"/>
                </a:lnTo>
                <a:lnTo>
                  <a:pt x="0" y="38"/>
                </a:lnTo>
                <a:lnTo>
                  <a:pt x="134" y="48"/>
                </a:lnTo>
              </a:path>
            </a:pathLst>
          </a:custGeom>
          <a:noFill/>
          <a:ln w="0" cap="sq">
            <a:solidFill>
              <a:srgbClr val="000000"/>
            </a:solidFill>
            <a:prstDash val="solid"/>
            <a:miter lim="800000"/>
            <a:headEnd/>
            <a:tailEnd/>
          </a:ln>
        </p:spPr>
        <p:txBody>
          <a:bodyPr/>
          <a:lstStyle/>
          <a:p>
            <a:endParaRPr lang="sl-SI"/>
          </a:p>
        </p:txBody>
      </p:sp>
      <p:sp>
        <p:nvSpPr>
          <p:cNvPr id="146496" name="Freeform 64"/>
          <p:cNvSpPr>
            <a:spLocks/>
          </p:cNvSpPr>
          <p:nvPr/>
        </p:nvSpPr>
        <p:spPr bwMode="auto">
          <a:xfrm>
            <a:off x="4270375" y="4702175"/>
            <a:ext cx="53975" cy="85725"/>
          </a:xfrm>
          <a:custGeom>
            <a:avLst/>
            <a:gdLst/>
            <a:ahLst/>
            <a:cxnLst>
              <a:cxn ang="0">
                <a:pos x="0" y="54"/>
              </a:cxn>
              <a:cxn ang="0">
                <a:pos x="0" y="44"/>
              </a:cxn>
              <a:cxn ang="0">
                <a:pos x="37" y="0"/>
              </a:cxn>
              <a:cxn ang="0">
                <a:pos x="31" y="16"/>
              </a:cxn>
              <a:cxn ang="0">
                <a:pos x="0" y="54"/>
              </a:cxn>
            </a:cxnLst>
            <a:rect l="0" t="0" r="r" b="b"/>
            <a:pathLst>
              <a:path w="37" h="54">
                <a:moveTo>
                  <a:pt x="0" y="54"/>
                </a:moveTo>
                <a:lnTo>
                  <a:pt x="0" y="44"/>
                </a:lnTo>
                <a:lnTo>
                  <a:pt x="37" y="0"/>
                </a:lnTo>
                <a:lnTo>
                  <a:pt x="31" y="16"/>
                </a:lnTo>
                <a:lnTo>
                  <a:pt x="0" y="54"/>
                </a:lnTo>
                <a:close/>
              </a:path>
            </a:pathLst>
          </a:custGeom>
          <a:solidFill>
            <a:srgbClr val="80804D"/>
          </a:solidFill>
          <a:ln w="9525">
            <a:noFill/>
            <a:round/>
            <a:headEnd/>
            <a:tailEnd/>
          </a:ln>
        </p:spPr>
        <p:txBody>
          <a:bodyPr/>
          <a:lstStyle/>
          <a:p>
            <a:endParaRPr lang="sl-SI"/>
          </a:p>
        </p:txBody>
      </p:sp>
      <p:sp>
        <p:nvSpPr>
          <p:cNvPr id="146497" name="Freeform 65"/>
          <p:cNvSpPr>
            <a:spLocks/>
          </p:cNvSpPr>
          <p:nvPr/>
        </p:nvSpPr>
        <p:spPr bwMode="auto">
          <a:xfrm>
            <a:off x="4270375" y="4702175"/>
            <a:ext cx="53975" cy="85725"/>
          </a:xfrm>
          <a:custGeom>
            <a:avLst/>
            <a:gdLst/>
            <a:ahLst/>
            <a:cxnLst>
              <a:cxn ang="0">
                <a:pos x="0" y="54"/>
              </a:cxn>
              <a:cxn ang="0">
                <a:pos x="0" y="44"/>
              </a:cxn>
              <a:cxn ang="0">
                <a:pos x="37" y="0"/>
              </a:cxn>
              <a:cxn ang="0">
                <a:pos x="31" y="16"/>
              </a:cxn>
              <a:cxn ang="0">
                <a:pos x="0" y="54"/>
              </a:cxn>
            </a:cxnLst>
            <a:rect l="0" t="0" r="r" b="b"/>
            <a:pathLst>
              <a:path w="37" h="54">
                <a:moveTo>
                  <a:pt x="0" y="54"/>
                </a:moveTo>
                <a:lnTo>
                  <a:pt x="0" y="44"/>
                </a:lnTo>
                <a:lnTo>
                  <a:pt x="37" y="0"/>
                </a:lnTo>
                <a:lnTo>
                  <a:pt x="31" y="16"/>
                </a:lnTo>
                <a:lnTo>
                  <a:pt x="0" y="54"/>
                </a:lnTo>
              </a:path>
            </a:pathLst>
          </a:custGeom>
          <a:solidFill>
            <a:srgbClr val="D22800"/>
          </a:solidFill>
          <a:ln w="0" cap="sq">
            <a:solidFill>
              <a:srgbClr val="000000"/>
            </a:solidFill>
            <a:prstDash val="solid"/>
            <a:miter lim="800000"/>
            <a:headEnd/>
            <a:tailEnd/>
          </a:ln>
        </p:spPr>
        <p:txBody>
          <a:bodyPr/>
          <a:lstStyle/>
          <a:p>
            <a:endParaRPr lang="sl-SI"/>
          </a:p>
        </p:txBody>
      </p:sp>
      <p:sp>
        <p:nvSpPr>
          <p:cNvPr id="146498" name="Freeform 66"/>
          <p:cNvSpPr>
            <a:spLocks/>
          </p:cNvSpPr>
          <p:nvPr/>
        </p:nvSpPr>
        <p:spPr bwMode="auto">
          <a:xfrm>
            <a:off x="4067175" y="4748213"/>
            <a:ext cx="203200" cy="39687"/>
          </a:xfrm>
          <a:custGeom>
            <a:avLst/>
            <a:gdLst/>
            <a:ahLst/>
            <a:cxnLst>
              <a:cxn ang="0">
                <a:pos x="0" y="15"/>
              </a:cxn>
              <a:cxn ang="0">
                <a:pos x="4" y="0"/>
              </a:cxn>
              <a:cxn ang="0">
                <a:pos x="138" y="15"/>
              </a:cxn>
              <a:cxn ang="0">
                <a:pos x="138" y="25"/>
              </a:cxn>
              <a:cxn ang="0">
                <a:pos x="0" y="15"/>
              </a:cxn>
            </a:cxnLst>
            <a:rect l="0" t="0" r="r" b="b"/>
            <a:pathLst>
              <a:path w="138" h="25">
                <a:moveTo>
                  <a:pt x="0" y="15"/>
                </a:moveTo>
                <a:lnTo>
                  <a:pt x="4" y="0"/>
                </a:lnTo>
                <a:lnTo>
                  <a:pt x="138" y="15"/>
                </a:lnTo>
                <a:lnTo>
                  <a:pt x="138" y="25"/>
                </a:lnTo>
                <a:lnTo>
                  <a:pt x="0" y="15"/>
                </a:lnTo>
                <a:close/>
              </a:path>
            </a:pathLst>
          </a:custGeom>
          <a:solidFill>
            <a:srgbClr val="FFFF99"/>
          </a:solidFill>
          <a:ln w="9525">
            <a:noFill/>
            <a:round/>
            <a:headEnd/>
            <a:tailEnd/>
          </a:ln>
        </p:spPr>
        <p:txBody>
          <a:bodyPr/>
          <a:lstStyle/>
          <a:p>
            <a:endParaRPr lang="sl-SI"/>
          </a:p>
        </p:txBody>
      </p:sp>
      <p:sp>
        <p:nvSpPr>
          <p:cNvPr id="146499" name="Freeform 67"/>
          <p:cNvSpPr>
            <a:spLocks/>
          </p:cNvSpPr>
          <p:nvPr/>
        </p:nvSpPr>
        <p:spPr bwMode="auto">
          <a:xfrm>
            <a:off x="4067175" y="4748213"/>
            <a:ext cx="203200" cy="39687"/>
          </a:xfrm>
          <a:custGeom>
            <a:avLst/>
            <a:gdLst/>
            <a:ahLst/>
            <a:cxnLst>
              <a:cxn ang="0">
                <a:pos x="0" y="15"/>
              </a:cxn>
              <a:cxn ang="0">
                <a:pos x="4" y="0"/>
              </a:cxn>
              <a:cxn ang="0">
                <a:pos x="138" y="15"/>
              </a:cxn>
              <a:cxn ang="0">
                <a:pos x="138" y="25"/>
              </a:cxn>
              <a:cxn ang="0">
                <a:pos x="0" y="15"/>
              </a:cxn>
            </a:cxnLst>
            <a:rect l="0" t="0" r="r" b="b"/>
            <a:pathLst>
              <a:path w="138" h="25">
                <a:moveTo>
                  <a:pt x="0" y="15"/>
                </a:moveTo>
                <a:lnTo>
                  <a:pt x="4" y="0"/>
                </a:lnTo>
                <a:lnTo>
                  <a:pt x="138" y="15"/>
                </a:lnTo>
                <a:lnTo>
                  <a:pt x="138" y="25"/>
                </a:lnTo>
                <a:lnTo>
                  <a:pt x="0" y="15"/>
                </a:lnTo>
              </a:path>
            </a:pathLst>
          </a:custGeom>
          <a:solidFill>
            <a:srgbClr val="FF7D5F"/>
          </a:solidFill>
          <a:ln w="9525" cap="flat" cmpd="sng">
            <a:noFill/>
            <a:prstDash val="solid"/>
            <a:miter lim="800000"/>
            <a:headEnd type="none" w="med" len="med"/>
            <a:tailEnd type="none" w="med" len="med"/>
          </a:ln>
          <a:effectLst/>
        </p:spPr>
        <p:txBody>
          <a:bodyPr/>
          <a:lstStyle/>
          <a:p>
            <a:endParaRPr lang="sl-SI"/>
          </a:p>
        </p:txBody>
      </p:sp>
      <p:sp>
        <p:nvSpPr>
          <p:cNvPr id="146500" name="Freeform 68"/>
          <p:cNvSpPr>
            <a:spLocks/>
          </p:cNvSpPr>
          <p:nvPr/>
        </p:nvSpPr>
        <p:spPr bwMode="auto">
          <a:xfrm>
            <a:off x="4076700" y="4687888"/>
            <a:ext cx="247650" cy="84137"/>
          </a:xfrm>
          <a:custGeom>
            <a:avLst/>
            <a:gdLst/>
            <a:ahLst/>
            <a:cxnLst>
              <a:cxn ang="0">
                <a:pos x="132" y="53"/>
              </a:cxn>
              <a:cxn ang="0">
                <a:pos x="169" y="9"/>
              </a:cxn>
              <a:cxn ang="0">
                <a:pos x="34" y="0"/>
              </a:cxn>
              <a:cxn ang="0">
                <a:pos x="0" y="38"/>
              </a:cxn>
              <a:cxn ang="0">
                <a:pos x="132" y="53"/>
              </a:cxn>
            </a:cxnLst>
            <a:rect l="0" t="0" r="r" b="b"/>
            <a:pathLst>
              <a:path w="169" h="53">
                <a:moveTo>
                  <a:pt x="132" y="53"/>
                </a:moveTo>
                <a:lnTo>
                  <a:pt x="169" y="9"/>
                </a:lnTo>
                <a:lnTo>
                  <a:pt x="34" y="0"/>
                </a:lnTo>
                <a:lnTo>
                  <a:pt x="0" y="38"/>
                </a:lnTo>
                <a:lnTo>
                  <a:pt x="132" y="53"/>
                </a:lnTo>
                <a:close/>
              </a:path>
            </a:pathLst>
          </a:custGeom>
          <a:solidFill>
            <a:srgbClr val="BFBF73"/>
          </a:solidFill>
          <a:ln w="9525">
            <a:noFill/>
            <a:round/>
            <a:headEnd/>
            <a:tailEnd/>
          </a:ln>
        </p:spPr>
        <p:txBody>
          <a:bodyPr/>
          <a:lstStyle/>
          <a:p>
            <a:endParaRPr lang="sl-SI"/>
          </a:p>
        </p:txBody>
      </p:sp>
      <p:sp>
        <p:nvSpPr>
          <p:cNvPr id="146501" name="Freeform 69"/>
          <p:cNvSpPr>
            <a:spLocks/>
          </p:cNvSpPr>
          <p:nvPr/>
        </p:nvSpPr>
        <p:spPr bwMode="auto">
          <a:xfrm>
            <a:off x="4076700" y="4687888"/>
            <a:ext cx="247650" cy="84137"/>
          </a:xfrm>
          <a:custGeom>
            <a:avLst/>
            <a:gdLst/>
            <a:ahLst/>
            <a:cxnLst>
              <a:cxn ang="0">
                <a:pos x="132" y="53"/>
              </a:cxn>
              <a:cxn ang="0">
                <a:pos x="169" y="9"/>
              </a:cxn>
              <a:cxn ang="0">
                <a:pos x="34" y="0"/>
              </a:cxn>
              <a:cxn ang="0">
                <a:pos x="0" y="38"/>
              </a:cxn>
              <a:cxn ang="0">
                <a:pos x="132" y="53"/>
              </a:cxn>
            </a:cxnLst>
            <a:rect l="0" t="0" r="r" b="b"/>
            <a:pathLst>
              <a:path w="169" h="53">
                <a:moveTo>
                  <a:pt x="132" y="53"/>
                </a:moveTo>
                <a:lnTo>
                  <a:pt x="169" y="9"/>
                </a:lnTo>
                <a:lnTo>
                  <a:pt x="34" y="0"/>
                </a:lnTo>
                <a:lnTo>
                  <a:pt x="0" y="38"/>
                </a:lnTo>
                <a:lnTo>
                  <a:pt x="132" y="53"/>
                </a:lnTo>
              </a:path>
            </a:pathLst>
          </a:custGeom>
          <a:solidFill>
            <a:srgbClr val="FF6541"/>
          </a:solidFill>
          <a:ln w="0" cap="sq">
            <a:solidFill>
              <a:srgbClr val="000000"/>
            </a:solidFill>
            <a:prstDash val="solid"/>
            <a:miter lim="800000"/>
            <a:headEnd/>
            <a:tailEnd/>
          </a:ln>
        </p:spPr>
        <p:txBody>
          <a:bodyPr/>
          <a:lstStyle/>
          <a:p>
            <a:endParaRPr lang="sl-SI"/>
          </a:p>
        </p:txBody>
      </p:sp>
      <p:sp>
        <p:nvSpPr>
          <p:cNvPr id="146502" name="Freeform 70"/>
          <p:cNvSpPr>
            <a:spLocks/>
          </p:cNvSpPr>
          <p:nvPr/>
        </p:nvSpPr>
        <p:spPr bwMode="auto">
          <a:xfrm>
            <a:off x="4562475" y="4754563"/>
            <a:ext cx="247650" cy="93662"/>
          </a:xfrm>
          <a:custGeom>
            <a:avLst/>
            <a:gdLst/>
            <a:ahLst/>
            <a:cxnLst>
              <a:cxn ang="0">
                <a:pos x="136" y="59"/>
              </a:cxn>
              <a:cxn ang="0">
                <a:pos x="169" y="15"/>
              </a:cxn>
              <a:cxn ang="0">
                <a:pos x="34" y="0"/>
              </a:cxn>
              <a:cxn ang="0">
                <a:pos x="0" y="44"/>
              </a:cxn>
              <a:cxn ang="0">
                <a:pos x="136" y="59"/>
              </a:cxn>
            </a:cxnLst>
            <a:rect l="0" t="0" r="r" b="b"/>
            <a:pathLst>
              <a:path w="169" h="59">
                <a:moveTo>
                  <a:pt x="136" y="59"/>
                </a:moveTo>
                <a:lnTo>
                  <a:pt x="169" y="15"/>
                </a:lnTo>
                <a:lnTo>
                  <a:pt x="34" y="0"/>
                </a:lnTo>
                <a:lnTo>
                  <a:pt x="0" y="44"/>
                </a:lnTo>
                <a:lnTo>
                  <a:pt x="136" y="59"/>
                </a:lnTo>
                <a:close/>
              </a:path>
            </a:pathLst>
          </a:custGeom>
          <a:solidFill>
            <a:srgbClr val="FF6541"/>
          </a:solidFill>
          <a:ln w="9525">
            <a:noFill/>
            <a:round/>
            <a:headEnd/>
            <a:tailEnd/>
          </a:ln>
        </p:spPr>
        <p:txBody>
          <a:bodyPr/>
          <a:lstStyle/>
          <a:p>
            <a:endParaRPr lang="sl-SI"/>
          </a:p>
        </p:txBody>
      </p:sp>
      <p:sp>
        <p:nvSpPr>
          <p:cNvPr id="146503" name="Freeform 71"/>
          <p:cNvSpPr>
            <a:spLocks/>
          </p:cNvSpPr>
          <p:nvPr/>
        </p:nvSpPr>
        <p:spPr bwMode="auto">
          <a:xfrm>
            <a:off x="4562475" y="4754563"/>
            <a:ext cx="247650" cy="93662"/>
          </a:xfrm>
          <a:custGeom>
            <a:avLst/>
            <a:gdLst/>
            <a:ahLst/>
            <a:cxnLst>
              <a:cxn ang="0">
                <a:pos x="136" y="59"/>
              </a:cxn>
              <a:cxn ang="0">
                <a:pos x="169" y="15"/>
              </a:cxn>
              <a:cxn ang="0">
                <a:pos x="34" y="0"/>
              </a:cxn>
              <a:cxn ang="0">
                <a:pos x="0" y="44"/>
              </a:cxn>
              <a:cxn ang="0">
                <a:pos x="136" y="59"/>
              </a:cxn>
            </a:cxnLst>
            <a:rect l="0" t="0" r="r" b="b"/>
            <a:pathLst>
              <a:path w="169" h="59">
                <a:moveTo>
                  <a:pt x="136" y="59"/>
                </a:moveTo>
                <a:lnTo>
                  <a:pt x="169" y="15"/>
                </a:lnTo>
                <a:lnTo>
                  <a:pt x="34" y="0"/>
                </a:lnTo>
                <a:lnTo>
                  <a:pt x="0" y="44"/>
                </a:lnTo>
                <a:lnTo>
                  <a:pt x="136" y="59"/>
                </a:lnTo>
              </a:path>
            </a:pathLst>
          </a:custGeom>
          <a:noFill/>
          <a:ln w="0" cap="sq">
            <a:solidFill>
              <a:srgbClr val="000000"/>
            </a:solidFill>
            <a:prstDash val="solid"/>
            <a:miter lim="800000"/>
            <a:headEnd/>
            <a:tailEnd/>
          </a:ln>
        </p:spPr>
        <p:txBody>
          <a:bodyPr/>
          <a:lstStyle/>
          <a:p>
            <a:endParaRPr lang="sl-SI"/>
          </a:p>
        </p:txBody>
      </p:sp>
      <p:sp>
        <p:nvSpPr>
          <p:cNvPr id="146504" name="Freeform 72"/>
          <p:cNvSpPr>
            <a:spLocks/>
          </p:cNvSpPr>
          <p:nvPr/>
        </p:nvSpPr>
        <p:spPr bwMode="auto">
          <a:xfrm>
            <a:off x="2189163" y="4406900"/>
            <a:ext cx="90487" cy="325438"/>
          </a:xfrm>
          <a:custGeom>
            <a:avLst/>
            <a:gdLst/>
            <a:ahLst/>
            <a:cxnLst>
              <a:cxn ang="0">
                <a:pos x="6" y="205"/>
              </a:cxn>
              <a:cxn ang="0">
                <a:pos x="0" y="38"/>
              </a:cxn>
              <a:cxn ang="0">
                <a:pos x="56" y="0"/>
              </a:cxn>
              <a:cxn ang="0">
                <a:pos x="62" y="167"/>
              </a:cxn>
              <a:cxn ang="0">
                <a:pos x="6" y="205"/>
              </a:cxn>
            </a:cxnLst>
            <a:rect l="0" t="0" r="r" b="b"/>
            <a:pathLst>
              <a:path w="62" h="205">
                <a:moveTo>
                  <a:pt x="6" y="205"/>
                </a:moveTo>
                <a:lnTo>
                  <a:pt x="0" y="38"/>
                </a:lnTo>
                <a:lnTo>
                  <a:pt x="56" y="0"/>
                </a:lnTo>
                <a:lnTo>
                  <a:pt x="62" y="167"/>
                </a:lnTo>
                <a:lnTo>
                  <a:pt x="6" y="205"/>
                </a:lnTo>
                <a:close/>
              </a:path>
            </a:pathLst>
          </a:custGeom>
          <a:solidFill>
            <a:srgbClr val="1A3380"/>
          </a:solidFill>
          <a:ln w="9525">
            <a:noFill/>
            <a:round/>
            <a:headEnd/>
            <a:tailEnd/>
          </a:ln>
        </p:spPr>
        <p:txBody>
          <a:bodyPr/>
          <a:lstStyle/>
          <a:p>
            <a:endParaRPr lang="sl-SI"/>
          </a:p>
        </p:txBody>
      </p:sp>
      <p:sp>
        <p:nvSpPr>
          <p:cNvPr id="146505" name="Freeform 73"/>
          <p:cNvSpPr>
            <a:spLocks/>
          </p:cNvSpPr>
          <p:nvPr/>
        </p:nvSpPr>
        <p:spPr bwMode="auto">
          <a:xfrm>
            <a:off x="2189163" y="4406900"/>
            <a:ext cx="90487" cy="325438"/>
          </a:xfrm>
          <a:custGeom>
            <a:avLst/>
            <a:gdLst/>
            <a:ahLst/>
            <a:cxnLst>
              <a:cxn ang="0">
                <a:pos x="6" y="205"/>
              </a:cxn>
              <a:cxn ang="0">
                <a:pos x="0" y="38"/>
              </a:cxn>
              <a:cxn ang="0">
                <a:pos x="56" y="0"/>
              </a:cxn>
              <a:cxn ang="0">
                <a:pos x="62" y="167"/>
              </a:cxn>
              <a:cxn ang="0">
                <a:pos x="6" y="205"/>
              </a:cxn>
            </a:cxnLst>
            <a:rect l="0" t="0" r="r" b="b"/>
            <a:pathLst>
              <a:path w="62" h="205">
                <a:moveTo>
                  <a:pt x="6" y="205"/>
                </a:moveTo>
                <a:lnTo>
                  <a:pt x="0" y="38"/>
                </a:lnTo>
                <a:lnTo>
                  <a:pt x="56" y="0"/>
                </a:lnTo>
                <a:lnTo>
                  <a:pt x="62" y="167"/>
                </a:lnTo>
                <a:lnTo>
                  <a:pt x="6" y="205"/>
                </a:lnTo>
              </a:path>
            </a:pathLst>
          </a:custGeom>
          <a:noFill/>
          <a:ln w="0" cap="sq">
            <a:solidFill>
              <a:srgbClr val="000000"/>
            </a:solidFill>
            <a:prstDash val="solid"/>
            <a:miter lim="800000"/>
            <a:headEnd/>
            <a:tailEnd/>
          </a:ln>
        </p:spPr>
        <p:txBody>
          <a:bodyPr/>
          <a:lstStyle/>
          <a:p>
            <a:endParaRPr lang="sl-SI"/>
          </a:p>
        </p:txBody>
      </p:sp>
      <p:sp>
        <p:nvSpPr>
          <p:cNvPr id="146506" name="Freeform 74"/>
          <p:cNvSpPr>
            <a:spLocks/>
          </p:cNvSpPr>
          <p:nvPr/>
        </p:nvSpPr>
        <p:spPr bwMode="auto">
          <a:xfrm>
            <a:off x="2012950" y="4443413"/>
            <a:ext cx="184150" cy="288925"/>
          </a:xfrm>
          <a:custGeom>
            <a:avLst/>
            <a:gdLst/>
            <a:ahLst/>
            <a:cxnLst>
              <a:cxn ang="0">
                <a:pos x="0" y="167"/>
              </a:cxn>
              <a:cxn ang="0">
                <a:pos x="0" y="0"/>
              </a:cxn>
              <a:cxn ang="0">
                <a:pos x="120" y="15"/>
              </a:cxn>
              <a:cxn ang="0">
                <a:pos x="126" y="182"/>
              </a:cxn>
              <a:cxn ang="0">
                <a:pos x="0" y="167"/>
              </a:cxn>
            </a:cxnLst>
            <a:rect l="0" t="0" r="r" b="b"/>
            <a:pathLst>
              <a:path w="126" h="182">
                <a:moveTo>
                  <a:pt x="0" y="167"/>
                </a:moveTo>
                <a:lnTo>
                  <a:pt x="0" y="0"/>
                </a:lnTo>
                <a:lnTo>
                  <a:pt x="120" y="15"/>
                </a:lnTo>
                <a:lnTo>
                  <a:pt x="126" y="182"/>
                </a:lnTo>
                <a:lnTo>
                  <a:pt x="0" y="167"/>
                </a:lnTo>
                <a:close/>
              </a:path>
            </a:pathLst>
          </a:custGeom>
          <a:solidFill>
            <a:srgbClr val="3366FF"/>
          </a:solidFill>
          <a:ln w="9525">
            <a:noFill/>
            <a:round/>
            <a:headEnd/>
            <a:tailEnd/>
          </a:ln>
        </p:spPr>
        <p:txBody>
          <a:bodyPr/>
          <a:lstStyle/>
          <a:p>
            <a:endParaRPr lang="sl-SI"/>
          </a:p>
        </p:txBody>
      </p:sp>
      <p:sp>
        <p:nvSpPr>
          <p:cNvPr id="146507" name="Freeform 75"/>
          <p:cNvSpPr>
            <a:spLocks/>
          </p:cNvSpPr>
          <p:nvPr/>
        </p:nvSpPr>
        <p:spPr bwMode="auto">
          <a:xfrm>
            <a:off x="2012950" y="4443413"/>
            <a:ext cx="184150" cy="288925"/>
          </a:xfrm>
          <a:custGeom>
            <a:avLst/>
            <a:gdLst/>
            <a:ahLst/>
            <a:cxnLst>
              <a:cxn ang="0">
                <a:pos x="0" y="167"/>
              </a:cxn>
              <a:cxn ang="0">
                <a:pos x="0" y="0"/>
              </a:cxn>
              <a:cxn ang="0">
                <a:pos x="120" y="15"/>
              </a:cxn>
              <a:cxn ang="0">
                <a:pos x="126" y="182"/>
              </a:cxn>
              <a:cxn ang="0">
                <a:pos x="0" y="167"/>
              </a:cxn>
            </a:cxnLst>
            <a:rect l="0" t="0" r="r" b="b"/>
            <a:pathLst>
              <a:path w="126" h="182">
                <a:moveTo>
                  <a:pt x="0" y="167"/>
                </a:moveTo>
                <a:lnTo>
                  <a:pt x="0" y="0"/>
                </a:lnTo>
                <a:lnTo>
                  <a:pt x="120" y="15"/>
                </a:lnTo>
                <a:lnTo>
                  <a:pt x="126" y="182"/>
                </a:lnTo>
                <a:lnTo>
                  <a:pt x="0" y="167"/>
                </a:lnTo>
              </a:path>
            </a:pathLst>
          </a:custGeom>
          <a:solidFill>
            <a:srgbClr val="41A0FF"/>
          </a:solidFill>
          <a:ln w="0" cap="sq">
            <a:solidFill>
              <a:srgbClr val="000000"/>
            </a:solidFill>
            <a:prstDash val="solid"/>
            <a:miter lim="800000"/>
            <a:headEnd/>
            <a:tailEnd/>
          </a:ln>
        </p:spPr>
        <p:txBody>
          <a:bodyPr/>
          <a:lstStyle/>
          <a:p>
            <a:endParaRPr lang="sl-SI"/>
          </a:p>
        </p:txBody>
      </p:sp>
      <p:sp>
        <p:nvSpPr>
          <p:cNvPr id="146508" name="Freeform 76"/>
          <p:cNvSpPr>
            <a:spLocks/>
          </p:cNvSpPr>
          <p:nvPr/>
        </p:nvSpPr>
        <p:spPr bwMode="auto">
          <a:xfrm>
            <a:off x="2012950" y="4391025"/>
            <a:ext cx="258763" cy="76200"/>
          </a:xfrm>
          <a:custGeom>
            <a:avLst/>
            <a:gdLst/>
            <a:ahLst/>
            <a:cxnLst>
              <a:cxn ang="0">
                <a:pos x="120" y="48"/>
              </a:cxn>
              <a:cxn ang="0">
                <a:pos x="176" y="10"/>
              </a:cxn>
              <a:cxn ang="0">
                <a:pos x="55" y="0"/>
              </a:cxn>
              <a:cxn ang="0">
                <a:pos x="0" y="33"/>
              </a:cxn>
              <a:cxn ang="0">
                <a:pos x="120" y="48"/>
              </a:cxn>
            </a:cxnLst>
            <a:rect l="0" t="0" r="r" b="b"/>
            <a:pathLst>
              <a:path w="176" h="48">
                <a:moveTo>
                  <a:pt x="120" y="48"/>
                </a:moveTo>
                <a:lnTo>
                  <a:pt x="176" y="10"/>
                </a:lnTo>
                <a:lnTo>
                  <a:pt x="55" y="0"/>
                </a:lnTo>
                <a:lnTo>
                  <a:pt x="0" y="33"/>
                </a:lnTo>
                <a:lnTo>
                  <a:pt x="120" y="48"/>
                </a:lnTo>
                <a:close/>
              </a:path>
            </a:pathLst>
          </a:custGeom>
          <a:solidFill>
            <a:srgbClr val="264DBF"/>
          </a:solidFill>
          <a:ln w="9525">
            <a:noFill/>
            <a:round/>
            <a:headEnd/>
            <a:tailEnd/>
          </a:ln>
        </p:spPr>
        <p:txBody>
          <a:bodyPr/>
          <a:lstStyle/>
          <a:p>
            <a:endParaRPr lang="sl-SI"/>
          </a:p>
        </p:txBody>
      </p:sp>
      <p:sp>
        <p:nvSpPr>
          <p:cNvPr id="146509" name="Freeform 77"/>
          <p:cNvSpPr>
            <a:spLocks/>
          </p:cNvSpPr>
          <p:nvPr/>
        </p:nvSpPr>
        <p:spPr bwMode="auto">
          <a:xfrm>
            <a:off x="2012950" y="4391025"/>
            <a:ext cx="258763" cy="76200"/>
          </a:xfrm>
          <a:custGeom>
            <a:avLst/>
            <a:gdLst/>
            <a:ahLst/>
            <a:cxnLst>
              <a:cxn ang="0">
                <a:pos x="120" y="48"/>
              </a:cxn>
              <a:cxn ang="0">
                <a:pos x="176" y="10"/>
              </a:cxn>
              <a:cxn ang="0">
                <a:pos x="55" y="0"/>
              </a:cxn>
              <a:cxn ang="0">
                <a:pos x="0" y="33"/>
              </a:cxn>
              <a:cxn ang="0">
                <a:pos x="120" y="48"/>
              </a:cxn>
            </a:cxnLst>
            <a:rect l="0" t="0" r="r" b="b"/>
            <a:pathLst>
              <a:path w="176" h="48">
                <a:moveTo>
                  <a:pt x="120" y="48"/>
                </a:moveTo>
                <a:lnTo>
                  <a:pt x="176" y="10"/>
                </a:lnTo>
                <a:lnTo>
                  <a:pt x="55" y="0"/>
                </a:lnTo>
                <a:lnTo>
                  <a:pt x="0" y="33"/>
                </a:lnTo>
                <a:lnTo>
                  <a:pt x="120" y="48"/>
                </a:lnTo>
              </a:path>
            </a:pathLst>
          </a:custGeom>
          <a:noFill/>
          <a:ln w="0" cap="sq">
            <a:solidFill>
              <a:srgbClr val="000000"/>
            </a:solidFill>
            <a:prstDash val="solid"/>
            <a:miter lim="800000"/>
            <a:headEnd/>
            <a:tailEnd/>
          </a:ln>
        </p:spPr>
        <p:txBody>
          <a:bodyPr/>
          <a:lstStyle/>
          <a:p>
            <a:endParaRPr lang="sl-SI"/>
          </a:p>
        </p:txBody>
      </p:sp>
      <p:sp>
        <p:nvSpPr>
          <p:cNvPr id="146510" name="Freeform 78"/>
          <p:cNvSpPr>
            <a:spLocks/>
          </p:cNvSpPr>
          <p:nvPr/>
        </p:nvSpPr>
        <p:spPr bwMode="auto">
          <a:xfrm>
            <a:off x="2652713" y="3940175"/>
            <a:ext cx="82550" cy="847725"/>
          </a:xfrm>
          <a:custGeom>
            <a:avLst/>
            <a:gdLst/>
            <a:ahLst/>
            <a:cxnLst>
              <a:cxn ang="0">
                <a:pos x="6" y="534"/>
              </a:cxn>
              <a:cxn ang="0">
                <a:pos x="0" y="33"/>
              </a:cxn>
              <a:cxn ang="0">
                <a:pos x="52" y="0"/>
              </a:cxn>
              <a:cxn ang="0">
                <a:pos x="56" y="492"/>
              </a:cxn>
              <a:cxn ang="0">
                <a:pos x="6" y="534"/>
              </a:cxn>
            </a:cxnLst>
            <a:rect l="0" t="0" r="r" b="b"/>
            <a:pathLst>
              <a:path w="56" h="534">
                <a:moveTo>
                  <a:pt x="6" y="534"/>
                </a:moveTo>
                <a:lnTo>
                  <a:pt x="0" y="33"/>
                </a:lnTo>
                <a:lnTo>
                  <a:pt x="52" y="0"/>
                </a:lnTo>
                <a:lnTo>
                  <a:pt x="56" y="492"/>
                </a:lnTo>
                <a:lnTo>
                  <a:pt x="6" y="534"/>
                </a:lnTo>
                <a:close/>
              </a:path>
            </a:pathLst>
          </a:custGeom>
          <a:solidFill>
            <a:srgbClr val="1A3380"/>
          </a:solidFill>
          <a:ln w="9525">
            <a:noFill/>
            <a:round/>
            <a:headEnd/>
            <a:tailEnd/>
          </a:ln>
        </p:spPr>
        <p:txBody>
          <a:bodyPr/>
          <a:lstStyle/>
          <a:p>
            <a:endParaRPr lang="sl-SI"/>
          </a:p>
        </p:txBody>
      </p:sp>
      <p:sp>
        <p:nvSpPr>
          <p:cNvPr id="146511" name="Freeform 79"/>
          <p:cNvSpPr>
            <a:spLocks/>
          </p:cNvSpPr>
          <p:nvPr/>
        </p:nvSpPr>
        <p:spPr bwMode="auto">
          <a:xfrm>
            <a:off x="2652713" y="3940175"/>
            <a:ext cx="82550" cy="847725"/>
          </a:xfrm>
          <a:custGeom>
            <a:avLst/>
            <a:gdLst/>
            <a:ahLst/>
            <a:cxnLst>
              <a:cxn ang="0">
                <a:pos x="6" y="534"/>
              </a:cxn>
              <a:cxn ang="0">
                <a:pos x="0" y="33"/>
              </a:cxn>
              <a:cxn ang="0">
                <a:pos x="52" y="0"/>
              </a:cxn>
              <a:cxn ang="0">
                <a:pos x="56" y="492"/>
              </a:cxn>
              <a:cxn ang="0">
                <a:pos x="6" y="534"/>
              </a:cxn>
            </a:cxnLst>
            <a:rect l="0" t="0" r="r" b="b"/>
            <a:pathLst>
              <a:path w="56" h="534">
                <a:moveTo>
                  <a:pt x="6" y="534"/>
                </a:moveTo>
                <a:lnTo>
                  <a:pt x="0" y="33"/>
                </a:lnTo>
                <a:lnTo>
                  <a:pt x="52" y="0"/>
                </a:lnTo>
                <a:lnTo>
                  <a:pt x="56" y="492"/>
                </a:lnTo>
                <a:lnTo>
                  <a:pt x="6" y="534"/>
                </a:lnTo>
              </a:path>
            </a:pathLst>
          </a:custGeom>
          <a:noFill/>
          <a:ln w="0" cap="sq">
            <a:solidFill>
              <a:srgbClr val="000000"/>
            </a:solidFill>
            <a:prstDash val="solid"/>
            <a:miter lim="800000"/>
            <a:headEnd/>
            <a:tailEnd/>
          </a:ln>
        </p:spPr>
        <p:txBody>
          <a:bodyPr/>
          <a:lstStyle/>
          <a:p>
            <a:endParaRPr lang="sl-SI"/>
          </a:p>
        </p:txBody>
      </p:sp>
      <p:sp>
        <p:nvSpPr>
          <p:cNvPr id="146512" name="Freeform 80"/>
          <p:cNvSpPr>
            <a:spLocks/>
          </p:cNvSpPr>
          <p:nvPr/>
        </p:nvSpPr>
        <p:spPr bwMode="auto">
          <a:xfrm>
            <a:off x="2466975" y="3976688"/>
            <a:ext cx="195263" cy="811212"/>
          </a:xfrm>
          <a:custGeom>
            <a:avLst/>
            <a:gdLst/>
            <a:ahLst/>
            <a:cxnLst>
              <a:cxn ang="0">
                <a:pos x="4" y="496"/>
              </a:cxn>
              <a:cxn ang="0">
                <a:pos x="0" y="0"/>
              </a:cxn>
              <a:cxn ang="0">
                <a:pos x="127" y="10"/>
              </a:cxn>
              <a:cxn ang="0">
                <a:pos x="133" y="511"/>
              </a:cxn>
              <a:cxn ang="0">
                <a:pos x="4" y="496"/>
              </a:cxn>
            </a:cxnLst>
            <a:rect l="0" t="0" r="r" b="b"/>
            <a:pathLst>
              <a:path w="133" h="511">
                <a:moveTo>
                  <a:pt x="4" y="496"/>
                </a:moveTo>
                <a:lnTo>
                  <a:pt x="0" y="0"/>
                </a:lnTo>
                <a:lnTo>
                  <a:pt x="127" y="10"/>
                </a:lnTo>
                <a:lnTo>
                  <a:pt x="133" y="511"/>
                </a:lnTo>
                <a:lnTo>
                  <a:pt x="4" y="496"/>
                </a:lnTo>
                <a:close/>
              </a:path>
            </a:pathLst>
          </a:custGeom>
          <a:solidFill>
            <a:srgbClr val="41A0FF"/>
          </a:solidFill>
          <a:ln w="9525">
            <a:noFill/>
            <a:round/>
            <a:headEnd/>
            <a:tailEnd/>
          </a:ln>
        </p:spPr>
        <p:txBody>
          <a:bodyPr/>
          <a:lstStyle/>
          <a:p>
            <a:endParaRPr lang="sl-SI"/>
          </a:p>
        </p:txBody>
      </p:sp>
      <p:sp>
        <p:nvSpPr>
          <p:cNvPr id="146513" name="Freeform 81"/>
          <p:cNvSpPr>
            <a:spLocks/>
          </p:cNvSpPr>
          <p:nvPr/>
        </p:nvSpPr>
        <p:spPr bwMode="auto">
          <a:xfrm>
            <a:off x="2466975" y="3976688"/>
            <a:ext cx="195263" cy="811212"/>
          </a:xfrm>
          <a:custGeom>
            <a:avLst/>
            <a:gdLst/>
            <a:ahLst/>
            <a:cxnLst>
              <a:cxn ang="0">
                <a:pos x="4" y="496"/>
              </a:cxn>
              <a:cxn ang="0">
                <a:pos x="0" y="0"/>
              </a:cxn>
              <a:cxn ang="0">
                <a:pos x="127" y="10"/>
              </a:cxn>
              <a:cxn ang="0">
                <a:pos x="133" y="511"/>
              </a:cxn>
              <a:cxn ang="0">
                <a:pos x="4" y="496"/>
              </a:cxn>
            </a:cxnLst>
            <a:rect l="0" t="0" r="r" b="b"/>
            <a:pathLst>
              <a:path w="133" h="511">
                <a:moveTo>
                  <a:pt x="4" y="496"/>
                </a:moveTo>
                <a:lnTo>
                  <a:pt x="0" y="0"/>
                </a:lnTo>
                <a:lnTo>
                  <a:pt x="127" y="10"/>
                </a:lnTo>
                <a:lnTo>
                  <a:pt x="133" y="511"/>
                </a:lnTo>
                <a:lnTo>
                  <a:pt x="4" y="496"/>
                </a:lnTo>
              </a:path>
            </a:pathLst>
          </a:custGeom>
          <a:noFill/>
          <a:ln w="0" cap="sq">
            <a:solidFill>
              <a:srgbClr val="000000"/>
            </a:solidFill>
            <a:prstDash val="solid"/>
            <a:miter lim="800000"/>
            <a:headEnd/>
            <a:tailEnd/>
          </a:ln>
        </p:spPr>
        <p:txBody>
          <a:bodyPr/>
          <a:lstStyle/>
          <a:p>
            <a:endParaRPr lang="sl-SI"/>
          </a:p>
        </p:txBody>
      </p:sp>
      <p:sp>
        <p:nvSpPr>
          <p:cNvPr id="146514" name="Freeform 82"/>
          <p:cNvSpPr>
            <a:spLocks/>
          </p:cNvSpPr>
          <p:nvPr/>
        </p:nvSpPr>
        <p:spPr bwMode="auto">
          <a:xfrm>
            <a:off x="2466975" y="3925888"/>
            <a:ext cx="261938" cy="66675"/>
          </a:xfrm>
          <a:custGeom>
            <a:avLst/>
            <a:gdLst/>
            <a:ahLst/>
            <a:cxnLst>
              <a:cxn ang="0">
                <a:pos x="127" y="42"/>
              </a:cxn>
              <a:cxn ang="0">
                <a:pos x="179" y="9"/>
              </a:cxn>
              <a:cxn ang="0">
                <a:pos x="50" y="0"/>
              </a:cxn>
              <a:cxn ang="0">
                <a:pos x="0" y="32"/>
              </a:cxn>
              <a:cxn ang="0">
                <a:pos x="127" y="42"/>
              </a:cxn>
            </a:cxnLst>
            <a:rect l="0" t="0" r="r" b="b"/>
            <a:pathLst>
              <a:path w="179" h="42">
                <a:moveTo>
                  <a:pt x="127" y="42"/>
                </a:moveTo>
                <a:lnTo>
                  <a:pt x="179" y="9"/>
                </a:lnTo>
                <a:lnTo>
                  <a:pt x="50" y="0"/>
                </a:lnTo>
                <a:lnTo>
                  <a:pt x="0" y="32"/>
                </a:lnTo>
                <a:lnTo>
                  <a:pt x="127" y="42"/>
                </a:lnTo>
                <a:close/>
              </a:path>
            </a:pathLst>
          </a:custGeom>
          <a:solidFill>
            <a:srgbClr val="264DBF"/>
          </a:solidFill>
          <a:ln w="9525">
            <a:noFill/>
            <a:round/>
            <a:headEnd/>
            <a:tailEnd/>
          </a:ln>
        </p:spPr>
        <p:txBody>
          <a:bodyPr/>
          <a:lstStyle/>
          <a:p>
            <a:endParaRPr lang="sl-SI"/>
          </a:p>
        </p:txBody>
      </p:sp>
      <p:sp>
        <p:nvSpPr>
          <p:cNvPr id="146515" name="Freeform 83"/>
          <p:cNvSpPr>
            <a:spLocks/>
          </p:cNvSpPr>
          <p:nvPr/>
        </p:nvSpPr>
        <p:spPr bwMode="auto">
          <a:xfrm>
            <a:off x="2466975" y="3925888"/>
            <a:ext cx="261938" cy="66675"/>
          </a:xfrm>
          <a:custGeom>
            <a:avLst/>
            <a:gdLst/>
            <a:ahLst/>
            <a:cxnLst>
              <a:cxn ang="0">
                <a:pos x="127" y="42"/>
              </a:cxn>
              <a:cxn ang="0">
                <a:pos x="179" y="9"/>
              </a:cxn>
              <a:cxn ang="0">
                <a:pos x="50" y="0"/>
              </a:cxn>
              <a:cxn ang="0">
                <a:pos x="0" y="32"/>
              </a:cxn>
              <a:cxn ang="0">
                <a:pos x="127" y="42"/>
              </a:cxn>
            </a:cxnLst>
            <a:rect l="0" t="0" r="r" b="b"/>
            <a:pathLst>
              <a:path w="179" h="42">
                <a:moveTo>
                  <a:pt x="127" y="42"/>
                </a:moveTo>
                <a:lnTo>
                  <a:pt x="179" y="9"/>
                </a:lnTo>
                <a:lnTo>
                  <a:pt x="50" y="0"/>
                </a:lnTo>
                <a:lnTo>
                  <a:pt x="0" y="32"/>
                </a:lnTo>
                <a:lnTo>
                  <a:pt x="127" y="42"/>
                </a:lnTo>
              </a:path>
            </a:pathLst>
          </a:custGeom>
          <a:noFill/>
          <a:ln w="0" cap="sq">
            <a:solidFill>
              <a:srgbClr val="000000"/>
            </a:solidFill>
            <a:prstDash val="solid"/>
            <a:miter lim="800000"/>
            <a:headEnd/>
            <a:tailEnd/>
          </a:ln>
        </p:spPr>
        <p:txBody>
          <a:bodyPr/>
          <a:lstStyle/>
          <a:p>
            <a:endParaRPr lang="sl-SI"/>
          </a:p>
        </p:txBody>
      </p:sp>
      <p:sp>
        <p:nvSpPr>
          <p:cNvPr id="146516" name="Freeform 84"/>
          <p:cNvSpPr>
            <a:spLocks/>
          </p:cNvSpPr>
          <p:nvPr/>
        </p:nvSpPr>
        <p:spPr bwMode="auto">
          <a:xfrm>
            <a:off x="3140075" y="4672013"/>
            <a:ext cx="66675" cy="168275"/>
          </a:xfrm>
          <a:custGeom>
            <a:avLst/>
            <a:gdLst/>
            <a:ahLst/>
            <a:cxnLst>
              <a:cxn ang="0">
                <a:pos x="0" y="106"/>
              </a:cxn>
              <a:cxn ang="0">
                <a:pos x="0" y="38"/>
              </a:cxn>
              <a:cxn ang="0">
                <a:pos x="46" y="0"/>
              </a:cxn>
              <a:cxn ang="0">
                <a:pos x="46" y="67"/>
              </a:cxn>
              <a:cxn ang="0">
                <a:pos x="0" y="106"/>
              </a:cxn>
            </a:cxnLst>
            <a:rect l="0" t="0" r="r" b="b"/>
            <a:pathLst>
              <a:path w="46" h="106">
                <a:moveTo>
                  <a:pt x="0" y="106"/>
                </a:moveTo>
                <a:lnTo>
                  <a:pt x="0" y="38"/>
                </a:lnTo>
                <a:lnTo>
                  <a:pt x="46" y="0"/>
                </a:lnTo>
                <a:lnTo>
                  <a:pt x="46" y="67"/>
                </a:lnTo>
                <a:lnTo>
                  <a:pt x="0" y="106"/>
                </a:lnTo>
                <a:close/>
              </a:path>
            </a:pathLst>
          </a:custGeom>
          <a:solidFill>
            <a:srgbClr val="1A3380"/>
          </a:solidFill>
          <a:ln w="9525">
            <a:noFill/>
            <a:round/>
            <a:headEnd/>
            <a:tailEnd/>
          </a:ln>
        </p:spPr>
        <p:txBody>
          <a:bodyPr/>
          <a:lstStyle/>
          <a:p>
            <a:endParaRPr lang="sl-SI"/>
          </a:p>
        </p:txBody>
      </p:sp>
      <p:sp>
        <p:nvSpPr>
          <p:cNvPr id="146517" name="Freeform 85"/>
          <p:cNvSpPr>
            <a:spLocks/>
          </p:cNvSpPr>
          <p:nvPr/>
        </p:nvSpPr>
        <p:spPr bwMode="auto">
          <a:xfrm>
            <a:off x="3140075" y="4672013"/>
            <a:ext cx="66675" cy="168275"/>
          </a:xfrm>
          <a:custGeom>
            <a:avLst/>
            <a:gdLst/>
            <a:ahLst/>
            <a:cxnLst>
              <a:cxn ang="0">
                <a:pos x="0" y="106"/>
              </a:cxn>
              <a:cxn ang="0">
                <a:pos x="0" y="38"/>
              </a:cxn>
              <a:cxn ang="0">
                <a:pos x="46" y="0"/>
              </a:cxn>
              <a:cxn ang="0">
                <a:pos x="46" y="67"/>
              </a:cxn>
              <a:cxn ang="0">
                <a:pos x="0" y="106"/>
              </a:cxn>
            </a:cxnLst>
            <a:rect l="0" t="0" r="r" b="b"/>
            <a:pathLst>
              <a:path w="46" h="106">
                <a:moveTo>
                  <a:pt x="0" y="106"/>
                </a:moveTo>
                <a:lnTo>
                  <a:pt x="0" y="38"/>
                </a:lnTo>
                <a:lnTo>
                  <a:pt x="46" y="0"/>
                </a:lnTo>
                <a:lnTo>
                  <a:pt x="46" y="67"/>
                </a:lnTo>
                <a:lnTo>
                  <a:pt x="0" y="106"/>
                </a:lnTo>
              </a:path>
            </a:pathLst>
          </a:custGeom>
          <a:noFill/>
          <a:ln w="0" cap="sq">
            <a:solidFill>
              <a:srgbClr val="000000"/>
            </a:solidFill>
            <a:prstDash val="solid"/>
            <a:miter lim="800000"/>
            <a:headEnd/>
            <a:tailEnd/>
          </a:ln>
        </p:spPr>
        <p:txBody>
          <a:bodyPr/>
          <a:lstStyle/>
          <a:p>
            <a:endParaRPr lang="sl-SI"/>
          </a:p>
        </p:txBody>
      </p:sp>
      <p:sp>
        <p:nvSpPr>
          <p:cNvPr id="146518" name="Freeform 86"/>
          <p:cNvSpPr>
            <a:spLocks/>
          </p:cNvSpPr>
          <p:nvPr/>
        </p:nvSpPr>
        <p:spPr bwMode="auto">
          <a:xfrm>
            <a:off x="2946400" y="4721225"/>
            <a:ext cx="193675" cy="119063"/>
          </a:xfrm>
          <a:custGeom>
            <a:avLst/>
            <a:gdLst/>
            <a:ahLst/>
            <a:cxnLst>
              <a:cxn ang="0">
                <a:pos x="5" y="61"/>
              </a:cxn>
              <a:cxn ang="0">
                <a:pos x="0" y="0"/>
              </a:cxn>
              <a:cxn ang="0">
                <a:pos x="132" y="9"/>
              </a:cxn>
              <a:cxn ang="0">
                <a:pos x="132" y="75"/>
              </a:cxn>
              <a:cxn ang="0">
                <a:pos x="5" y="61"/>
              </a:cxn>
            </a:cxnLst>
            <a:rect l="0" t="0" r="r" b="b"/>
            <a:pathLst>
              <a:path w="132" h="75">
                <a:moveTo>
                  <a:pt x="5" y="61"/>
                </a:moveTo>
                <a:lnTo>
                  <a:pt x="0" y="0"/>
                </a:lnTo>
                <a:lnTo>
                  <a:pt x="132" y="9"/>
                </a:lnTo>
                <a:lnTo>
                  <a:pt x="132" y="75"/>
                </a:lnTo>
                <a:lnTo>
                  <a:pt x="5" y="61"/>
                </a:lnTo>
                <a:close/>
              </a:path>
            </a:pathLst>
          </a:custGeom>
          <a:solidFill>
            <a:srgbClr val="41A0FF"/>
          </a:solidFill>
          <a:ln w="9525" cap="flat" cmpd="sng">
            <a:noFill/>
            <a:prstDash val="solid"/>
            <a:round/>
            <a:headEnd type="none" w="med" len="med"/>
            <a:tailEnd type="none" w="med" len="med"/>
          </a:ln>
          <a:effectLst/>
        </p:spPr>
        <p:txBody>
          <a:bodyPr/>
          <a:lstStyle/>
          <a:p>
            <a:endParaRPr lang="sl-SI"/>
          </a:p>
        </p:txBody>
      </p:sp>
      <p:sp>
        <p:nvSpPr>
          <p:cNvPr id="146519" name="Freeform 87"/>
          <p:cNvSpPr>
            <a:spLocks/>
          </p:cNvSpPr>
          <p:nvPr/>
        </p:nvSpPr>
        <p:spPr bwMode="auto">
          <a:xfrm>
            <a:off x="2946400" y="4721225"/>
            <a:ext cx="193675" cy="119063"/>
          </a:xfrm>
          <a:custGeom>
            <a:avLst/>
            <a:gdLst/>
            <a:ahLst/>
            <a:cxnLst>
              <a:cxn ang="0">
                <a:pos x="5" y="61"/>
              </a:cxn>
              <a:cxn ang="0">
                <a:pos x="0" y="0"/>
              </a:cxn>
              <a:cxn ang="0">
                <a:pos x="132" y="9"/>
              </a:cxn>
              <a:cxn ang="0">
                <a:pos x="132" y="75"/>
              </a:cxn>
              <a:cxn ang="0">
                <a:pos x="5" y="61"/>
              </a:cxn>
            </a:cxnLst>
            <a:rect l="0" t="0" r="r" b="b"/>
            <a:pathLst>
              <a:path w="132" h="75">
                <a:moveTo>
                  <a:pt x="5" y="61"/>
                </a:moveTo>
                <a:lnTo>
                  <a:pt x="0" y="0"/>
                </a:lnTo>
                <a:lnTo>
                  <a:pt x="132" y="9"/>
                </a:lnTo>
                <a:lnTo>
                  <a:pt x="132" y="75"/>
                </a:lnTo>
                <a:lnTo>
                  <a:pt x="5" y="61"/>
                </a:lnTo>
              </a:path>
            </a:pathLst>
          </a:custGeom>
          <a:noFill/>
          <a:ln w="0" cap="sq">
            <a:solidFill>
              <a:srgbClr val="000000"/>
            </a:solidFill>
            <a:prstDash val="solid"/>
            <a:miter lim="800000"/>
            <a:headEnd/>
            <a:tailEnd/>
          </a:ln>
        </p:spPr>
        <p:txBody>
          <a:bodyPr/>
          <a:lstStyle/>
          <a:p>
            <a:endParaRPr lang="sl-SI"/>
          </a:p>
        </p:txBody>
      </p:sp>
      <p:sp>
        <p:nvSpPr>
          <p:cNvPr id="146520" name="Freeform 88"/>
          <p:cNvSpPr>
            <a:spLocks/>
          </p:cNvSpPr>
          <p:nvPr/>
        </p:nvSpPr>
        <p:spPr bwMode="auto">
          <a:xfrm>
            <a:off x="2946400" y="4651375"/>
            <a:ext cx="260350" cy="80963"/>
          </a:xfrm>
          <a:custGeom>
            <a:avLst/>
            <a:gdLst/>
            <a:ahLst/>
            <a:cxnLst>
              <a:cxn ang="0">
                <a:pos x="132" y="51"/>
              </a:cxn>
              <a:cxn ang="0">
                <a:pos x="178" y="13"/>
              </a:cxn>
              <a:cxn ang="0">
                <a:pos x="51" y="0"/>
              </a:cxn>
              <a:cxn ang="0">
                <a:pos x="0" y="42"/>
              </a:cxn>
              <a:cxn ang="0">
                <a:pos x="132" y="51"/>
              </a:cxn>
            </a:cxnLst>
            <a:rect l="0" t="0" r="r" b="b"/>
            <a:pathLst>
              <a:path w="178" h="51">
                <a:moveTo>
                  <a:pt x="132" y="51"/>
                </a:moveTo>
                <a:lnTo>
                  <a:pt x="178" y="13"/>
                </a:lnTo>
                <a:lnTo>
                  <a:pt x="51" y="0"/>
                </a:lnTo>
                <a:lnTo>
                  <a:pt x="0" y="42"/>
                </a:lnTo>
                <a:lnTo>
                  <a:pt x="132" y="51"/>
                </a:lnTo>
                <a:close/>
              </a:path>
            </a:pathLst>
          </a:custGeom>
          <a:solidFill>
            <a:srgbClr val="264DBF"/>
          </a:solidFill>
          <a:ln w="9525">
            <a:noFill/>
            <a:round/>
            <a:headEnd/>
            <a:tailEnd/>
          </a:ln>
        </p:spPr>
        <p:txBody>
          <a:bodyPr/>
          <a:lstStyle/>
          <a:p>
            <a:endParaRPr lang="sl-SI"/>
          </a:p>
        </p:txBody>
      </p:sp>
      <p:sp>
        <p:nvSpPr>
          <p:cNvPr id="146521" name="Freeform 89"/>
          <p:cNvSpPr>
            <a:spLocks/>
          </p:cNvSpPr>
          <p:nvPr/>
        </p:nvSpPr>
        <p:spPr bwMode="auto">
          <a:xfrm>
            <a:off x="2946400" y="4651375"/>
            <a:ext cx="260350" cy="80963"/>
          </a:xfrm>
          <a:custGeom>
            <a:avLst/>
            <a:gdLst/>
            <a:ahLst/>
            <a:cxnLst>
              <a:cxn ang="0">
                <a:pos x="132" y="51"/>
              </a:cxn>
              <a:cxn ang="0">
                <a:pos x="178" y="13"/>
              </a:cxn>
              <a:cxn ang="0">
                <a:pos x="51" y="0"/>
              </a:cxn>
              <a:cxn ang="0">
                <a:pos x="0" y="42"/>
              </a:cxn>
              <a:cxn ang="0">
                <a:pos x="132" y="51"/>
              </a:cxn>
            </a:cxnLst>
            <a:rect l="0" t="0" r="r" b="b"/>
            <a:pathLst>
              <a:path w="178" h="51">
                <a:moveTo>
                  <a:pt x="132" y="51"/>
                </a:moveTo>
                <a:lnTo>
                  <a:pt x="178" y="13"/>
                </a:lnTo>
                <a:lnTo>
                  <a:pt x="51" y="0"/>
                </a:lnTo>
                <a:lnTo>
                  <a:pt x="0" y="42"/>
                </a:lnTo>
                <a:lnTo>
                  <a:pt x="132" y="51"/>
                </a:lnTo>
              </a:path>
            </a:pathLst>
          </a:custGeom>
          <a:noFill/>
          <a:ln w="0" cap="sq">
            <a:solidFill>
              <a:srgbClr val="000000"/>
            </a:solidFill>
            <a:prstDash val="solid"/>
            <a:miter lim="800000"/>
            <a:headEnd/>
            <a:tailEnd/>
          </a:ln>
        </p:spPr>
        <p:txBody>
          <a:bodyPr/>
          <a:lstStyle/>
          <a:p>
            <a:endParaRPr lang="sl-SI"/>
          </a:p>
        </p:txBody>
      </p:sp>
      <p:sp>
        <p:nvSpPr>
          <p:cNvPr id="146522" name="Freeform 90"/>
          <p:cNvSpPr>
            <a:spLocks/>
          </p:cNvSpPr>
          <p:nvPr/>
        </p:nvSpPr>
        <p:spPr bwMode="auto">
          <a:xfrm>
            <a:off x="3635375" y="4808538"/>
            <a:ext cx="58738" cy="85725"/>
          </a:xfrm>
          <a:custGeom>
            <a:avLst/>
            <a:gdLst/>
            <a:ahLst/>
            <a:cxnLst>
              <a:cxn ang="0">
                <a:pos x="0" y="54"/>
              </a:cxn>
              <a:cxn ang="0">
                <a:pos x="0" y="45"/>
              </a:cxn>
              <a:cxn ang="0">
                <a:pos x="40" y="0"/>
              </a:cxn>
              <a:cxn ang="0">
                <a:pos x="40" y="14"/>
              </a:cxn>
              <a:cxn ang="0">
                <a:pos x="0" y="54"/>
              </a:cxn>
            </a:cxnLst>
            <a:rect l="0" t="0" r="r" b="b"/>
            <a:pathLst>
              <a:path w="40" h="54">
                <a:moveTo>
                  <a:pt x="0" y="54"/>
                </a:moveTo>
                <a:lnTo>
                  <a:pt x="0" y="45"/>
                </a:lnTo>
                <a:lnTo>
                  <a:pt x="40" y="0"/>
                </a:lnTo>
                <a:lnTo>
                  <a:pt x="40" y="14"/>
                </a:lnTo>
                <a:lnTo>
                  <a:pt x="0" y="54"/>
                </a:lnTo>
                <a:close/>
              </a:path>
            </a:pathLst>
          </a:custGeom>
          <a:solidFill>
            <a:srgbClr val="1A3380"/>
          </a:solidFill>
          <a:ln w="9525">
            <a:noFill/>
            <a:round/>
            <a:headEnd/>
            <a:tailEnd/>
          </a:ln>
        </p:spPr>
        <p:txBody>
          <a:bodyPr/>
          <a:lstStyle/>
          <a:p>
            <a:endParaRPr lang="sl-SI"/>
          </a:p>
        </p:txBody>
      </p:sp>
      <p:sp>
        <p:nvSpPr>
          <p:cNvPr id="146523" name="Freeform 91"/>
          <p:cNvSpPr>
            <a:spLocks/>
          </p:cNvSpPr>
          <p:nvPr/>
        </p:nvSpPr>
        <p:spPr bwMode="auto">
          <a:xfrm>
            <a:off x="3635375" y="4808538"/>
            <a:ext cx="58738" cy="85725"/>
          </a:xfrm>
          <a:custGeom>
            <a:avLst/>
            <a:gdLst/>
            <a:ahLst/>
            <a:cxnLst>
              <a:cxn ang="0">
                <a:pos x="0" y="54"/>
              </a:cxn>
              <a:cxn ang="0">
                <a:pos x="0" y="45"/>
              </a:cxn>
              <a:cxn ang="0">
                <a:pos x="40" y="0"/>
              </a:cxn>
              <a:cxn ang="0">
                <a:pos x="40" y="14"/>
              </a:cxn>
              <a:cxn ang="0">
                <a:pos x="0" y="54"/>
              </a:cxn>
            </a:cxnLst>
            <a:rect l="0" t="0" r="r" b="b"/>
            <a:pathLst>
              <a:path w="40" h="54">
                <a:moveTo>
                  <a:pt x="0" y="54"/>
                </a:moveTo>
                <a:lnTo>
                  <a:pt x="0" y="45"/>
                </a:lnTo>
                <a:lnTo>
                  <a:pt x="40" y="0"/>
                </a:lnTo>
                <a:lnTo>
                  <a:pt x="40" y="14"/>
                </a:lnTo>
                <a:lnTo>
                  <a:pt x="0" y="54"/>
                </a:lnTo>
              </a:path>
            </a:pathLst>
          </a:custGeom>
          <a:noFill/>
          <a:ln w="0" cap="sq">
            <a:solidFill>
              <a:srgbClr val="000000"/>
            </a:solidFill>
            <a:prstDash val="solid"/>
            <a:miter lim="800000"/>
            <a:headEnd/>
            <a:tailEnd/>
          </a:ln>
        </p:spPr>
        <p:txBody>
          <a:bodyPr/>
          <a:lstStyle/>
          <a:p>
            <a:endParaRPr lang="sl-SI"/>
          </a:p>
        </p:txBody>
      </p:sp>
      <p:sp>
        <p:nvSpPr>
          <p:cNvPr id="146524" name="Freeform 92"/>
          <p:cNvSpPr>
            <a:spLocks/>
          </p:cNvSpPr>
          <p:nvPr/>
        </p:nvSpPr>
        <p:spPr bwMode="auto">
          <a:xfrm>
            <a:off x="3433763" y="4854575"/>
            <a:ext cx="201612" cy="39688"/>
          </a:xfrm>
          <a:custGeom>
            <a:avLst/>
            <a:gdLst/>
            <a:ahLst/>
            <a:cxnLst>
              <a:cxn ang="0">
                <a:pos x="0" y="12"/>
              </a:cxn>
              <a:cxn ang="0">
                <a:pos x="0" y="0"/>
              </a:cxn>
              <a:cxn ang="0">
                <a:pos x="138" y="16"/>
              </a:cxn>
              <a:cxn ang="0">
                <a:pos x="138" y="25"/>
              </a:cxn>
              <a:cxn ang="0">
                <a:pos x="0" y="12"/>
              </a:cxn>
            </a:cxnLst>
            <a:rect l="0" t="0" r="r" b="b"/>
            <a:pathLst>
              <a:path w="138" h="25">
                <a:moveTo>
                  <a:pt x="0" y="12"/>
                </a:moveTo>
                <a:lnTo>
                  <a:pt x="0" y="0"/>
                </a:lnTo>
                <a:lnTo>
                  <a:pt x="138" y="16"/>
                </a:lnTo>
                <a:lnTo>
                  <a:pt x="138" y="25"/>
                </a:lnTo>
                <a:lnTo>
                  <a:pt x="0" y="12"/>
                </a:lnTo>
                <a:close/>
              </a:path>
            </a:pathLst>
          </a:custGeom>
          <a:solidFill>
            <a:srgbClr val="3366FF"/>
          </a:solidFill>
          <a:ln w="9525">
            <a:noFill/>
            <a:round/>
            <a:headEnd/>
            <a:tailEnd/>
          </a:ln>
        </p:spPr>
        <p:txBody>
          <a:bodyPr/>
          <a:lstStyle/>
          <a:p>
            <a:endParaRPr lang="sl-SI"/>
          </a:p>
        </p:txBody>
      </p:sp>
      <p:sp>
        <p:nvSpPr>
          <p:cNvPr id="146525" name="Freeform 93"/>
          <p:cNvSpPr>
            <a:spLocks/>
          </p:cNvSpPr>
          <p:nvPr/>
        </p:nvSpPr>
        <p:spPr bwMode="auto">
          <a:xfrm>
            <a:off x="3433763" y="4854575"/>
            <a:ext cx="201612" cy="39688"/>
          </a:xfrm>
          <a:custGeom>
            <a:avLst/>
            <a:gdLst/>
            <a:ahLst/>
            <a:cxnLst>
              <a:cxn ang="0">
                <a:pos x="0" y="12"/>
              </a:cxn>
              <a:cxn ang="0">
                <a:pos x="0" y="0"/>
              </a:cxn>
              <a:cxn ang="0">
                <a:pos x="138" y="16"/>
              </a:cxn>
              <a:cxn ang="0">
                <a:pos x="138" y="25"/>
              </a:cxn>
              <a:cxn ang="0">
                <a:pos x="0" y="12"/>
              </a:cxn>
            </a:cxnLst>
            <a:rect l="0" t="0" r="r" b="b"/>
            <a:pathLst>
              <a:path w="138" h="25">
                <a:moveTo>
                  <a:pt x="0" y="12"/>
                </a:moveTo>
                <a:lnTo>
                  <a:pt x="0" y="0"/>
                </a:lnTo>
                <a:lnTo>
                  <a:pt x="138" y="16"/>
                </a:lnTo>
                <a:lnTo>
                  <a:pt x="138" y="25"/>
                </a:lnTo>
                <a:lnTo>
                  <a:pt x="0" y="12"/>
                </a:lnTo>
              </a:path>
            </a:pathLst>
          </a:custGeom>
          <a:solidFill>
            <a:srgbClr val="41A0FF"/>
          </a:solidFill>
          <a:ln w="9525" cap="flat" cmpd="sng">
            <a:noFill/>
            <a:prstDash val="solid"/>
            <a:miter lim="800000"/>
            <a:headEnd type="none" w="med" len="med"/>
            <a:tailEnd type="none" w="med" len="med"/>
          </a:ln>
          <a:effectLst/>
        </p:spPr>
        <p:txBody>
          <a:bodyPr/>
          <a:lstStyle/>
          <a:p>
            <a:endParaRPr lang="sl-SI"/>
          </a:p>
        </p:txBody>
      </p:sp>
      <p:sp>
        <p:nvSpPr>
          <p:cNvPr id="146526" name="Freeform 94"/>
          <p:cNvSpPr>
            <a:spLocks/>
          </p:cNvSpPr>
          <p:nvPr/>
        </p:nvSpPr>
        <p:spPr bwMode="auto">
          <a:xfrm>
            <a:off x="3433763" y="4787900"/>
            <a:ext cx="260350" cy="92075"/>
          </a:xfrm>
          <a:custGeom>
            <a:avLst/>
            <a:gdLst/>
            <a:ahLst/>
            <a:cxnLst>
              <a:cxn ang="0">
                <a:pos x="138" y="58"/>
              </a:cxn>
              <a:cxn ang="0">
                <a:pos x="178" y="13"/>
              </a:cxn>
              <a:cxn ang="0">
                <a:pos x="46" y="0"/>
              </a:cxn>
              <a:cxn ang="0">
                <a:pos x="0" y="42"/>
              </a:cxn>
              <a:cxn ang="0">
                <a:pos x="138" y="58"/>
              </a:cxn>
            </a:cxnLst>
            <a:rect l="0" t="0" r="r" b="b"/>
            <a:pathLst>
              <a:path w="178" h="58">
                <a:moveTo>
                  <a:pt x="138" y="58"/>
                </a:moveTo>
                <a:lnTo>
                  <a:pt x="178" y="13"/>
                </a:lnTo>
                <a:lnTo>
                  <a:pt x="46" y="0"/>
                </a:lnTo>
                <a:lnTo>
                  <a:pt x="0" y="42"/>
                </a:lnTo>
                <a:lnTo>
                  <a:pt x="138" y="58"/>
                </a:lnTo>
                <a:close/>
              </a:path>
            </a:pathLst>
          </a:custGeom>
          <a:solidFill>
            <a:srgbClr val="264DBF"/>
          </a:solidFill>
          <a:ln w="9525">
            <a:noFill/>
            <a:round/>
            <a:headEnd/>
            <a:tailEnd/>
          </a:ln>
        </p:spPr>
        <p:txBody>
          <a:bodyPr/>
          <a:lstStyle/>
          <a:p>
            <a:endParaRPr lang="sl-SI"/>
          </a:p>
        </p:txBody>
      </p:sp>
      <p:sp>
        <p:nvSpPr>
          <p:cNvPr id="146527" name="Freeform 95"/>
          <p:cNvSpPr>
            <a:spLocks/>
          </p:cNvSpPr>
          <p:nvPr/>
        </p:nvSpPr>
        <p:spPr bwMode="auto">
          <a:xfrm>
            <a:off x="3433763" y="4787900"/>
            <a:ext cx="260350" cy="92075"/>
          </a:xfrm>
          <a:custGeom>
            <a:avLst/>
            <a:gdLst/>
            <a:ahLst/>
            <a:cxnLst>
              <a:cxn ang="0">
                <a:pos x="138" y="58"/>
              </a:cxn>
              <a:cxn ang="0">
                <a:pos x="178" y="13"/>
              </a:cxn>
              <a:cxn ang="0">
                <a:pos x="46" y="0"/>
              </a:cxn>
              <a:cxn ang="0">
                <a:pos x="0" y="42"/>
              </a:cxn>
              <a:cxn ang="0">
                <a:pos x="138" y="58"/>
              </a:cxn>
            </a:cxnLst>
            <a:rect l="0" t="0" r="r" b="b"/>
            <a:pathLst>
              <a:path w="178" h="58">
                <a:moveTo>
                  <a:pt x="138" y="58"/>
                </a:moveTo>
                <a:lnTo>
                  <a:pt x="178" y="13"/>
                </a:lnTo>
                <a:lnTo>
                  <a:pt x="46" y="0"/>
                </a:lnTo>
                <a:lnTo>
                  <a:pt x="0" y="42"/>
                </a:lnTo>
                <a:lnTo>
                  <a:pt x="138" y="58"/>
                </a:lnTo>
              </a:path>
            </a:pathLst>
          </a:custGeom>
          <a:noFill/>
          <a:ln w="0" cap="sq">
            <a:solidFill>
              <a:srgbClr val="000000"/>
            </a:solidFill>
            <a:prstDash val="solid"/>
            <a:miter lim="800000"/>
            <a:headEnd/>
            <a:tailEnd/>
          </a:ln>
        </p:spPr>
        <p:txBody>
          <a:bodyPr/>
          <a:lstStyle/>
          <a:p>
            <a:endParaRPr lang="sl-SI"/>
          </a:p>
        </p:txBody>
      </p:sp>
      <p:sp>
        <p:nvSpPr>
          <p:cNvPr id="146528" name="Freeform 96"/>
          <p:cNvSpPr>
            <a:spLocks/>
          </p:cNvSpPr>
          <p:nvPr/>
        </p:nvSpPr>
        <p:spPr bwMode="auto">
          <a:xfrm>
            <a:off x="3932238" y="4860925"/>
            <a:ext cx="254000" cy="95250"/>
          </a:xfrm>
          <a:custGeom>
            <a:avLst/>
            <a:gdLst/>
            <a:ahLst/>
            <a:cxnLst>
              <a:cxn ang="0">
                <a:pos x="138" y="60"/>
              </a:cxn>
              <a:cxn ang="0">
                <a:pos x="173" y="15"/>
              </a:cxn>
              <a:cxn ang="0">
                <a:pos x="37" y="0"/>
              </a:cxn>
              <a:cxn ang="0">
                <a:pos x="0" y="44"/>
              </a:cxn>
              <a:cxn ang="0">
                <a:pos x="138" y="60"/>
              </a:cxn>
            </a:cxnLst>
            <a:rect l="0" t="0" r="r" b="b"/>
            <a:pathLst>
              <a:path w="173" h="60">
                <a:moveTo>
                  <a:pt x="138" y="60"/>
                </a:moveTo>
                <a:lnTo>
                  <a:pt x="173" y="15"/>
                </a:lnTo>
                <a:lnTo>
                  <a:pt x="37" y="0"/>
                </a:lnTo>
                <a:lnTo>
                  <a:pt x="0" y="44"/>
                </a:lnTo>
                <a:lnTo>
                  <a:pt x="138" y="60"/>
                </a:lnTo>
                <a:close/>
              </a:path>
            </a:pathLst>
          </a:custGeom>
          <a:solidFill>
            <a:srgbClr val="264DBF"/>
          </a:solidFill>
          <a:ln w="9525">
            <a:noFill/>
            <a:round/>
            <a:headEnd/>
            <a:tailEnd/>
          </a:ln>
        </p:spPr>
        <p:txBody>
          <a:bodyPr/>
          <a:lstStyle/>
          <a:p>
            <a:endParaRPr lang="sl-SI"/>
          </a:p>
        </p:txBody>
      </p:sp>
      <p:sp>
        <p:nvSpPr>
          <p:cNvPr id="146529" name="Freeform 97"/>
          <p:cNvSpPr>
            <a:spLocks/>
          </p:cNvSpPr>
          <p:nvPr/>
        </p:nvSpPr>
        <p:spPr bwMode="auto">
          <a:xfrm>
            <a:off x="3932238" y="4860925"/>
            <a:ext cx="254000" cy="95250"/>
          </a:xfrm>
          <a:custGeom>
            <a:avLst/>
            <a:gdLst/>
            <a:ahLst/>
            <a:cxnLst>
              <a:cxn ang="0">
                <a:pos x="138" y="60"/>
              </a:cxn>
              <a:cxn ang="0">
                <a:pos x="173" y="15"/>
              </a:cxn>
              <a:cxn ang="0">
                <a:pos x="37" y="0"/>
              </a:cxn>
              <a:cxn ang="0">
                <a:pos x="0" y="44"/>
              </a:cxn>
              <a:cxn ang="0">
                <a:pos x="138" y="60"/>
              </a:cxn>
            </a:cxnLst>
            <a:rect l="0" t="0" r="r" b="b"/>
            <a:pathLst>
              <a:path w="173" h="60">
                <a:moveTo>
                  <a:pt x="138" y="60"/>
                </a:moveTo>
                <a:lnTo>
                  <a:pt x="173" y="15"/>
                </a:lnTo>
                <a:lnTo>
                  <a:pt x="37" y="0"/>
                </a:lnTo>
                <a:lnTo>
                  <a:pt x="0" y="44"/>
                </a:lnTo>
                <a:lnTo>
                  <a:pt x="138" y="60"/>
                </a:lnTo>
              </a:path>
            </a:pathLst>
          </a:custGeom>
          <a:noFill/>
          <a:ln w="0" cap="sq">
            <a:solidFill>
              <a:srgbClr val="000000"/>
            </a:solidFill>
            <a:prstDash val="solid"/>
            <a:miter lim="800000"/>
            <a:headEnd/>
            <a:tailEnd/>
          </a:ln>
        </p:spPr>
        <p:txBody>
          <a:bodyPr/>
          <a:lstStyle/>
          <a:p>
            <a:endParaRPr lang="sl-SI"/>
          </a:p>
        </p:txBody>
      </p:sp>
      <p:sp>
        <p:nvSpPr>
          <p:cNvPr id="146530" name="Freeform 98"/>
          <p:cNvSpPr>
            <a:spLocks/>
          </p:cNvSpPr>
          <p:nvPr/>
        </p:nvSpPr>
        <p:spPr bwMode="auto">
          <a:xfrm>
            <a:off x="4441825" y="4924425"/>
            <a:ext cx="255588" cy="88900"/>
          </a:xfrm>
          <a:custGeom>
            <a:avLst/>
            <a:gdLst/>
            <a:ahLst/>
            <a:cxnLst>
              <a:cxn ang="0">
                <a:pos x="142" y="56"/>
              </a:cxn>
              <a:cxn ang="0">
                <a:pos x="175" y="14"/>
              </a:cxn>
              <a:cxn ang="0">
                <a:pos x="37" y="0"/>
              </a:cxn>
              <a:cxn ang="0">
                <a:pos x="0" y="43"/>
              </a:cxn>
              <a:cxn ang="0">
                <a:pos x="142" y="56"/>
              </a:cxn>
            </a:cxnLst>
            <a:rect l="0" t="0" r="r" b="b"/>
            <a:pathLst>
              <a:path w="175" h="56">
                <a:moveTo>
                  <a:pt x="142" y="56"/>
                </a:moveTo>
                <a:lnTo>
                  <a:pt x="175" y="14"/>
                </a:lnTo>
                <a:lnTo>
                  <a:pt x="37" y="0"/>
                </a:lnTo>
                <a:lnTo>
                  <a:pt x="0" y="43"/>
                </a:lnTo>
                <a:lnTo>
                  <a:pt x="142" y="56"/>
                </a:lnTo>
                <a:close/>
              </a:path>
            </a:pathLst>
          </a:custGeom>
          <a:solidFill>
            <a:srgbClr val="264DBF"/>
          </a:solidFill>
          <a:ln w="9525">
            <a:noFill/>
            <a:round/>
            <a:headEnd/>
            <a:tailEnd/>
          </a:ln>
        </p:spPr>
        <p:txBody>
          <a:bodyPr/>
          <a:lstStyle/>
          <a:p>
            <a:endParaRPr lang="sl-SI"/>
          </a:p>
        </p:txBody>
      </p:sp>
      <p:sp>
        <p:nvSpPr>
          <p:cNvPr id="146531" name="Freeform 99"/>
          <p:cNvSpPr>
            <a:spLocks/>
          </p:cNvSpPr>
          <p:nvPr/>
        </p:nvSpPr>
        <p:spPr bwMode="auto">
          <a:xfrm>
            <a:off x="4441825" y="4924425"/>
            <a:ext cx="255588" cy="88900"/>
          </a:xfrm>
          <a:custGeom>
            <a:avLst/>
            <a:gdLst/>
            <a:ahLst/>
            <a:cxnLst>
              <a:cxn ang="0">
                <a:pos x="142" y="56"/>
              </a:cxn>
              <a:cxn ang="0">
                <a:pos x="175" y="14"/>
              </a:cxn>
              <a:cxn ang="0">
                <a:pos x="37" y="0"/>
              </a:cxn>
              <a:cxn ang="0">
                <a:pos x="0" y="43"/>
              </a:cxn>
              <a:cxn ang="0">
                <a:pos x="142" y="56"/>
              </a:cxn>
            </a:cxnLst>
            <a:rect l="0" t="0" r="r" b="b"/>
            <a:pathLst>
              <a:path w="175" h="56">
                <a:moveTo>
                  <a:pt x="142" y="56"/>
                </a:moveTo>
                <a:lnTo>
                  <a:pt x="175" y="14"/>
                </a:lnTo>
                <a:lnTo>
                  <a:pt x="37" y="0"/>
                </a:lnTo>
                <a:lnTo>
                  <a:pt x="0" y="43"/>
                </a:lnTo>
                <a:lnTo>
                  <a:pt x="142" y="56"/>
                </a:lnTo>
              </a:path>
            </a:pathLst>
          </a:custGeom>
          <a:noFill/>
          <a:ln w="0" cap="sq">
            <a:solidFill>
              <a:srgbClr val="000000"/>
            </a:solidFill>
            <a:prstDash val="solid"/>
            <a:miter lim="800000"/>
            <a:headEnd/>
            <a:tailEnd/>
          </a:ln>
        </p:spPr>
        <p:txBody>
          <a:bodyPr/>
          <a:lstStyle/>
          <a:p>
            <a:endParaRPr lang="sl-SI"/>
          </a:p>
        </p:txBody>
      </p:sp>
      <p:sp>
        <p:nvSpPr>
          <p:cNvPr id="146532" name="Freeform 100"/>
          <p:cNvSpPr>
            <a:spLocks/>
          </p:cNvSpPr>
          <p:nvPr/>
        </p:nvSpPr>
        <p:spPr bwMode="auto">
          <a:xfrm>
            <a:off x="1985963" y="4581525"/>
            <a:ext cx="92075" cy="312738"/>
          </a:xfrm>
          <a:custGeom>
            <a:avLst/>
            <a:gdLst/>
            <a:ahLst/>
            <a:cxnLst>
              <a:cxn ang="0">
                <a:pos x="0" y="197"/>
              </a:cxn>
              <a:cxn ang="0">
                <a:pos x="0" y="40"/>
              </a:cxn>
              <a:cxn ang="0">
                <a:pos x="58" y="0"/>
              </a:cxn>
              <a:cxn ang="0">
                <a:pos x="62" y="153"/>
              </a:cxn>
              <a:cxn ang="0">
                <a:pos x="0" y="197"/>
              </a:cxn>
            </a:cxnLst>
            <a:rect l="0" t="0" r="r" b="b"/>
            <a:pathLst>
              <a:path w="62" h="197">
                <a:moveTo>
                  <a:pt x="0" y="197"/>
                </a:moveTo>
                <a:lnTo>
                  <a:pt x="0" y="40"/>
                </a:lnTo>
                <a:lnTo>
                  <a:pt x="58" y="0"/>
                </a:lnTo>
                <a:lnTo>
                  <a:pt x="62" y="153"/>
                </a:lnTo>
                <a:lnTo>
                  <a:pt x="0" y="197"/>
                </a:lnTo>
                <a:close/>
              </a:path>
            </a:pathLst>
          </a:custGeom>
          <a:noFill/>
          <a:ln w="0" cap="sq" cmpd="sng">
            <a:solidFill>
              <a:srgbClr val="000000"/>
            </a:solidFill>
            <a:prstDash val="solid"/>
            <a:round/>
            <a:headEnd type="none" w="med" len="med"/>
            <a:tailEnd type="none" w="med" len="med"/>
          </a:ln>
          <a:effectLst/>
        </p:spPr>
        <p:txBody>
          <a:bodyPr/>
          <a:lstStyle/>
          <a:p>
            <a:endParaRPr lang="sl-SI"/>
          </a:p>
        </p:txBody>
      </p:sp>
      <p:sp>
        <p:nvSpPr>
          <p:cNvPr id="146533" name="Freeform 101"/>
          <p:cNvSpPr>
            <a:spLocks/>
          </p:cNvSpPr>
          <p:nvPr/>
        </p:nvSpPr>
        <p:spPr bwMode="auto">
          <a:xfrm>
            <a:off x="1985963" y="4581525"/>
            <a:ext cx="92075" cy="312738"/>
          </a:xfrm>
          <a:custGeom>
            <a:avLst/>
            <a:gdLst/>
            <a:ahLst/>
            <a:cxnLst>
              <a:cxn ang="0">
                <a:pos x="0" y="197"/>
              </a:cxn>
              <a:cxn ang="0">
                <a:pos x="0" y="40"/>
              </a:cxn>
              <a:cxn ang="0">
                <a:pos x="58" y="0"/>
              </a:cxn>
              <a:cxn ang="0">
                <a:pos x="62" y="153"/>
              </a:cxn>
              <a:cxn ang="0">
                <a:pos x="0" y="197"/>
              </a:cxn>
            </a:cxnLst>
            <a:rect l="0" t="0" r="r" b="b"/>
            <a:pathLst>
              <a:path w="62" h="197">
                <a:moveTo>
                  <a:pt x="0" y="197"/>
                </a:moveTo>
                <a:lnTo>
                  <a:pt x="0" y="40"/>
                </a:lnTo>
                <a:lnTo>
                  <a:pt x="58" y="0"/>
                </a:lnTo>
                <a:lnTo>
                  <a:pt x="62" y="153"/>
                </a:lnTo>
                <a:lnTo>
                  <a:pt x="0" y="197"/>
                </a:lnTo>
              </a:path>
            </a:pathLst>
          </a:custGeom>
          <a:solidFill>
            <a:srgbClr val="80804D"/>
          </a:solidFill>
          <a:ln w="9525" cap="flat" cmpd="sng">
            <a:noFill/>
            <a:prstDash val="solid"/>
            <a:miter lim="800000"/>
            <a:headEnd type="none" w="med" len="med"/>
            <a:tailEnd type="none" w="med" len="med"/>
          </a:ln>
          <a:effectLst/>
        </p:spPr>
        <p:txBody>
          <a:bodyPr/>
          <a:lstStyle/>
          <a:p>
            <a:endParaRPr lang="sl-SI"/>
          </a:p>
        </p:txBody>
      </p:sp>
      <p:sp>
        <p:nvSpPr>
          <p:cNvPr id="146534" name="Freeform 102"/>
          <p:cNvSpPr>
            <a:spLocks/>
          </p:cNvSpPr>
          <p:nvPr/>
        </p:nvSpPr>
        <p:spPr bwMode="auto">
          <a:xfrm>
            <a:off x="1795463" y="4619625"/>
            <a:ext cx="190500" cy="274638"/>
          </a:xfrm>
          <a:custGeom>
            <a:avLst/>
            <a:gdLst/>
            <a:ahLst/>
            <a:cxnLst>
              <a:cxn ang="0">
                <a:pos x="4" y="160"/>
              </a:cxn>
              <a:cxn ang="0">
                <a:pos x="0" y="0"/>
              </a:cxn>
              <a:cxn ang="0">
                <a:pos x="130" y="14"/>
              </a:cxn>
              <a:cxn ang="0">
                <a:pos x="130" y="173"/>
              </a:cxn>
              <a:cxn ang="0">
                <a:pos x="4" y="160"/>
              </a:cxn>
            </a:cxnLst>
            <a:rect l="0" t="0" r="r" b="b"/>
            <a:pathLst>
              <a:path w="130" h="173">
                <a:moveTo>
                  <a:pt x="4" y="160"/>
                </a:moveTo>
                <a:lnTo>
                  <a:pt x="0" y="0"/>
                </a:lnTo>
                <a:lnTo>
                  <a:pt x="130" y="14"/>
                </a:lnTo>
                <a:lnTo>
                  <a:pt x="130" y="173"/>
                </a:lnTo>
                <a:lnTo>
                  <a:pt x="4" y="160"/>
                </a:lnTo>
                <a:close/>
              </a:path>
            </a:pathLst>
          </a:custGeom>
          <a:solidFill>
            <a:srgbClr val="FFFF66"/>
          </a:solidFill>
          <a:ln w="9525">
            <a:noFill/>
            <a:round/>
            <a:headEnd/>
            <a:tailEnd/>
          </a:ln>
        </p:spPr>
        <p:txBody>
          <a:bodyPr/>
          <a:lstStyle/>
          <a:p>
            <a:endParaRPr lang="sl-SI"/>
          </a:p>
        </p:txBody>
      </p:sp>
      <p:sp>
        <p:nvSpPr>
          <p:cNvPr id="146535" name="Freeform 103"/>
          <p:cNvSpPr>
            <a:spLocks/>
          </p:cNvSpPr>
          <p:nvPr/>
        </p:nvSpPr>
        <p:spPr bwMode="auto">
          <a:xfrm>
            <a:off x="1795463" y="4619625"/>
            <a:ext cx="190500" cy="274638"/>
          </a:xfrm>
          <a:custGeom>
            <a:avLst/>
            <a:gdLst/>
            <a:ahLst/>
            <a:cxnLst>
              <a:cxn ang="0">
                <a:pos x="4" y="160"/>
              </a:cxn>
              <a:cxn ang="0">
                <a:pos x="0" y="0"/>
              </a:cxn>
              <a:cxn ang="0">
                <a:pos x="130" y="14"/>
              </a:cxn>
              <a:cxn ang="0">
                <a:pos x="130" y="173"/>
              </a:cxn>
              <a:cxn ang="0">
                <a:pos x="4" y="160"/>
              </a:cxn>
            </a:cxnLst>
            <a:rect l="0" t="0" r="r" b="b"/>
            <a:pathLst>
              <a:path w="130" h="173">
                <a:moveTo>
                  <a:pt x="4" y="160"/>
                </a:moveTo>
                <a:lnTo>
                  <a:pt x="0" y="0"/>
                </a:lnTo>
                <a:lnTo>
                  <a:pt x="130" y="14"/>
                </a:lnTo>
                <a:lnTo>
                  <a:pt x="130" y="173"/>
                </a:lnTo>
                <a:lnTo>
                  <a:pt x="4" y="160"/>
                </a:lnTo>
              </a:path>
            </a:pathLst>
          </a:custGeom>
          <a:noFill/>
          <a:ln w="0" cap="sq">
            <a:solidFill>
              <a:srgbClr val="000000"/>
            </a:solidFill>
            <a:prstDash val="solid"/>
            <a:miter lim="800000"/>
            <a:headEnd/>
            <a:tailEnd/>
          </a:ln>
        </p:spPr>
        <p:txBody>
          <a:bodyPr/>
          <a:lstStyle/>
          <a:p>
            <a:endParaRPr lang="sl-SI"/>
          </a:p>
        </p:txBody>
      </p:sp>
      <p:sp>
        <p:nvSpPr>
          <p:cNvPr id="146536" name="Freeform 104"/>
          <p:cNvSpPr>
            <a:spLocks/>
          </p:cNvSpPr>
          <p:nvPr/>
        </p:nvSpPr>
        <p:spPr bwMode="auto">
          <a:xfrm>
            <a:off x="1795463" y="4556125"/>
            <a:ext cx="276225" cy="85725"/>
          </a:xfrm>
          <a:custGeom>
            <a:avLst/>
            <a:gdLst/>
            <a:ahLst/>
            <a:cxnLst>
              <a:cxn ang="0">
                <a:pos x="130" y="54"/>
              </a:cxn>
              <a:cxn ang="0">
                <a:pos x="188" y="16"/>
              </a:cxn>
              <a:cxn ang="0">
                <a:pos x="59" y="0"/>
              </a:cxn>
              <a:cxn ang="0">
                <a:pos x="0" y="40"/>
              </a:cxn>
              <a:cxn ang="0">
                <a:pos x="130" y="54"/>
              </a:cxn>
            </a:cxnLst>
            <a:rect l="0" t="0" r="r" b="b"/>
            <a:pathLst>
              <a:path w="188" h="54">
                <a:moveTo>
                  <a:pt x="130" y="54"/>
                </a:moveTo>
                <a:lnTo>
                  <a:pt x="188" y="16"/>
                </a:lnTo>
                <a:lnTo>
                  <a:pt x="59" y="0"/>
                </a:lnTo>
                <a:lnTo>
                  <a:pt x="0" y="40"/>
                </a:lnTo>
                <a:lnTo>
                  <a:pt x="130" y="54"/>
                </a:lnTo>
                <a:close/>
              </a:path>
            </a:pathLst>
          </a:custGeom>
          <a:noFill/>
          <a:ln w="0" cap="sq" cmpd="sng">
            <a:solidFill>
              <a:srgbClr val="000000"/>
            </a:solidFill>
            <a:prstDash val="solid"/>
            <a:round/>
            <a:headEnd type="none" w="med" len="med"/>
            <a:tailEnd type="none" w="med" len="med"/>
          </a:ln>
          <a:effectLst/>
        </p:spPr>
        <p:txBody>
          <a:bodyPr/>
          <a:lstStyle/>
          <a:p>
            <a:endParaRPr lang="sl-SI"/>
          </a:p>
        </p:txBody>
      </p:sp>
      <p:sp>
        <p:nvSpPr>
          <p:cNvPr id="146537" name="Freeform 105"/>
          <p:cNvSpPr>
            <a:spLocks/>
          </p:cNvSpPr>
          <p:nvPr/>
        </p:nvSpPr>
        <p:spPr bwMode="auto">
          <a:xfrm>
            <a:off x="1795463" y="4556125"/>
            <a:ext cx="276225" cy="85725"/>
          </a:xfrm>
          <a:custGeom>
            <a:avLst/>
            <a:gdLst/>
            <a:ahLst/>
            <a:cxnLst>
              <a:cxn ang="0">
                <a:pos x="130" y="54"/>
              </a:cxn>
              <a:cxn ang="0">
                <a:pos x="188" y="16"/>
              </a:cxn>
              <a:cxn ang="0">
                <a:pos x="59" y="0"/>
              </a:cxn>
              <a:cxn ang="0">
                <a:pos x="0" y="40"/>
              </a:cxn>
              <a:cxn ang="0">
                <a:pos x="130" y="54"/>
              </a:cxn>
            </a:cxnLst>
            <a:rect l="0" t="0" r="r" b="b"/>
            <a:pathLst>
              <a:path w="188" h="54">
                <a:moveTo>
                  <a:pt x="130" y="54"/>
                </a:moveTo>
                <a:lnTo>
                  <a:pt x="188" y="16"/>
                </a:lnTo>
                <a:lnTo>
                  <a:pt x="59" y="0"/>
                </a:lnTo>
                <a:lnTo>
                  <a:pt x="0" y="40"/>
                </a:lnTo>
                <a:lnTo>
                  <a:pt x="130" y="54"/>
                </a:lnTo>
              </a:path>
            </a:pathLst>
          </a:custGeom>
          <a:solidFill>
            <a:srgbClr val="BFBF73"/>
          </a:solidFill>
          <a:ln w="9525" cap="flat" cmpd="sng">
            <a:noFill/>
            <a:prstDash val="solid"/>
            <a:miter lim="800000"/>
            <a:headEnd type="none" w="med" len="med"/>
            <a:tailEnd type="none" w="med" len="med"/>
          </a:ln>
          <a:effectLst/>
        </p:spPr>
        <p:txBody>
          <a:bodyPr/>
          <a:lstStyle/>
          <a:p>
            <a:endParaRPr lang="sl-SI"/>
          </a:p>
        </p:txBody>
      </p:sp>
      <p:sp>
        <p:nvSpPr>
          <p:cNvPr id="146538" name="Freeform 106"/>
          <p:cNvSpPr>
            <a:spLocks/>
          </p:cNvSpPr>
          <p:nvPr/>
        </p:nvSpPr>
        <p:spPr bwMode="auto">
          <a:xfrm>
            <a:off x="2466975" y="4459288"/>
            <a:ext cx="82550" cy="487362"/>
          </a:xfrm>
          <a:custGeom>
            <a:avLst/>
            <a:gdLst/>
            <a:ahLst/>
            <a:cxnLst>
              <a:cxn ang="0">
                <a:pos x="4" y="307"/>
              </a:cxn>
              <a:cxn ang="0">
                <a:pos x="0" y="42"/>
              </a:cxn>
              <a:cxn ang="0">
                <a:pos x="52" y="0"/>
              </a:cxn>
              <a:cxn ang="0">
                <a:pos x="56" y="265"/>
              </a:cxn>
              <a:cxn ang="0">
                <a:pos x="4" y="307"/>
              </a:cxn>
            </a:cxnLst>
            <a:rect l="0" t="0" r="r" b="b"/>
            <a:pathLst>
              <a:path w="56" h="307">
                <a:moveTo>
                  <a:pt x="4" y="307"/>
                </a:moveTo>
                <a:lnTo>
                  <a:pt x="0" y="42"/>
                </a:lnTo>
                <a:lnTo>
                  <a:pt x="52" y="0"/>
                </a:lnTo>
                <a:lnTo>
                  <a:pt x="56" y="265"/>
                </a:lnTo>
                <a:lnTo>
                  <a:pt x="4" y="307"/>
                </a:lnTo>
                <a:close/>
              </a:path>
            </a:pathLst>
          </a:custGeom>
          <a:noFill/>
          <a:ln w="0" cap="sq" cmpd="sng">
            <a:solidFill>
              <a:srgbClr val="000000"/>
            </a:solidFill>
            <a:prstDash val="solid"/>
            <a:round/>
            <a:headEnd type="none" w="med" len="med"/>
            <a:tailEnd type="none" w="med" len="med"/>
          </a:ln>
          <a:effectLst/>
        </p:spPr>
        <p:txBody>
          <a:bodyPr/>
          <a:lstStyle/>
          <a:p>
            <a:endParaRPr lang="sl-SI"/>
          </a:p>
        </p:txBody>
      </p:sp>
      <p:sp>
        <p:nvSpPr>
          <p:cNvPr id="146539" name="Freeform 107"/>
          <p:cNvSpPr>
            <a:spLocks/>
          </p:cNvSpPr>
          <p:nvPr/>
        </p:nvSpPr>
        <p:spPr bwMode="auto">
          <a:xfrm>
            <a:off x="2466975" y="4459288"/>
            <a:ext cx="82550" cy="487362"/>
          </a:xfrm>
          <a:custGeom>
            <a:avLst/>
            <a:gdLst/>
            <a:ahLst/>
            <a:cxnLst>
              <a:cxn ang="0">
                <a:pos x="4" y="307"/>
              </a:cxn>
              <a:cxn ang="0">
                <a:pos x="0" y="42"/>
              </a:cxn>
              <a:cxn ang="0">
                <a:pos x="52" y="0"/>
              </a:cxn>
              <a:cxn ang="0">
                <a:pos x="56" y="265"/>
              </a:cxn>
              <a:cxn ang="0">
                <a:pos x="4" y="307"/>
              </a:cxn>
            </a:cxnLst>
            <a:rect l="0" t="0" r="r" b="b"/>
            <a:pathLst>
              <a:path w="56" h="307">
                <a:moveTo>
                  <a:pt x="4" y="307"/>
                </a:moveTo>
                <a:lnTo>
                  <a:pt x="0" y="42"/>
                </a:lnTo>
                <a:lnTo>
                  <a:pt x="52" y="0"/>
                </a:lnTo>
                <a:lnTo>
                  <a:pt x="56" y="265"/>
                </a:lnTo>
                <a:lnTo>
                  <a:pt x="4" y="307"/>
                </a:lnTo>
              </a:path>
            </a:pathLst>
          </a:custGeom>
          <a:solidFill>
            <a:srgbClr val="80804D"/>
          </a:solidFill>
          <a:ln w="9525" cap="flat" cmpd="sng">
            <a:noFill/>
            <a:prstDash val="solid"/>
            <a:miter lim="800000"/>
            <a:headEnd type="none" w="med" len="med"/>
            <a:tailEnd type="none" w="med" len="med"/>
          </a:ln>
          <a:effectLst/>
        </p:spPr>
        <p:txBody>
          <a:bodyPr/>
          <a:lstStyle/>
          <a:p>
            <a:endParaRPr lang="sl-SI"/>
          </a:p>
        </p:txBody>
      </p:sp>
      <p:sp>
        <p:nvSpPr>
          <p:cNvPr id="146540" name="Freeform 108"/>
          <p:cNvSpPr>
            <a:spLocks/>
          </p:cNvSpPr>
          <p:nvPr/>
        </p:nvSpPr>
        <p:spPr bwMode="auto">
          <a:xfrm>
            <a:off x="2271713" y="4505325"/>
            <a:ext cx="201612" cy="441325"/>
          </a:xfrm>
          <a:custGeom>
            <a:avLst/>
            <a:gdLst/>
            <a:ahLst/>
            <a:cxnLst>
              <a:cxn ang="0">
                <a:pos x="6" y="264"/>
              </a:cxn>
              <a:cxn ang="0">
                <a:pos x="0" y="0"/>
              </a:cxn>
              <a:cxn ang="0">
                <a:pos x="134" y="13"/>
              </a:cxn>
              <a:cxn ang="0">
                <a:pos x="138" y="278"/>
              </a:cxn>
              <a:cxn ang="0">
                <a:pos x="6" y="264"/>
              </a:cxn>
            </a:cxnLst>
            <a:rect l="0" t="0" r="r" b="b"/>
            <a:pathLst>
              <a:path w="138" h="278">
                <a:moveTo>
                  <a:pt x="6" y="264"/>
                </a:moveTo>
                <a:lnTo>
                  <a:pt x="0" y="0"/>
                </a:lnTo>
                <a:lnTo>
                  <a:pt x="134" y="13"/>
                </a:lnTo>
                <a:lnTo>
                  <a:pt x="138" y="278"/>
                </a:lnTo>
                <a:lnTo>
                  <a:pt x="6" y="264"/>
                </a:lnTo>
                <a:close/>
              </a:path>
            </a:pathLst>
          </a:custGeom>
          <a:solidFill>
            <a:srgbClr val="FFFF66"/>
          </a:solidFill>
          <a:ln w="9525">
            <a:noFill/>
            <a:round/>
            <a:headEnd/>
            <a:tailEnd/>
          </a:ln>
        </p:spPr>
        <p:txBody>
          <a:bodyPr/>
          <a:lstStyle/>
          <a:p>
            <a:endParaRPr lang="sl-SI"/>
          </a:p>
        </p:txBody>
      </p:sp>
      <p:sp>
        <p:nvSpPr>
          <p:cNvPr id="146541" name="Freeform 109"/>
          <p:cNvSpPr>
            <a:spLocks/>
          </p:cNvSpPr>
          <p:nvPr/>
        </p:nvSpPr>
        <p:spPr bwMode="auto">
          <a:xfrm>
            <a:off x="2271713" y="4505325"/>
            <a:ext cx="201612" cy="441325"/>
          </a:xfrm>
          <a:custGeom>
            <a:avLst/>
            <a:gdLst/>
            <a:ahLst/>
            <a:cxnLst>
              <a:cxn ang="0">
                <a:pos x="6" y="264"/>
              </a:cxn>
              <a:cxn ang="0">
                <a:pos x="0" y="0"/>
              </a:cxn>
              <a:cxn ang="0">
                <a:pos x="134" y="13"/>
              </a:cxn>
              <a:cxn ang="0">
                <a:pos x="138" y="278"/>
              </a:cxn>
              <a:cxn ang="0">
                <a:pos x="6" y="264"/>
              </a:cxn>
            </a:cxnLst>
            <a:rect l="0" t="0" r="r" b="b"/>
            <a:pathLst>
              <a:path w="138" h="278">
                <a:moveTo>
                  <a:pt x="6" y="264"/>
                </a:moveTo>
                <a:lnTo>
                  <a:pt x="0" y="0"/>
                </a:lnTo>
                <a:lnTo>
                  <a:pt x="134" y="13"/>
                </a:lnTo>
                <a:lnTo>
                  <a:pt x="138" y="278"/>
                </a:lnTo>
                <a:lnTo>
                  <a:pt x="6" y="264"/>
                </a:lnTo>
              </a:path>
            </a:pathLst>
          </a:custGeom>
          <a:noFill/>
          <a:ln w="0" cap="sq">
            <a:solidFill>
              <a:srgbClr val="000000"/>
            </a:solidFill>
            <a:prstDash val="solid"/>
            <a:miter lim="800000"/>
            <a:headEnd/>
            <a:tailEnd/>
          </a:ln>
        </p:spPr>
        <p:txBody>
          <a:bodyPr/>
          <a:lstStyle/>
          <a:p>
            <a:endParaRPr lang="sl-SI"/>
          </a:p>
        </p:txBody>
      </p:sp>
      <p:sp>
        <p:nvSpPr>
          <p:cNvPr id="146542" name="Freeform 110"/>
          <p:cNvSpPr>
            <a:spLocks/>
          </p:cNvSpPr>
          <p:nvPr/>
        </p:nvSpPr>
        <p:spPr bwMode="auto">
          <a:xfrm>
            <a:off x="2271713" y="4443413"/>
            <a:ext cx="268287" cy="82550"/>
          </a:xfrm>
          <a:custGeom>
            <a:avLst/>
            <a:gdLst/>
            <a:ahLst/>
            <a:cxnLst>
              <a:cxn ang="0">
                <a:pos x="134" y="52"/>
              </a:cxn>
              <a:cxn ang="0">
                <a:pos x="184" y="10"/>
              </a:cxn>
              <a:cxn ang="0">
                <a:pos x="58" y="0"/>
              </a:cxn>
              <a:cxn ang="0">
                <a:pos x="0" y="39"/>
              </a:cxn>
              <a:cxn ang="0">
                <a:pos x="134" y="52"/>
              </a:cxn>
            </a:cxnLst>
            <a:rect l="0" t="0" r="r" b="b"/>
            <a:pathLst>
              <a:path w="184" h="52">
                <a:moveTo>
                  <a:pt x="134" y="52"/>
                </a:moveTo>
                <a:lnTo>
                  <a:pt x="184" y="10"/>
                </a:lnTo>
                <a:lnTo>
                  <a:pt x="58" y="0"/>
                </a:lnTo>
                <a:lnTo>
                  <a:pt x="0" y="39"/>
                </a:lnTo>
                <a:lnTo>
                  <a:pt x="134" y="52"/>
                </a:lnTo>
                <a:close/>
              </a:path>
            </a:pathLst>
          </a:custGeom>
          <a:noFill/>
          <a:ln w="0" cap="sq" cmpd="sng">
            <a:solidFill>
              <a:srgbClr val="000000"/>
            </a:solidFill>
            <a:prstDash val="solid"/>
            <a:round/>
            <a:headEnd type="none" w="med" len="med"/>
            <a:tailEnd type="none" w="med" len="med"/>
          </a:ln>
          <a:effectLst/>
        </p:spPr>
        <p:txBody>
          <a:bodyPr/>
          <a:lstStyle/>
          <a:p>
            <a:endParaRPr lang="sl-SI"/>
          </a:p>
        </p:txBody>
      </p:sp>
      <p:sp>
        <p:nvSpPr>
          <p:cNvPr id="146543" name="Freeform 111"/>
          <p:cNvSpPr>
            <a:spLocks/>
          </p:cNvSpPr>
          <p:nvPr/>
        </p:nvSpPr>
        <p:spPr bwMode="auto">
          <a:xfrm>
            <a:off x="2271713" y="4443413"/>
            <a:ext cx="268287" cy="82550"/>
          </a:xfrm>
          <a:custGeom>
            <a:avLst/>
            <a:gdLst/>
            <a:ahLst/>
            <a:cxnLst>
              <a:cxn ang="0">
                <a:pos x="134" y="52"/>
              </a:cxn>
              <a:cxn ang="0">
                <a:pos x="184" y="10"/>
              </a:cxn>
              <a:cxn ang="0">
                <a:pos x="58" y="0"/>
              </a:cxn>
              <a:cxn ang="0">
                <a:pos x="0" y="39"/>
              </a:cxn>
              <a:cxn ang="0">
                <a:pos x="134" y="52"/>
              </a:cxn>
            </a:cxnLst>
            <a:rect l="0" t="0" r="r" b="b"/>
            <a:pathLst>
              <a:path w="184" h="52">
                <a:moveTo>
                  <a:pt x="134" y="52"/>
                </a:moveTo>
                <a:lnTo>
                  <a:pt x="184" y="10"/>
                </a:lnTo>
                <a:lnTo>
                  <a:pt x="58" y="0"/>
                </a:lnTo>
                <a:lnTo>
                  <a:pt x="0" y="39"/>
                </a:lnTo>
                <a:lnTo>
                  <a:pt x="134" y="52"/>
                </a:lnTo>
              </a:path>
            </a:pathLst>
          </a:custGeom>
          <a:solidFill>
            <a:srgbClr val="BFBF73"/>
          </a:solidFill>
          <a:ln w="9525" cap="flat" cmpd="sng">
            <a:noFill/>
            <a:prstDash val="solid"/>
            <a:miter lim="800000"/>
            <a:headEnd type="none" w="med" len="med"/>
            <a:tailEnd type="none" w="med" len="med"/>
          </a:ln>
          <a:effectLst/>
        </p:spPr>
        <p:txBody>
          <a:bodyPr/>
          <a:lstStyle/>
          <a:p>
            <a:endParaRPr lang="sl-SI"/>
          </a:p>
        </p:txBody>
      </p:sp>
      <p:sp>
        <p:nvSpPr>
          <p:cNvPr id="146544" name="Freeform 112"/>
          <p:cNvSpPr>
            <a:spLocks/>
          </p:cNvSpPr>
          <p:nvPr/>
        </p:nvSpPr>
        <p:spPr bwMode="auto">
          <a:xfrm>
            <a:off x="2968625" y="4854575"/>
            <a:ext cx="65088" cy="152400"/>
          </a:xfrm>
          <a:custGeom>
            <a:avLst/>
            <a:gdLst/>
            <a:ahLst/>
            <a:cxnLst>
              <a:cxn ang="0">
                <a:pos x="0" y="96"/>
              </a:cxn>
              <a:cxn ang="0">
                <a:pos x="0" y="44"/>
              </a:cxn>
              <a:cxn ang="0">
                <a:pos x="44" y="0"/>
              </a:cxn>
              <a:cxn ang="0">
                <a:pos x="44" y="54"/>
              </a:cxn>
              <a:cxn ang="0">
                <a:pos x="0" y="96"/>
              </a:cxn>
            </a:cxnLst>
            <a:rect l="0" t="0" r="r" b="b"/>
            <a:pathLst>
              <a:path w="44" h="96">
                <a:moveTo>
                  <a:pt x="0" y="96"/>
                </a:moveTo>
                <a:lnTo>
                  <a:pt x="0" y="44"/>
                </a:lnTo>
                <a:lnTo>
                  <a:pt x="44" y="0"/>
                </a:lnTo>
                <a:lnTo>
                  <a:pt x="44" y="54"/>
                </a:lnTo>
                <a:lnTo>
                  <a:pt x="0" y="96"/>
                </a:lnTo>
                <a:close/>
              </a:path>
            </a:pathLst>
          </a:custGeom>
          <a:solidFill>
            <a:srgbClr val="668066"/>
          </a:solidFill>
          <a:ln w="9525">
            <a:noFill/>
            <a:round/>
            <a:headEnd/>
            <a:tailEnd/>
          </a:ln>
        </p:spPr>
        <p:txBody>
          <a:bodyPr/>
          <a:lstStyle/>
          <a:p>
            <a:endParaRPr lang="sl-SI"/>
          </a:p>
        </p:txBody>
      </p:sp>
      <p:sp>
        <p:nvSpPr>
          <p:cNvPr id="146545" name="Freeform 113"/>
          <p:cNvSpPr>
            <a:spLocks/>
          </p:cNvSpPr>
          <p:nvPr/>
        </p:nvSpPr>
        <p:spPr bwMode="auto">
          <a:xfrm>
            <a:off x="2968625" y="4854575"/>
            <a:ext cx="65088" cy="152400"/>
          </a:xfrm>
          <a:custGeom>
            <a:avLst/>
            <a:gdLst/>
            <a:ahLst/>
            <a:cxnLst>
              <a:cxn ang="0">
                <a:pos x="0" y="96"/>
              </a:cxn>
              <a:cxn ang="0">
                <a:pos x="0" y="44"/>
              </a:cxn>
              <a:cxn ang="0">
                <a:pos x="44" y="0"/>
              </a:cxn>
              <a:cxn ang="0">
                <a:pos x="44" y="54"/>
              </a:cxn>
              <a:cxn ang="0">
                <a:pos x="0" y="96"/>
              </a:cxn>
            </a:cxnLst>
            <a:rect l="0" t="0" r="r" b="b"/>
            <a:pathLst>
              <a:path w="44" h="96">
                <a:moveTo>
                  <a:pt x="0" y="96"/>
                </a:moveTo>
                <a:lnTo>
                  <a:pt x="0" y="44"/>
                </a:lnTo>
                <a:lnTo>
                  <a:pt x="44" y="0"/>
                </a:lnTo>
                <a:lnTo>
                  <a:pt x="44" y="54"/>
                </a:lnTo>
                <a:lnTo>
                  <a:pt x="0" y="96"/>
                </a:lnTo>
              </a:path>
            </a:pathLst>
          </a:custGeom>
          <a:solidFill>
            <a:srgbClr val="80804D"/>
          </a:solidFill>
          <a:ln w="9525" cap="flat" cmpd="sng">
            <a:noFill/>
            <a:prstDash val="solid"/>
            <a:miter lim="800000"/>
            <a:headEnd type="none" w="med" len="med"/>
            <a:tailEnd type="none" w="med" len="med"/>
          </a:ln>
          <a:effectLst/>
        </p:spPr>
        <p:txBody>
          <a:bodyPr/>
          <a:lstStyle/>
          <a:p>
            <a:endParaRPr lang="sl-SI"/>
          </a:p>
        </p:txBody>
      </p:sp>
      <p:sp>
        <p:nvSpPr>
          <p:cNvPr id="146546" name="Freeform 114"/>
          <p:cNvSpPr>
            <a:spLocks/>
          </p:cNvSpPr>
          <p:nvPr/>
        </p:nvSpPr>
        <p:spPr bwMode="auto">
          <a:xfrm>
            <a:off x="2767013" y="4900613"/>
            <a:ext cx="201612" cy="106362"/>
          </a:xfrm>
          <a:custGeom>
            <a:avLst/>
            <a:gdLst/>
            <a:ahLst/>
            <a:cxnLst>
              <a:cxn ang="0">
                <a:pos x="0" y="54"/>
              </a:cxn>
              <a:cxn ang="0">
                <a:pos x="0" y="0"/>
              </a:cxn>
              <a:cxn ang="0">
                <a:pos x="138" y="15"/>
              </a:cxn>
              <a:cxn ang="0">
                <a:pos x="138" y="67"/>
              </a:cxn>
              <a:cxn ang="0">
                <a:pos x="0" y="54"/>
              </a:cxn>
            </a:cxnLst>
            <a:rect l="0" t="0" r="r" b="b"/>
            <a:pathLst>
              <a:path w="138" h="67">
                <a:moveTo>
                  <a:pt x="0" y="54"/>
                </a:moveTo>
                <a:lnTo>
                  <a:pt x="0" y="0"/>
                </a:lnTo>
                <a:lnTo>
                  <a:pt x="138" y="15"/>
                </a:lnTo>
                <a:lnTo>
                  <a:pt x="138" y="67"/>
                </a:lnTo>
                <a:lnTo>
                  <a:pt x="0" y="54"/>
                </a:lnTo>
                <a:close/>
              </a:path>
            </a:pathLst>
          </a:custGeom>
          <a:solidFill>
            <a:srgbClr val="FFFF66"/>
          </a:solidFill>
          <a:ln w="9525">
            <a:noFill/>
            <a:round/>
            <a:headEnd/>
            <a:tailEnd/>
          </a:ln>
        </p:spPr>
        <p:txBody>
          <a:bodyPr/>
          <a:lstStyle/>
          <a:p>
            <a:endParaRPr lang="sl-SI"/>
          </a:p>
        </p:txBody>
      </p:sp>
      <p:sp>
        <p:nvSpPr>
          <p:cNvPr id="146547" name="Freeform 115"/>
          <p:cNvSpPr>
            <a:spLocks/>
          </p:cNvSpPr>
          <p:nvPr/>
        </p:nvSpPr>
        <p:spPr bwMode="auto">
          <a:xfrm>
            <a:off x="2767013" y="4900613"/>
            <a:ext cx="201612" cy="106362"/>
          </a:xfrm>
          <a:custGeom>
            <a:avLst/>
            <a:gdLst/>
            <a:ahLst/>
            <a:cxnLst>
              <a:cxn ang="0">
                <a:pos x="0" y="54"/>
              </a:cxn>
              <a:cxn ang="0">
                <a:pos x="0" y="0"/>
              </a:cxn>
              <a:cxn ang="0">
                <a:pos x="138" y="15"/>
              </a:cxn>
              <a:cxn ang="0">
                <a:pos x="138" y="67"/>
              </a:cxn>
              <a:cxn ang="0">
                <a:pos x="0" y="54"/>
              </a:cxn>
            </a:cxnLst>
            <a:rect l="0" t="0" r="r" b="b"/>
            <a:pathLst>
              <a:path w="138" h="67">
                <a:moveTo>
                  <a:pt x="0" y="54"/>
                </a:moveTo>
                <a:lnTo>
                  <a:pt x="0" y="0"/>
                </a:lnTo>
                <a:lnTo>
                  <a:pt x="138" y="15"/>
                </a:lnTo>
                <a:lnTo>
                  <a:pt x="138" y="67"/>
                </a:lnTo>
                <a:lnTo>
                  <a:pt x="0" y="54"/>
                </a:lnTo>
              </a:path>
            </a:pathLst>
          </a:custGeom>
          <a:noFill/>
          <a:ln w="0" cap="sq">
            <a:solidFill>
              <a:srgbClr val="000000"/>
            </a:solidFill>
            <a:prstDash val="solid"/>
            <a:miter lim="800000"/>
            <a:headEnd/>
            <a:tailEnd/>
          </a:ln>
        </p:spPr>
        <p:txBody>
          <a:bodyPr/>
          <a:lstStyle/>
          <a:p>
            <a:endParaRPr lang="sl-SI"/>
          </a:p>
        </p:txBody>
      </p:sp>
      <p:sp>
        <p:nvSpPr>
          <p:cNvPr id="146548" name="Freeform 116"/>
          <p:cNvSpPr>
            <a:spLocks/>
          </p:cNvSpPr>
          <p:nvPr/>
        </p:nvSpPr>
        <p:spPr bwMode="auto">
          <a:xfrm>
            <a:off x="2767013" y="4830763"/>
            <a:ext cx="266700" cy="93662"/>
          </a:xfrm>
          <a:custGeom>
            <a:avLst/>
            <a:gdLst/>
            <a:ahLst/>
            <a:cxnLst>
              <a:cxn ang="0">
                <a:pos x="138" y="59"/>
              </a:cxn>
              <a:cxn ang="0">
                <a:pos x="182" y="15"/>
              </a:cxn>
              <a:cxn ang="0">
                <a:pos x="52" y="0"/>
              </a:cxn>
              <a:cxn ang="0">
                <a:pos x="0" y="44"/>
              </a:cxn>
              <a:cxn ang="0">
                <a:pos x="138" y="59"/>
              </a:cxn>
            </a:cxnLst>
            <a:rect l="0" t="0" r="r" b="b"/>
            <a:pathLst>
              <a:path w="182" h="59">
                <a:moveTo>
                  <a:pt x="138" y="59"/>
                </a:moveTo>
                <a:lnTo>
                  <a:pt x="182" y="15"/>
                </a:lnTo>
                <a:lnTo>
                  <a:pt x="52" y="0"/>
                </a:lnTo>
                <a:lnTo>
                  <a:pt x="0" y="44"/>
                </a:lnTo>
                <a:lnTo>
                  <a:pt x="138" y="59"/>
                </a:lnTo>
                <a:close/>
              </a:path>
            </a:pathLst>
          </a:custGeom>
          <a:solidFill>
            <a:srgbClr val="BFBF73"/>
          </a:solidFill>
          <a:ln w="9525" cap="flat" cmpd="sng">
            <a:noFill/>
            <a:prstDash val="solid"/>
            <a:round/>
            <a:headEnd type="none" w="med" len="med"/>
            <a:tailEnd type="none" w="med" len="med"/>
          </a:ln>
          <a:effectLst/>
        </p:spPr>
        <p:txBody>
          <a:bodyPr/>
          <a:lstStyle/>
          <a:p>
            <a:endParaRPr lang="sl-SI"/>
          </a:p>
        </p:txBody>
      </p:sp>
      <p:sp>
        <p:nvSpPr>
          <p:cNvPr id="146549" name="Freeform 117"/>
          <p:cNvSpPr>
            <a:spLocks/>
          </p:cNvSpPr>
          <p:nvPr/>
        </p:nvSpPr>
        <p:spPr bwMode="auto">
          <a:xfrm>
            <a:off x="2767013" y="4830763"/>
            <a:ext cx="266700" cy="93662"/>
          </a:xfrm>
          <a:custGeom>
            <a:avLst/>
            <a:gdLst/>
            <a:ahLst/>
            <a:cxnLst>
              <a:cxn ang="0">
                <a:pos x="138" y="59"/>
              </a:cxn>
              <a:cxn ang="0">
                <a:pos x="182" y="15"/>
              </a:cxn>
              <a:cxn ang="0">
                <a:pos x="52" y="0"/>
              </a:cxn>
              <a:cxn ang="0">
                <a:pos x="0" y="44"/>
              </a:cxn>
              <a:cxn ang="0">
                <a:pos x="138" y="59"/>
              </a:cxn>
            </a:cxnLst>
            <a:rect l="0" t="0" r="r" b="b"/>
            <a:pathLst>
              <a:path w="182" h="59">
                <a:moveTo>
                  <a:pt x="138" y="59"/>
                </a:moveTo>
                <a:lnTo>
                  <a:pt x="182" y="15"/>
                </a:lnTo>
                <a:lnTo>
                  <a:pt x="52" y="0"/>
                </a:lnTo>
                <a:lnTo>
                  <a:pt x="0" y="44"/>
                </a:lnTo>
                <a:lnTo>
                  <a:pt x="138" y="59"/>
                </a:lnTo>
              </a:path>
            </a:pathLst>
          </a:custGeom>
          <a:noFill/>
          <a:ln w="0" cap="sq">
            <a:solidFill>
              <a:srgbClr val="000000"/>
            </a:solidFill>
            <a:prstDash val="solid"/>
            <a:miter lim="800000"/>
            <a:headEnd/>
            <a:tailEnd/>
          </a:ln>
        </p:spPr>
        <p:txBody>
          <a:bodyPr/>
          <a:lstStyle/>
          <a:p>
            <a:endParaRPr lang="sl-SI"/>
          </a:p>
        </p:txBody>
      </p:sp>
      <p:sp>
        <p:nvSpPr>
          <p:cNvPr id="146550" name="Freeform 118"/>
          <p:cNvSpPr>
            <a:spLocks/>
          </p:cNvSpPr>
          <p:nvPr/>
        </p:nvSpPr>
        <p:spPr bwMode="auto">
          <a:xfrm>
            <a:off x="3468688" y="4956175"/>
            <a:ext cx="68262" cy="112713"/>
          </a:xfrm>
          <a:custGeom>
            <a:avLst/>
            <a:gdLst/>
            <a:ahLst/>
            <a:cxnLst>
              <a:cxn ang="0">
                <a:pos x="0" y="71"/>
              </a:cxn>
              <a:cxn ang="0">
                <a:pos x="0" y="42"/>
              </a:cxn>
              <a:cxn ang="0">
                <a:pos x="47" y="0"/>
              </a:cxn>
              <a:cxn ang="0">
                <a:pos x="47" y="26"/>
              </a:cxn>
              <a:cxn ang="0">
                <a:pos x="0" y="71"/>
              </a:cxn>
            </a:cxnLst>
            <a:rect l="0" t="0" r="r" b="b"/>
            <a:pathLst>
              <a:path w="47" h="71">
                <a:moveTo>
                  <a:pt x="0" y="71"/>
                </a:moveTo>
                <a:lnTo>
                  <a:pt x="0" y="42"/>
                </a:lnTo>
                <a:lnTo>
                  <a:pt x="47" y="0"/>
                </a:lnTo>
                <a:lnTo>
                  <a:pt x="47" y="26"/>
                </a:lnTo>
                <a:lnTo>
                  <a:pt x="0" y="71"/>
                </a:lnTo>
                <a:close/>
              </a:path>
            </a:pathLst>
          </a:custGeom>
          <a:solidFill>
            <a:srgbClr val="668066"/>
          </a:solidFill>
          <a:ln w="9525">
            <a:noFill/>
            <a:round/>
            <a:headEnd/>
            <a:tailEnd/>
          </a:ln>
        </p:spPr>
        <p:txBody>
          <a:bodyPr/>
          <a:lstStyle/>
          <a:p>
            <a:endParaRPr lang="sl-SI"/>
          </a:p>
        </p:txBody>
      </p:sp>
      <p:sp>
        <p:nvSpPr>
          <p:cNvPr id="146551" name="Freeform 119"/>
          <p:cNvSpPr>
            <a:spLocks/>
          </p:cNvSpPr>
          <p:nvPr/>
        </p:nvSpPr>
        <p:spPr bwMode="auto">
          <a:xfrm>
            <a:off x="3468688" y="4956175"/>
            <a:ext cx="68262" cy="112713"/>
          </a:xfrm>
          <a:custGeom>
            <a:avLst/>
            <a:gdLst/>
            <a:ahLst/>
            <a:cxnLst>
              <a:cxn ang="0">
                <a:pos x="0" y="71"/>
              </a:cxn>
              <a:cxn ang="0">
                <a:pos x="0" y="42"/>
              </a:cxn>
              <a:cxn ang="0">
                <a:pos x="47" y="0"/>
              </a:cxn>
              <a:cxn ang="0">
                <a:pos x="47" y="26"/>
              </a:cxn>
              <a:cxn ang="0">
                <a:pos x="0" y="71"/>
              </a:cxn>
            </a:cxnLst>
            <a:rect l="0" t="0" r="r" b="b"/>
            <a:pathLst>
              <a:path w="47" h="71">
                <a:moveTo>
                  <a:pt x="0" y="71"/>
                </a:moveTo>
                <a:lnTo>
                  <a:pt x="0" y="42"/>
                </a:lnTo>
                <a:lnTo>
                  <a:pt x="47" y="0"/>
                </a:lnTo>
                <a:lnTo>
                  <a:pt x="47" y="26"/>
                </a:lnTo>
                <a:lnTo>
                  <a:pt x="0" y="71"/>
                </a:lnTo>
              </a:path>
            </a:pathLst>
          </a:custGeom>
          <a:solidFill>
            <a:srgbClr val="80804D"/>
          </a:solidFill>
          <a:ln w="9525" cap="flat" cmpd="sng">
            <a:noFill/>
            <a:prstDash val="solid"/>
            <a:miter lim="800000"/>
            <a:headEnd type="none" w="med" len="med"/>
            <a:tailEnd type="none" w="med" len="med"/>
          </a:ln>
          <a:effectLst/>
        </p:spPr>
        <p:txBody>
          <a:bodyPr/>
          <a:lstStyle/>
          <a:p>
            <a:endParaRPr lang="sl-SI"/>
          </a:p>
        </p:txBody>
      </p:sp>
      <p:sp>
        <p:nvSpPr>
          <p:cNvPr id="146552" name="Freeform 120"/>
          <p:cNvSpPr>
            <a:spLocks/>
          </p:cNvSpPr>
          <p:nvPr/>
        </p:nvSpPr>
        <p:spPr bwMode="auto">
          <a:xfrm>
            <a:off x="3265488" y="5000625"/>
            <a:ext cx="203200" cy="68263"/>
          </a:xfrm>
          <a:custGeom>
            <a:avLst/>
            <a:gdLst/>
            <a:ahLst/>
            <a:cxnLst>
              <a:cxn ang="0">
                <a:pos x="0" y="27"/>
              </a:cxn>
              <a:cxn ang="0">
                <a:pos x="0" y="0"/>
              </a:cxn>
              <a:cxn ang="0">
                <a:pos x="138" y="16"/>
              </a:cxn>
              <a:cxn ang="0">
                <a:pos x="138" y="43"/>
              </a:cxn>
              <a:cxn ang="0">
                <a:pos x="0" y="27"/>
              </a:cxn>
            </a:cxnLst>
            <a:rect l="0" t="0" r="r" b="b"/>
            <a:pathLst>
              <a:path w="138" h="43">
                <a:moveTo>
                  <a:pt x="0" y="27"/>
                </a:moveTo>
                <a:lnTo>
                  <a:pt x="0" y="0"/>
                </a:lnTo>
                <a:lnTo>
                  <a:pt x="138" y="16"/>
                </a:lnTo>
                <a:lnTo>
                  <a:pt x="138" y="43"/>
                </a:lnTo>
                <a:lnTo>
                  <a:pt x="0" y="27"/>
                </a:lnTo>
                <a:close/>
              </a:path>
            </a:pathLst>
          </a:custGeom>
          <a:solidFill>
            <a:srgbClr val="CCFFCC"/>
          </a:solidFill>
          <a:ln w="9525">
            <a:noFill/>
            <a:round/>
            <a:headEnd/>
            <a:tailEnd/>
          </a:ln>
        </p:spPr>
        <p:txBody>
          <a:bodyPr/>
          <a:lstStyle/>
          <a:p>
            <a:endParaRPr lang="sl-SI"/>
          </a:p>
        </p:txBody>
      </p:sp>
      <p:sp>
        <p:nvSpPr>
          <p:cNvPr id="146553" name="Freeform 121"/>
          <p:cNvSpPr>
            <a:spLocks/>
          </p:cNvSpPr>
          <p:nvPr/>
        </p:nvSpPr>
        <p:spPr bwMode="auto">
          <a:xfrm>
            <a:off x="3265488" y="5000625"/>
            <a:ext cx="203200" cy="68263"/>
          </a:xfrm>
          <a:custGeom>
            <a:avLst/>
            <a:gdLst/>
            <a:ahLst/>
            <a:cxnLst>
              <a:cxn ang="0">
                <a:pos x="0" y="27"/>
              </a:cxn>
              <a:cxn ang="0">
                <a:pos x="0" y="0"/>
              </a:cxn>
              <a:cxn ang="0">
                <a:pos x="138" y="16"/>
              </a:cxn>
              <a:cxn ang="0">
                <a:pos x="138" y="43"/>
              </a:cxn>
              <a:cxn ang="0">
                <a:pos x="0" y="27"/>
              </a:cxn>
            </a:cxnLst>
            <a:rect l="0" t="0" r="r" b="b"/>
            <a:pathLst>
              <a:path w="138" h="43">
                <a:moveTo>
                  <a:pt x="0" y="27"/>
                </a:moveTo>
                <a:lnTo>
                  <a:pt x="0" y="0"/>
                </a:lnTo>
                <a:lnTo>
                  <a:pt x="138" y="16"/>
                </a:lnTo>
                <a:lnTo>
                  <a:pt x="138" y="43"/>
                </a:lnTo>
                <a:lnTo>
                  <a:pt x="0" y="27"/>
                </a:lnTo>
              </a:path>
            </a:pathLst>
          </a:custGeom>
          <a:solidFill>
            <a:srgbClr val="FFFF66"/>
          </a:solidFill>
          <a:ln w="0" cap="sq">
            <a:solidFill>
              <a:srgbClr val="000000"/>
            </a:solidFill>
            <a:prstDash val="solid"/>
            <a:miter lim="800000"/>
            <a:headEnd/>
            <a:tailEnd/>
          </a:ln>
        </p:spPr>
        <p:txBody>
          <a:bodyPr/>
          <a:lstStyle/>
          <a:p>
            <a:endParaRPr lang="sl-SI"/>
          </a:p>
        </p:txBody>
      </p:sp>
      <p:sp>
        <p:nvSpPr>
          <p:cNvPr id="146554" name="Freeform 122"/>
          <p:cNvSpPr>
            <a:spLocks/>
          </p:cNvSpPr>
          <p:nvPr/>
        </p:nvSpPr>
        <p:spPr bwMode="auto">
          <a:xfrm>
            <a:off x="3265488" y="4930775"/>
            <a:ext cx="271462" cy="92075"/>
          </a:xfrm>
          <a:custGeom>
            <a:avLst/>
            <a:gdLst/>
            <a:ahLst/>
            <a:cxnLst>
              <a:cxn ang="0">
                <a:pos x="138" y="58"/>
              </a:cxn>
              <a:cxn ang="0">
                <a:pos x="185" y="16"/>
              </a:cxn>
              <a:cxn ang="0">
                <a:pos x="46" y="0"/>
              </a:cxn>
              <a:cxn ang="0">
                <a:pos x="0" y="42"/>
              </a:cxn>
              <a:cxn ang="0">
                <a:pos x="138" y="58"/>
              </a:cxn>
            </a:cxnLst>
            <a:rect l="0" t="0" r="r" b="b"/>
            <a:pathLst>
              <a:path w="185" h="58">
                <a:moveTo>
                  <a:pt x="138" y="58"/>
                </a:moveTo>
                <a:lnTo>
                  <a:pt x="185" y="16"/>
                </a:lnTo>
                <a:lnTo>
                  <a:pt x="46" y="0"/>
                </a:lnTo>
                <a:lnTo>
                  <a:pt x="0" y="42"/>
                </a:lnTo>
                <a:lnTo>
                  <a:pt x="138" y="58"/>
                </a:lnTo>
                <a:close/>
              </a:path>
            </a:pathLst>
          </a:custGeom>
          <a:solidFill>
            <a:srgbClr val="BFBF73"/>
          </a:solidFill>
          <a:ln w="9525" cap="flat" cmpd="sng">
            <a:noFill/>
            <a:prstDash val="solid"/>
            <a:round/>
            <a:headEnd type="none" w="med" len="med"/>
            <a:tailEnd type="none" w="med" len="med"/>
          </a:ln>
          <a:effectLst/>
        </p:spPr>
        <p:txBody>
          <a:bodyPr/>
          <a:lstStyle/>
          <a:p>
            <a:endParaRPr lang="sl-SI"/>
          </a:p>
        </p:txBody>
      </p:sp>
      <p:sp>
        <p:nvSpPr>
          <p:cNvPr id="146555" name="Freeform 123"/>
          <p:cNvSpPr>
            <a:spLocks/>
          </p:cNvSpPr>
          <p:nvPr/>
        </p:nvSpPr>
        <p:spPr bwMode="auto">
          <a:xfrm>
            <a:off x="3265488" y="4930775"/>
            <a:ext cx="271462" cy="92075"/>
          </a:xfrm>
          <a:custGeom>
            <a:avLst/>
            <a:gdLst/>
            <a:ahLst/>
            <a:cxnLst>
              <a:cxn ang="0">
                <a:pos x="138" y="58"/>
              </a:cxn>
              <a:cxn ang="0">
                <a:pos x="185" y="16"/>
              </a:cxn>
              <a:cxn ang="0">
                <a:pos x="46" y="0"/>
              </a:cxn>
              <a:cxn ang="0">
                <a:pos x="0" y="42"/>
              </a:cxn>
              <a:cxn ang="0">
                <a:pos x="138" y="58"/>
              </a:cxn>
            </a:cxnLst>
            <a:rect l="0" t="0" r="r" b="b"/>
            <a:pathLst>
              <a:path w="185" h="58">
                <a:moveTo>
                  <a:pt x="138" y="58"/>
                </a:moveTo>
                <a:lnTo>
                  <a:pt x="185" y="16"/>
                </a:lnTo>
                <a:lnTo>
                  <a:pt x="46" y="0"/>
                </a:lnTo>
                <a:lnTo>
                  <a:pt x="0" y="42"/>
                </a:lnTo>
                <a:lnTo>
                  <a:pt x="138" y="58"/>
                </a:lnTo>
              </a:path>
            </a:pathLst>
          </a:custGeom>
          <a:noFill/>
          <a:ln w="0" cap="sq">
            <a:solidFill>
              <a:srgbClr val="000000"/>
            </a:solidFill>
            <a:prstDash val="solid"/>
            <a:miter lim="800000"/>
            <a:headEnd/>
            <a:tailEnd/>
          </a:ln>
        </p:spPr>
        <p:txBody>
          <a:bodyPr/>
          <a:lstStyle/>
          <a:p>
            <a:endParaRPr lang="sl-SI"/>
          </a:p>
        </p:txBody>
      </p:sp>
      <p:sp>
        <p:nvSpPr>
          <p:cNvPr id="146556" name="Freeform 124"/>
          <p:cNvSpPr>
            <a:spLocks/>
          </p:cNvSpPr>
          <p:nvPr/>
        </p:nvSpPr>
        <p:spPr bwMode="auto">
          <a:xfrm>
            <a:off x="3990975" y="5037138"/>
            <a:ext cx="63500" cy="92075"/>
          </a:xfrm>
          <a:custGeom>
            <a:avLst/>
            <a:gdLst/>
            <a:ahLst/>
            <a:cxnLst>
              <a:cxn ang="0">
                <a:pos x="0" y="58"/>
              </a:cxn>
              <a:cxn ang="0">
                <a:pos x="0" y="45"/>
              </a:cxn>
              <a:cxn ang="0">
                <a:pos x="43" y="0"/>
              </a:cxn>
              <a:cxn ang="0">
                <a:pos x="37" y="14"/>
              </a:cxn>
              <a:cxn ang="0">
                <a:pos x="0" y="58"/>
              </a:cxn>
            </a:cxnLst>
            <a:rect l="0" t="0" r="r" b="b"/>
            <a:pathLst>
              <a:path w="43" h="58">
                <a:moveTo>
                  <a:pt x="0" y="58"/>
                </a:moveTo>
                <a:lnTo>
                  <a:pt x="0" y="45"/>
                </a:lnTo>
                <a:lnTo>
                  <a:pt x="43" y="0"/>
                </a:lnTo>
                <a:lnTo>
                  <a:pt x="37" y="14"/>
                </a:lnTo>
                <a:lnTo>
                  <a:pt x="0" y="58"/>
                </a:lnTo>
                <a:close/>
              </a:path>
            </a:pathLst>
          </a:custGeom>
          <a:solidFill>
            <a:srgbClr val="668066"/>
          </a:solidFill>
          <a:ln w="9525">
            <a:noFill/>
            <a:round/>
            <a:headEnd/>
            <a:tailEnd/>
          </a:ln>
        </p:spPr>
        <p:txBody>
          <a:bodyPr/>
          <a:lstStyle/>
          <a:p>
            <a:endParaRPr lang="sl-SI"/>
          </a:p>
        </p:txBody>
      </p:sp>
      <p:sp>
        <p:nvSpPr>
          <p:cNvPr id="146557" name="Freeform 125"/>
          <p:cNvSpPr>
            <a:spLocks/>
          </p:cNvSpPr>
          <p:nvPr/>
        </p:nvSpPr>
        <p:spPr bwMode="auto">
          <a:xfrm>
            <a:off x="3990975" y="5037138"/>
            <a:ext cx="63500" cy="92075"/>
          </a:xfrm>
          <a:custGeom>
            <a:avLst/>
            <a:gdLst/>
            <a:ahLst/>
            <a:cxnLst>
              <a:cxn ang="0">
                <a:pos x="0" y="58"/>
              </a:cxn>
              <a:cxn ang="0">
                <a:pos x="0" y="45"/>
              </a:cxn>
              <a:cxn ang="0">
                <a:pos x="43" y="0"/>
              </a:cxn>
              <a:cxn ang="0">
                <a:pos x="37" y="14"/>
              </a:cxn>
              <a:cxn ang="0">
                <a:pos x="0" y="58"/>
              </a:cxn>
            </a:cxnLst>
            <a:rect l="0" t="0" r="r" b="b"/>
            <a:pathLst>
              <a:path w="43" h="58">
                <a:moveTo>
                  <a:pt x="0" y="58"/>
                </a:moveTo>
                <a:lnTo>
                  <a:pt x="0" y="45"/>
                </a:lnTo>
                <a:lnTo>
                  <a:pt x="43" y="0"/>
                </a:lnTo>
                <a:lnTo>
                  <a:pt x="37" y="14"/>
                </a:lnTo>
                <a:lnTo>
                  <a:pt x="0" y="58"/>
                </a:lnTo>
              </a:path>
            </a:pathLst>
          </a:custGeom>
          <a:solidFill>
            <a:srgbClr val="80804D"/>
          </a:solidFill>
          <a:ln w="9525" cap="flat" cmpd="sng">
            <a:noFill/>
            <a:prstDash val="solid"/>
            <a:miter lim="800000"/>
            <a:headEnd type="none" w="med" len="med"/>
            <a:tailEnd type="none" w="med" len="med"/>
          </a:ln>
          <a:effectLst/>
        </p:spPr>
        <p:txBody>
          <a:bodyPr/>
          <a:lstStyle/>
          <a:p>
            <a:endParaRPr lang="sl-SI"/>
          </a:p>
        </p:txBody>
      </p:sp>
      <p:sp>
        <p:nvSpPr>
          <p:cNvPr id="146558" name="Freeform 126"/>
          <p:cNvSpPr>
            <a:spLocks/>
          </p:cNvSpPr>
          <p:nvPr/>
        </p:nvSpPr>
        <p:spPr bwMode="auto">
          <a:xfrm>
            <a:off x="3783013" y="5083175"/>
            <a:ext cx="207962" cy="46038"/>
          </a:xfrm>
          <a:custGeom>
            <a:avLst/>
            <a:gdLst/>
            <a:ahLst/>
            <a:cxnLst>
              <a:cxn ang="0">
                <a:pos x="0" y="16"/>
              </a:cxn>
              <a:cxn ang="0">
                <a:pos x="0" y="0"/>
              </a:cxn>
              <a:cxn ang="0">
                <a:pos x="142" y="16"/>
              </a:cxn>
              <a:cxn ang="0">
                <a:pos x="142" y="29"/>
              </a:cxn>
              <a:cxn ang="0">
                <a:pos x="0" y="16"/>
              </a:cxn>
            </a:cxnLst>
            <a:rect l="0" t="0" r="r" b="b"/>
            <a:pathLst>
              <a:path w="142" h="29">
                <a:moveTo>
                  <a:pt x="0" y="16"/>
                </a:moveTo>
                <a:lnTo>
                  <a:pt x="0" y="0"/>
                </a:lnTo>
                <a:lnTo>
                  <a:pt x="142" y="16"/>
                </a:lnTo>
                <a:lnTo>
                  <a:pt x="142" y="29"/>
                </a:lnTo>
                <a:lnTo>
                  <a:pt x="0" y="16"/>
                </a:lnTo>
                <a:close/>
              </a:path>
            </a:pathLst>
          </a:custGeom>
          <a:solidFill>
            <a:srgbClr val="CCFFCC"/>
          </a:solidFill>
          <a:ln w="9525">
            <a:noFill/>
            <a:round/>
            <a:headEnd/>
            <a:tailEnd/>
          </a:ln>
        </p:spPr>
        <p:txBody>
          <a:bodyPr/>
          <a:lstStyle/>
          <a:p>
            <a:endParaRPr lang="sl-SI"/>
          </a:p>
        </p:txBody>
      </p:sp>
      <p:sp>
        <p:nvSpPr>
          <p:cNvPr id="146559" name="Freeform 127"/>
          <p:cNvSpPr>
            <a:spLocks/>
          </p:cNvSpPr>
          <p:nvPr/>
        </p:nvSpPr>
        <p:spPr bwMode="auto">
          <a:xfrm>
            <a:off x="3783013" y="5083175"/>
            <a:ext cx="207962" cy="46038"/>
          </a:xfrm>
          <a:custGeom>
            <a:avLst/>
            <a:gdLst/>
            <a:ahLst/>
            <a:cxnLst>
              <a:cxn ang="0">
                <a:pos x="0" y="16"/>
              </a:cxn>
              <a:cxn ang="0">
                <a:pos x="0" y="0"/>
              </a:cxn>
              <a:cxn ang="0">
                <a:pos x="142" y="16"/>
              </a:cxn>
              <a:cxn ang="0">
                <a:pos x="142" y="29"/>
              </a:cxn>
              <a:cxn ang="0">
                <a:pos x="0" y="16"/>
              </a:cxn>
            </a:cxnLst>
            <a:rect l="0" t="0" r="r" b="b"/>
            <a:pathLst>
              <a:path w="142" h="29">
                <a:moveTo>
                  <a:pt x="0" y="16"/>
                </a:moveTo>
                <a:lnTo>
                  <a:pt x="0" y="0"/>
                </a:lnTo>
                <a:lnTo>
                  <a:pt x="142" y="16"/>
                </a:lnTo>
                <a:lnTo>
                  <a:pt x="142" y="29"/>
                </a:lnTo>
                <a:lnTo>
                  <a:pt x="0" y="16"/>
                </a:lnTo>
              </a:path>
            </a:pathLst>
          </a:custGeom>
          <a:solidFill>
            <a:srgbClr val="FFFF66"/>
          </a:solidFill>
          <a:ln w="0" cap="sq">
            <a:solidFill>
              <a:srgbClr val="000000"/>
            </a:solidFill>
            <a:prstDash val="solid"/>
            <a:miter lim="800000"/>
            <a:headEnd/>
            <a:tailEnd/>
          </a:ln>
        </p:spPr>
        <p:txBody>
          <a:bodyPr/>
          <a:lstStyle/>
          <a:p>
            <a:endParaRPr lang="sl-SI"/>
          </a:p>
        </p:txBody>
      </p:sp>
      <p:sp>
        <p:nvSpPr>
          <p:cNvPr id="146560" name="Freeform 128"/>
          <p:cNvSpPr>
            <a:spLocks/>
          </p:cNvSpPr>
          <p:nvPr/>
        </p:nvSpPr>
        <p:spPr bwMode="auto">
          <a:xfrm>
            <a:off x="3783013" y="5013325"/>
            <a:ext cx="271462" cy="95250"/>
          </a:xfrm>
          <a:custGeom>
            <a:avLst/>
            <a:gdLst/>
            <a:ahLst/>
            <a:cxnLst>
              <a:cxn ang="0">
                <a:pos x="144" y="60"/>
              </a:cxn>
              <a:cxn ang="0">
                <a:pos x="185" y="15"/>
              </a:cxn>
              <a:cxn ang="0">
                <a:pos x="41" y="0"/>
              </a:cxn>
              <a:cxn ang="0">
                <a:pos x="0" y="44"/>
              </a:cxn>
              <a:cxn ang="0">
                <a:pos x="144" y="60"/>
              </a:cxn>
            </a:cxnLst>
            <a:rect l="0" t="0" r="r" b="b"/>
            <a:pathLst>
              <a:path w="185" h="60">
                <a:moveTo>
                  <a:pt x="144" y="60"/>
                </a:moveTo>
                <a:lnTo>
                  <a:pt x="185" y="15"/>
                </a:lnTo>
                <a:lnTo>
                  <a:pt x="41" y="0"/>
                </a:lnTo>
                <a:lnTo>
                  <a:pt x="0" y="44"/>
                </a:lnTo>
                <a:lnTo>
                  <a:pt x="144" y="60"/>
                </a:lnTo>
                <a:close/>
              </a:path>
            </a:pathLst>
          </a:custGeom>
          <a:solidFill>
            <a:srgbClr val="BFBF73"/>
          </a:solidFill>
          <a:ln w="9525" cap="flat" cmpd="sng">
            <a:noFill/>
            <a:prstDash val="solid"/>
            <a:round/>
            <a:headEnd type="none" w="med" len="med"/>
            <a:tailEnd type="none" w="med" len="med"/>
          </a:ln>
          <a:effectLst/>
        </p:spPr>
        <p:txBody>
          <a:bodyPr/>
          <a:lstStyle/>
          <a:p>
            <a:endParaRPr lang="sl-SI"/>
          </a:p>
        </p:txBody>
      </p:sp>
      <p:sp>
        <p:nvSpPr>
          <p:cNvPr id="146561" name="Freeform 129"/>
          <p:cNvSpPr>
            <a:spLocks/>
          </p:cNvSpPr>
          <p:nvPr/>
        </p:nvSpPr>
        <p:spPr bwMode="auto">
          <a:xfrm>
            <a:off x="3783013" y="5013325"/>
            <a:ext cx="271462" cy="95250"/>
          </a:xfrm>
          <a:custGeom>
            <a:avLst/>
            <a:gdLst/>
            <a:ahLst/>
            <a:cxnLst>
              <a:cxn ang="0">
                <a:pos x="144" y="60"/>
              </a:cxn>
              <a:cxn ang="0">
                <a:pos x="185" y="15"/>
              </a:cxn>
              <a:cxn ang="0">
                <a:pos x="41" y="0"/>
              </a:cxn>
              <a:cxn ang="0">
                <a:pos x="0" y="44"/>
              </a:cxn>
              <a:cxn ang="0">
                <a:pos x="144" y="60"/>
              </a:cxn>
            </a:cxnLst>
            <a:rect l="0" t="0" r="r" b="b"/>
            <a:pathLst>
              <a:path w="185" h="60">
                <a:moveTo>
                  <a:pt x="144" y="60"/>
                </a:moveTo>
                <a:lnTo>
                  <a:pt x="185" y="15"/>
                </a:lnTo>
                <a:lnTo>
                  <a:pt x="41" y="0"/>
                </a:lnTo>
                <a:lnTo>
                  <a:pt x="0" y="44"/>
                </a:lnTo>
                <a:lnTo>
                  <a:pt x="144" y="60"/>
                </a:lnTo>
              </a:path>
            </a:pathLst>
          </a:custGeom>
          <a:noFill/>
          <a:ln w="0" cap="sq">
            <a:solidFill>
              <a:srgbClr val="000000"/>
            </a:solidFill>
            <a:prstDash val="solid"/>
            <a:miter lim="800000"/>
            <a:headEnd/>
            <a:tailEnd/>
          </a:ln>
        </p:spPr>
        <p:txBody>
          <a:bodyPr/>
          <a:lstStyle/>
          <a:p>
            <a:endParaRPr lang="sl-SI"/>
          </a:p>
        </p:txBody>
      </p:sp>
      <p:sp>
        <p:nvSpPr>
          <p:cNvPr id="146562" name="Freeform 130"/>
          <p:cNvSpPr>
            <a:spLocks/>
          </p:cNvSpPr>
          <p:nvPr/>
        </p:nvSpPr>
        <p:spPr bwMode="auto">
          <a:xfrm>
            <a:off x="4306888" y="5099050"/>
            <a:ext cx="269875" cy="96838"/>
          </a:xfrm>
          <a:custGeom>
            <a:avLst/>
            <a:gdLst/>
            <a:ahLst/>
            <a:cxnLst>
              <a:cxn ang="0">
                <a:pos x="148" y="61"/>
              </a:cxn>
              <a:cxn ang="0">
                <a:pos x="184" y="15"/>
              </a:cxn>
              <a:cxn ang="0">
                <a:pos x="37" y="0"/>
              </a:cxn>
              <a:cxn ang="0">
                <a:pos x="0" y="42"/>
              </a:cxn>
              <a:cxn ang="0">
                <a:pos x="148" y="61"/>
              </a:cxn>
            </a:cxnLst>
            <a:rect l="0" t="0" r="r" b="b"/>
            <a:pathLst>
              <a:path w="184" h="61">
                <a:moveTo>
                  <a:pt x="148" y="61"/>
                </a:moveTo>
                <a:lnTo>
                  <a:pt x="184" y="15"/>
                </a:lnTo>
                <a:lnTo>
                  <a:pt x="37" y="0"/>
                </a:lnTo>
                <a:lnTo>
                  <a:pt x="0" y="42"/>
                </a:lnTo>
                <a:lnTo>
                  <a:pt x="148" y="61"/>
                </a:lnTo>
                <a:close/>
              </a:path>
            </a:pathLst>
          </a:custGeom>
          <a:solidFill>
            <a:srgbClr val="BFBF73"/>
          </a:solidFill>
          <a:ln w="9525" cap="flat" cmpd="sng">
            <a:noFill/>
            <a:prstDash val="solid"/>
            <a:round/>
            <a:headEnd type="none" w="med" len="med"/>
            <a:tailEnd type="none" w="med" len="med"/>
          </a:ln>
          <a:effectLst/>
        </p:spPr>
        <p:txBody>
          <a:bodyPr/>
          <a:lstStyle/>
          <a:p>
            <a:endParaRPr lang="sl-SI"/>
          </a:p>
        </p:txBody>
      </p:sp>
      <p:sp>
        <p:nvSpPr>
          <p:cNvPr id="146563" name="Freeform 131"/>
          <p:cNvSpPr>
            <a:spLocks/>
          </p:cNvSpPr>
          <p:nvPr/>
        </p:nvSpPr>
        <p:spPr bwMode="auto">
          <a:xfrm>
            <a:off x="4306888" y="5099050"/>
            <a:ext cx="269875" cy="96838"/>
          </a:xfrm>
          <a:custGeom>
            <a:avLst/>
            <a:gdLst/>
            <a:ahLst/>
            <a:cxnLst>
              <a:cxn ang="0">
                <a:pos x="148" y="61"/>
              </a:cxn>
              <a:cxn ang="0">
                <a:pos x="184" y="15"/>
              </a:cxn>
              <a:cxn ang="0">
                <a:pos x="37" y="0"/>
              </a:cxn>
              <a:cxn ang="0">
                <a:pos x="0" y="42"/>
              </a:cxn>
              <a:cxn ang="0">
                <a:pos x="148" y="61"/>
              </a:cxn>
            </a:cxnLst>
            <a:rect l="0" t="0" r="r" b="b"/>
            <a:pathLst>
              <a:path w="184" h="61">
                <a:moveTo>
                  <a:pt x="148" y="61"/>
                </a:moveTo>
                <a:lnTo>
                  <a:pt x="184" y="15"/>
                </a:lnTo>
                <a:lnTo>
                  <a:pt x="37" y="0"/>
                </a:lnTo>
                <a:lnTo>
                  <a:pt x="0" y="42"/>
                </a:lnTo>
                <a:lnTo>
                  <a:pt x="148" y="61"/>
                </a:lnTo>
              </a:path>
            </a:pathLst>
          </a:custGeom>
          <a:noFill/>
          <a:ln w="0" cap="sq">
            <a:solidFill>
              <a:srgbClr val="000000"/>
            </a:solidFill>
            <a:prstDash val="solid"/>
            <a:miter lim="800000"/>
            <a:headEnd/>
            <a:tailEnd/>
          </a:ln>
        </p:spPr>
        <p:txBody>
          <a:bodyPr/>
          <a:lstStyle/>
          <a:p>
            <a:endParaRPr lang="sl-SI"/>
          </a:p>
        </p:txBody>
      </p:sp>
      <p:sp>
        <p:nvSpPr>
          <p:cNvPr id="146564" name="Freeform 132"/>
          <p:cNvSpPr>
            <a:spLocks/>
          </p:cNvSpPr>
          <p:nvPr/>
        </p:nvSpPr>
        <p:spPr bwMode="auto">
          <a:xfrm>
            <a:off x="1771650" y="4970463"/>
            <a:ext cx="88900" cy="88900"/>
          </a:xfrm>
          <a:custGeom>
            <a:avLst/>
            <a:gdLst/>
            <a:ahLst/>
            <a:cxnLst>
              <a:cxn ang="0">
                <a:pos x="0" y="56"/>
              </a:cxn>
              <a:cxn ang="0">
                <a:pos x="0" y="46"/>
              </a:cxn>
              <a:cxn ang="0">
                <a:pos x="61" y="0"/>
              </a:cxn>
              <a:cxn ang="0">
                <a:pos x="61" y="14"/>
              </a:cxn>
              <a:cxn ang="0">
                <a:pos x="0" y="56"/>
              </a:cxn>
            </a:cxnLst>
            <a:rect l="0" t="0" r="r" b="b"/>
            <a:pathLst>
              <a:path w="61" h="56">
                <a:moveTo>
                  <a:pt x="0" y="56"/>
                </a:moveTo>
                <a:lnTo>
                  <a:pt x="0" y="46"/>
                </a:lnTo>
                <a:lnTo>
                  <a:pt x="61" y="0"/>
                </a:lnTo>
                <a:lnTo>
                  <a:pt x="61" y="14"/>
                </a:lnTo>
                <a:lnTo>
                  <a:pt x="0" y="56"/>
                </a:lnTo>
                <a:close/>
              </a:path>
            </a:pathLst>
          </a:custGeom>
          <a:solidFill>
            <a:srgbClr val="803300"/>
          </a:solidFill>
          <a:ln w="9525">
            <a:noFill/>
            <a:round/>
            <a:headEnd/>
            <a:tailEnd/>
          </a:ln>
        </p:spPr>
        <p:txBody>
          <a:bodyPr/>
          <a:lstStyle/>
          <a:p>
            <a:endParaRPr lang="sl-SI"/>
          </a:p>
        </p:txBody>
      </p:sp>
      <p:sp>
        <p:nvSpPr>
          <p:cNvPr id="146565" name="Freeform 133"/>
          <p:cNvSpPr>
            <a:spLocks/>
          </p:cNvSpPr>
          <p:nvPr/>
        </p:nvSpPr>
        <p:spPr bwMode="auto">
          <a:xfrm>
            <a:off x="1771650" y="4970463"/>
            <a:ext cx="88900" cy="88900"/>
          </a:xfrm>
          <a:custGeom>
            <a:avLst/>
            <a:gdLst/>
            <a:ahLst/>
            <a:cxnLst>
              <a:cxn ang="0">
                <a:pos x="0" y="56"/>
              </a:cxn>
              <a:cxn ang="0">
                <a:pos x="0" y="46"/>
              </a:cxn>
              <a:cxn ang="0">
                <a:pos x="61" y="0"/>
              </a:cxn>
              <a:cxn ang="0">
                <a:pos x="61" y="14"/>
              </a:cxn>
              <a:cxn ang="0">
                <a:pos x="0" y="56"/>
              </a:cxn>
            </a:cxnLst>
            <a:rect l="0" t="0" r="r" b="b"/>
            <a:pathLst>
              <a:path w="61" h="56">
                <a:moveTo>
                  <a:pt x="0" y="56"/>
                </a:moveTo>
                <a:lnTo>
                  <a:pt x="0" y="46"/>
                </a:lnTo>
                <a:lnTo>
                  <a:pt x="61" y="0"/>
                </a:lnTo>
                <a:lnTo>
                  <a:pt x="61" y="14"/>
                </a:lnTo>
                <a:lnTo>
                  <a:pt x="0" y="56"/>
                </a:lnTo>
              </a:path>
            </a:pathLst>
          </a:custGeom>
          <a:noFill/>
          <a:ln w="0" cap="sq">
            <a:solidFill>
              <a:srgbClr val="000000"/>
            </a:solidFill>
            <a:prstDash val="solid"/>
            <a:miter lim="800000"/>
            <a:headEnd/>
            <a:tailEnd/>
          </a:ln>
        </p:spPr>
        <p:txBody>
          <a:bodyPr/>
          <a:lstStyle/>
          <a:p>
            <a:endParaRPr lang="sl-SI"/>
          </a:p>
        </p:txBody>
      </p:sp>
      <p:sp>
        <p:nvSpPr>
          <p:cNvPr id="146566" name="Freeform 134"/>
          <p:cNvSpPr>
            <a:spLocks/>
          </p:cNvSpPr>
          <p:nvPr/>
        </p:nvSpPr>
        <p:spPr bwMode="auto">
          <a:xfrm>
            <a:off x="1576388" y="5013325"/>
            <a:ext cx="195262" cy="46038"/>
          </a:xfrm>
          <a:custGeom>
            <a:avLst/>
            <a:gdLst/>
            <a:ahLst/>
            <a:cxnLst>
              <a:cxn ang="0">
                <a:pos x="0" y="15"/>
              </a:cxn>
              <a:cxn ang="0">
                <a:pos x="0" y="0"/>
              </a:cxn>
              <a:cxn ang="0">
                <a:pos x="133" y="19"/>
              </a:cxn>
              <a:cxn ang="0">
                <a:pos x="133" y="29"/>
              </a:cxn>
              <a:cxn ang="0">
                <a:pos x="0" y="15"/>
              </a:cxn>
            </a:cxnLst>
            <a:rect l="0" t="0" r="r" b="b"/>
            <a:pathLst>
              <a:path w="133" h="29">
                <a:moveTo>
                  <a:pt x="0" y="15"/>
                </a:moveTo>
                <a:lnTo>
                  <a:pt x="0" y="0"/>
                </a:lnTo>
                <a:lnTo>
                  <a:pt x="133" y="19"/>
                </a:lnTo>
                <a:lnTo>
                  <a:pt x="133" y="29"/>
                </a:lnTo>
                <a:lnTo>
                  <a:pt x="0" y="15"/>
                </a:lnTo>
                <a:close/>
              </a:path>
            </a:pathLst>
          </a:custGeom>
          <a:solidFill>
            <a:srgbClr val="FF6600"/>
          </a:solidFill>
          <a:ln w="9525">
            <a:noFill/>
            <a:round/>
            <a:headEnd/>
            <a:tailEnd/>
          </a:ln>
        </p:spPr>
        <p:txBody>
          <a:bodyPr/>
          <a:lstStyle/>
          <a:p>
            <a:endParaRPr lang="sl-SI"/>
          </a:p>
        </p:txBody>
      </p:sp>
      <p:sp>
        <p:nvSpPr>
          <p:cNvPr id="146567" name="Freeform 135"/>
          <p:cNvSpPr>
            <a:spLocks/>
          </p:cNvSpPr>
          <p:nvPr/>
        </p:nvSpPr>
        <p:spPr bwMode="auto">
          <a:xfrm>
            <a:off x="1576388" y="5013325"/>
            <a:ext cx="195262" cy="46038"/>
          </a:xfrm>
          <a:custGeom>
            <a:avLst/>
            <a:gdLst/>
            <a:ahLst/>
            <a:cxnLst>
              <a:cxn ang="0">
                <a:pos x="0" y="15"/>
              </a:cxn>
              <a:cxn ang="0">
                <a:pos x="0" y="0"/>
              </a:cxn>
              <a:cxn ang="0">
                <a:pos x="133" y="19"/>
              </a:cxn>
              <a:cxn ang="0">
                <a:pos x="133" y="29"/>
              </a:cxn>
              <a:cxn ang="0">
                <a:pos x="0" y="15"/>
              </a:cxn>
            </a:cxnLst>
            <a:rect l="0" t="0" r="r" b="b"/>
            <a:pathLst>
              <a:path w="133" h="29">
                <a:moveTo>
                  <a:pt x="0" y="15"/>
                </a:moveTo>
                <a:lnTo>
                  <a:pt x="0" y="0"/>
                </a:lnTo>
                <a:lnTo>
                  <a:pt x="133" y="19"/>
                </a:lnTo>
                <a:lnTo>
                  <a:pt x="133" y="29"/>
                </a:lnTo>
                <a:lnTo>
                  <a:pt x="0" y="15"/>
                </a:lnTo>
              </a:path>
            </a:pathLst>
          </a:custGeom>
          <a:solidFill>
            <a:srgbClr val="FF3300"/>
          </a:solidFill>
          <a:ln w="9525" cap="flat" cmpd="sng">
            <a:noFill/>
            <a:prstDash val="solid"/>
            <a:miter lim="800000"/>
            <a:headEnd type="none" w="med" len="med"/>
            <a:tailEnd type="none" w="med" len="med"/>
          </a:ln>
          <a:effectLst/>
        </p:spPr>
        <p:txBody>
          <a:bodyPr/>
          <a:lstStyle/>
          <a:p>
            <a:endParaRPr lang="sl-SI"/>
          </a:p>
        </p:txBody>
      </p:sp>
      <p:sp>
        <p:nvSpPr>
          <p:cNvPr id="146568" name="Freeform 136"/>
          <p:cNvSpPr>
            <a:spLocks/>
          </p:cNvSpPr>
          <p:nvPr/>
        </p:nvSpPr>
        <p:spPr bwMode="auto">
          <a:xfrm>
            <a:off x="1576388" y="4946650"/>
            <a:ext cx="284162" cy="100013"/>
          </a:xfrm>
          <a:custGeom>
            <a:avLst/>
            <a:gdLst/>
            <a:ahLst/>
            <a:cxnLst>
              <a:cxn ang="0">
                <a:pos x="133" y="63"/>
              </a:cxn>
              <a:cxn ang="0">
                <a:pos x="194" y="15"/>
              </a:cxn>
              <a:cxn ang="0">
                <a:pos x="62" y="0"/>
              </a:cxn>
              <a:cxn ang="0">
                <a:pos x="0" y="42"/>
              </a:cxn>
              <a:cxn ang="0">
                <a:pos x="133" y="63"/>
              </a:cxn>
            </a:cxnLst>
            <a:rect l="0" t="0" r="r" b="b"/>
            <a:pathLst>
              <a:path w="194" h="63">
                <a:moveTo>
                  <a:pt x="133" y="63"/>
                </a:moveTo>
                <a:lnTo>
                  <a:pt x="194" y="15"/>
                </a:lnTo>
                <a:lnTo>
                  <a:pt x="62" y="0"/>
                </a:lnTo>
                <a:lnTo>
                  <a:pt x="0" y="42"/>
                </a:lnTo>
                <a:lnTo>
                  <a:pt x="133" y="63"/>
                </a:lnTo>
                <a:close/>
              </a:path>
            </a:pathLst>
          </a:custGeom>
          <a:solidFill>
            <a:srgbClr val="BF4D00"/>
          </a:solidFill>
          <a:ln w="9525">
            <a:noFill/>
            <a:round/>
            <a:headEnd/>
            <a:tailEnd/>
          </a:ln>
        </p:spPr>
        <p:txBody>
          <a:bodyPr/>
          <a:lstStyle/>
          <a:p>
            <a:endParaRPr lang="sl-SI"/>
          </a:p>
        </p:txBody>
      </p:sp>
      <p:sp>
        <p:nvSpPr>
          <p:cNvPr id="146569" name="Freeform 137"/>
          <p:cNvSpPr>
            <a:spLocks/>
          </p:cNvSpPr>
          <p:nvPr/>
        </p:nvSpPr>
        <p:spPr bwMode="auto">
          <a:xfrm>
            <a:off x="1576388" y="4946650"/>
            <a:ext cx="284162" cy="100013"/>
          </a:xfrm>
          <a:custGeom>
            <a:avLst/>
            <a:gdLst/>
            <a:ahLst/>
            <a:cxnLst>
              <a:cxn ang="0">
                <a:pos x="133" y="63"/>
              </a:cxn>
              <a:cxn ang="0">
                <a:pos x="194" y="15"/>
              </a:cxn>
              <a:cxn ang="0">
                <a:pos x="62" y="0"/>
              </a:cxn>
              <a:cxn ang="0">
                <a:pos x="0" y="42"/>
              </a:cxn>
              <a:cxn ang="0">
                <a:pos x="133" y="63"/>
              </a:cxn>
            </a:cxnLst>
            <a:rect l="0" t="0" r="r" b="b"/>
            <a:pathLst>
              <a:path w="194" h="63">
                <a:moveTo>
                  <a:pt x="133" y="63"/>
                </a:moveTo>
                <a:lnTo>
                  <a:pt x="194" y="15"/>
                </a:lnTo>
                <a:lnTo>
                  <a:pt x="62" y="0"/>
                </a:lnTo>
                <a:lnTo>
                  <a:pt x="0" y="42"/>
                </a:lnTo>
                <a:lnTo>
                  <a:pt x="133" y="63"/>
                </a:lnTo>
              </a:path>
            </a:pathLst>
          </a:custGeom>
          <a:noFill/>
          <a:ln w="0" cap="sq">
            <a:solidFill>
              <a:srgbClr val="000000"/>
            </a:solidFill>
            <a:prstDash val="solid"/>
            <a:miter lim="800000"/>
            <a:headEnd/>
            <a:tailEnd/>
          </a:ln>
        </p:spPr>
        <p:txBody>
          <a:bodyPr/>
          <a:lstStyle/>
          <a:p>
            <a:endParaRPr lang="sl-SI"/>
          </a:p>
        </p:txBody>
      </p:sp>
      <p:sp>
        <p:nvSpPr>
          <p:cNvPr id="146570" name="Freeform 138"/>
          <p:cNvSpPr>
            <a:spLocks/>
          </p:cNvSpPr>
          <p:nvPr/>
        </p:nvSpPr>
        <p:spPr bwMode="auto">
          <a:xfrm>
            <a:off x="2265363" y="4794250"/>
            <a:ext cx="82550" cy="334963"/>
          </a:xfrm>
          <a:custGeom>
            <a:avLst/>
            <a:gdLst/>
            <a:ahLst/>
            <a:cxnLst>
              <a:cxn ang="0">
                <a:pos x="0" y="211"/>
              </a:cxn>
              <a:cxn ang="0">
                <a:pos x="0" y="42"/>
              </a:cxn>
              <a:cxn ang="0">
                <a:pos x="56" y="0"/>
              </a:cxn>
              <a:cxn ang="0">
                <a:pos x="56" y="163"/>
              </a:cxn>
              <a:cxn ang="0">
                <a:pos x="0" y="211"/>
              </a:cxn>
            </a:cxnLst>
            <a:rect l="0" t="0" r="r" b="b"/>
            <a:pathLst>
              <a:path w="56" h="211">
                <a:moveTo>
                  <a:pt x="0" y="211"/>
                </a:moveTo>
                <a:lnTo>
                  <a:pt x="0" y="42"/>
                </a:lnTo>
                <a:lnTo>
                  <a:pt x="56" y="0"/>
                </a:lnTo>
                <a:lnTo>
                  <a:pt x="56" y="163"/>
                </a:lnTo>
                <a:lnTo>
                  <a:pt x="0" y="211"/>
                </a:lnTo>
                <a:close/>
              </a:path>
            </a:pathLst>
          </a:custGeom>
          <a:solidFill>
            <a:srgbClr val="803300"/>
          </a:solidFill>
          <a:ln w="9525">
            <a:noFill/>
            <a:round/>
            <a:headEnd/>
            <a:tailEnd/>
          </a:ln>
        </p:spPr>
        <p:txBody>
          <a:bodyPr/>
          <a:lstStyle/>
          <a:p>
            <a:endParaRPr lang="sl-SI"/>
          </a:p>
        </p:txBody>
      </p:sp>
      <p:sp>
        <p:nvSpPr>
          <p:cNvPr id="146571" name="Freeform 139"/>
          <p:cNvSpPr>
            <a:spLocks/>
          </p:cNvSpPr>
          <p:nvPr/>
        </p:nvSpPr>
        <p:spPr bwMode="auto">
          <a:xfrm>
            <a:off x="2265363" y="4794250"/>
            <a:ext cx="82550" cy="334963"/>
          </a:xfrm>
          <a:custGeom>
            <a:avLst/>
            <a:gdLst/>
            <a:ahLst/>
            <a:cxnLst>
              <a:cxn ang="0">
                <a:pos x="0" y="211"/>
              </a:cxn>
              <a:cxn ang="0">
                <a:pos x="0" y="42"/>
              </a:cxn>
              <a:cxn ang="0">
                <a:pos x="56" y="0"/>
              </a:cxn>
              <a:cxn ang="0">
                <a:pos x="56" y="163"/>
              </a:cxn>
              <a:cxn ang="0">
                <a:pos x="0" y="211"/>
              </a:cxn>
            </a:cxnLst>
            <a:rect l="0" t="0" r="r" b="b"/>
            <a:pathLst>
              <a:path w="56" h="211">
                <a:moveTo>
                  <a:pt x="0" y="211"/>
                </a:moveTo>
                <a:lnTo>
                  <a:pt x="0" y="42"/>
                </a:lnTo>
                <a:lnTo>
                  <a:pt x="56" y="0"/>
                </a:lnTo>
                <a:lnTo>
                  <a:pt x="56" y="163"/>
                </a:lnTo>
                <a:lnTo>
                  <a:pt x="0" y="211"/>
                </a:lnTo>
              </a:path>
            </a:pathLst>
          </a:custGeom>
          <a:noFill/>
          <a:ln w="0" cap="sq">
            <a:solidFill>
              <a:srgbClr val="000000"/>
            </a:solidFill>
            <a:prstDash val="solid"/>
            <a:miter lim="800000"/>
            <a:headEnd/>
            <a:tailEnd/>
          </a:ln>
        </p:spPr>
        <p:txBody>
          <a:bodyPr/>
          <a:lstStyle/>
          <a:p>
            <a:endParaRPr lang="sl-SI"/>
          </a:p>
        </p:txBody>
      </p:sp>
      <p:sp>
        <p:nvSpPr>
          <p:cNvPr id="146572" name="Freeform 140"/>
          <p:cNvSpPr>
            <a:spLocks/>
          </p:cNvSpPr>
          <p:nvPr/>
        </p:nvSpPr>
        <p:spPr bwMode="auto">
          <a:xfrm>
            <a:off x="2062163" y="4840288"/>
            <a:ext cx="203200" cy="288925"/>
          </a:xfrm>
          <a:custGeom>
            <a:avLst/>
            <a:gdLst/>
            <a:ahLst/>
            <a:cxnLst>
              <a:cxn ang="0">
                <a:pos x="0" y="163"/>
              </a:cxn>
              <a:cxn ang="0">
                <a:pos x="0" y="0"/>
              </a:cxn>
              <a:cxn ang="0">
                <a:pos x="138" y="13"/>
              </a:cxn>
              <a:cxn ang="0">
                <a:pos x="138" y="182"/>
              </a:cxn>
              <a:cxn ang="0">
                <a:pos x="0" y="163"/>
              </a:cxn>
            </a:cxnLst>
            <a:rect l="0" t="0" r="r" b="b"/>
            <a:pathLst>
              <a:path w="138" h="182">
                <a:moveTo>
                  <a:pt x="0" y="163"/>
                </a:moveTo>
                <a:lnTo>
                  <a:pt x="0" y="0"/>
                </a:lnTo>
                <a:lnTo>
                  <a:pt x="138" y="13"/>
                </a:lnTo>
                <a:lnTo>
                  <a:pt x="138" y="182"/>
                </a:lnTo>
                <a:lnTo>
                  <a:pt x="0" y="163"/>
                </a:lnTo>
                <a:close/>
              </a:path>
            </a:pathLst>
          </a:custGeom>
          <a:solidFill>
            <a:srgbClr val="FF3300"/>
          </a:solidFill>
          <a:ln w="9525">
            <a:noFill/>
            <a:round/>
            <a:headEnd/>
            <a:tailEnd/>
          </a:ln>
        </p:spPr>
        <p:txBody>
          <a:bodyPr/>
          <a:lstStyle/>
          <a:p>
            <a:endParaRPr lang="sl-SI"/>
          </a:p>
        </p:txBody>
      </p:sp>
      <p:sp>
        <p:nvSpPr>
          <p:cNvPr id="146573" name="Freeform 141"/>
          <p:cNvSpPr>
            <a:spLocks/>
          </p:cNvSpPr>
          <p:nvPr/>
        </p:nvSpPr>
        <p:spPr bwMode="auto">
          <a:xfrm>
            <a:off x="2062163" y="4840288"/>
            <a:ext cx="203200" cy="288925"/>
          </a:xfrm>
          <a:custGeom>
            <a:avLst/>
            <a:gdLst/>
            <a:ahLst/>
            <a:cxnLst>
              <a:cxn ang="0">
                <a:pos x="0" y="163"/>
              </a:cxn>
              <a:cxn ang="0">
                <a:pos x="0" y="0"/>
              </a:cxn>
              <a:cxn ang="0">
                <a:pos x="138" y="13"/>
              </a:cxn>
              <a:cxn ang="0">
                <a:pos x="138" y="182"/>
              </a:cxn>
              <a:cxn ang="0">
                <a:pos x="0" y="163"/>
              </a:cxn>
            </a:cxnLst>
            <a:rect l="0" t="0" r="r" b="b"/>
            <a:pathLst>
              <a:path w="138" h="182">
                <a:moveTo>
                  <a:pt x="0" y="163"/>
                </a:moveTo>
                <a:lnTo>
                  <a:pt x="0" y="0"/>
                </a:lnTo>
                <a:lnTo>
                  <a:pt x="138" y="13"/>
                </a:lnTo>
                <a:lnTo>
                  <a:pt x="138" y="182"/>
                </a:lnTo>
                <a:lnTo>
                  <a:pt x="0" y="163"/>
                </a:lnTo>
              </a:path>
            </a:pathLst>
          </a:custGeom>
          <a:noFill/>
          <a:ln w="0" cap="sq">
            <a:solidFill>
              <a:srgbClr val="000000"/>
            </a:solidFill>
            <a:prstDash val="solid"/>
            <a:miter lim="800000"/>
            <a:headEnd/>
            <a:tailEnd/>
          </a:ln>
        </p:spPr>
        <p:txBody>
          <a:bodyPr/>
          <a:lstStyle/>
          <a:p>
            <a:endParaRPr lang="sl-SI"/>
          </a:p>
        </p:txBody>
      </p:sp>
      <p:sp>
        <p:nvSpPr>
          <p:cNvPr id="146574" name="Freeform 142"/>
          <p:cNvSpPr>
            <a:spLocks/>
          </p:cNvSpPr>
          <p:nvPr/>
        </p:nvSpPr>
        <p:spPr bwMode="auto">
          <a:xfrm>
            <a:off x="2062163" y="4772025"/>
            <a:ext cx="285750" cy="88900"/>
          </a:xfrm>
          <a:custGeom>
            <a:avLst/>
            <a:gdLst/>
            <a:ahLst/>
            <a:cxnLst>
              <a:cxn ang="0">
                <a:pos x="138" y="56"/>
              </a:cxn>
              <a:cxn ang="0">
                <a:pos x="194" y="14"/>
              </a:cxn>
              <a:cxn ang="0">
                <a:pos x="56" y="0"/>
              </a:cxn>
              <a:cxn ang="0">
                <a:pos x="0" y="43"/>
              </a:cxn>
              <a:cxn ang="0">
                <a:pos x="138" y="56"/>
              </a:cxn>
            </a:cxnLst>
            <a:rect l="0" t="0" r="r" b="b"/>
            <a:pathLst>
              <a:path w="194" h="56">
                <a:moveTo>
                  <a:pt x="138" y="56"/>
                </a:moveTo>
                <a:lnTo>
                  <a:pt x="194" y="14"/>
                </a:lnTo>
                <a:lnTo>
                  <a:pt x="56" y="0"/>
                </a:lnTo>
                <a:lnTo>
                  <a:pt x="0" y="43"/>
                </a:lnTo>
                <a:lnTo>
                  <a:pt x="138" y="56"/>
                </a:lnTo>
                <a:close/>
              </a:path>
            </a:pathLst>
          </a:custGeom>
          <a:solidFill>
            <a:srgbClr val="BF4D00"/>
          </a:solidFill>
          <a:ln w="9525">
            <a:noFill/>
            <a:round/>
            <a:headEnd/>
            <a:tailEnd/>
          </a:ln>
        </p:spPr>
        <p:txBody>
          <a:bodyPr/>
          <a:lstStyle/>
          <a:p>
            <a:endParaRPr lang="sl-SI"/>
          </a:p>
        </p:txBody>
      </p:sp>
      <p:sp>
        <p:nvSpPr>
          <p:cNvPr id="146575" name="Freeform 143"/>
          <p:cNvSpPr>
            <a:spLocks/>
          </p:cNvSpPr>
          <p:nvPr/>
        </p:nvSpPr>
        <p:spPr bwMode="auto">
          <a:xfrm>
            <a:off x="2062163" y="4772025"/>
            <a:ext cx="285750" cy="88900"/>
          </a:xfrm>
          <a:custGeom>
            <a:avLst/>
            <a:gdLst/>
            <a:ahLst/>
            <a:cxnLst>
              <a:cxn ang="0">
                <a:pos x="138" y="56"/>
              </a:cxn>
              <a:cxn ang="0">
                <a:pos x="194" y="14"/>
              </a:cxn>
              <a:cxn ang="0">
                <a:pos x="56" y="0"/>
              </a:cxn>
              <a:cxn ang="0">
                <a:pos x="0" y="43"/>
              </a:cxn>
              <a:cxn ang="0">
                <a:pos x="138" y="56"/>
              </a:cxn>
            </a:cxnLst>
            <a:rect l="0" t="0" r="r" b="b"/>
            <a:pathLst>
              <a:path w="194" h="56">
                <a:moveTo>
                  <a:pt x="138" y="56"/>
                </a:moveTo>
                <a:lnTo>
                  <a:pt x="194" y="14"/>
                </a:lnTo>
                <a:lnTo>
                  <a:pt x="56" y="0"/>
                </a:lnTo>
                <a:lnTo>
                  <a:pt x="0" y="43"/>
                </a:lnTo>
                <a:lnTo>
                  <a:pt x="138" y="56"/>
                </a:lnTo>
              </a:path>
            </a:pathLst>
          </a:custGeom>
          <a:noFill/>
          <a:ln w="0" cap="sq">
            <a:solidFill>
              <a:srgbClr val="000000"/>
            </a:solidFill>
            <a:prstDash val="solid"/>
            <a:miter lim="800000"/>
            <a:headEnd/>
            <a:tailEnd/>
          </a:ln>
        </p:spPr>
        <p:txBody>
          <a:bodyPr/>
          <a:lstStyle/>
          <a:p>
            <a:endParaRPr lang="sl-SI"/>
          </a:p>
        </p:txBody>
      </p:sp>
      <p:sp>
        <p:nvSpPr>
          <p:cNvPr id="146576" name="Freeform 144"/>
          <p:cNvSpPr>
            <a:spLocks/>
          </p:cNvSpPr>
          <p:nvPr/>
        </p:nvSpPr>
        <p:spPr bwMode="auto">
          <a:xfrm>
            <a:off x="2774950" y="4764088"/>
            <a:ext cx="80963" cy="425450"/>
          </a:xfrm>
          <a:custGeom>
            <a:avLst/>
            <a:gdLst/>
            <a:ahLst/>
            <a:cxnLst>
              <a:cxn ang="0">
                <a:pos x="0" y="268"/>
              </a:cxn>
              <a:cxn ang="0">
                <a:pos x="0" y="42"/>
              </a:cxn>
              <a:cxn ang="0">
                <a:pos x="49" y="0"/>
              </a:cxn>
              <a:cxn ang="0">
                <a:pos x="55" y="220"/>
              </a:cxn>
              <a:cxn ang="0">
                <a:pos x="0" y="268"/>
              </a:cxn>
            </a:cxnLst>
            <a:rect l="0" t="0" r="r" b="b"/>
            <a:pathLst>
              <a:path w="55" h="268">
                <a:moveTo>
                  <a:pt x="0" y="268"/>
                </a:moveTo>
                <a:lnTo>
                  <a:pt x="0" y="42"/>
                </a:lnTo>
                <a:lnTo>
                  <a:pt x="49" y="0"/>
                </a:lnTo>
                <a:lnTo>
                  <a:pt x="55" y="220"/>
                </a:lnTo>
                <a:lnTo>
                  <a:pt x="0" y="268"/>
                </a:lnTo>
                <a:close/>
              </a:path>
            </a:pathLst>
          </a:custGeom>
          <a:solidFill>
            <a:srgbClr val="803300"/>
          </a:solidFill>
          <a:ln w="9525">
            <a:noFill/>
            <a:round/>
            <a:headEnd/>
            <a:tailEnd/>
          </a:ln>
        </p:spPr>
        <p:txBody>
          <a:bodyPr/>
          <a:lstStyle/>
          <a:p>
            <a:endParaRPr lang="sl-SI"/>
          </a:p>
        </p:txBody>
      </p:sp>
      <p:sp>
        <p:nvSpPr>
          <p:cNvPr id="146577" name="Freeform 145"/>
          <p:cNvSpPr>
            <a:spLocks/>
          </p:cNvSpPr>
          <p:nvPr/>
        </p:nvSpPr>
        <p:spPr bwMode="auto">
          <a:xfrm>
            <a:off x="2774950" y="4764088"/>
            <a:ext cx="80963" cy="425450"/>
          </a:xfrm>
          <a:custGeom>
            <a:avLst/>
            <a:gdLst/>
            <a:ahLst/>
            <a:cxnLst>
              <a:cxn ang="0">
                <a:pos x="0" y="268"/>
              </a:cxn>
              <a:cxn ang="0">
                <a:pos x="0" y="42"/>
              </a:cxn>
              <a:cxn ang="0">
                <a:pos x="49" y="0"/>
              </a:cxn>
              <a:cxn ang="0">
                <a:pos x="55" y="220"/>
              </a:cxn>
              <a:cxn ang="0">
                <a:pos x="0" y="268"/>
              </a:cxn>
            </a:cxnLst>
            <a:rect l="0" t="0" r="r" b="b"/>
            <a:pathLst>
              <a:path w="55" h="268">
                <a:moveTo>
                  <a:pt x="0" y="268"/>
                </a:moveTo>
                <a:lnTo>
                  <a:pt x="0" y="42"/>
                </a:lnTo>
                <a:lnTo>
                  <a:pt x="49" y="0"/>
                </a:lnTo>
                <a:lnTo>
                  <a:pt x="55" y="220"/>
                </a:lnTo>
                <a:lnTo>
                  <a:pt x="0" y="268"/>
                </a:lnTo>
              </a:path>
            </a:pathLst>
          </a:custGeom>
          <a:noFill/>
          <a:ln w="0" cap="sq">
            <a:solidFill>
              <a:srgbClr val="000000"/>
            </a:solidFill>
            <a:prstDash val="solid"/>
            <a:miter lim="800000"/>
            <a:headEnd/>
            <a:tailEnd/>
          </a:ln>
        </p:spPr>
        <p:txBody>
          <a:bodyPr/>
          <a:lstStyle/>
          <a:p>
            <a:endParaRPr lang="sl-SI"/>
          </a:p>
        </p:txBody>
      </p:sp>
      <p:sp>
        <p:nvSpPr>
          <p:cNvPr id="146578" name="Freeform 146"/>
          <p:cNvSpPr>
            <a:spLocks/>
          </p:cNvSpPr>
          <p:nvPr/>
        </p:nvSpPr>
        <p:spPr bwMode="auto">
          <a:xfrm>
            <a:off x="2563813" y="4808538"/>
            <a:ext cx="211137" cy="381000"/>
          </a:xfrm>
          <a:custGeom>
            <a:avLst/>
            <a:gdLst/>
            <a:ahLst/>
            <a:cxnLst>
              <a:cxn ang="0">
                <a:pos x="5" y="225"/>
              </a:cxn>
              <a:cxn ang="0">
                <a:pos x="0" y="0"/>
              </a:cxn>
              <a:cxn ang="0">
                <a:pos x="144" y="14"/>
              </a:cxn>
              <a:cxn ang="0">
                <a:pos x="144" y="240"/>
              </a:cxn>
              <a:cxn ang="0">
                <a:pos x="5" y="225"/>
              </a:cxn>
            </a:cxnLst>
            <a:rect l="0" t="0" r="r" b="b"/>
            <a:pathLst>
              <a:path w="144" h="240">
                <a:moveTo>
                  <a:pt x="5" y="225"/>
                </a:moveTo>
                <a:lnTo>
                  <a:pt x="0" y="0"/>
                </a:lnTo>
                <a:lnTo>
                  <a:pt x="144" y="14"/>
                </a:lnTo>
                <a:lnTo>
                  <a:pt x="144" y="240"/>
                </a:lnTo>
                <a:lnTo>
                  <a:pt x="5" y="225"/>
                </a:lnTo>
                <a:close/>
              </a:path>
            </a:pathLst>
          </a:custGeom>
          <a:solidFill>
            <a:srgbClr val="FF3300"/>
          </a:solidFill>
          <a:ln w="9525">
            <a:noFill/>
            <a:round/>
            <a:headEnd/>
            <a:tailEnd/>
          </a:ln>
        </p:spPr>
        <p:txBody>
          <a:bodyPr/>
          <a:lstStyle/>
          <a:p>
            <a:endParaRPr lang="sl-SI"/>
          </a:p>
        </p:txBody>
      </p:sp>
      <p:sp>
        <p:nvSpPr>
          <p:cNvPr id="146579" name="Freeform 147"/>
          <p:cNvSpPr>
            <a:spLocks/>
          </p:cNvSpPr>
          <p:nvPr/>
        </p:nvSpPr>
        <p:spPr bwMode="auto">
          <a:xfrm>
            <a:off x="2563813" y="4808538"/>
            <a:ext cx="211137" cy="381000"/>
          </a:xfrm>
          <a:custGeom>
            <a:avLst/>
            <a:gdLst/>
            <a:ahLst/>
            <a:cxnLst>
              <a:cxn ang="0">
                <a:pos x="5" y="225"/>
              </a:cxn>
              <a:cxn ang="0">
                <a:pos x="0" y="0"/>
              </a:cxn>
              <a:cxn ang="0">
                <a:pos x="144" y="14"/>
              </a:cxn>
              <a:cxn ang="0">
                <a:pos x="144" y="240"/>
              </a:cxn>
              <a:cxn ang="0">
                <a:pos x="5" y="225"/>
              </a:cxn>
            </a:cxnLst>
            <a:rect l="0" t="0" r="r" b="b"/>
            <a:pathLst>
              <a:path w="144" h="240">
                <a:moveTo>
                  <a:pt x="5" y="225"/>
                </a:moveTo>
                <a:lnTo>
                  <a:pt x="0" y="0"/>
                </a:lnTo>
                <a:lnTo>
                  <a:pt x="144" y="14"/>
                </a:lnTo>
                <a:lnTo>
                  <a:pt x="144" y="240"/>
                </a:lnTo>
                <a:lnTo>
                  <a:pt x="5" y="225"/>
                </a:lnTo>
              </a:path>
            </a:pathLst>
          </a:custGeom>
          <a:noFill/>
          <a:ln w="0" cap="sq">
            <a:solidFill>
              <a:srgbClr val="000000"/>
            </a:solidFill>
            <a:prstDash val="solid"/>
            <a:miter lim="800000"/>
            <a:headEnd/>
            <a:tailEnd/>
          </a:ln>
        </p:spPr>
        <p:txBody>
          <a:bodyPr/>
          <a:lstStyle/>
          <a:p>
            <a:endParaRPr lang="sl-SI"/>
          </a:p>
        </p:txBody>
      </p:sp>
      <p:sp>
        <p:nvSpPr>
          <p:cNvPr id="146580" name="Freeform 148"/>
          <p:cNvSpPr>
            <a:spLocks/>
          </p:cNvSpPr>
          <p:nvPr/>
        </p:nvSpPr>
        <p:spPr bwMode="auto">
          <a:xfrm>
            <a:off x="2563813" y="4741863"/>
            <a:ext cx="282575" cy="88900"/>
          </a:xfrm>
          <a:custGeom>
            <a:avLst/>
            <a:gdLst/>
            <a:ahLst/>
            <a:cxnLst>
              <a:cxn ang="0">
                <a:pos x="144" y="56"/>
              </a:cxn>
              <a:cxn ang="0">
                <a:pos x="193" y="14"/>
              </a:cxn>
              <a:cxn ang="0">
                <a:pos x="55" y="0"/>
              </a:cxn>
              <a:cxn ang="0">
                <a:pos x="0" y="42"/>
              </a:cxn>
              <a:cxn ang="0">
                <a:pos x="144" y="56"/>
              </a:cxn>
            </a:cxnLst>
            <a:rect l="0" t="0" r="r" b="b"/>
            <a:pathLst>
              <a:path w="193" h="56">
                <a:moveTo>
                  <a:pt x="144" y="56"/>
                </a:moveTo>
                <a:lnTo>
                  <a:pt x="193" y="14"/>
                </a:lnTo>
                <a:lnTo>
                  <a:pt x="55" y="0"/>
                </a:lnTo>
                <a:lnTo>
                  <a:pt x="0" y="42"/>
                </a:lnTo>
                <a:lnTo>
                  <a:pt x="144" y="56"/>
                </a:lnTo>
                <a:close/>
              </a:path>
            </a:pathLst>
          </a:custGeom>
          <a:solidFill>
            <a:srgbClr val="BF4D00"/>
          </a:solidFill>
          <a:ln w="9525">
            <a:noFill/>
            <a:round/>
            <a:headEnd/>
            <a:tailEnd/>
          </a:ln>
        </p:spPr>
        <p:txBody>
          <a:bodyPr/>
          <a:lstStyle/>
          <a:p>
            <a:endParaRPr lang="sl-SI"/>
          </a:p>
        </p:txBody>
      </p:sp>
      <p:sp>
        <p:nvSpPr>
          <p:cNvPr id="146581" name="Freeform 149"/>
          <p:cNvSpPr>
            <a:spLocks/>
          </p:cNvSpPr>
          <p:nvPr/>
        </p:nvSpPr>
        <p:spPr bwMode="auto">
          <a:xfrm>
            <a:off x="2563813" y="4741863"/>
            <a:ext cx="282575" cy="88900"/>
          </a:xfrm>
          <a:custGeom>
            <a:avLst/>
            <a:gdLst/>
            <a:ahLst/>
            <a:cxnLst>
              <a:cxn ang="0">
                <a:pos x="144" y="56"/>
              </a:cxn>
              <a:cxn ang="0">
                <a:pos x="193" y="14"/>
              </a:cxn>
              <a:cxn ang="0">
                <a:pos x="55" y="0"/>
              </a:cxn>
              <a:cxn ang="0">
                <a:pos x="0" y="42"/>
              </a:cxn>
              <a:cxn ang="0">
                <a:pos x="144" y="56"/>
              </a:cxn>
            </a:cxnLst>
            <a:rect l="0" t="0" r="r" b="b"/>
            <a:pathLst>
              <a:path w="193" h="56">
                <a:moveTo>
                  <a:pt x="144" y="56"/>
                </a:moveTo>
                <a:lnTo>
                  <a:pt x="193" y="14"/>
                </a:lnTo>
                <a:lnTo>
                  <a:pt x="55" y="0"/>
                </a:lnTo>
                <a:lnTo>
                  <a:pt x="0" y="42"/>
                </a:lnTo>
                <a:lnTo>
                  <a:pt x="144" y="56"/>
                </a:lnTo>
              </a:path>
            </a:pathLst>
          </a:custGeom>
          <a:noFill/>
          <a:ln w="0" cap="sq">
            <a:solidFill>
              <a:srgbClr val="000000"/>
            </a:solidFill>
            <a:prstDash val="solid"/>
            <a:miter lim="800000"/>
            <a:headEnd/>
            <a:tailEnd/>
          </a:ln>
        </p:spPr>
        <p:txBody>
          <a:bodyPr/>
          <a:lstStyle/>
          <a:p>
            <a:endParaRPr lang="sl-SI"/>
          </a:p>
        </p:txBody>
      </p:sp>
      <p:sp>
        <p:nvSpPr>
          <p:cNvPr id="146582" name="Freeform 150"/>
          <p:cNvSpPr>
            <a:spLocks/>
          </p:cNvSpPr>
          <p:nvPr/>
        </p:nvSpPr>
        <p:spPr bwMode="auto">
          <a:xfrm>
            <a:off x="3297238" y="5113338"/>
            <a:ext cx="73025" cy="147637"/>
          </a:xfrm>
          <a:custGeom>
            <a:avLst/>
            <a:gdLst/>
            <a:ahLst/>
            <a:cxnLst>
              <a:cxn ang="0">
                <a:pos x="0" y="93"/>
              </a:cxn>
              <a:cxn ang="0">
                <a:pos x="0" y="48"/>
              </a:cxn>
              <a:cxn ang="0">
                <a:pos x="50" y="0"/>
              </a:cxn>
              <a:cxn ang="0">
                <a:pos x="50" y="45"/>
              </a:cxn>
              <a:cxn ang="0">
                <a:pos x="0" y="93"/>
              </a:cxn>
            </a:cxnLst>
            <a:rect l="0" t="0" r="r" b="b"/>
            <a:pathLst>
              <a:path w="50" h="93">
                <a:moveTo>
                  <a:pt x="0" y="93"/>
                </a:moveTo>
                <a:lnTo>
                  <a:pt x="0" y="48"/>
                </a:lnTo>
                <a:lnTo>
                  <a:pt x="50" y="0"/>
                </a:lnTo>
                <a:lnTo>
                  <a:pt x="50" y="45"/>
                </a:lnTo>
                <a:lnTo>
                  <a:pt x="0" y="93"/>
                </a:lnTo>
                <a:close/>
              </a:path>
            </a:pathLst>
          </a:custGeom>
          <a:solidFill>
            <a:srgbClr val="803300"/>
          </a:solidFill>
          <a:ln w="9525">
            <a:noFill/>
            <a:round/>
            <a:headEnd/>
            <a:tailEnd/>
          </a:ln>
        </p:spPr>
        <p:txBody>
          <a:bodyPr/>
          <a:lstStyle/>
          <a:p>
            <a:endParaRPr lang="sl-SI"/>
          </a:p>
        </p:txBody>
      </p:sp>
      <p:sp>
        <p:nvSpPr>
          <p:cNvPr id="146583" name="Freeform 151"/>
          <p:cNvSpPr>
            <a:spLocks/>
          </p:cNvSpPr>
          <p:nvPr/>
        </p:nvSpPr>
        <p:spPr bwMode="auto">
          <a:xfrm>
            <a:off x="3297238" y="5113338"/>
            <a:ext cx="73025" cy="147637"/>
          </a:xfrm>
          <a:custGeom>
            <a:avLst/>
            <a:gdLst/>
            <a:ahLst/>
            <a:cxnLst>
              <a:cxn ang="0">
                <a:pos x="0" y="93"/>
              </a:cxn>
              <a:cxn ang="0">
                <a:pos x="0" y="48"/>
              </a:cxn>
              <a:cxn ang="0">
                <a:pos x="50" y="0"/>
              </a:cxn>
              <a:cxn ang="0">
                <a:pos x="50" y="45"/>
              </a:cxn>
              <a:cxn ang="0">
                <a:pos x="0" y="93"/>
              </a:cxn>
            </a:cxnLst>
            <a:rect l="0" t="0" r="r" b="b"/>
            <a:pathLst>
              <a:path w="50" h="93">
                <a:moveTo>
                  <a:pt x="0" y="93"/>
                </a:moveTo>
                <a:lnTo>
                  <a:pt x="0" y="48"/>
                </a:lnTo>
                <a:lnTo>
                  <a:pt x="50" y="0"/>
                </a:lnTo>
                <a:lnTo>
                  <a:pt x="50" y="45"/>
                </a:lnTo>
                <a:lnTo>
                  <a:pt x="0" y="93"/>
                </a:lnTo>
              </a:path>
            </a:pathLst>
          </a:custGeom>
          <a:noFill/>
          <a:ln w="0" cap="sq">
            <a:solidFill>
              <a:srgbClr val="000000"/>
            </a:solidFill>
            <a:prstDash val="solid"/>
            <a:miter lim="800000"/>
            <a:headEnd/>
            <a:tailEnd/>
          </a:ln>
        </p:spPr>
        <p:txBody>
          <a:bodyPr/>
          <a:lstStyle/>
          <a:p>
            <a:endParaRPr lang="sl-SI"/>
          </a:p>
        </p:txBody>
      </p:sp>
      <p:sp>
        <p:nvSpPr>
          <p:cNvPr id="146584" name="Freeform 152"/>
          <p:cNvSpPr>
            <a:spLocks/>
          </p:cNvSpPr>
          <p:nvPr/>
        </p:nvSpPr>
        <p:spPr bwMode="auto">
          <a:xfrm>
            <a:off x="3087688" y="5159375"/>
            <a:ext cx="209550" cy="101600"/>
          </a:xfrm>
          <a:custGeom>
            <a:avLst/>
            <a:gdLst/>
            <a:ahLst/>
            <a:cxnLst>
              <a:cxn ang="0">
                <a:pos x="0" y="44"/>
              </a:cxn>
              <a:cxn ang="0">
                <a:pos x="0" y="0"/>
              </a:cxn>
              <a:cxn ang="0">
                <a:pos x="143" y="19"/>
              </a:cxn>
              <a:cxn ang="0">
                <a:pos x="143" y="64"/>
              </a:cxn>
              <a:cxn ang="0">
                <a:pos x="0" y="44"/>
              </a:cxn>
            </a:cxnLst>
            <a:rect l="0" t="0" r="r" b="b"/>
            <a:pathLst>
              <a:path w="143" h="64">
                <a:moveTo>
                  <a:pt x="0" y="44"/>
                </a:moveTo>
                <a:lnTo>
                  <a:pt x="0" y="0"/>
                </a:lnTo>
                <a:lnTo>
                  <a:pt x="143" y="19"/>
                </a:lnTo>
                <a:lnTo>
                  <a:pt x="143" y="64"/>
                </a:lnTo>
                <a:lnTo>
                  <a:pt x="0" y="44"/>
                </a:lnTo>
                <a:close/>
              </a:path>
            </a:pathLst>
          </a:custGeom>
          <a:solidFill>
            <a:srgbClr val="FF6600"/>
          </a:solidFill>
          <a:ln w="9525">
            <a:noFill/>
            <a:round/>
            <a:headEnd/>
            <a:tailEnd/>
          </a:ln>
        </p:spPr>
        <p:txBody>
          <a:bodyPr/>
          <a:lstStyle/>
          <a:p>
            <a:endParaRPr lang="sl-SI"/>
          </a:p>
        </p:txBody>
      </p:sp>
      <p:sp>
        <p:nvSpPr>
          <p:cNvPr id="146585" name="Freeform 153"/>
          <p:cNvSpPr>
            <a:spLocks/>
          </p:cNvSpPr>
          <p:nvPr/>
        </p:nvSpPr>
        <p:spPr bwMode="auto">
          <a:xfrm>
            <a:off x="3087688" y="5159375"/>
            <a:ext cx="209550" cy="101600"/>
          </a:xfrm>
          <a:custGeom>
            <a:avLst/>
            <a:gdLst/>
            <a:ahLst/>
            <a:cxnLst>
              <a:cxn ang="0">
                <a:pos x="0" y="44"/>
              </a:cxn>
              <a:cxn ang="0">
                <a:pos x="0" y="0"/>
              </a:cxn>
              <a:cxn ang="0">
                <a:pos x="143" y="19"/>
              </a:cxn>
              <a:cxn ang="0">
                <a:pos x="143" y="64"/>
              </a:cxn>
              <a:cxn ang="0">
                <a:pos x="0" y="44"/>
              </a:cxn>
            </a:cxnLst>
            <a:rect l="0" t="0" r="r" b="b"/>
            <a:pathLst>
              <a:path w="143" h="64">
                <a:moveTo>
                  <a:pt x="0" y="44"/>
                </a:moveTo>
                <a:lnTo>
                  <a:pt x="0" y="0"/>
                </a:lnTo>
                <a:lnTo>
                  <a:pt x="143" y="19"/>
                </a:lnTo>
                <a:lnTo>
                  <a:pt x="143" y="64"/>
                </a:lnTo>
                <a:lnTo>
                  <a:pt x="0" y="44"/>
                </a:lnTo>
              </a:path>
            </a:pathLst>
          </a:custGeom>
          <a:solidFill>
            <a:srgbClr val="FF3300"/>
          </a:solidFill>
          <a:ln w="0" cap="sq">
            <a:solidFill>
              <a:srgbClr val="000000"/>
            </a:solidFill>
            <a:prstDash val="solid"/>
            <a:miter lim="800000"/>
            <a:headEnd/>
            <a:tailEnd/>
          </a:ln>
        </p:spPr>
        <p:txBody>
          <a:bodyPr/>
          <a:lstStyle/>
          <a:p>
            <a:endParaRPr lang="sl-SI"/>
          </a:p>
        </p:txBody>
      </p:sp>
      <p:sp>
        <p:nvSpPr>
          <p:cNvPr id="146586" name="Freeform 154"/>
          <p:cNvSpPr>
            <a:spLocks/>
          </p:cNvSpPr>
          <p:nvPr/>
        </p:nvSpPr>
        <p:spPr bwMode="auto">
          <a:xfrm>
            <a:off x="3087688" y="5092700"/>
            <a:ext cx="282575" cy="96838"/>
          </a:xfrm>
          <a:custGeom>
            <a:avLst/>
            <a:gdLst/>
            <a:ahLst/>
            <a:cxnLst>
              <a:cxn ang="0">
                <a:pos x="143" y="61"/>
              </a:cxn>
              <a:cxn ang="0">
                <a:pos x="193" y="13"/>
              </a:cxn>
              <a:cxn ang="0">
                <a:pos x="51" y="0"/>
              </a:cxn>
              <a:cxn ang="0">
                <a:pos x="0" y="42"/>
              </a:cxn>
              <a:cxn ang="0">
                <a:pos x="143" y="61"/>
              </a:cxn>
            </a:cxnLst>
            <a:rect l="0" t="0" r="r" b="b"/>
            <a:pathLst>
              <a:path w="193" h="61">
                <a:moveTo>
                  <a:pt x="143" y="61"/>
                </a:moveTo>
                <a:lnTo>
                  <a:pt x="193" y="13"/>
                </a:lnTo>
                <a:lnTo>
                  <a:pt x="51" y="0"/>
                </a:lnTo>
                <a:lnTo>
                  <a:pt x="0" y="42"/>
                </a:lnTo>
                <a:lnTo>
                  <a:pt x="143" y="61"/>
                </a:lnTo>
                <a:close/>
              </a:path>
            </a:pathLst>
          </a:custGeom>
          <a:solidFill>
            <a:srgbClr val="BF4D00"/>
          </a:solidFill>
          <a:ln w="9525">
            <a:noFill/>
            <a:round/>
            <a:headEnd/>
            <a:tailEnd/>
          </a:ln>
        </p:spPr>
        <p:txBody>
          <a:bodyPr/>
          <a:lstStyle/>
          <a:p>
            <a:endParaRPr lang="sl-SI"/>
          </a:p>
        </p:txBody>
      </p:sp>
      <p:sp>
        <p:nvSpPr>
          <p:cNvPr id="146587" name="Freeform 155"/>
          <p:cNvSpPr>
            <a:spLocks/>
          </p:cNvSpPr>
          <p:nvPr/>
        </p:nvSpPr>
        <p:spPr bwMode="auto">
          <a:xfrm>
            <a:off x="3087688" y="5092700"/>
            <a:ext cx="282575" cy="96838"/>
          </a:xfrm>
          <a:custGeom>
            <a:avLst/>
            <a:gdLst/>
            <a:ahLst/>
            <a:cxnLst>
              <a:cxn ang="0">
                <a:pos x="143" y="61"/>
              </a:cxn>
              <a:cxn ang="0">
                <a:pos x="193" y="13"/>
              </a:cxn>
              <a:cxn ang="0">
                <a:pos x="51" y="0"/>
              </a:cxn>
              <a:cxn ang="0">
                <a:pos x="0" y="42"/>
              </a:cxn>
              <a:cxn ang="0">
                <a:pos x="143" y="61"/>
              </a:cxn>
            </a:cxnLst>
            <a:rect l="0" t="0" r="r" b="b"/>
            <a:pathLst>
              <a:path w="193" h="61">
                <a:moveTo>
                  <a:pt x="143" y="61"/>
                </a:moveTo>
                <a:lnTo>
                  <a:pt x="193" y="13"/>
                </a:lnTo>
                <a:lnTo>
                  <a:pt x="51" y="0"/>
                </a:lnTo>
                <a:lnTo>
                  <a:pt x="0" y="42"/>
                </a:lnTo>
                <a:lnTo>
                  <a:pt x="143" y="61"/>
                </a:lnTo>
              </a:path>
            </a:pathLst>
          </a:custGeom>
          <a:noFill/>
          <a:ln w="0" cap="sq">
            <a:solidFill>
              <a:srgbClr val="000000"/>
            </a:solidFill>
            <a:prstDash val="solid"/>
            <a:miter lim="800000"/>
            <a:headEnd/>
            <a:tailEnd/>
          </a:ln>
        </p:spPr>
        <p:txBody>
          <a:bodyPr/>
          <a:lstStyle/>
          <a:p>
            <a:endParaRPr lang="sl-SI"/>
          </a:p>
        </p:txBody>
      </p:sp>
      <p:sp>
        <p:nvSpPr>
          <p:cNvPr id="146588" name="Freeform 156"/>
          <p:cNvSpPr>
            <a:spLocks/>
          </p:cNvSpPr>
          <p:nvPr/>
        </p:nvSpPr>
        <p:spPr bwMode="auto">
          <a:xfrm>
            <a:off x="3836988" y="5175250"/>
            <a:ext cx="55562" cy="146050"/>
          </a:xfrm>
          <a:custGeom>
            <a:avLst/>
            <a:gdLst/>
            <a:ahLst/>
            <a:cxnLst>
              <a:cxn ang="0">
                <a:pos x="0" y="92"/>
              </a:cxn>
              <a:cxn ang="0">
                <a:pos x="0" y="54"/>
              </a:cxn>
              <a:cxn ang="0">
                <a:pos x="38" y="0"/>
              </a:cxn>
              <a:cxn ang="0">
                <a:pos x="38" y="42"/>
              </a:cxn>
              <a:cxn ang="0">
                <a:pos x="0" y="92"/>
              </a:cxn>
            </a:cxnLst>
            <a:rect l="0" t="0" r="r" b="b"/>
            <a:pathLst>
              <a:path w="38" h="92">
                <a:moveTo>
                  <a:pt x="0" y="92"/>
                </a:moveTo>
                <a:lnTo>
                  <a:pt x="0" y="54"/>
                </a:lnTo>
                <a:lnTo>
                  <a:pt x="38" y="0"/>
                </a:lnTo>
                <a:lnTo>
                  <a:pt x="38" y="42"/>
                </a:lnTo>
                <a:lnTo>
                  <a:pt x="0" y="92"/>
                </a:lnTo>
                <a:close/>
              </a:path>
            </a:pathLst>
          </a:custGeom>
          <a:solidFill>
            <a:srgbClr val="803300"/>
          </a:solidFill>
          <a:ln w="9525">
            <a:noFill/>
            <a:round/>
            <a:headEnd/>
            <a:tailEnd/>
          </a:ln>
        </p:spPr>
        <p:txBody>
          <a:bodyPr/>
          <a:lstStyle/>
          <a:p>
            <a:endParaRPr lang="sl-SI"/>
          </a:p>
        </p:txBody>
      </p:sp>
      <p:sp>
        <p:nvSpPr>
          <p:cNvPr id="146589" name="Freeform 157"/>
          <p:cNvSpPr>
            <a:spLocks/>
          </p:cNvSpPr>
          <p:nvPr/>
        </p:nvSpPr>
        <p:spPr bwMode="auto">
          <a:xfrm>
            <a:off x="3836988" y="5175250"/>
            <a:ext cx="55562" cy="146050"/>
          </a:xfrm>
          <a:custGeom>
            <a:avLst/>
            <a:gdLst/>
            <a:ahLst/>
            <a:cxnLst>
              <a:cxn ang="0">
                <a:pos x="0" y="92"/>
              </a:cxn>
              <a:cxn ang="0">
                <a:pos x="0" y="54"/>
              </a:cxn>
              <a:cxn ang="0">
                <a:pos x="38" y="0"/>
              </a:cxn>
              <a:cxn ang="0">
                <a:pos x="38" y="42"/>
              </a:cxn>
              <a:cxn ang="0">
                <a:pos x="0" y="92"/>
              </a:cxn>
            </a:cxnLst>
            <a:rect l="0" t="0" r="r" b="b"/>
            <a:pathLst>
              <a:path w="38" h="92">
                <a:moveTo>
                  <a:pt x="0" y="92"/>
                </a:moveTo>
                <a:lnTo>
                  <a:pt x="0" y="54"/>
                </a:lnTo>
                <a:lnTo>
                  <a:pt x="38" y="0"/>
                </a:lnTo>
                <a:lnTo>
                  <a:pt x="38" y="42"/>
                </a:lnTo>
                <a:lnTo>
                  <a:pt x="0" y="92"/>
                </a:lnTo>
              </a:path>
            </a:pathLst>
          </a:custGeom>
          <a:noFill/>
          <a:ln w="0" cap="sq">
            <a:solidFill>
              <a:srgbClr val="000000"/>
            </a:solidFill>
            <a:prstDash val="solid"/>
            <a:miter lim="800000"/>
            <a:headEnd/>
            <a:tailEnd/>
          </a:ln>
        </p:spPr>
        <p:txBody>
          <a:bodyPr/>
          <a:lstStyle/>
          <a:p>
            <a:endParaRPr lang="sl-SI"/>
          </a:p>
        </p:txBody>
      </p:sp>
      <p:sp>
        <p:nvSpPr>
          <p:cNvPr id="146590" name="Freeform 158"/>
          <p:cNvSpPr>
            <a:spLocks/>
          </p:cNvSpPr>
          <p:nvPr/>
        </p:nvSpPr>
        <p:spPr bwMode="auto">
          <a:xfrm>
            <a:off x="3617913" y="5229225"/>
            <a:ext cx="219075" cy="92075"/>
          </a:xfrm>
          <a:custGeom>
            <a:avLst/>
            <a:gdLst/>
            <a:ahLst/>
            <a:cxnLst>
              <a:cxn ang="0">
                <a:pos x="0" y="43"/>
              </a:cxn>
              <a:cxn ang="0">
                <a:pos x="0" y="0"/>
              </a:cxn>
              <a:cxn ang="0">
                <a:pos x="150" y="20"/>
              </a:cxn>
              <a:cxn ang="0">
                <a:pos x="150" y="58"/>
              </a:cxn>
              <a:cxn ang="0">
                <a:pos x="0" y="43"/>
              </a:cxn>
            </a:cxnLst>
            <a:rect l="0" t="0" r="r" b="b"/>
            <a:pathLst>
              <a:path w="150" h="58">
                <a:moveTo>
                  <a:pt x="0" y="43"/>
                </a:moveTo>
                <a:lnTo>
                  <a:pt x="0" y="0"/>
                </a:lnTo>
                <a:lnTo>
                  <a:pt x="150" y="20"/>
                </a:lnTo>
                <a:lnTo>
                  <a:pt x="150" y="58"/>
                </a:lnTo>
                <a:lnTo>
                  <a:pt x="0" y="43"/>
                </a:lnTo>
                <a:close/>
              </a:path>
            </a:pathLst>
          </a:custGeom>
          <a:solidFill>
            <a:srgbClr val="FF6600"/>
          </a:solidFill>
          <a:ln w="9525">
            <a:noFill/>
            <a:round/>
            <a:headEnd/>
            <a:tailEnd/>
          </a:ln>
        </p:spPr>
        <p:txBody>
          <a:bodyPr/>
          <a:lstStyle/>
          <a:p>
            <a:endParaRPr lang="sl-SI"/>
          </a:p>
        </p:txBody>
      </p:sp>
      <p:sp>
        <p:nvSpPr>
          <p:cNvPr id="146591" name="Freeform 159"/>
          <p:cNvSpPr>
            <a:spLocks/>
          </p:cNvSpPr>
          <p:nvPr/>
        </p:nvSpPr>
        <p:spPr bwMode="auto">
          <a:xfrm>
            <a:off x="3617913" y="5229225"/>
            <a:ext cx="219075" cy="92075"/>
          </a:xfrm>
          <a:custGeom>
            <a:avLst/>
            <a:gdLst/>
            <a:ahLst/>
            <a:cxnLst>
              <a:cxn ang="0">
                <a:pos x="0" y="43"/>
              </a:cxn>
              <a:cxn ang="0">
                <a:pos x="0" y="0"/>
              </a:cxn>
              <a:cxn ang="0">
                <a:pos x="150" y="20"/>
              </a:cxn>
              <a:cxn ang="0">
                <a:pos x="150" y="58"/>
              </a:cxn>
              <a:cxn ang="0">
                <a:pos x="0" y="43"/>
              </a:cxn>
            </a:cxnLst>
            <a:rect l="0" t="0" r="r" b="b"/>
            <a:pathLst>
              <a:path w="150" h="58">
                <a:moveTo>
                  <a:pt x="0" y="43"/>
                </a:moveTo>
                <a:lnTo>
                  <a:pt x="0" y="0"/>
                </a:lnTo>
                <a:lnTo>
                  <a:pt x="150" y="20"/>
                </a:lnTo>
                <a:lnTo>
                  <a:pt x="150" y="58"/>
                </a:lnTo>
                <a:lnTo>
                  <a:pt x="0" y="43"/>
                </a:lnTo>
              </a:path>
            </a:pathLst>
          </a:custGeom>
          <a:solidFill>
            <a:srgbClr val="FF3300"/>
          </a:solidFill>
          <a:ln w="0" cap="sq">
            <a:solidFill>
              <a:srgbClr val="000000"/>
            </a:solidFill>
            <a:prstDash val="solid"/>
            <a:miter lim="800000"/>
            <a:headEnd/>
            <a:tailEnd/>
          </a:ln>
        </p:spPr>
        <p:txBody>
          <a:bodyPr/>
          <a:lstStyle/>
          <a:p>
            <a:endParaRPr lang="sl-SI"/>
          </a:p>
        </p:txBody>
      </p:sp>
      <p:sp>
        <p:nvSpPr>
          <p:cNvPr id="146592" name="Freeform 160"/>
          <p:cNvSpPr>
            <a:spLocks/>
          </p:cNvSpPr>
          <p:nvPr/>
        </p:nvSpPr>
        <p:spPr bwMode="auto">
          <a:xfrm>
            <a:off x="3617913" y="5153025"/>
            <a:ext cx="274637" cy="107950"/>
          </a:xfrm>
          <a:custGeom>
            <a:avLst/>
            <a:gdLst/>
            <a:ahLst/>
            <a:cxnLst>
              <a:cxn ang="0">
                <a:pos x="150" y="68"/>
              </a:cxn>
              <a:cxn ang="0">
                <a:pos x="188" y="14"/>
              </a:cxn>
              <a:cxn ang="0">
                <a:pos x="46" y="0"/>
              </a:cxn>
              <a:cxn ang="0">
                <a:pos x="0" y="48"/>
              </a:cxn>
              <a:cxn ang="0">
                <a:pos x="150" y="68"/>
              </a:cxn>
            </a:cxnLst>
            <a:rect l="0" t="0" r="r" b="b"/>
            <a:pathLst>
              <a:path w="188" h="68">
                <a:moveTo>
                  <a:pt x="150" y="68"/>
                </a:moveTo>
                <a:lnTo>
                  <a:pt x="188" y="14"/>
                </a:lnTo>
                <a:lnTo>
                  <a:pt x="46" y="0"/>
                </a:lnTo>
                <a:lnTo>
                  <a:pt x="0" y="48"/>
                </a:lnTo>
                <a:lnTo>
                  <a:pt x="150" y="68"/>
                </a:lnTo>
                <a:close/>
              </a:path>
            </a:pathLst>
          </a:custGeom>
          <a:solidFill>
            <a:srgbClr val="BF4D00"/>
          </a:solidFill>
          <a:ln w="9525">
            <a:noFill/>
            <a:round/>
            <a:headEnd/>
            <a:tailEnd/>
          </a:ln>
        </p:spPr>
        <p:txBody>
          <a:bodyPr/>
          <a:lstStyle/>
          <a:p>
            <a:endParaRPr lang="sl-SI"/>
          </a:p>
        </p:txBody>
      </p:sp>
      <p:sp>
        <p:nvSpPr>
          <p:cNvPr id="146593" name="Freeform 161"/>
          <p:cNvSpPr>
            <a:spLocks/>
          </p:cNvSpPr>
          <p:nvPr/>
        </p:nvSpPr>
        <p:spPr bwMode="auto">
          <a:xfrm>
            <a:off x="3617913" y="5153025"/>
            <a:ext cx="274637" cy="107950"/>
          </a:xfrm>
          <a:custGeom>
            <a:avLst/>
            <a:gdLst/>
            <a:ahLst/>
            <a:cxnLst>
              <a:cxn ang="0">
                <a:pos x="150" y="68"/>
              </a:cxn>
              <a:cxn ang="0">
                <a:pos x="188" y="14"/>
              </a:cxn>
              <a:cxn ang="0">
                <a:pos x="46" y="0"/>
              </a:cxn>
              <a:cxn ang="0">
                <a:pos x="0" y="48"/>
              </a:cxn>
              <a:cxn ang="0">
                <a:pos x="150" y="68"/>
              </a:cxn>
            </a:cxnLst>
            <a:rect l="0" t="0" r="r" b="b"/>
            <a:pathLst>
              <a:path w="188" h="68">
                <a:moveTo>
                  <a:pt x="150" y="68"/>
                </a:moveTo>
                <a:lnTo>
                  <a:pt x="188" y="14"/>
                </a:lnTo>
                <a:lnTo>
                  <a:pt x="46" y="0"/>
                </a:lnTo>
                <a:lnTo>
                  <a:pt x="0" y="48"/>
                </a:lnTo>
                <a:lnTo>
                  <a:pt x="150" y="68"/>
                </a:lnTo>
              </a:path>
            </a:pathLst>
          </a:custGeom>
          <a:noFill/>
          <a:ln w="0" cap="sq">
            <a:solidFill>
              <a:srgbClr val="000000"/>
            </a:solidFill>
            <a:prstDash val="solid"/>
            <a:miter lim="800000"/>
            <a:headEnd/>
            <a:tailEnd/>
          </a:ln>
        </p:spPr>
        <p:txBody>
          <a:bodyPr/>
          <a:lstStyle/>
          <a:p>
            <a:endParaRPr lang="sl-SI"/>
          </a:p>
        </p:txBody>
      </p:sp>
      <p:sp>
        <p:nvSpPr>
          <p:cNvPr id="146594" name="Freeform 162"/>
          <p:cNvSpPr>
            <a:spLocks/>
          </p:cNvSpPr>
          <p:nvPr/>
        </p:nvSpPr>
        <p:spPr bwMode="auto">
          <a:xfrm>
            <a:off x="4391025" y="5221288"/>
            <a:ext cx="50800" cy="173037"/>
          </a:xfrm>
          <a:custGeom>
            <a:avLst/>
            <a:gdLst/>
            <a:ahLst/>
            <a:cxnLst>
              <a:cxn ang="0">
                <a:pos x="0" y="109"/>
              </a:cxn>
              <a:cxn ang="0">
                <a:pos x="0" y="53"/>
              </a:cxn>
              <a:cxn ang="0">
                <a:pos x="34" y="0"/>
              </a:cxn>
              <a:cxn ang="0">
                <a:pos x="34" y="57"/>
              </a:cxn>
              <a:cxn ang="0">
                <a:pos x="0" y="109"/>
              </a:cxn>
            </a:cxnLst>
            <a:rect l="0" t="0" r="r" b="b"/>
            <a:pathLst>
              <a:path w="34" h="109">
                <a:moveTo>
                  <a:pt x="0" y="109"/>
                </a:moveTo>
                <a:lnTo>
                  <a:pt x="0" y="53"/>
                </a:lnTo>
                <a:lnTo>
                  <a:pt x="34" y="0"/>
                </a:lnTo>
                <a:lnTo>
                  <a:pt x="34" y="57"/>
                </a:lnTo>
                <a:lnTo>
                  <a:pt x="0" y="109"/>
                </a:lnTo>
                <a:close/>
              </a:path>
            </a:pathLst>
          </a:custGeom>
          <a:solidFill>
            <a:srgbClr val="803300"/>
          </a:solidFill>
          <a:ln w="9525">
            <a:noFill/>
            <a:round/>
            <a:headEnd/>
            <a:tailEnd/>
          </a:ln>
        </p:spPr>
        <p:txBody>
          <a:bodyPr/>
          <a:lstStyle/>
          <a:p>
            <a:endParaRPr lang="sl-SI"/>
          </a:p>
        </p:txBody>
      </p:sp>
      <p:sp>
        <p:nvSpPr>
          <p:cNvPr id="146595" name="Freeform 163"/>
          <p:cNvSpPr>
            <a:spLocks/>
          </p:cNvSpPr>
          <p:nvPr/>
        </p:nvSpPr>
        <p:spPr bwMode="auto">
          <a:xfrm>
            <a:off x="4391025" y="5221288"/>
            <a:ext cx="50800" cy="173037"/>
          </a:xfrm>
          <a:custGeom>
            <a:avLst/>
            <a:gdLst/>
            <a:ahLst/>
            <a:cxnLst>
              <a:cxn ang="0">
                <a:pos x="0" y="109"/>
              </a:cxn>
              <a:cxn ang="0">
                <a:pos x="0" y="53"/>
              </a:cxn>
              <a:cxn ang="0">
                <a:pos x="34" y="0"/>
              </a:cxn>
              <a:cxn ang="0">
                <a:pos x="34" y="57"/>
              </a:cxn>
              <a:cxn ang="0">
                <a:pos x="0" y="109"/>
              </a:cxn>
            </a:cxnLst>
            <a:rect l="0" t="0" r="r" b="b"/>
            <a:pathLst>
              <a:path w="34" h="109">
                <a:moveTo>
                  <a:pt x="0" y="109"/>
                </a:moveTo>
                <a:lnTo>
                  <a:pt x="0" y="53"/>
                </a:lnTo>
                <a:lnTo>
                  <a:pt x="34" y="0"/>
                </a:lnTo>
                <a:lnTo>
                  <a:pt x="34" y="57"/>
                </a:lnTo>
                <a:lnTo>
                  <a:pt x="0" y="109"/>
                </a:lnTo>
              </a:path>
            </a:pathLst>
          </a:custGeom>
          <a:noFill/>
          <a:ln w="0" cap="sq">
            <a:solidFill>
              <a:srgbClr val="000000"/>
            </a:solidFill>
            <a:prstDash val="solid"/>
            <a:miter lim="800000"/>
            <a:headEnd/>
            <a:tailEnd/>
          </a:ln>
        </p:spPr>
        <p:txBody>
          <a:bodyPr/>
          <a:lstStyle/>
          <a:p>
            <a:endParaRPr lang="sl-SI"/>
          </a:p>
        </p:txBody>
      </p:sp>
      <p:sp>
        <p:nvSpPr>
          <p:cNvPr id="146596" name="Freeform 164"/>
          <p:cNvSpPr>
            <a:spLocks/>
          </p:cNvSpPr>
          <p:nvPr/>
        </p:nvSpPr>
        <p:spPr bwMode="auto">
          <a:xfrm>
            <a:off x="4162425" y="5275263"/>
            <a:ext cx="228600" cy="119062"/>
          </a:xfrm>
          <a:custGeom>
            <a:avLst/>
            <a:gdLst/>
            <a:ahLst/>
            <a:cxnLst>
              <a:cxn ang="0">
                <a:pos x="0" y="58"/>
              </a:cxn>
              <a:cxn ang="0">
                <a:pos x="0" y="0"/>
              </a:cxn>
              <a:cxn ang="0">
                <a:pos x="156" y="19"/>
              </a:cxn>
              <a:cxn ang="0">
                <a:pos x="156" y="75"/>
              </a:cxn>
              <a:cxn ang="0">
                <a:pos x="0" y="58"/>
              </a:cxn>
            </a:cxnLst>
            <a:rect l="0" t="0" r="r" b="b"/>
            <a:pathLst>
              <a:path w="156" h="75">
                <a:moveTo>
                  <a:pt x="0" y="58"/>
                </a:moveTo>
                <a:lnTo>
                  <a:pt x="0" y="0"/>
                </a:lnTo>
                <a:lnTo>
                  <a:pt x="156" y="19"/>
                </a:lnTo>
                <a:lnTo>
                  <a:pt x="156" y="75"/>
                </a:lnTo>
                <a:lnTo>
                  <a:pt x="0" y="58"/>
                </a:lnTo>
                <a:close/>
              </a:path>
            </a:pathLst>
          </a:custGeom>
          <a:solidFill>
            <a:srgbClr val="FF6600"/>
          </a:solidFill>
          <a:ln w="9525">
            <a:noFill/>
            <a:round/>
            <a:headEnd/>
            <a:tailEnd/>
          </a:ln>
        </p:spPr>
        <p:txBody>
          <a:bodyPr/>
          <a:lstStyle/>
          <a:p>
            <a:endParaRPr lang="sl-SI"/>
          </a:p>
        </p:txBody>
      </p:sp>
      <p:sp>
        <p:nvSpPr>
          <p:cNvPr id="146597" name="Freeform 165"/>
          <p:cNvSpPr>
            <a:spLocks/>
          </p:cNvSpPr>
          <p:nvPr/>
        </p:nvSpPr>
        <p:spPr bwMode="auto">
          <a:xfrm>
            <a:off x="4162425" y="5275263"/>
            <a:ext cx="228600" cy="119062"/>
          </a:xfrm>
          <a:custGeom>
            <a:avLst/>
            <a:gdLst/>
            <a:ahLst/>
            <a:cxnLst>
              <a:cxn ang="0">
                <a:pos x="0" y="58"/>
              </a:cxn>
              <a:cxn ang="0">
                <a:pos x="0" y="0"/>
              </a:cxn>
              <a:cxn ang="0">
                <a:pos x="156" y="19"/>
              </a:cxn>
              <a:cxn ang="0">
                <a:pos x="156" y="75"/>
              </a:cxn>
              <a:cxn ang="0">
                <a:pos x="0" y="58"/>
              </a:cxn>
            </a:cxnLst>
            <a:rect l="0" t="0" r="r" b="b"/>
            <a:pathLst>
              <a:path w="156" h="75">
                <a:moveTo>
                  <a:pt x="0" y="58"/>
                </a:moveTo>
                <a:lnTo>
                  <a:pt x="0" y="0"/>
                </a:lnTo>
                <a:lnTo>
                  <a:pt x="156" y="19"/>
                </a:lnTo>
                <a:lnTo>
                  <a:pt x="156" y="75"/>
                </a:lnTo>
                <a:lnTo>
                  <a:pt x="0" y="58"/>
                </a:lnTo>
              </a:path>
            </a:pathLst>
          </a:custGeom>
          <a:solidFill>
            <a:srgbClr val="FF3300"/>
          </a:solidFill>
          <a:ln w="0" cap="sq">
            <a:solidFill>
              <a:srgbClr val="000000"/>
            </a:solidFill>
            <a:prstDash val="solid"/>
            <a:miter lim="800000"/>
            <a:headEnd/>
            <a:tailEnd/>
          </a:ln>
        </p:spPr>
        <p:txBody>
          <a:bodyPr/>
          <a:lstStyle/>
          <a:p>
            <a:endParaRPr lang="sl-SI"/>
          </a:p>
        </p:txBody>
      </p:sp>
      <p:sp>
        <p:nvSpPr>
          <p:cNvPr id="146598" name="Freeform 166"/>
          <p:cNvSpPr>
            <a:spLocks/>
          </p:cNvSpPr>
          <p:nvPr/>
        </p:nvSpPr>
        <p:spPr bwMode="auto">
          <a:xfrm>
            <a:off x="4162425" y="5195888"/>
            <a:ext cx="279400" cy="109537"/>
          </a:xfrm>
          <a:custGeom>
            <a:avLst/>
            <a:gdLst/>
            <a:ahLst/>
            <a:cxnLst>
              <a:cxn ang="0">
                <a:pos x="156" y="69"/>
              </a:cxn>
              <a:cxn ang="0">
                <a:pos x="190" y="16"/>
              </a:cxn>
              <a:cxn ang="0">
                <a:pos x="43" y="0"/>
              </a:cxn>
              <a:cxn ang="0">
                <a:pos x="0" y="50"/>
              </a:cxn>
              <a:cxn ang="0">
                <a:pos x="156" y="69"/>
              </a:cxn>
            </a:cxnLst>
            <a:rect l="0" t="0" r="r" b="b"/>
            <a:pathLst>
              <a:path w="190" h="69">
                <a:moveTo>
                  <a:pt x="156" y="69"/>
                </a:moveTo>
                <a:lnTo>
                  <a:pt x="190" y="16"/>
                </a:lnTo>
                <a:lnTo>
                  <a:pt x="43" y="0"/>
                </a:lnTo>
                <a:lnTo>
                  <a:pt x="0" y="50"/>
                </a:lnTo>
                <a:lnTo>
                  <a:pt x="156" y="69"/>
                </a:lnTo>
                <a:close/>
              </a:path>
            </a:pathLst>
          </a:custGeom>
          <a:solidFill>
            <a:srgbClr val="BF4D00"/>
          </a:solidFill>
          <a:ln w="9525">
            <a:noFill/>
            <a:round/>
            <a:headEnd/>
            <a:tailEnd/>
          </a:ln>
        </p:spPr>
        <p:txBody>
          <a:bodyPr/>
          <a:lstStyle/>
          <a:p>
            <a:endParaRPr lang="sl-SI"/>
          </a:p>
        </p:txBody>
      </p:sp>
      <p:sp>
        <p:nvSpPr>
          <p:cNvPr id="146599" name="Freeform 167"/>
          <p:cNvSpPr>
            <a:spLocks/>
          </p:cNvSpPr>
          <p:nvPr/>
        </p:nvSpPr>
        <p:spPr bwMode="auto">
          <a:xfrm>
            <a:off x="4162425" y="5195888"/>
            <a:ext cx="279400" cy="109537"/>
          </a:xfrm>
          <a:custGeom>
            <a:avLst/>
            <a:gdLst/>
            <a:ahLst/>
            <a:cxnLst>
              <a:cxn ang="0">
                <a:pos x="156" y="69"/>
              </a:cxn>
              <a:cxn ang="0">
                <a:pos x="190" y="16"/>
              </a:cxn>
              <a:cxn ang="0">
                <a:pos x="43" y="0"/>
              </a:cxn>
              <a:cxn ang="0">
                <a:pos x="0" y="50"/>
              </a:cxn>
              <a:cxn ang="0">
                <a:pos x="156" y="69"/>
              </a:cxn>
            </a:cxnLst>
            <a:rect l="0" t="0" r="r" b="b"/>
            <a:pathLst>
              <a:path w="190" h="69">
                <a:moveTo>
                  <a:pt x="156" y="69"/>
                </a:moveTo>
                <a:lnTo>
                  <a:pt x="190" y="16"/>
                </a:lnTo>
                <a:lnTo>
                  <a:pt x="43" y="0"/>
                </a:lnTo>
                <a:lnTo>
                  <a:pt x="0" y="50"/>
                </a:lnTo>
                <a:lnTo>
                  <a:pt x="156" y="69"/>
                </a:lnTo>
              </a:path>
            </a:pathLst>
          </a:custGeom>
          <a:noFill/>
          <a:ln w="0" cap="sq">
            <a:solidFill>
              <a:srgbClr val="000000"/>
            </a:solidFill>
            <a:prstDash val="solid"/>
            <a:miter lim="800000"/>
            <a:headEnd/>
            <a:tailEnd/>
          </a:ln>
        </p:spPr>
        <p:txBody>
          <a:bodyPr/>
          <a:lstStyle/>
          <a:p>
            <a:endParaRPr lang="sl-SI"/>
          </a:p>
        </p:txBody>
      </p:sp>
      <p:sp>
        <p:nvSpPr>
          <p:cNvPr id="146600" name="Line 168"/>
          <p:cNvSpPr>
            <a:spLocks noChangeShapeType="1"/>
          </p:cNvSpPr>
          <p:nvPr/>
        </p:nvSpPr>
        <p:spPr bwMode="auto">
          <a:xfrm flipH="1" flipV="1">
            <a:off x="1262063" y="2349500"/>
            <a:ext cx="96837" cy="2727325"/>
          </a:xfrm>
          <a:prstGeom prst="line">
            <a:avLst/>
          </a:prstGeom>
          <a:noFill/>
          <a:ln w="0" cap="sq">
            <a:solidFill>
              <a:srgbClr val="000000"/>
            </a:solidFill>
            <a:miter lim="800000"/>
            <a:headEnd/>
            <a:tailEnd/>
          </a:ln>
        </p:spPr>
        <p:txBody>
          <a:bodyPr/>
          <a:lstStyle/>
          <a:p>
            <a:endParaRPr lang="sl-SI"/>
          </a:p>
        </p:txBody>
      </p:sp>
      <p:sp>
        <p:nvSpPr>
          <p:cNvPr id="146601" name="Line 169"/>
          <p:cNvSpPr>
            <a:spLocks noChangeShapeType="1"/>
          </p:cNvSpPr>
          <p:nvPr/>
        </p:nvSpPr>
        <p:spPr bwMode="auto">
          <a:xfrm flipH="1">
            <a:off x="1309688" y="5076825"/>
            <a:ext cx="49212" cy="1588"/>
          </a:xfrm>
          <a:prstGeom prst="line">
            <a:avLst/>
          </a:prstGeom>
          <a:noFill/>
          <a:ln w="0" cap="sq">
            <a:solidFill>
              <a:srgbClr val="000000"/>
            </a:solidFill>
            <a:miter lim="800000"/>
            <a:headEnd/>
            <a:tailEnd/>
          </a:ln>
        </p:spPr>
        <p:txBody>
          <a:bodyPr/>
          <a:lstStyle/>
          <a:p>
            <a:endParaRPr lang="sl-SI"/>
          </a:p>
        </p:txBody>
      </p:sp>
      <p:sp>
        <p:nvSpPr>
          <p:cNvPr id="146602" name="Line 170"/>
          <p:cNvSpPr>
            <a:spLocks noChangeShapeType="1"/>
          </p:cNvSpPr>
          <p:nvPr/>
        </p:nvSpPr>
        <p:spPr bwMode="auto">
          <a:xfrm flipH="1">
            <a:off x="1292225" y="4641850"/>
            <a:ext cx="53975" cy="3175"/>
          </a:xfrm>
          <a:prstGeom prst="line">
            <a:avLst/>
          </a:prstGeom>
          <a:noFill/>
          <a:ln w="0" cap="sq">
            <a:solidFill>
              <a:srgbClr val="000000"/>
            </a:solidFill>
            <a:miter lim="800000"/>
            <a:headEnd/>
            <a:tailEnd/>
          </a:ln>
        </p:spPr>
        <p:txBody>
          <a:bodyPr/>
          <a:lstStyle/>
          <a:p>
            <a:endParaRPr lang="sl-SI"/>
          </a:p>
        </p:txBody>
      </p:sp>
      <p:sp>
        <p:nvSpPr>
          <p:cNvPr id="146603" name="Line 171"/>
          <p:cNvSpPr>
            <a:spLocks noChangeShapeType="1"/>
          </p:cNvSpPr>
          <p:nvPr/>
        </p:nvSpPr>
        <p:spPr bwMode="auto">
          <a:xfrm flipH="1">
            <a:off x="1270000" y="4194175"/>
            <a:ext cx="53975" cy="1588"/>
          </a:xfrm>
          <a:prstGeom prst="line">
            <a:avLst/>
          </a:prstGeom>
          <a:noFill/>
          <a:ln w="0" cap="sq">
            <a:solidFill>
              <a:srgbClr val="000000"/>
            </a:solidFill>
            <a:miter lim="800000"/>
            <a:headEnd/>
            <a:tailEnd/>
          </a:ln>
        </p:spPr>
        <p:txBody>
          <a:bodyPr/>
          <a:lstStyle/>
          <a:p>
            <a:endParaRPr lang="sl-SI"/>
          </a:p>
        </p:txBody>
      </p:sp>
      <p:sp>
        <p:nvSpPr>
          <p:cNvPr id="146604" name="Line 172"/>
          <p:cNvSpPr>
            <a:spLocks noChangeShapeType="1"/>
          </p:cNvSpPr>
          <p:nvPr/>
        </p:nvSpPr>
        <p:spPr bwMode="auto">
          <a:xfrm flipH="1">
            <a:off x="1255713" y="3743325"/>
            <a:ext cx="53975" cy="1588"/>
          </a:xfrm>
          <a:prstGeom prst="line">
            <a:avLst/>
          </a:prstGeom>
          <a:noFill/>
          <a:ln w="0" cap="sq">
            <a:solidFill>
              <a:srgbClr val="000000"/>
            </a:solidFill>
            <a:miter lim="800000"/>
            <a:headEnd/>
            <a:tailEnd/>
          </a:ln>
        </p:spPr>
        <p:txBody>
          <a:bodyPr/>
          <a:lstStyle/>
          <a:p>
            <a:endParaRPr lang="sl-SI"/>
          </a:p>
        </p:txBody>
      </p:sp>
      <p:sp>
        <p:nvSpPr>
          <p:cNvPr id="146605" name="Line 173"/>
          <p:cNvSpPr>
            <a:spLocks noChangeShapeType="1"/>
          </p:cNvSpPr>
          <p:nvPr/>
        </p:nvSpPr>
        <p:spPr bwMode="auto">
          <a:xfrm flipH="1">
            <a:off x="1239838" y="3286125"/>
            <a:ext cx="52387" cy="3175"/>
          </a:xfrm>
          <a:prstGeom prst="line">
            <a:avLst/>
          </a:prstGeom>
          <a:noFill/>
          <a:ln w="0" cap="sq">
            <a:solidFill>
              <a:srgbClr val="000000"/>
            </a:solidFill>
            <a:miter lim="800000"/>
            <a:headEnd/>
            <a:tailEnd/>
          </a:ln>
        </p:spPr>
        <p:txBody>
          <a:bodyPr/>
          <a:lstStyle/>
          <a:p>
            <a:endParaRPr lang="sl-SI"/>
          </a:p>
        </p:txBody>
      </p:sp>
      <p:sp>
        <p:nvSpPr>
          <p:cNvPr id="146606" name="Line 174"/>
          <p:cNvSpPr>
            <a:spLocks noChangeShapeType="1"/>
          </p:cNvSpPr>
          <p:nvPr/>
        </p:nvSpPr>
        <p:spPr bwMode="auto">
          <a:xfrm flipH="1">
            <a:off x="1223963" y="2822575"/>
            <a:ext cx="55562" cy="1588"/>
          </a:xfrm>
          <a:prstGeom prst="line">
            <a:avLst/>
          </a:prstGeom>
          <a:noFill/>
          <a:ln w="0" cap="sq">
            <a:solidFill>
              <a:srgbClr val="000000"/>
            </a:solidFill>
            <a:miter lim="800000"/>
            <a:headEnd/>
            <a:tailEnd/>
          </a:ln>
        </p:spPr>
        <p:txBody>
          <a:bodyPr/>
          <a:lstStyle/>
          <a:p>
            <a:endParaRPr lang="sl-SI"/>
          </a:p>
        </p:txBody>
      </p:sp>
      <p:sp>
        <p:nvSpPr>
          <p:cNvPr id="146607" name="Line 175"/>
          <p:cNvSpPr>
            <a:spLocks noChangeShapeType="1"/>
          </p:cNvSpPr>
          <p:nvPr/>
        </p:nvSpPr>
        <p:spPr bwMode="auto">
          <a:xfrm flipH="1">
            <a:off x="1211263" y="2349500"/>
            <a:ext cx="50800" cy="1588"/>
          </a:xfrm>
          <a:prstGeom prst="line">
            <a:avLst/>
          </a:prstGeom>
          <a:noFill/>
          <a:ln w="0" cap="sq">
            <a:solidFill>
              <a:srgbClr val="000000"/>
            </a:solidFill>
            <a:miter lim="800000"/>
            <a:headEnd/>
            <a:tailEnd/>
          </a:ln>
        </p:spPr>
        <p:txBody>
          <a:bodyPr/>
          <a:lstStyle/>
          <a:p>
            <a:endParaRPr lang="sl-SI"/>
          </a:p>
        </p:txBody>
      </p:sp>
      <p:sp>
        <p:nvSpPr>
          <p:cNvPr id="146608" name="Rectangle 176"/>
          <p:cNvSpPr>
            <a:spLocks noChangeArrowheads="1"/>
          </p:cNvSpPr>
          <p:nvPr/>
        </p:nvSpPr>
        <p:spPr bwMode="auto">
          <a:xfrm>
            <a:off x="1146175" y="5000625"/>
            <a:ext cx="98425" cy="212725"/>
          </a:xfrm>
          <a:prstGeom prst="rect">
            <a:avLst/>
          </a:prstGeom>
          <a:noFill/>
          <a:ln w="9525">
            <a:noFill/>
            <a:miter lim="800000"/>
            <a:headEnd/>
            <a:tailEnd/>
          </a:ln>
        </p:spPr>
        <p:txBody>
          <a:bodyPr wrap="none" lIns="0" tIns="0" rIns="0" bIns="0">
            <a:spAutoFit/>
          </a:bodyPr>
          <a:lstStyle/>
          <a:p>
            <a:pPr eaLnBrk="0" hangingPunct="0">
              <a:spcBef>
                <a:spcPct val="50000"/>
              </a:spcBef>
            </a:pPr>
            <a:r>
              <a:rPr lang="en-US" sz="1400">
                <a:solidFill>
                  <a:srgbClr val="000000"/>
                </a:solidFill>
              </a:rPr>
              <a:t>0</a:t>
            </a:r>
            <a:endParaRPr lang="en-US" sz="1400">
              <a:latin typeface="Times New Roman" pitchFamily="18" charset="0"/>
            </a:endParaRPr>
          </a:p>
        </p:txBody>
      </p:sp>
      <p:sp>
        <p:nvSpPr>
          <p:cNvPr id="146609" name="Rectangle 177"/>
          <p:cNvSpPr>
            <a:spLocks noChangeArrowheads="1"/>
          </p:cNvSpPr>
          <p:nvPr/>
        </p:nvSpPr>
        <p:spPr bwMode="auto">
          <a:xfrm>
            <a:off x="1050925" y="4540250"/>
            <a:ext cx="196850" cy="212725"/>
          </a:xfrm>
          <a:prstGeom prst="rect">
            <a:avLst/>
          </a:prstGeom>
          <a:noFill/>
          <a:ln w="9525">
            <a:noFill/>
            <a:miter lim="800000"/>
            <a:headEnd/>
            <a:tailEnd/>
          </a:ln>
        </p:spPr>
        <p:txBody>
          <a:bodyPr wrap="none" lIns="0" tIns="0" rIns="0" bIns="0">
            <a:spAutoFit/>
          </a:bodyPr>
          <a:lstStyle/>
          <a:p>
            <a:pPr eaLnBrk="0" hangingPunct="0">
              <a:spcBef>
                <a:spcPct val="50000"/>
              </a:spcBef>
            </a:pPr>
            <a:r>
              <a:rPr lang="en-US" sz="1400">
                <a:solidFill>
                  <a:srgbClr val="000000"/>
                </a:solidFill>
              </a:rPr>
              <a:t>20</a:t>
            </a:r>
            <a:endParaRPr lang="en-US" sz="1400">
              <a:latin typeface="Times New Roman" pitchFamily="18" charset="0"/>
            </a:endParaRPr>
          </a:p>
        </p:txBody>
      </p:sp>
      <p:sp>
        <p:nvSpPr>
          <p:cNvPr id="146610" name="Rectangle 178"/>
          <p:cNvSpPr>
            <a:spLocks noChangeArrowheads="1"/>
          </p:cNvSpPr>
          <p:nvPr/>
        </p:nvSpPr>
        <p:spPr bwMode="auto">
          <a:xfrm>
            <a:off x="1027113" y="4087813"/>
            <a:ext cx="196850" cy="212725"/>
          </a:xfrm>
          <a:prstGeom prst="rect">
            <a:avLst/>
          </a:prstGeom>
          <a:noFill/>
          <a:ln w="9525">
            <a:noFill/>
            <a:miter lim="800000"/>
            <a:headEnd/>
            <a:tailEnd/>
          </a:ln>
        </p:spPr>
        <p:txBody>
          <a:bodyPr wrap="none" lIns="0" tIns="0" rIns="0" bIns="0">
            <a:spAutoFit/>
          </a:bodyPr>
          <a:lstStyle/>
          <a:p>
            <a:pPr eaLnBrk="0" hangingPunct="0">
              <a:spcBef>
                <a:spcPct val="50000"/>
              </a:spcBef>
            </a:pPr>
            <a:r>
              <a:rPr lang="en-US" sz="1400">
                <a:solidFill>
                  <a:srgbClr val="000000"/>
                </a:solidFill>
              </a:rPr>
              <a:t>40</a:t>
            </a:r>
            <a:endParaRPr lang="en-US" sz="1400">
              <a:latin typeface="Times New Roman" pitchFamily="18" charset="0"/>
            </a:endParaRPr>
          </a:p>
        </p:txBody>
      </p:sp>
      <p:sp>
        <p:nvSpPr>
          <p:cNvPr id="146611" name="Rectangle 179"/>
          <p:cNvSpPr>
            <a:spLocks noChangeArrowheads="1"/>
          </p:cNvSpPr>
          <p:nvPr/>
        </p:nvSpPr>
        <p:spPr bwMode="auto">
          <a:xfrm>
            <a:off x="1011238" y="3640138"/>
            <a:ext cx="196850" cy="212725"/>
          </a:xfrm>
          <a:prstGeom prst="rect">
            <a:avLst/>
          </a:prstGeom>
          <a:noFill/>
          <a:ln w="9525">
            <a:noFill/>
            <a:miter lim="800000"/>
            <a:headEnd/>
            <a:tailEnd/>
          </a:ln>
        </p:spPr>
        <p:txBody>
          <a:bodyPr wrap="none" lIns="0" tIns="0" rIns="0" bIns="0">
            <a:spAutoFit/>
          </a:bodyPr>
          <a:lstStyle/>
          <a:p>
            <a:pPr eaLnBrk="0" hangingPunct="0">
              <a:spcBef>
                <a:spcPct val="50000"/>
              </a:spcBef>
            </a:pPr>
            <a:r>
              <a:rPr lang="en-US" sz="1400">
                <a:solidFill>
                  <a:srgbClr val="000000"/>
                </a:solidFill>
              </a:rPr>
              <a:t>60</a:t>
            </a:r>
            <a:endParaRPr lang="en-US" sz="1400">
              <a:latin typeface="Times New Roman" pitchFamily="18" charset="0"/>
            </a:endParaRPr>
          </a:p>
        </p:txBody>
      </p:sp>
      <p:sp>
        <p:nvSpPr>
          <p:cNvPr id="146612" name="Rectangle 180"/>
          <p:cNvSpPr>
            <a:spLocks noChangeArrowheads="1"/>
          </p:cNvSpPr>
          <p:nvPr/>
        </p:nvSpPr>
        <p:spPr bwMode="auto">
          <a:xfrm>
            <a:off x="995363" y="3179763"/>
            <a:ext cx="196850" cy="212725"/>
          </a:xfrm>
          <a:prstGeom prst="rect">
            <a:avLst/>
          </a:prstGeom>
          <a:noFill/>
          <a:ln w="9525">
            <a:noFill/>
            <a:miter lim="800000"/>
            <a:headEnd/>
            <a:tailEnd/>
          </a:ln>
        </p:spPr>
        <p:txBody>
          <a:bodyPr wrap="none" lIns="0" tIns="0" rIns="0" bIns="0">
            <a:spAutoFit/>
          </a:bodyPr>
          <a:lstStyle/>
          <a:p>
            <a:pPr eaLnBrk="0" hangingPunct="0">
              <a:spcBef>
                <a:spcPct val="50000"/>
              </a:spcBef>
            </a:pPr>
            <a:r>
              <a:rPr lang="en-US" sz="1400">
                <a:solidFill>
                  <a:srgbClr val="000000"/>
                </a:solidFill>
              </a:rPr>
              <a:t>80</a:t>
            </a:r>
            <a:endParaRPr lang="en-US" sz="1400">
              <a:latin typeface="Times New Roman" pitchFamily="18" charset="0"/>
            </a:endParaRPr>
          </a:p>
        </p:txBody>
      </p:sp>
      <p:sp>
        <p:nvSpPr>
          <p:cNvPr id="146613" name="Rectangle 181"/>
          <p:cNvSpPr>
            <a:spLocks noChangeArrowheads="1"/>
          </p:cNvSpPr>
          <p:nvPr/>
        </p:nvSpPr>
        <p:spPr bwMode="auto">
          <a:xfrm>
            <a:off x="860425" y="2717800"/>
            <a:ext cx="295275" cy="212725"/>
          </a:xfrm>
          <a:prstGeom prst="rect">
            <a:avLst/>
          </a:prstGeom>
          <a:noFill/>
          <a:ln w="9525">
            <a:noFill/>
            <a:miter lim="800000"/>
            <a:headEnd/>
            <a:tailEnd/>
          </a:ln>
        </p:spPr>
        <p:txBody>
          <a:bodyPr wrap="none" lIns="0" tIns="0" rIns="0" bIns="0">
            <a:spAutoFit/>
          </a:bodyPr>
          <a:lstStyle/>
          <a:p>
            <a:pPr eaLnBrk="0" hangingPunct="0">
              <a:spcBef>
                <a:spcPct val="50000"/>
              </a:spcBef>
            </a:pPr>
            <a:r>
              <a:rPr lang="en-US" sz="1400">
                <a:solidFill>
                  <a:srgbClr val="000000"/>
                </a:solidFill>
              </a:rPr>
              <a:t>100</a:t>
            </a:r>
            <a:endParaRPr lang="en-US" sz="1400">
              <a:latin typeface="Times New Roman" pitchFamily="18" charset="0"/>
            </a:endParaRPr>
          </a:p>
        </p:txBody>
      </p:sp>
      <p:sp>
        <p:nvSpPr>
          <p:cNvPr id="146614" name="Rectangle 182"/>
          <p:cNvSpPr>
            <a:spLocks noChangeArrowheads="1"/>
          </p:cNvSpPr>
          <p:nvPr/>
        </p:nvSpPr>
        <p:spPr bwMode="auto">
          <a:xfrm>
            <a:off x="855663" y="2244725"/>
            <a:ext cx="295275" cy="212725"/>
          </a:xfrm>
          <a:prstGeom prst="rect">
            <a:avLst/>
          </a:prstGeom>
          <a:noFill/>
          <a:ln w="9525">
            <a:noFill/>
            <a:miter lim="800000"/>
            <a:headEnd/>
            <a:tailEnd/>
          </a:ln>
        </p:spPr>
        <p:txBody>
          <a:bodyPr wrap="none" lIns="0" tIns="0" rIns="0" bIns="0">
            <a:spAutoFit/>
          </a:bodyPr>
          <a:lstStyle/>
          <a:p>
            <a:pPr eaLnBrk="0" hangingPunct="0">
              <a:spcBef>
                <a:spcPct val="50000"/>
              </a:spcBef>
            </a:pPr>
            <a:r>
              <a:rPr lang="en-US" sz="1400">
                <a:solidFill>
                  <a:srgbClr val="000000"/>
                </a:solidFill>
              </a:rPr>
              <a:t>120</a:t>
            </a:r>
            <a:endParaRPr lang="en-US" sz="1400">
              <a:latin typeface="Times New Roman" pitchFamily="18" charset="0"/>
            </a:endParaRPr>
          </a:p>
        </p:txBody>
      </p:sp>
      <p:sp>
        <p:nvSpPr>
          <p:cNvPr id="146615" name="Rectangle 183"/>
          <p:cNvSpPr>
            <a:spLocks noChangeArrowheads="1"/>
          </p:cNvSpPr>
          <p:nvPr/>
        </p:nvSpPr>
        <p:spPr bwMode="auto">
          <a:xfrm>
            <a:off x="392113" y="1879600"/>
            <a:ext cx="1243930" cy="452432"/>
          </a:xfrm>
          <a:prstGeom prst="rect">
            <a:avLst/>
          </a:prstGeom>
          <a:noFill/>
          <a:ln w="9525">
            <a:noFill/>
            <a:miter lim="800000"/>
            <a:headEnd/>
            <a:tailEnd/>
          </a:ln>
        </p:spPr>
        <p:txBody>
          <a:bodyPr wrap="none" lIns="0" tIns="0" rIns="0" bIns="0">
            <a:spAutoFit/>
          </a:bodyPr>
          <a:lstStyle/>
          <a:p>
            <a:pPr eaLnBrk="0" hangingPunct="0">
              <a:lnSpc>
                <a:spcPct val="80000"/>
              </a:lnSpc>
              <a:spcBef>
                <a:spcPct val="50000"/>
              </a:spcBef>
            </a:pPr>
            <a:r>
              <a:rPr lang="en-US" sz="1400" dirty="0">
                <a:solidFill>
                  <a:srgbClr val="000000"/>
                </a:solidFill>
              </a:rPr>
              <a:t> </a:t>
            </a:r>
            <a:r>
              <a:rPr lang="sl-SI" sz="1400" dirty="0" smtClean="0">
                <a:solidFill>
                  <a:srgbClr val="000000"/>
                </a:solidFill>
              </a:rPr>
              <a:t>Št. napetostnih</a:t>
            </a:r>
          </a:p>
          <a:p>
            <a:pPr eaLnBrk="0" hangingPunct="0">
              <a:lnSpc>
                <a:spcPct val="80000"/>
              </a:lnSpc>
              <a:spcBef>
                <a:spcPct val="50000"/>
              </a:spcBef>
            </a:pPr>
            <a:r>
              <a:rPr lang="sl-SI" sz="1400" dirty="0" smtClean="0">
                <a:solidFill>
                  <a:srgbClr val="000000"/>
                </a:solidFill>
              </a:rPr>
              <a:t>motenj</a:t>
            </a:r>
            <a:endParaRPr lang="en-US" sz="1400" dirty="0">
              <a:latin typeface="Times New Roman" pitchFamily="18" charset="0"/>
            </a:endParaRPr>
          </a:p>
        </p:txBody>
      </p:sp>
      <p:sp>
        <p:nvSpPr>
          <p:cNvPr id="146616" name="Rectangle 184"/>
          <p:cNvSpPr>
            <a:spLocks noChangeArrowheads="1"/>
          </p:cNvSpPr>
          <p:nvPr/>
        </p:nvSpPr>
        <p:spPr bwMode="auto">
          <a:xfrm>
            <a:off x="1331913" y="2057400"/>
            <a:ext cx="49212" cy="212725"/>
          </a:xfrm>
          <a:prstGeom prst="rect">
            <a:avLst/>
          </a:prstGeom>
          <a:noFill/>
          <a:ln w="9525">
            <a:noFill/>
            <a:miter lim="800000"/>
            <a:headEnd/>
            <a:tailEnd/>
          </a:ln>
        </p:spPr>
        <p:txBody>
          <a:bodyPr wrap="none" lIns="0" tIns="0" rIns="0" bIns="0">
            <a:spAutoFit/>
          </a:bodyPr>
          <a:lstStyle/>
          <a:p>
            <a:pPr eaLnBrk="0" hangingPunct="0">
              <a:spcBef>
                <a:spcPct val="50000"/>
              </a:spcBef>
            </a:pPr>
            <a:r>
              <a:rPr lang="en-US" sz="1400" b="1">
                <a:solidFill>
                  <a:srgbClr val="000000"/>
                </a:solidFill>
              </a:rPr>
              <a:t> </a:t>
            </a:r>
            <a:endParaRPr lang="en-US" sz="1700" b="1">
              <a:latin typeface="Times New Roman" pitchFamily="18" charset="0"/>
            </a:endParaRPr>
          </a:p>
        </p:txBody>
      </p:sp>
      <p:sp>
        <p:nvSpPr>
          <p:cNvPr id="146617" name="Rectangle 185"/>
          <p:cNvSpPr>
            <a:spLocks noChangeArrowheads="1"/>
          </p:cNvSpPr>
          <p:nvPr/>
        </p:nvSpPr>
        <p:spPr bwMode="auto">
          <a:xfrm rot="400536">
            <a:off x="1229760" y="6123329"/>
            <a:ext cx="2439515" cy="172355"/>
          </a:xfrm>
          <a:prstGeom prst="rect">
            <a:avLst/>
          </a:prstGeom>
          <a:noFill/>
          <a:ln w="9525">
            <a:noFill/>
            <a:miter lim="800000"/>
            <a:headEnd/>
            <a:tailEnd/>
          </a:ln>
        </p:spPr>
        <p:txBody>
          <a:bodyPr wrap="none" lIns="0" tIns="0" rIns="0" bIns="0">
            <a:spAutoFit/>
          </a:bodyPr>
          <a:lstStyle/>
          <a:p>
            <a:pPr algn="ctr" eaLnBrk="0" hangingPunct="0">
              <a:lnSpc>
                <a:spcPct val="80000"/>
              </a:lnSpc>
              <a:spcBef>
                <a:spcPct val="50000"/>
              </a:spcBef>
            </a:pPr>
            <a:r>
              <a:rPr lang="sl-SI" sz="1400" dirty="0" smtClean="0">
                <a:solidFill>
                  <a:srgbClr val="000000"/>
                </a:solidFill>
              </a:rPr>
              <a:t>Trajanje napetostnih motenj</a:t>
            </a:r>
            <a:r>
              <a:rPr lang="en-US" sz="1400" dirty="0" smtClean="0">
                <a:solidFill>
                  <a:srgbClr val="000000"/>
                </a:solidFill>
              </a:rPr>
              <a:t> </a:t>
            </a:r>
            <a:r>
              <a:rPr lang="en-US" sz="1400" dirty="0">
                <a:solidFill>
                  <a:srgbClr val="000000"/>
                </a:solidFill>
              </a:rPr>
              <a:t>[s]</a:t>
            </a:r>
            <a:endParaRPr lang="en-US" sz="1400" dirty="0">
              <a:latin typeface="Times New Roman" pitchFamily="18" charset="0"/>
            </a:endParaRPr>
          </a:p>
        </p:txBody>
      </p:sp>
      <p:sp>
        <p:nvSpPr>
          <p:cNvPr id="146618" name="Rectangle 186"/>
          <p:cNvSpPr>
            <a:spLocks noChangeArrowheads="1"/>
          </p:cNvSpPr>
          <p:nvPr/>
        </p:nvSpPr>
        <p:spPr bwMode="auto">
          <a:xfrm>
            <a:off x="5440242" y="5222875"/>
            <a:ext cx="1509964" cy="538609"/>
          </a:xfrm>
          <a:prstGeom prst="rect">
            <a:avLst/>
          </a:prstGeom>
          <a:noFill/>
          <a:ln w="9525">
            <a:noFill/>
            <a:miter lim="800000"/>
            <a:headEnd/>
            <a:tailEnd/>
          </a:ln>
        </p:spPr>
        <p:txBody>
          <a:bodyPr wrap="none" lIns="0" tIns="0" rIns="0" bIns="0">
            <a:spAutoFit/>
          </a:bodyPr>
          <a:lstStyle/>
          <a:p>
            <a:pPr algn="ctr" eaLnBrk="0" hangingPunct="0">
              <a:spcBef>
                <a:spcPct val="50000"/>
              </a:spcBef>
            </a:pPr>
            <a:r>
              <a:rPr lang="sl-SI" sz="1400" dirty="0" smtClean="0">
                <a:solidFill>
                  <a:srgbClr val="000000"/>
                </a:solidFill>
              </a:rPr>
              <a:t>Višina napetostnih </a:t>
            </a:r>
          </a:p>
          <a:p>
            <a:pPr algn="ctr" eaLnBrk="0" hangingPunct="0">
              <a:spcBef>
                <a:spcPct val="50000"/>
              </a:spcBef>
            </a:pPr>
            <a:r>
              <a:rPr lang="sl-SI" sz="1400" dirty="0" smtClean="0">
                <a:solidFill>
                  <a:srgbClr val="000000"/>
                </a:solidFill>
              </a:rPr>
              <a:t>motenj</a:t>
            </a:r>
            <a:r>
              <a:rPr lang="en-US" sz="1400" dirty="0" smtClean="0">
                <a:solidFill>
                  <a:srgbClr val="000000"/>
                </a:solidFill>
              </a:rPr>
              <a:t>  </a:t>
            </a:r>
            <a:r>
              <a:rPr lang="en-US" sz="1400" dirty="0">
                <a:solidFill>
                  <a:srgbClr val="000000"/>
                </a:solidFill>
              </a:rPr>
              <a:t>DU/U [%]</a:t>
            </a:r>
            <a:endParaRPr lang="en-US" sz="1400" dirty="0">
              <a:latin typeface="Times New Roman" pitchFamily="18" charset="0"/>
            </a:endParaRPr>
          </a:p>
        </p:txBody>
      </p:sp>
      <p:sp>
        <p:nvSpPr>
          <p:cNvPr id="146619" name="Text Box 187"/>
          <p:cNvSpPr txBox="1">
            <a:spLocks noChangeArrowheads="1"/>
          </p:cNvSpPr>
          <p:nvPr/>
        </p:nvSpPr>
        <p:spPr bwMode="auto">
          <a:xfrm>
            <a:off x="6334125" y="3152775"/>
            <a:ext cx="2809875" cy="1282700"/>
          </a:xfrm>
          <a:prstGeom prst="rect">
            <a:avLst/>
          </a:prstGeom>
          <a:noFill/>
          <a:ln w="9525">
            <a:noFill/>
            <a:miter lim="800000"/>
            <a:headEnd/>
            <a:tailEnd/>
          </a:ln>
          <a:effectLst/>
        </p:spPr>
        <p:txBody>
          <a:bodyPr>
            <a:spAutoFit/>
          </a:bodyPr>
          <a:lstStyle/>
          <a:p>
            <a:pPr eaLnBrk="0" hangingPunct="0">
              <a:lnSpc>
                <a:spcPct val="90000"/>
              </a:lnSpc>
              <a:spcAft>
                <a:spcPct val="30000"/>
              </a:spcAft>
            </a:pPr>
            <a:r>
              <a:rPr lang="sl-SI" altLang="de-DE" sz="2000" dirty="0" smtClean="0"/>
              <a:t>Izpadi na leto</a:t>
            </a:r>
            <a:endParaRPr lang="en-US" altLang="de-DE" sz="2000" dirty="0"/>
          </a:p>
          <a:p>
            <a:pPr eaLnBrk="0" hangingPunct="0">
              <a:lnSpc>
                <a:spcPct val="90000"/>
              </a:lnSpc>
            </a:pPr>
            <a:r>
              <a:rPr lang="en-US" altLang="de-DE" sz="2000" dirty="0"/>
              <a:t>&gt;   10ms:	346</a:t>
            </a:r>
          </a:p>
          <a:p>
            <a:pPr eaLnBrk="0" hangingPunct="0">
              <a:lnSpc>
                <a:spcPct val="90000"/>
              </a:lnSpc>
            </a:pPr>
            <a:r>
              <a:rPr lang="en-US" altLang="de-DE" sz="2000" dirty="0"/>
              <a:t>&gt; 100ms:	209</a:t>
            </a:r>
          </a:p>
          <a:p>
            <a:pPr eaLnBrk="0" hangingPunct="0">
              <a:lnSpc>
                <a:spcPct val="90000"/>
              </a:lnSpc>
            </a:pPr>
            <a:r>
              <a:rPr lang="en-US" altLang="de-DE" sz="2000" dirty="0"/>
              <a:t>&gt;     3s:		  10</a:t>
            </a:r>
          </a:p>
        </p:txBody>
      </p:sp>
      <p:sp>
        <p:nvSpPr>
          <p:cNvPr id="188" name="Rectangle 50"/>
          <p:cNvSpPr txBox="1">
            <a:spLocks noChangeArrowheads="1"/>
          </p:cNvSpPr>
          <p:nvPr/>
        </p:nvSpPr>
        <p:spPr>
          <a:xfrm>
            <a:off x="428596" y="142852"/>
            <a:ext cx="7286676" cy="642942"/>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sl-SI" sz="3600" b="1" i="0" u="none" strike="noStrike" kern="0" cap="none" spc="0" normalizeH="0" baseline="0" noProof="0" smtClean="0">
                <a:ln>
                  <a:noFill/>
                </a:ln>
                <a:solidFill>
                  <a:schemeClr val="tx2"/>
                </a:solidFill>
                <a:effectLst/>
                <a:uLnTx/>
                <a:uFillTx/>
                <a:latin typeface="+mj-lt"/>
                <a:ea typeface="+mj-ea"/>
                <a:cs typeface="+mj-cs"/>
              </a:rPr>
              <a:t>Motnje napajalnega omrežja</a:t>
            </a:r>
            <a:endParaRPr kumimoji="0" lang="en-GB" sz="3600" b="1" i="0" u="none" strike="noStrike" kern="0" cap="none" spc="0" normalizeH="0" baseline="0" noProof="0" dirty="0">
              <a:ln>
                <a:noFill/>
              </a:ln>
              <a:solidFill>
                <a:schemeClr val="tx2"/>
              </a:solidFill>
              <a:effectLst/>
              <a:uLnTx/>
              <a:uFillTx/>
              <a:latin typeface="+mj-lt"/>
              <a:ea typeface="+mj-ea"/>
              <a:cs typeface="+mj-cs"/>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6436"/>
                                        </p:tgtEl>
                                        <p:attrNameLst>
                                          <p:attrName>style.visibility</p:attrName>
                                        </p:attrNameLst>
                                      </p:cBhvr>
                                      <p:to>
                                        <p:strVal val="visible"/>
                                      </p:to>
                                    </p:set>
                                    <p:anim calcmode="lin" valueType="num">
                                      <p:cBhvr additive="base">
                                        <p:cTn id="7" dur="500" fill="hold"/>
                                        <p:tgtEl>
                                          <p:spTgt spid="146436"/>
                                        </p:tgtEl>
                                        <p:attrNameLst>
                                          <p:attrName>ppt_x</p:attrName>
                                        </p:attrNameLst>
                                      </p:cBhvr>
                                      <p:tavLst>
                                        <p:tav tm="0">
                                          <p:val>
                                            <p:strVal val="#ppt_x"/>
                                          </p:val>
                                        </p:tav>
                                        <p:tav tm="100000">
                                          <p:val>
                                            <p:strVal val="#ppt_x"/>
                                          </p:val>
                                        </p:tav>
                                      </p:tavLst>
                                    </p:anim>
                                    <p:anim calcmode="lin" valueType="num">
                                      <p:cBhvr additive="base">
                                        <p:cTn id="8" dur="500" fill="hold"/>
                                        <p:tgtEl>
                                          <p:spTgt spid="14643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6619"/>
                                        </p:tgtEl>
                                        <p:attrNameLst>
                                          <p:attrName>style.visibility</p:attrName>
                                        </p:attrNameLst>
                                      </p:cBhvr>
                                      <p:to>
                                        <p:strVal val="visible"/>
                                      </p:to>
                                    </p:set>
                                    <p:anim calcmode="lin" valueType="num">
                                      <p:cBhvr additive="base">
                                        <p:cTn id="13" dur="500" fill="hold"/>
                                        <p:tgtEl>
                                          <p:spTgt spid="146619"/>
                                        </p:tgtEl>
                                        <p:attrNameLst>
                                          <p:attrName>ppt_x</p:attrName>
                                        </p:attrNameLst>
                                      </p:cBhvr>
                                      <p:tavLst>
                                        <p:tav tm="0">
                                          <p:val>
                                            <p:strVal val="#ppt_x"/>
                                          </p:val>
                                        </p:tav>
                                        <p:tav tm="100000">
                                          <p:val>
                                            <p:strVal val="#ppt_x"/>
                                          </p:val>
                                        </p:tav>
                                      </p:tavLst>
                                    </p:anim>
                                    <p:anim calcmode="lin" valueType="num">
                                      <p:cBhvr additive="base">
                                        <p:cTn id="14" dur="500" fill="hold"/>
                                        <p:tgtEl>
                                          <p:spTgt spid="1466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436" grpId="0"/>
      <p:bldP spid="146619"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0" y="142852"/>
            <a:ext cx="7715272" cy="642942"/>
          </a:xfrm>
        </p:spPr>
        <p:txBody>
          <a:bodyPr/>
          <a:lstStyle/>
          <a:p>
            <a:r>
              <a:rPr lang="sl-SI" dirty="0" smtClean="0"/>
              <a:t>Lastnosti dinamičnega UPS</a:t>
            </a:r>
            <a:endParaRPr lang="sl-SI" dirty="0"/>
          </a:p>
        </p:txBody>
      </p:sp>
      <p:graphicFrame>
        <p:nvGraphicFramePr>
          <p:cNvPr id="5" name="Tabela 4"/>
          <p:cNvGraphicFramePr>
            <a:graphicFrameLocks noGrp="1"/>
          </p:cNvGraphicFramePr>
          <p:nvPr>
            <p:extLst>
              <p:ext uri="{D42A27DB-BD31-4B8C-83A1-F6EECF244321}">
                <p14:modId xmlns:p14="http://schemas.microsoft.com/office/powerpoint/2010/main" val="4086180701"/>
              </p:ext>
            </p:extLst>
          </p:nvPr>
        </p:nvGraphicFramePr>
        <p:xfrm>
          <a:off x="107504" y="969264"/>
          <a:ext cx="8856984" cy="5393718"/>
        </p:xfrm>
        <a:graphic>
          <a:graphicData uri="http://schemas.openxmlformats.org/drawingml/2006/table">
            <a:tbl>
              <a:tblPr/>
              <a:tblGrid>
                <a:gridCol w="3340793"/>
                <a:gridCol w="5516191"/>
              </a:tblGrid>
              <a:tr h="143282">
                <a:tc>
                  <a:txBody>
                    <a:bodyPr/>
                    <a:lstStyle/>
                    <a:p>
                      <a:pPr>
                        <a:lnSpc>
                          <a:spcPct val="115000"/>
                        </a:lnSpc>
                        <a:spcAft>
                          <a:spcPts val="0"/>
                        </a:spcAft>
                      </a:pPr>
                      <a:r>
                        <a:rPr lang="sl-SI" sz="1600" b="1" dirty="0">
                          <a:latin typeface="Calibri"/>
                          <a:ea typeface="Calibri"/>
                          <a:cs typeface="Times New Roman"/>
                        </a:rPr>
                        <a:t>Prednosti</a:t>
                      </a:r>
                    </a:p>
                  </a:txBody>
                  <a:tcPr marL="17008" marR="170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nSpc>
                          <a:spcPct val="115000"/>
                        </a:lnSpc>
                        <a:spcAft>
                          <a:spcPts val="0"/>
                        </a:spcAft>
                      </a:pPr>
                      <a:r>
                        <a:rPr lang="sl-SI" sz="1600" b="1" dirty="0">
                          <a:latin typeface="Calibri"/>
                          <a:ea typeface="Calibri"/>
                          <a:cs typeface="Times New Roman"/>
                        </a:rPr>
                        <a:t>Slabosti</a:t>
                      </a:r>
                    </a:p>
                  </a:txBody>
                  <a:tcPr marL="17008" marR="170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r>
              <a:tr h="5113302">
                <a:tc>
                  <a:txBody>
                    <a:bodyPr/>
                    <a:lstStyle/>
                    <a:p>
                      <a:pPr marL="90170" indent="-131445">
                        <a:lnSpc>
                          <a:spcPct val="115000"/>
                        </a:lnSpc>
                        <a:spcAft>
                          <a:spcPts val="0"/>
                        </a:spcAft>
                        <a:buFont typeface="Arial" pitchFamily="34" charset="0"/>
                        <a:buChar char="•"/>
                      </a:pPr>
                      <a:r>
                        <a:rPr lang="sl-SI" sz="1900" dirty="0" smtClean="0">
                          <a:latin typeface="Calibri"/>
                          <a:ea typeface="Calibri"/>
                          <a:cs typeface="Times New Roman"/>
                        </a:rPr>
                        <a:t>Najvišja razpoložljivost</a:t>
                      </a:r>
                      <a:endParaRPr lang="sl-SI" sz="1900" dirty="0">
                        <a:latin typeface="Calibri"/>
                        <a:ea typeface="Calibri"/>
                        <a:cs typeface="Times New Roman"/>
                      </a:endParaRPr>
                    </a:p>
                    <a:p>
                      <a:pPr marL="90170" indent="-131445">
                        <a:lnSpc>
                          <a:spcPct val="115000"/>
                        </a:lnSpc>
                        <a:spcAft>
                          <a:spcPts val="0"/>
                        </a:spcAft>
                        <a:buFont typeface="Arial" pitchFamily="34" charset="0"/>
                        <a:buChar char="•"/>
                      </a:pPr>
                      <a:r>
                        <a:rPr lang="sl-SI" sz="1900" dirty="0">
                          <a:latin typeface="Calibri"/>
                          <a:ea typeface="Calibri"/>
                          <a:cs typeface="Times New Roman"/>
                        </a:rPr>
                        <a:t>Izjemno visok MTBF</a:t>
                      </a:r>
                    </a:p>
                    <a:p>
                      <a:pPr marL="90170" indent="-131445">
                        <a:lnSpc>
                          <a:spcPct val="115000"/>
                        </a:lnSpc>
                        <a:spcAft>
                          <a:spcPts val="0"/>
                        </a:spcAft>
                        <a:buFont typeface="Arial" pitchFamily="34" charset="0"/>
                        <a:buChar char="•"/>
                      </a:pPr>
                      <a:r>
                        <a:rPr lang="sl-SI" sz="1900" dirty="0" smtClean="0">
                          <a:latin typeface="Calibri"/>
                          <a:ea typeface="Calibri"/>
                          <a:cs typeface="Times New Roman"/>
                        </a:rPr>
                        <a:t>Možnost </a:t>
                      </a:r>
                      <a:r>
                        <a:rPr lang="sl-SI" sz="1900" dirty="0">
                          <a:latin typeface="Calibri"/>
                          <a:ea typeface="Calibri"/>
                          <a:cs typeface="Times New Roman"/>
                        </a:rPr>
                        <a:t>paralelne </a:t>
                      </a:r>
                      <a:r>
                        <a:rPr lang="sl-SI" sz="1900" dirty="0" smtClean="0">
                          <a:latin typeface="Calibri"/>
                          <a:ea typeface="Calibri"/>
                          <a:cs typeface="Times New Roman"/>
                        </a:rPr>
                        <a:t>vezave</a:t>
                      </a:r>
                      <a:endParaRPr lang="sl-SI" sz="1900" dirty="0">
                        <a:latin typeface="Calibri"/>
                        <a:ea typeface="Calibri"/>
                        <a:cs typeface="Times New Roman"/>
                      </a:endParaRPr>
                    </a:p>
                    <a:p>
                      <a:pPr marL="90170" indent="-131445">
                        <a:lnSpc>
                          <a:spcPct val="115000"/>
                        </a:lnSpc>
                        <a:spcAft>
                          <a:spcPts val="0"/>
                        </a:spcAft>
                        <a:buFont typeface="Arial" pitchFamily="34" charset="0"/>
                        <a:buChar char="•"/>
                      </a:pPr>
                      <a:r>
                        <a:rPr lang="sl-SI" sz="1900" dirty="0" smtClean="0">
                          <a:latin typeface="Calibri"/>
                          <a:ea typeface="Calibri"/>
                          <a:cs typeface="Times New Roman"/>
                        </a:rPr>
                        <a:t>Izjemno </a:t>
                      </a:r>
                      <a:r>
                        <a:rPr lang="sl-SI" sz="1900" dirty="0">
                          <a:latin typeface="Calibri"/>
                          <a:ea typeface="Calibri"/>
                          <a:cs typeface="Times New Roman"/>
                        </a:rPr>
                        <a:t>visoki kratkostični tokovi</a:t>
                      </a:r>
                    </a:p>
                    <a:p>
                      <a:pPr marL="90170" indent="-131445">
                        <a:lnSpc>
                          <a:spcPct val="115000"/>
                        </a:lnSpc>
                        <a:spcAft>
                          <a:spcPts val="0"/>
                        </a:spcAft>
                        <a:buFont typeface="Arial" pitchFamily="34" charset="0"/>
                        <a:buChar char="•"/>
                      </a:pPr>
                      <a:r>
                        <a:rPr lang="sl-SI" sz="1900" dirty="0">
                          <a:latin typeface="Calibri"/>
                          <a:ea typeface="Calibri"/>
                          <a:cs typeface="Times New Roman"/>
                        </a:rPr>
                        <a:t>Visok </a:t>
                      </a:r>
                      <a:r>
                        <a:rPr lang="sl-SI" sz="1900" dirty="0" err="1">
                          <a:latin typeface="Calibri"/>
                          <a:ea typeface="Calibri"/>
                          <a:cs typeface="Times New Roman"/>
                        </a:rPr>
                        <a:t>Crest</a:t>
                      </a:r>
                      <a:r>
                        <a:rPr lang="sl-SI" sz="1900" dirty="0">
                          <a:latin typeface="Calibri"/>
                          <a:ea typeface="Calibri"/>
                          <a:cs typeface="Times New Roman"/>
                        </a:rPr>
                        <a:t> faktor</a:t>
                      </a:r>
                    </a:p>
                    <a:p>
                      <a:pPr marL="90170" indent="-131445">
                        <a:lnSpc>
                          <a:spcPct val="115000"/>
                        </a:lnSpc>
                        <a:spcAft>
                          <a:spcPts val="0"/>
                        </a:spcAft>
                        <a:buFont typeface="Arial" pitchFamily="34" charset="0"/>
                        <a:buChar char="•"/>
                      </a:pPr>
                      <a:r>
                        <a:rPr lang="sl-SI" sz="1900" dirty="0">
                          <a:latin typeface="Calibri"/>
                          <a:ea typeface="Calibri"/>
                          <a:cs typeface="Times New Roman"/>
                        </a:rPr>
                        <a:t>Izvedba brez aktivnih filtrov in kondenzatorjev</a:t>
                      </a:r>
                    </a:p>
                    <a:p>
                      <a:pPr marL="90170" indent="-131445">
                        <a:lnSpc>
                          <a:spcPct val="115000"/>
                        </a:lnSpc>
                        <a:spcAft>
                          <a:spcPts val="0"/>
                        </a:spcAft>
                        <a:buFont typeface="Arial" pitchFamily="34" charset="0"/>
                        <a:buChar char="•"/>
                      </a:pPr>
                      <a:r>
                        <a:rPr lang="sl-SI" sz="1900" dirty="0">
                          <a:latin typeface="Calibri"/>
                          <a:ea typeface="Calibri"/>
                          <a:cs typeface="Times New Roman"/>
                        </a:rPr>
                        <a:t>Življenjska doba 20-25 let</a:t>
                      </a:r>
                    </a:p>
                    <a:p>
                      <a:pPr marL="90170" indent="-131445">
                        <a:lnSpc>
                          <a:spcPct val="115000"/>
                        </a:lnSpc>
                        <a:spcAft>
                          <a:spcPts val="0"/>
                        </a:spcAft>
                        <a:buFont typeface="Arial" pitchFamily="34" charset="0"/>
                        <a:buChar char="•"/>
                      </a:pPr>
                      <a:r>
                        <a:rPr lang="sl-SI" sz="1900" dirty="0" smtClean="0">
                          <a:latin typeface="Calibri"/>
                          <a:ea typeface="Calibri"/>
                          <a:cs typeface="Times New Roman"/>
                        </a:rPr>
                        <a:t>Kratkostična kletka</a:t>
                      </a:r>
                      <a:endParaRPr lang="sl-SI" sz="1900" dirty="0">
                        <a:latin typeface="Calibri"/>
                        <a:ea typeface="Calibri"/>
                        <a:cs typeface="Times New Roman"/>
                      </a:endParaRPr>
                    </a:p>
                    <a:p>
                      <a:pPr marL="90170" indent="-131445">
                        <a:lnSpc>
                          <a:spcPct val="115000"/>
                        </a:lnSpc>
                        <a:spcAft>
                          <a:spcPts val="0"/>
                        </a:spcAft>
                        <a:buFont typeface="Arial" pitchFamily="34" charset="0"/>
                        <a:buChar char="•"/>
                      </a:pPr>
                      <a:r>
                        <a:rPr lang="sl-SI" sz="1900" dirty="0" smtClean="0">
                          <a:latin typeface="Calibri"/>
                          <a:ea typeface="Calibri"/>
                          <a:cs typeface="Times New Roman"/>
                        </a:rPr>
                        <a:t>Izvedba </a:t>
                      </a:r>
                      <a:r>
                        <a:rPr lang="sl-SI" sz="1900" dirty="0">
                          <a:latin typeface="Calibri"/>
                          <a:ea typeface="Calibri"/>
                          <a:cs typeface="Times New Roman"/>
                        </a:rPr>
                        <a:t>z enim </a:t>
                      </a:r>
                      <a:r>
                        <a:rPr lang="sl-SI" sz="1900" dirty="0" smtClean="0">
                          <a:latin typeface="Calibri"/>
                          <a:ea typeface="Calibri"/>
                          <a:cs typeface="Times New Roman"/>
                        </a:rPr>
                        <a:t>ventilatorjem</a:t>
                      </a:r>
                      <a:endParaRPr lang="sl-SI" sz="1900" dirty="0">
                        <a:latin typeface="Calibri"/>
                        <a:ea typeface="Calibri"/>
                        <a:cs typeface="Times New Roman"/>
                      </a:endParaRPr>
                    </a:p>
                    <a:p>
                      <a:pPr marL="90170" indent="-131445">
                        <a:lnSpc>
                          <a:spcPct val="115000"/>
                        </a:lnSpc>
                        <a:spcAft>
                          <a:spcPts val="0"/>
                        </a:spcAft>
                        <a:buFont typeface="Arial" pitchFamily="34" charset="0"/>
                        <a:buChar char="•"/>
                      </a:pPr>
                      <a:r>
                        <a:rPr lang="sl-SI" sz="1900" dirty="0">
                          <a:latin typeface="Calibri"/>
                          <a:ea typeface="Calibri"/>
                          <a:cs typeface="Times New Roman"/>
                        </a:rPr>
                        <a:t>Možnost vodnega </a:t>
                      </a:r>
                      <a:r>
                        <a:rPr lang="sl-SI" sz="1900" dirty="0" smtClean="0">
                          <a:latin typeface="Calibri"/>
                          <a:ea typeface="Calibri"/>
                          <a:cs typeface="Times New Roman"/>
                        </a:rPr>
                        <a:t>hlajenja</a:t>
                      </a:r>
                      <a:endParaRPr lang="sl-SI" sz="1900" dirty="0">
                        <a:latin typeface="Calibri"/>
                        <a:ea typeface="Calibri"/>
                        <a:cs typeface="Times New Roman"/>
                      </a:endParaRPr>
                    </a:p>
                  </a:txBody>
                  <a:tcPr marL="17008" marR="170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marL="90170" indent="-131445">
                        <a:lnSpc>
                          <a:spcPct val="115000"/>
                        </a:lnSpc>
                        <a:spcAft>
                          <a:spcPts val="0"/>
                        </a:spcAft>
                        <a:buFont typeface="Arial" pitchFamily="34" charset="0"/>
                        <a:buChar char="•"/>
                      </a:pPr>
                      <a:r>
                        <a:rPr lang="sl-SI" sz="2000" dirty="0">
                          <a:latin typeface="Calibri"/>
                          <a:ea typeface="Calibri"/>
                          <a:cs typeface="Times New Roman"/>
                        </a:rPr>
                        <a:t>Visoka cena ene </a:t>
                      </a:r>
                      <a:r>
                        <a:rPr lang="sl-SI" sz="2000" dirty="0" smtClean="0">
                          <a:latin typeface="Calibri"/>
                          <a:ea typeface="Calibri"/>
                          <a:cs typeface="Times New Roman"/>
                        </a:rPr>
                        <a:t>naprave</a:t>
                      </a:r>
                    </a:p>
                    <a:p>
                      <a:pPr marL="90170" indent="-131445">
                        <a:lnSpc>
                          <a:spcPct val="115000"/>
                        </a:lnSpc>
                        <a:spcAft>
                          <a:spcPts val="0"/>
                        </a:spcAft>
                        <a:buFont typeface="Arial" pitchFamily="34" charset="0"/>
                        <a:buChar char="•"/>
                      </a:pPr>
                      <a:r>
                        <a:rPr lang="sl-SI" sz="2000" dirty="0" smtClean="0">
                          <a:latin typeface="Calibri"/>
                          <a:ea typeface="Calibri"/>
                          <a:cs typeface="Times New Roman"/>
                        </a:rPr>
                        <a:t>Manjši </a:t>
                      </a:r>
                      <a:r>
                        <a:rPr lang="sl-SI" sz="2000" dirty="0">
                          <a:latin typeface="Calibri"/>
                          <a:ea typeface="Calibri"/>
                          <a:cs typeface="Times New Roman"/>
                        </a:rPr>
                        <a:t>nabor izvajalcev in ponudnikov</a:t>
                      </a:r>
                    </a:p>
                    <a:p>
                      <a:pPr marL="90170" indent="-131445">
                        <a:lnSpc>
                          <a:spcPct val="115000"/>
                        </a:lnSpc>
                        <a:spcAft>
                          <a:spcPts val="0"/>
                        </a:spcAft>
                        <a:buFont typeface="Arial" pitchFamily="34" charset="0"/>
                        <a:buChar char="•"/>
                      </a:pPr>
                      <a:r>
                        <a:rPr lang="sl-SI" sz="2000" dirty="0">
                          <a:latin typeface="Calibri"/>
                          <a:ea typeface="Calibri"/>
                          <a:cs typeface="Times New Roman"/>
                        </a:rPr>
                        <a:t>Manjši nabor naprav, praviloma večjih </a:t>
                      </a:r>
                      <a:r>
                        <a:rPr lang="sl-SI" sz="2000" dirty="0" smtClean="0">
                          <a:latin typeface="Calibri"/>
                          <a:ea typeface="Calibri"/>
                          <a:cs typeface="Times New Roman"/>
                        </a:rPr>
                        <a:t>moči</a:t>
                      </a:r>
                    </a:p>
                    <a:p>
                      <a:pPr marL="90170" indent="-131445">
                        <a:lnSpc>
                          <a:spcPct val="115000"/>
                        </a:lnSpc>
                        <a:spcAft>
                          <a:spcPts val="0"/>
                        </a:spcAft>
                        <a:buFont typeface="Arial" pitchFamily="34" charset="0"/>
                        <a:buChar char="•"/>
                      </a:pPr>
                      <a:r>
                        <a:rPr lang="sl-SI" sz="2000" dirty="0" smtClean="0">
                          <a:latin typeface="Calibri"/>
                          <a:ea typeface="Calibri"/>
                          <a:cs typeface="Times New Roman"/>
                        </a:rPr>
                        <a:t>Najmanjša </a:t>
                      </a:r>
                      <a:r>
                        <a:rPr lang="sl-SI" sz="2000" dirty="0">
                          <a:latin typeface="Calibri"/>
                          <a:ea typeface="Calibri"/>
                          <a:cs typeface="Times New Roman"/>
                        </a:rPr>
                        <a:t>naprava je moči 150 kVA</a:t>
                      </a:r>
                    </a:p>
                    <a:p>
                      <a:pPr marL="90170" indent="-131445">
                        <a:lnSpc>
                          <a:spcPct val="115000"/>
                        </a:lnSpc>
                        <a:spcAft>
                          <a:spcPts val="0"/>
                        </a:spcAft>
                        <a:buFont typeface="Arial" pitchFamily="34" charset="0"/>
                        <a:buChar char="•"/>
                      </a:pPr>
                      <a:r>
                        <a:rPr lang="sl-SI" sz="2000" dirty="0">
                          <a:latin typeface="Calibri"/>
                          <a:ea typeface="Calibri"/>
                          <a:cs typeface="Times New Roman"/>
                        </a:rPr>
                        <a:t>Teža ene naprav</a:t>
                      </a:r>
                    </a:p>
                    <a:p>
                      <a:pPr marL="90170" indent="-131445">
                        <a:lnSpc>
                          <a:spcPct val="115000"/>
                        </a:lnSpc>
                        <a:spcAft>
                          <a:spcPts val="0"/>
                        </a:spcAft>
                        <a:buFont typeface="Arial" pitchFamily="34" charset="0"/>
                        <a:buChar char="•"/>
                      </a:pPr>
                      <a:r>
                        <a:rPr lang="sl-SI" sz="2000" dirty="0">
                          <a:latin typeface="Calibri"/>
                          <a:ea typeface="Calibri"/>
                          <a:cs typeface="Times New Roman"/>
                        </a:rPr>
                        <a:t>Glasnost naprave med delovanjem</a:t>
                      </a:r>
                    </a:p>
                    <a:p>
                      <a:pPr marL="90170" indent="-131445">
                        <a:lnSpc>
                          <a:spcPct val="115000"/>
                        </a:lnSpc>
                        <a:spcAft>
                          <a:spcPts val="0"/>
                        </a:spcAft>
                        <a:buFont typeface="Arial" pitchFamily="34" charset="0"/>
                        <a:buChar char="•"/>
                      </a:pPr>
                      <a:r>
                        <a:rPr lang="sl-SI" sz="2000" dirty="0">
                          <a:latin typeface="Calibri"/>
                          <a:ea typeface="Calibri"/>
                          <a:cs typeface="Times New Roman"/>
                        </a:rPr>
                        <a:t>Velikost ene naprave</a:t>
                      </a:r>
                    </a:p>
                  </a:txBody>
                  <a:tcPr marL="17008" marR="170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r>
            </a:tbl>
          </a:graphicData>
        </a:graphic>
      </p:graphicFrame>
    </p:spTree>
  </p:cSld>
  <p:clrMapOvr>
    <a:masterClrMapping/>
  </p:clrMapOvr>
  <p:transition spd="med"/>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3"/>
          <p:cNvSpPr>
            <a:spLocks noGrp="1"/>
          </p:cNvSpPr>
          <p:nvPr>
            <p:ph type="title"/>
          </p:nvPr>
        </p:nvSpPr>
        <p:spPr/>
        <p:txBody>
          <a:bodyPr/>
          <a:lstStyle/>
          <a:p>
            <a:r>
              <a:rPr lang="sl-SI" dirty="0" smtClean="0"/>
              <a:t>RAZPOLOŽLJIVOST</a:t>
            </a:r>
            <a:endParaRPr lang="sl-SI" dirty="0"/>
          </a:p>
        </p:txBody>
      </p:sp>
    </p:spTree>
  </p:cSld>
  <p:clrMapOvr>
    <a:masterClrMapping/>
  </p:clrMapOvr>
  <p:transition spd="med"/>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9"/>
          <p:cNvSpPr>
            <a:spLocks noChangeArrowheads="1"/>
          </p:cNvSpPr>
          <p:nvPr/>
        </p:nvSpPr>
        <p:spPr bwMode="auto">
          <a:xfrm>
            <a:off x="1071563" y="1857375"/>
            <a:ext cx="876300" cy="4241800"/>
          </a:xfrm>
          <a:prstGeom prst="rect">
            <a:avLst/>
          </a:prstGeom>
          <a:solidFill>
            <a:srgbClr val="00C060"/>
          </a:solidFill>
          <a:ln w="9525">
            <a:solidFill>
              <a:schemeClr val="bg1"/>
            </a:solidFill>
            <a:miter lim="800000"/>
            <a:headEnd/>
            <a:tailEnd/>
          </a:ln>
        </p:spPr>
        <p:txBody>
          <a:bodyPr wrap="none" anchor="ctr"/>
          <a:lstStyle/>
          <a:p>
            <a:endParaRPr lang="sl-SI">
              <a:solidFill>
                <a:srgbClr val="002060"/>
              </a:solidFill>
            </a:endParaRPr>
          </a:p>
        </p:txBody>
      </p:sp>
      <p:sp>
        <p:nvSpPr>
          <p:cNvPr id="29699" name="Rectangle 19"/>
          <p:cNvSpPr>
            <a:spLocks noChangeArrowheads="1"/>
          </p:cNvSpPr>
          <p:nvPr/>
        </p:nvSpPr>
        <p:spPr bwMode="auto">
          <a:xfrm>
            <a:off x="1085850" y="1722438"/>
            <a:ext cx="7529513" cy="512762"/>
          </a:xfrm>
          <a:prstGeom prst="rect">
            <a:avLst/>
          </a:prstGeom>
          <a:solidFill>
            <a:srgbClr val="00C060"/>
          </a:solidFill>
          <a:ln w="9525">
            <a:solidFill>
              <a:schemeClr val="bg1"/>
            </a:solidFill>
            <a:miter lim="800000"/>
            <a:headEnd/>
            <a:tailEnd/>
          </a:ln>
        </p:spPr>
        <p:txBody>
          <a:bodyPr wrap="none" anchor="ctr"/>
          <a:lstStyle/>
          <a:p>
            <a:endParaRPr lang="sl-SI">
              <a:solidFill>
                <a:srgbClr val="002060"/>
              </a:solidFill>
            </a:endParaRPr>
          </a:p>
        </p:txBody>
      </p:sp>
      <p:sp>
        <p:nvSpPr>
          <p:cNvPr id="29700" name="Rectangle 3074"/>
          <p:cNvSpPr>
            <a:spLocks noGrp="1" noChangeArrowheads="1"/>
          </p:cNvSpPr>
          <p:nvPr>
            <p:ph type="title"/>
          </p:nvPr>
        </p:nvSpPr>
        <p:spPr>
          <a:xfrm>
            <a:off x="0" y="0"/>
            <a:ext cx="7572375" cy="1000108"/>
          </a:xfrm>
        </p:spPr>
        <p:txBody>
          <a:bodyPr/>
          <a:lstStyle/>
          <a:p>
            <a:pPr eaLnBrk="1" hangingPunct="1"/>
            <a:r>
              <a:rPr lang="sl-SI" dirty="0" smtClean="0"/>
              <a:t>Izbira vrste UPS sistema</a:t>
            </a:r>
          </a:p>
        </p:txBody>
      </p:sp>
      <p:grpSp>
        <p:nvGrpSpPr>
          <p:cNvPr id="2" name="Group 5"/>
          <p:cNvGrpSpPr>
            <a:grpSpLocks/>
          </p:cNvGrpSpPr>
          <p:nvPr/>
        </p:nvGrpSpPr>
        <p:grpSpPr bwMode="auto">
          <a:xfrm>
            <a:off x="1974850" y="2244725"/>
            <a:ext cx="6592888" cy="3873500"/>
            <a:chOff x="791" y="759"/>
            <a:chExt cx="4766" cy="2772"/>
          </a:xfrm>
        </p:grpSpPr>
        <p:sp>
          <p:nvSpPr>
            <p:cNvPr id="29722" name="Rectangle 6"/>
            <p:cNvSpPr>
              <a:spLocks noChangeArrowheads="1"/>
            </p:cNvSpPr>
            <p:nvPr/>
          </p:nvSpPr>
          <p:spPr bwMode="auto">
            <a:xfrm>
              <a:off x="791" y="759"/>
              <a:ext cx="4766" cy="2772"/>
            </a:xfrm>
            <a:prstGeom prst="rect">
              <a:avLst/>
            </a:prstGeom>
            <a:solidFill>
              <a:srgbClr val="CCFFCC"/>
            </a:solidFill>
            <a:ln w="9525">
              <a:solidFill>
                <a:schemeClr val="tx1"/>
              </a:solidFill>
              <a:miter lim="800000"/>
              <a:headEnd/>
              <a:tailEnd/>
            </a:ln>
          </p:spPr>
          <p:txBody>
            <a:bodyPr wrap="none" anchor="ctr"/>
            <a:lstStyle/>
            <a:p>
              <a:endParaRPr lang="sl-SI">
                <a:solidFill>
                  <a:srgbClr val="002060"/>
                </a:solidFill>
              </a:endParaRPr>
            </a:p>
          </p:txBody>
        </p:sp>
        <p:sp>
          <p:nvSpPr>
            <p:cNvPr id="29723" name="Line 7"/>
            <p:cNvSpPr>
              <a:spLocks noChangeShapeType="1"/>
            </p:cNvSpPr>
            <p:nvPr/>
          </p:nvSpPr>
          <p:spPr bwMode="auto">
            <a:xfrm>
              <a:off x="3174" y="763"/>
              <a:ext cx="0" cy="2763"/>
            </a:xfrm>
            <a:prstGeom prst="line">
              <a:avLst/>
            </a:prstGeom>
            <a:noFill/>
            <a:ln w="9525">
              <a:solidFill>
                <a:schemeClr val="tx1"/>
              </a:solidFill>
              <a:round/>
              <a:headEnd/>
              <a:tailEnd/>
            </a:ln>
          </p:spPr>
          <p:txBody>
            <a:bodyPr/>
            <a:lstStyle/>
            <a:p>
              <a:endParaRPr lang="sl-SI"/>
            </a:p>
          </p:txBody>
        </p:sp>
        <p:sp>
          <p:nvSpPr>
            <p:cNvPr id="29724" name="Line 8"/>
            <p:cNvSpPr>
              <a:spLocks noChangeShapeType="1"/>
            </p:cNvSpPr>
            <p:nvPr/>
          </p:nvSpPr>
          <p:spPr bwMode="auto">
            <a:xfrm>
              <a:off x="791" y="2145"/>
              <a:ext cx="4766" cy="0"/>
            </a:xfrm>
            <a:prstGeom prst="line">
              <a:avLst/>
            </a:prstGeom>
            <a:noFill/>
            <a:ln w="9525">
              <a:solidFill>
                <a:schemeClr val="tx1"/>
              </a:solidFill>
              <a:round/>
              <a:headEnd/>
              <a:tailEnd/>
            </a:ln>
          </p:spPr>
          <p:txBody>
            <a:bodyPr/>
            <a:lstStyle/>
            <a:p>
              <a:endParaRPr lang="sl-SI"/>
            </a:p>
          </p:txBody>
        </p:sp>
      </p:grpSp>
      <p:grpSp>
        <p:nvGrpSpPr>
          <p:cNvPr id="3" name="Group 9"/>
          <p:cNvGrpSpPr>
            <a:grpSpLocks/>
          </p:cNvGrpSpPr>
          <p:nvPr/>
        </p:nvGrpSpPr>
        <p:grpSpPr bwMode="auto">
          <a:xfrm>
            <a:off x="1079500" y="1719263"/>
            <a:ext cx="7491413" cy="4398962"/>
            <a:chOff x="791" y="759"/>
            <a:chExt cx="4772" cy="2772"/>
          </a:xfrm>
        </p:grpSpPr>
        <p:sp>
          <p:nvSpPr>
            <p:cNvPr id="29717" name="Rectangle 10"/>
            <p:cNvSpPr>
              <a:spLocks noChangeArrowheads="1"/>
            </p:cNvSpPr>
            <p:nvPr/>
          </p:nvSpPr>
          <p:spPr bwMode="auto">
            <a:xfrm>
              <a:off x="791" y="759"/>
              <a:ext cx="4766" cy="2772"/>
            </a:xfrm>
            <a:prstGeom prst="rect">
              <a:avLst/>
            </a:prstGeom>
            <a:noFill/>
            <a:ln w="28575">
              <a:solidFill>
                <a:schemeClr val="accent2"/>
              </a:solidFill>
              <a:miter lim="800000"/>
              <a:headEnd/>
              <a:tailEnd/>
            </a:ln>
          </p:spPr>
          <p:txBody>
            <a:bodyPr wrap="none" anchor="ctr"/>
            <a:lstStyle/>
            <a:p>
              <a:endParaRPr lang="sl-SI">
                <a:solidFill>
                  <a:srgbClr val="002060"/>
                </a:solidFill>
              </a:endParaRPr>
            </a:p>
          </p:txBody>
        </p:sp>
        <p:sp>
          <p:nvSpPr>
            <p:cNvPr id="29718" name="Line 11"/>
            <p:cNvSpPr>
              <a:spLocks noChangeShapeType="1"/>
            </p:cNvSpPr>
            <p:nvPr/>
          </p:nvSpPr>
          <p:spPr bwMode="auto">
            <a:xfrm>
              <a:off x="3464" y="763"/>
              <a:ext cx="0" cy="2763"/>
            </a:xfrm>
            <a:prstGeom prst="line">
              <a:avLst/>
            </a:prstGeom>
            <a:noFill/>
            <a:ln w="9525">
              <a:solidFill>
                <a:schemeClr val="accent2"/>
              </a:solidFill>
              <a:round/>
              <a:headEnd/>
              <a:tailEnd/>
            </a:ln>
          </p:spPr>
          <p:txBody>
            <a:bodyPr/>
            <a:lstStyle/>
            <a:p>
              <a:endParaRPr lang="sl-SI"/>
            </a:p>
          </p:txBody>
        </p:sp>
        <p:sp>
          <p:nvSpPr>
            <p:cNvPr id="29719" name="Line 12"/>
            <p:cNvSpPr>
              <a:spLocks noChangeShapeType="1"/>
            </p:cNvSpPr>
            <p:nvPr/>
          </p:nvSpPr>
          <p:spPr bwMode="auto">
            <a:xfrm>
              <a:off x="791" y="2305"/>
              <a:ext cx="4766" cy="0"/>
            </a:xfrm>
            <a:prstGeom prst="line">
              <a:avLst/>
            </a:prstGeom>
            <a:noFill/>
            <a:ln w="9525">
              <a:solidFill>
                <a:schemeClr val="accent2"/>
              </a:solidFill>
              <a:round/>
              <a:headEnd/>
              <a:tailEnd/>
            </a:ln>
          </p:spPr>
          <p:txBody>
            <a:bodyPr/>
            <a:lstStyle/>
            <a:p>
              <a:endParaRPr lang="sl-SI"/>
            </a:p>
          </p:txBody>
        </p:sp>
        <p:sp>
          <p:nvSpPr>
            <p:cNvPr id="29720" name="Line 13"/>
            <p:cNvSpPr>
              <a:spLocks noChangeShapeType="1"/>
            </p:cNvSpPr>
            <p:nvPr/>
          </p:nvSpPr>
          <p:spPr bwMode="auto">
            <a:xfrm>
              <a:off x="1360" y="759"/>
              <a:ext cx="0" cy="2763"/>
            </a:xfrm>
            <a:prstGeom prst="line">
              <a:avLst/>
            </a:prstGeom>
            <a:noFill/>
            <a:ln w="9525">
              <a:solidFill>
                <a:schemeClr val="accent2"/>
              </a:solidFill>
              <a:round/>
              <a:headEnd/>
              <a:tailEnd/>
            </a:ln>
          </p:spPr>
          <p:txBody>
            <a:bodyPr/>
            <a:lstStyle/>
            <a:p>
              <a:endParaRPr lang="sl-SI"/>
            </a:p>
          </p:txBody>
        </p:sp>
        <p:sp>
          <p:nvSpPr>
            <p:cNvPr id="29721" name="Line 14"/>
            <p:cNvSpPr>
              <a:spLocks noChangeShapeType="1"/>
            </p:cNvSpPr>
            <p:nvPr/>
          </p:nvSpPr>
          <p:spPr bwMode="auto">
            <a:xfrm>
              <a:off x="797" y="1091"/>
              <a:ext cx="4766" cy="0"/>
            </a:xfrm>
            <a:prstGeom prst="line">
              <a:avLst/>
            </a:prstGeom>
            <a:noFill/>
            <a:ln w="9525">
              <a:solidFill>
                <a:schemeClr val="accent2"/>
              </a:solidFill>
              <a:round/>
              <a:headEnd/>
              <a:tailEnd/>
            </a:ln>
          </p:spPr>
          <p:txBody>
            <a:bodyPr/>
            <a:lstStyle/>
            <a:p>
              <a:endParaRPr lang="sl-SI"/>
            </a:p>
          </p:txBody>
        </p:sp>
      </p:grpSp>
      <p:sp>
        <p:nvSpPr>
          <p:cNvPr id="17" name="Text Box 15"/>
          <p:cNvSpPr txBox="1">
            <a:spLocks noChangeArrowheads="1"/>
          </p:cNvSpPr>
          <p:nvPr/>
        </p:nvSpPr>
        <p:spPr bwMode="auto">
          <a:xfrm>
            <a:off x="1976438" y="1811338"/>
            <a:ext cx="3287712" cy="336550"/>
          </a:xfrm>
          <a:prstGeom prst="rect">
            <a:avLst/>
          </a:prstGeom>
          <a:noFill/>
          <a:ln w="9525">
            <a:noFill/>
            <a:miter lim="800000"/>
            <a:headEnd/>
            <a:tailEnd/>
          </a:ln>
          <a:effectLst/>
        </p:spPr>
        <p:txBody>
          <a:bodyPr>
            <a:spAutoFit/>
          </a:bodyPr>
          <a:lstStyle/>
          <a:p>
            <a:pPr>
              <a:defRPr/>
            </a:pPr>
            <a:r>
              <a:rPr lang="en-GB" sz="1600" b="1" dirty="0" err="1">
                <a:solidFill>
                  <a:srgbClr val="002060"/>
                </a:solidFill>
                <a:effectLst>
                  <a:outerShdw blurRad="38100" dist="38100" dir="2700000" algn="tl">
                    <a:srgbClr val="C0C0C0"/>
                  </a:outerShdw>
                </a:effectLst>
                <a:cs typeface="+mn-cs"/>
              </a:rPr>
              <a:t>Paral</a:t>
            </a:r>
            <a:r>
              <a:rPr lang="sl-SI" sz="1600" b="1" dirty="0" err="1">
                <a:solidFill>
                  <a:srgbClr val="002060"/>
                </a:solidFill>
                <a:effectLst>
                  <a:outerShdw blurRad="38100" dist="38100" dir="2700000" algn="tl">
                    <a:srgbClr val="C0C0C0"/>
                  </a:outerShdw>
                </a:effectLst>
                <a:cs typeface="+mn-cs"/>
              </a:rPr>
              <a:t>elni</a:t>
            </a:r>
            <a:r>
              <a:rPr lang="en-GB" sz="1600" b="1" dirty="0">
                <a:solidFill>
                  <a:srgbClr val="002060"/>
                </a:solidFill>
                <a:effectLst>
                  <a:outerShdw blurRad="38100" dist="38100" dir="2700000" algn="tl">
                    <a:srgbClr val="C0C0C0"/>
                  </a:outerShdw>
                </a:effectLst>
                <a:cs typeface="+mn-cs"/>
              </a:rPr>
              <a:t> </a:t>
            </a:r>
            <a:r>
              <a:rPr lang="sl-SI" sz="1600" b="1" dirty="0" smtClean="0">
                <a:solidFill>
                  <a:srgbClr val="002060"/>
                </a:solidFill>
                <a:effectLst>
                  <a:outerShdw blurRad="38100" dist="38100" dir="2700000" algn="tl">
                    <a:srgbClr val="C0C0C0"/>
                  </a:outerShdw>
                </a:effectLst>
                <a:cs typeface="+mn-cs"/>
              </a:rPr>
              <a:t>»</a:t>
            </a:r>
            <a:r>
              <a:rPr lang="en-GB" sz="1600" b="1" dirty="0" smtClean="0">
                <a:solidFill>
                  <a:srgbClr val="002060"/>
                </a:solidFill>
                <a:effectLst>
                  <a:outerShdw blurRad="38100" dist="38100" dir="2700000" algn="tl">
                    <a:srgbClr val="C0C0C0"/>
                  </a:outerShdw>
                </a:effectLst>
                <a:cs typeface="+mn-cs"/>
              </a:rPr>
              <a:t>on line</a:t>
            </a:r>
            <a:r>
              <a:rPr lang="sl-SI" sz="1600" b="1" dirty="0" smtClean="0">
                <a:solidFill>
                  <a:srgbClr val="002060"/>
                </a:solidFill>
                <a:effectLst>
                  <a:outerShdw blurRad="38100" dist="38100" dir="2700000" algn="tl">
                    <a:srgbClr val="C0C0C0"/>
                  </a:outerShdw>
                </a:effectLst>
                <a:cs typeface="+mn-cs"/>
              </a:rPr>
              <a:t>«</a:t>
            </a:r>
            <a:endParaRPr lang="en-GB" sz="1600" b="1" dirty="0">
              <a:solidFill>
                <a:srgbClr val="002060"/>
              </a:solidFill>
              <a:effectLst>
                <a:outerShdw blurRad="38100" dist="38100" dir="2700000" algn="tl">
                  <a:srgbClr val="C0C0C0"/>
                </a:outerShdw>
              </a:effectLst>
              <a:cs typeface="+mn-cs"/>
            </a:endParaRPr>
          </a:p>
        </p:txBody>
      </p:sp>
      <p:sp>
        <p:nvSpPr>
          <p:cNvPr id="18" name="Text Box 16"/>
          <p:cNvSpPr txBox="1">
            <a:spLocks noChangeArrowheads="1"/>
          </p:cNvSpPr>
          <p:nvPr/>
        </p:nvSpPr>
        <p:spPr bwMode="auto">
          <a:xfrm>
            <a:off x="5265738" y="1804988"/>
            <a:ext cx="3289300" cy="336550"/>
          </a:xfrm>
          <a:prstGeom prst="rect">
            <a:avLst/>
          </a:prstGeom>
          <a:noFill/>
          <a:ln w="9525">
            <a:noFill/>
            <a:miter lim="800000"/>
            <a:headEnd/>
            <a:tailEnd/>
          </a:ln>
          <a:effectLst/>
        </p:spPr>
        <p:txBody>
          <a:bodyPr>
            <a:spAutoFit/>
          </a:bodyPr>
          <a:lstStyle/>
          <a:p>
            <a:pPr>
              <a:defRPr/>
            </a:pPr>
            <a:r>
              <a:rPr lang="en-GB" sz="1600" b="1" dirty="0">
                <a:solidFill>
                  <a:srgbClr val="002060"/>
                </a:solidFill>
                <a:effectLst>
                  <a:outerShdw blurRad="38100" dist="38100" dir="2700000" algn="tl">
                    <a:srgbClr val="C0C0C0"/>
                  </a:outerShdw>
                </a:effectLst>
                <a:cs typeface="+mn-cs"/>
              </a:rPr>
              <a:t>Seri</a:t>
            </a:r>
            <a:r>
              <a:rPr lang="sl-SI" sz="1600" b="1" dirty="0" err="1">
                <a:solidFill>
                  <a:srgbClr val="002060"/>
                </a:solidFill>
                <a:effectLst>
                  <a:outerShdw blurRad="38100" dist="38100" dir="2700000" algn="tl">
                    <a:srgbClr val="C0C0C0"/>
                  </a:outerShdw>
                </a:effectLst>
                <a:cs typeface="+mn-cs"/>
              </a:rPr>
              <a:t>jski</a:t>
            </a:r>
            <a:r>
              <a:rPr lang="en-GB" sz="1600" b="1" dirty="0">
                <a:solidFill>
                  <a:srgbClr val="002060"/>
                </a:solidFill>
                <a:effectLst>
                  <a:outerShdw blurRad="38100" dist="38100" dir="2700000" algn="tl">
                    <a:srgbClr val="C0C0C0"/>
                  </a:outerShdw>
                </a:effectLst>
                <a:cs typeface="+mn-cs"/>
              </a:rPr>
              <a:t> </a:t>
            </a:r>
            <a:r>
              <a:rPr lang="sl-SI" sz="1600" b="1" dirty="0" smtClean="0">
                <a:solidFill>
                  <a:srgbClr val="002060"/>
                </a:solidFill>
                <a:effectLst>
                  <a:outerShdw blurRad="38100" dist="38100" dir="2700000" algn="tl">
                    <a:srgbClr val="C0C0C0"/>
                  </a:outerShdw>
                </a:effectLst>
                <a:cs typeface="+mn-cs"/>
              </a:rPr>
              <a:t>»</a:t>
            </a:r>
            <a:r>
              <a:rPr lang="en-GB" sz="1600" b="1" dirty="0" smtClean="0">
                <a:solidFill>
                  <a:srgbClr val="002060"/>
                </a:solidFill>
                <a:effectLst>
                  <a:outerShdw blurRad="38100" dist="38100" dir="2700000" algn="tl">
                    <a:srgbClr val="C0C0C0"/>
                  </a:outerShdw>
                </a:effectLst>
                <a:cs typeface="+mn-cs"/>
              </a:rPr>
              <a:t>on line</a:t>
            </a:r>
            <a:r>
              <a:rPr lang="sl-SI" sz="1600" b="1" dirty="0" smtClean="0">
                <a:solidFill>
                  <a:srgbClr val="002060"/>
                </a:solidFill>
                <a:effectLst>
                  <a:outerShdw blurRad="38100" dist="38100" dir="2700000" algn="tl">
                    <a:srgbClr val="C0C0C0"/>
                  </a:outerShdw>
                </a:effectLst>
                <a:cs typeface="+mn-cs"/>
              </a:rPr>
              <a:t>«</a:t>
            </a:r>
            <a:endParaRPr lang="en-GB" sz="1600" b="1" dirty="0">
              <a:solidFill>
                <a:srgbClr val="002060"/>
              </a:solidFill>
              <a:effectLst>
                <a:outerShdw blurRad="38100" dist="38100" dir="2700000" algn="tl">
                  <a:srgbClr val="C0C0C0"/>
                </a:outerShdw>
              </a:effectLst>
              <a:cs typeface="+mn-cs"/>
            </a:endParaRPr>
          </a:p>
        </p:txBody>
      </p:sp>
      <p:sp>
        <p:nvSpPr>
          <p:cNvPr id="19" name="Text Box 17"/>
          <p:cNvSpPr txBox="1">
            <a:spLocks noChangeArrowheads="1"/>
          </p:cNvSpPr>
          <p:nvPr/>
        </p:nvSpPr>
        <p:spPr bwMode="auto">
          <a:xfrm>
            <a:off x="1079500" y="2989263"/>
            <a:ext cx="871538" cy="261937"/>
          </a:xfrm>
          <a:prstGeom prst="rect">
            <a:avLst/>
          </a:prstGeom>
          <a:noFill/>
          <a:ln w="9525">
            <a:noFill/>
            <a:miter lim="800000"/>
            <a:headEnd/>
            <a:tailEnd/>
          </a:ln>
          <a:effectLst/>
        </p:spPr>
        <p:txBody>
          <a:bodyPr>
            <a:spAutoFit/>
          </a:bodyPr>
          <a:lstStyle/>
          <a:p>
            <a:pPr>
              <a:defRPr/>
            </a:pPr>
            <a:r>
              <a:rPr lang="en-GB" sz="1100" b="1" dirty="0" err="1">
                <a:solidFill>
                  <a:srgbClr val="002060"/>
                </a:solidFill>
                <a:effectLst>
                  <a:outerShdw blurRad="38100" dist="38100" dir="2700000" algn="tl">
                    <a:srgbClr val="C0C0C0"/>
                  </a:outerShdw>
                </a:effectLst>
                <a:cs typeface="+mn-cs"/>
              </a:rPr>
              <a:t>Stati</a:t>
            </a:r>
            <a:r>
              <a:rPr lang="sl-SI" sz="1100" b="1" dirty="0">
                <a:solidFill>
                  <a:srgbClr val="002060"/>
                </a:solidFill>
                <a:effectLst>
                  <a:outerShdw blurRad="38100" dist="38100" dir="2700000" algn="tl">
                    <a:srgbClr val="C0C0C0"/>
                  </a:outerShdw>
                </a:effectLst>
                <a:cs typeface="+mn-cs"/>
              </a:rPr>
              <a:t>čni</a:t>
            </a:r>
            <a:endParaRPr lang="en-GB" sz="1100" b="1" dirty="0">
              <a:solidFill>
                <a:srgbClr val="002060"/>
              </a:solidFill>
              <a:effectLst>
                <a:outerShdw blurRad="38100" dist="38100" dir="2700000" algn="tl">
                  <a:srgbClr val="C0C0C0"/>
                </a:outerShdw>
              </a:effectLst>
              <a:cs typeface="+mn-cs"/>
            </a:endParaRPr>
          </a:p>
        </p:txBody>
      </p:sp>
      <p:sp>
        <p:nvSpPr>
          <p:cNvPr id="20" name="Text Box 18"/>
          <p:cNvSpPr txBox="1">
            <a:spLocks noChangeArrowheads="1"/>
          </p:cNvSpPr>
          <p:nvPr/>
        </p:nvSpPr>
        <p:spPr bwMode="auto">
          <a:xfrm>
            <a:off x="1077913" y="4922838"/>
            <a:ext cx="882650" cy="261937"/>
          </a:xfrm>
          <a:prstGeom prst="rect">
            <a:avLst/>
          </a:prstGeom>
          <a:noFill/>
          <a:ln w="9525">
            <a:noFill/>
            <a:miter lim="800000"/>
            <a:headEnd/>
            <a:tailEnd/>
          </a:ln>
          <a:effectLst/>
        </p:spPr>
        <p:txBody>
          <a:bodyPr>
            <a:spAutoFit/>
          </a:bodyPr>
          <a:lstStyle/>
          <a:p>
            <a:pPr>
              <a:defRPr/>
            </a:pPr>
            <a:r>
              <a:rPr lang="sl-SI" sz="1100" b="1" dirty="0">
                <a:solidFill>
                  <a:srgbClr val="002060"/>
                </a:solidFill>
                <a:effectLst>
                  <a:outerShdw blurRad="38100" dist="38100" dir="2700000" algn="tl">
                    <a:srgbClr val="C0C0C0"/>
                  </a:outerShdw>
                </a:effectLst>
                <a:cs typeface="+mn-cs"/>
              </a:rPr>
              <a:t>Dinamični</a:t>
            </a:r>
            <a:endParaRPr lang="en-GB" sz="1100" b="1" dirty="0">
              <a:solidFill>
                <a:srgbClr val="002060"/>
              </a:solidFill>
              <a:effectLst>
                <a:outerShdw blurRad="38100" dist="38100" dir="2700000" algn="tl">
                  <a:srgbClr val="C0C0C0"/>
                </a:outerShdw>
              </a:effectLst>
              <a:cs typeface="+mn-cs"/>
            </a:endParaRPr>
          </a:p>
        </p:txBody>
      </p:sp>
      <p:sp>
        <p:nvSpPr>
          <p:cNvPr id="29707" name="Line 20"/>
          <p:cNvSpPr>
            <a:spLocks noChangeShapeType="1"/>
          </p:cNvSpPr>
          <p:nvPr/>
        </p:nvSpPr>
        <p:spPr bwMode="auto">
          <a:xfrm>
            <a:off x="1955800" y="1711325"/>
            <a:ext cx="0" cy="508000"/>
          </a:xfrm>
          <a:prstGeom prst="line">
            <a:avLst/>
          </a:prstGeom>
          <a:noFill/>
          <a:ln w="28575">
            <a:solidFill>
              <a:schemeClr val="accent2"/>
            </a:solidFill>
            <a:round/>
            <a:headEnd/>
            <a:tailEnd/>
          </a:ln>
        </p:spPr>
        <p:txBody>
          <a:bodyPr/>
          <a:lstStyle/>
          <a:p>
            <a:endParaRPr lang="sl-SI"/>
          </a:p>
        </p:txBody>
      </p:sp>
      <p:sp>
        <p:nvSpPr>
          <p:cNvPr id="29708" name="Line 21"/>
          <p:cNvSpPr>
            <a:spLocks noChangeShapeType="1"/>
          </p:cNvSpPr>
          <p:nvPr/>
        </p:nvSpPr>
        <p:spPr bwMode="auto">
          <a:xfrm>
            <a:off x="1068388" y="2228850"/>
            <a:ext cx="898525" cy="0"/>
          </a:xfrm>
          <a:prstGeom prst="line">
            <a:avLst/>
          </a:prstGeom>
          <a:noFill/>
          <a:ln w="28575">
            <a:solidFill>
              <a:schemeClr val="accent2"/>
            </a:solidFill>
            <a:round/>
            <a:headEnd/>
            <a:tailEnd/>
          </a:ln>
        </p:spPr>
        <p:txBody>
          <a:bodyPr/>
          <a:lstStyle/>
          <a:p>
            <a:endParaRPr lang="sl-SI"/>
          </a:p>
        </p:txBody>
      </p:sp>
      <p:pic>
        <p:nvPicPr>
          <p:cNvPr id="29709" name="Picture 22" descr="SOL-Rotary"/>
          <p:cNvPicPr>
            <a:picLocks noChangeAspect="1" noChangeArrowheads="1"/>
          </p:cNvPicPr>
          <p:nvPr/>
        </p:nvPicPr>
        <p:blipFill>
          <a:blip r:embed="rId3" cstate="print"/>
          <a:srcRect/>
          <a:stretch>
            <a:fillRect/>
          </a:stretch>
        </p:blipFill>
        <p:spPr bwMode="auto">
          <a:xfrm>
            <a:off x="5991225" y="4905375"/>
            <a:ext cx="1843088" cy="1079500"/>
          </a:xfrm>
          <a:prstGeom prst="rect">
            <a:avLst/>
          </a:prstGeom>
          <a:noFill/>
          <a:ln w="9525">
            <a:noFill/>
            <a:miter lim="800000"/>
            <a:headEnd/>
            <a:tailEnd/>
          </a:ln>
        </p:spPr>
      </p:pic>
      <p:pic>
        <p:nvPicPr>
          <p:cNvPr id="29710" name="Picture 23" descr="SOL-Static"/>
          <p:cNvPicPr>
            <a:picLocks noChangeAspect="1" noChangeArrowheads="1"/>
          </p:cNvPicPr>
          <p:nvPr/>
        </p:nvPicPr>
        <p:blipFill>
          <a:blip r:embed="rId4" cstate="print"/>
          <a:srcRect/>
          <a:stretch>
            <a:fillRect/>
          </a:stretch>
        </p:blipFill>
        <p:spPr bwMode="auto">
          <a:xfrm>
            <a:off x="5991225" y="3014663"/>
            <a:ext cx="1844675" cy="1079500"/>
          </a:xfrm>
          <a:prstGeom prst="rect">
            <a:avLst/>
          </a:prstGeom>
          <a:noFill/>
          <a:ln w="9525">
            <a:noFill/>
            <a:miter lim="800000"/>
            <a:headEnd/>
            <a:tailEnd/>
          </a:ln>
        </p:spPr>
      </p:pic>
      <p:sp>
        <p:nvSpPr>
          <p:cNvPr id="27" name="Text Box 25"/>
          <p:cNvSpPr txBox="1">
            <a:spLocks noChangeArrowheads="1"/>
          </p:cNvSpPr>
          <p:nvPr/>
        </p:nvSpPr>
        <p:spPr bwMode="auto">
          <a:xfrm>
            <a:off x="1960563" y="2330450"/>
            <a:ext cx="3302000" cy="671513"/>
          </a:xfrm>
          <a:prstGeom prst="rect">
            <a:avLst/>
          </a:prstGeom>
          <a:noFill/>
          <a:ln w="9525">
            <a:noFill/>
            <a:miter lim="800000"/>
            <a:headEnd/>
            <a:tailEnd/>
          </a:ln>
          <a:effectLst/>
        </p:spPr>
        <p:txBody>
          <a:bodyPr>
            <a:spAutoFit/>
          </a:bodyPr>
          <a:lstStyle/>
          <a:p>
            <a:pPr>
              <a:defRPr/>
            </a:pPr>
            <a:r>
              <a:rPr lang="en-GB" sz="1800" b="1">
                <a:solidFill>
                  <a:srgbClr val="002060"/>
                </a:solidFill>
                <a:effectLst>
                  <a:outerShdw blurRad="38100" dist="38100" dir="2700000" algn="tl">
                    <a:srgbClr val="C0C0C0"/>
                  </a:outerShdw>
                </a:effectLst>
                <a:cs typeface="+mn-cs"/>
              </a:rPr>
              <a:t>MTBF: </a:t>
            </a:r>
            <a:br>
              <a:rPr lang="en-GB" sz="1800" b="1">
                <a:solidFill>
                  <a:srgbClr val="002060"/>
                </a:solidFill>
                <a:effectLst>
                  <a:outerShdw blurRad="38100" dist="38100" dir="2700000" algn="tl">
                    <a:srgbClr val="C0C0C0"/>
                  </a:outerShdw>
                </a:effectLst>
                <a:cs typeface="+mn-cs"/>
              </a:rPr>
            </a:br>
            <a:r>
              <a:rPr lang="en-GB" sz="1800" b="1">
                <a:solidFill>
                  <a:srgbClr val="002060"/>
                </a:solidFill>
                <a:effectLst>
                  <a:outerShdw blurRad="38100" dist="38100" dir="2700000" algn="tl">
                    <a:srgbClr val="C0C0C0"/>
                  </a:outerShdw>
                </a:effectLst>
                <a:cs typeface="+mn-cs"/>
              </a:rPr>
              <a:t>75,000 - </a:t>
            </a:r>
            <a:r>
              <a:rPr lang="en-GB" b="1">
                <a:solidFill>
                  <a:srgbClr val="002060"/>
                </a:solidFill>
                <a:effectLst>
                  <a:outerShdw blurRad="38100" dist="38100" dir="2700000" algn="tl">
                    <a:srgbClr val="C0C0C0"/>
                  </a:outerShdw>
                </a:effectLst>
                <a:cs typeface="+mn-cs"/>
              </a:rPr>
              <a:t>100,000hrs</a:t>
            </a:r>
          </a:p>
        </p:txBody>
      </p:sp>
      <p:sp>
        <p:nvSpPr>
          <p:cNvPr id="28" name="Text Box 26"/>
          <p:cNvSpPr txBox="1">
            <a:spLocks noChangeArrowheads="1"/>
          </p:cNvSpPr>
          <p:nvPr/>
        </p:nvSpPr>
        <p:spPr bwMode="auto">
          <a:xfrm>
            <a:off x="5262563" y="2330450"/>
            <a:ext cx="3302000" cy="671513"/>
          </a:xfrm>
          <a:prstGeom prst="rect">
            <a:avLst/>
          </a:prstGeom>
          <a:noFill/>
          <a:ln w="9525">
            <a:noFill/>
            <a:miter lim="800000"/>
            <a:headEnd/>
            <a:tailEnd/>
          </a:ln>
          <a:effectLst/>
        </p:spPr>
        <p:txBody>
          <a:bodyPr>
            <a:spAutoFit/>
          </a:bodyPr>
          <a:lstStyle/>
          <a:p>
            <a:pPr>
              <a:defRPr/>
            </a:pPr>
            <a:r>
              <a:rPr lang="en-GB" sz="1800" b="1">
                <a:solidFill>
                  <a:srgbClr val="002060"/>
                </a:solidFill>
                <a:effectLst>
                  <a:outerShdw blurRad="38100" dist="38100" dir="2700000" algn="tl">
                    <a:srgbClr val="C0C0C0"/>
                  </a:outerShdw>
                </a:effectLst>
                <a:cs typeface="+mn-cs"/>
              </a:rPr>
              <a:t>MTBF: </a:t>
            </a:r>
            <a:br>
              <a:rPr lang="en-GB" sz="1800" b="1">
                <a:solidFill>
                  <a:srgbClr val="002060"/>
                </a:solidFill>
                <a:effectLst>
                  <a:outerShdw blurRad="38100" dist="38100" dir="2700000" algn="tl">
                    <a:srgbClr val="C0C0C0"/>
                  </a:outerShdw>
                </a:effectLst>
                <a:cs typeface="+mn-cs"/>
              </a:rPr>
            </a:br>
            <a:r>
              <a:rPr lang="en-GB" b="1">
                <a:solidFill>
                  <a:srgbClr val="002060"/>
                </a:solidFill>
                <a:effectLst>
                  <a:outerShdw blurRad="38100" dist="38100" dir="2700000" algn="tl">
                    <a:srgbClr val="C0C0C0"/>
                  </a:outerShdw>
                </a:effectLst>
                <a:cs typeface="+mn-cs"/>
              </a:rPr>
              <a:t>75,000 - 100,000hrs</a:t>
            </a:r>
          </a:p>
        </p:txBody>
      </p:sp>
      <p:sp>
        <p:nvSpPr>
          <p:cNvPr id="29" name="Text Box 27"/>
          <p:cNvSpPr txBox="1">
            <a:spLocks noChangeArrowheads="1"/>
          </p:cNvSpPr>
          <p:nvPr/>
        </p:nvSpPr>
        <p:spPr bwMode="auto">
          <a:xfrm>
            <a:off x="1958975" y="4264025"/>
            <a:ext cx="3302000" cy="671513"/>
          </a:xfrm>
          <a:prstGeom prst="rect">
            <a:avLst/>
          </a:prstGeom>
          <a:noFill/>
          <a:ln w="9525">
            <a:noFill/>
            <a:miter lim="800000"/>
            <a:headEnd/>
            <a:tailEnd/>
          </a:ln>
          <a:effectLst/>
        </p:spPr>
        <p:txBody>
          <a:bodyPr>
            <a:spAutoFit/>
          </a:bodyPr>
          <a:lstStyle/>
          <a:p>
            <a:pPr>
              <a:defRPr/>
            </a:pPr>
            <a:r>
              <a:rPr lang="en-GB" sz="1800" b="1" dirty="0">
                <a:solidFill>
                  <a:srgbClr val="002060"/>
                </a:solidFill>
                <a:effectLst>
                  <a:outerShdw blurRad="38100" dist="38100" dir="2700000" algn="tl">
                    <a:srgbClr val="C0C0C0"/>
                  </a:outerShdw>
                </a:effectLst>
                <a:cs typeface="+mn-cs"/>
              </a:rPr>
              <a:t>MTBF: </a:t>
            </a:r>
            <a:br>
              <a:rPr lang="en-GB" sz="1800" b="1" dirty="0">
                <a:solidFill>
                  <a:srgbClr val="002060"/>
                </a:solidFill>
                <a:effectLst>
                  <a:outerShdw blurRad="38100" dist="38100" dir="2700000" algn="tl">
                    <a:srgbClr val="C0C0C0"/>
                  </a:outerShdw>
                </a:effectLst>
                <a:cs typeface="+mn-cs"/>
              </a:rPr>
            </a:br>
            <a:r>
              <a:rPr lang="en-GB" b="1" dirty="0">
                <a:solidFill>
                  <a:srgbClr val="002060"/>
                </a:solidFill>
                <a:effectLst>
                  <a:outerShdw blurRad="38100" dist="38100" dir="2700000" algn="tl">
                    <a:srgbClr val="C0C0C0"/>
                  </a:outerShdw>
                </a:effectLst>
                <a:cs typeface="+mn-cs"/>
              </a:rPr>
              <a:t>210,000 - 350,000hrs</a:t>
            </a:r>
            <a:r>
              <a:rPr lang="en-GB" sz="1800" b="1" dirty="0">
                <a:solidFill>
                  <a:srgbClr val="002060"/>
                </a:solidFill>
                <a:effectLst>
                  <a:outerShdw blurRad="38100" dist="38100" dir="2700000" algn="tl">
                    <a:srgbClr val="C0C0C0"/>
                  </a:outerShdw>
                </a:effectLst>
                <a:cs typeface="+mn-cs"/>
              </a:rPr>
              <a:t> </a:t>
            </a:r>
          </a:p>
        </p:txBody>
      </p:sp>
      <p:sp>
        <p:nvSpPr>
          <p:cNvPr id="30" name="Text Box 28"/>
          <p:cNvSpPr txBox="1">
            <a:spLocks noChangeArrowheads="1"/>
          </p:cNvSpPr>
          <p:nvPr/>
        </p:nvSpPr>
        <p:spPr bwMode="auto">
          <a:xfrm>
            <a:off x="5262563" y="4264025"/>
            <a:ext cx="3302000" cy="671513"/>
          </a:xfrm>
          <a:prstGeom prst="rect">
            <a:avLst/>
          </a:prstGeom>
          <a:noFill/>
          <a:ln w="9525">
            <a:noFill/>
            <a:miter lim="800000"/>
            <a:headEnd/>
            <a:tailEnd/>
          </a:ln>
          <a:effectLst/>
        </p:spPr>
        <p:txBody>
          <a:bodyPr>
            <a:spAutoFit/>
          </a:bodyPr>
          <a:lstStyle/>
          <a:p>
            <a:pPr>
              <a:defRPr/>
            </a:pPr>
            <a:r>
              <a:rPr lang="en-GB" sz="1800" b="1">
                <a:solidFill>
                  <a:srgbClr val="002060"/>
                </a:solidFill>
                <a:effectLst>
                  <a:outerShdw blurRad="38100" dist="38100" dir="2700000" algn="tl">
                    <a:srgbClr val="C0C0C0"/>
                  </a:outerShdw>
                </a:effectLst>
                <a:cs typeface="+mn-cs"/>
              </a:rPr>
              <a:t>MTBF:</a:t>
            </a:r>
            <a:br>
              <a:rPr lang="en-GB" sz="1800" b="1">
                <a:solidFill>
                  <a:srgbClr val="002060"/>
                </a:solidFill>
                <a:effectLst>
                  <a:outerShdw blurRad="38100" dist="38100" dir="2700000" algn="tl">
                    <a:srgbClr val="C0C0C0"/>
                  </a:outerShdw>
                </a:effectLst>
                <a:cs typeface="+mn-cs"/>
              </a:rPr>
            </a:br>
            <a:r>
              <a:rPr lang="en-GB" b="1">
                <a:solidFill>
                  <a:srgbClr val="002060"/>
                </a:solidFill>
                <a:effectLst>
                  <a:outerShdw blurRad="38100" dist="38100" dir="2700000" algn="tl">
                    <a:srgbClr val="C0C0C0"/>
                  </a:outerShdw>
                </a:effectLst>
                <a:cs typeface="+mn-cs"/>
              </a:rPr>
              <a:t>610,000 - 700,000hrs</a:t>
            </a:r>
            <a:r>
              <a:rPr lang="en-GB" sz="1800" b="1">
                <a:solidFill>
                  <a:srgbClr val="002060"/>
                </a:solidFill>
                <a:effectLst>
                  <a:outerShdw blurRad="38100" dist="38100" dir="2700000" algn="tl">
                    <a:srgbClr val="C0C0C0"/>
                  </a:outerShdw>
                </a:effectLst>
                <a:cs typeface="+mn-cs"/>
              </a:rPr>
              <a:t> </a:t>
            </a:r>
          </a:p>
        </p:txBody>
      </p:sp>
      <p:pic>
        <p:nvPicPr>
          <p:cNvPr id="29715" name="Picture 29"/>
          <p:cNvPicPr>
            <a:picLocks noChangeAspect="1" noChangeArrowheads="1"/>
          </p:cNvPicPr>
          <p:nvPr/>
        </p:nvPicPr>
        <p:blipFill>
          <a:blip r:embed="rId5" cstate="print"/>
          <a:srcRect/>
          <a:stretch>
            <a:fillRect/>
          </a:stretch>
        </p:blipFill>
        <p:spPr bwMode="auto">
          <a:xfrm>
            <a:off x="2714625" y="4956175"/>
            <a:ext cx="1843088" cy="1079500"/>
          </a:xfrm>
          <a:prstGeom prst="rect">
            <a:avLst/>
          </a:prstGeom>
          <a:noFill/>
          <a:ln w="9525">
            <a:noFill/>
            <a:miter lim="800000"/>
            <a:headEnd/>
            <a:tailEnd/>
          </a:ln>
        </p:spPr>
      </p:pic>
      <p:pic>
        <p:nvPicPr>
          <p:cNvPr id="29716" name="Picture 31"/>
          <p:cNvPicPr>
            <a:picLocks noChangeAspect="1" noChangeArrowheads="1"/>
          </p:cNvPicPr>
          <p:nvPr/>
        </p:nvPicPr>
        <p:blipFill>
          <a:blip r:embed="rId6" cstate="print"/>
          <a:srcRect/>
          <a:stretch>
            <a:fillRect/>
          </a:stretch>
        </p:blipFill>
        <p:spPr bwMode="auto">
          <a:xfrm>
            <a:off x="2689225" y="3021013"/>
            <a:ext cx="1838325" cy="1077912"/>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9" name="Text Box 3"/>
          <p:cNvSpPr txBox="1">
            <a:spLocks noChangeArrowheads="1"/>
          </p:cNvSpPr>
          <p:nvPr/>
        </p:nvSpPr>
        <p:spPr bwMode="auto">
          <a:xfrm>
            <a:off x="290513" y="4556125"/>
            <a:ext cx="1422400" cy="336550"/>
          </a:xfrm>
          <a:prstGeom prst="rect">
            <a:avLst/>
          </a:prstGeom>
          <a:noFill/>
          <a:ln w="25400">
            <a:noFill/>
            <a:miter lim="800000"/>
            <a:headEnd/>
            <a:tailEnd/>
          </a:ln>
          <a:effectLst/>
        </p:spPr>
        <p:txBody>
          <a:bodyPr wrap="none" lIns="90000" tIns="46800" rIns="90000" bIns="46800" anchor="ctr">
            <a:spAutoFit/>
          </a:bodyPr>
          <a:lstStyle/>
          <a:p>
            <a:pPr algn="r" defTabSz="762000" eaLnBrk="0" hangingPunct="0">
              <a:buFontTx/>
              <a:buNone/>
            </a:pPr>
            <a:r>
              <a:rPr lang="en-GB" sz="1600" b="0"/>
              <a:t>bypass mains</a:t>
            </a:r>
          </a:p>
        </p:txBody>
      </p:sp>
      <p:sp>
        <p:nvSpPr>
          <p:cNvPr id="96260" name="Text Box 4"/>
          <p:cNvSpPr txBox="1">
            <a:spLocks noChangeArrowheads="1"/>
          </p:cNvSpPr>
          <p:nvPr/>
        </p:nvSpPr>
        <p:spPr bwMode="auto">
          <a:xfrm>
            <a:off x="901700" y="1963738"/>
            <a:ext cx="766763" cy="336550"/>
          </a:xfrm>
          <a:prstGeom prst="rect">
            <a:avLst/>
          </a:prstGeom>
          <a:noFill/>
          <a:ln w="25400">
            <a:noFill/>
            <a:miter lim="800000"/>
            <a:headEnd/>
            <a:tailEnd/>
          </a:ln>
          <a:effectLst/>
        </p:spPr>
        <p:txBody>
          <a:bodyPr wrap="none" lIns="90000" tIns="46800" rIns="90000" bIns="46800" anchor="ctr">
            <a:spAutoFit/>
          </a:bodyPr>
          <a:lstStyle/>
          <a:p>
            <a:pPr algn="r" defTabSz="762000" eaLnBrk="0" hangingPunct="0">
              <a:buFontTx/>
              <a:buNone/>
            </a:pPr>
            <a:r>
              <a:rPr lang="en-GB" sz="1600" b="0"/>
              <a:t>dc-link</a:t>
            </a:r>
          </a:p>
        </p:txBody>
      </p:sp>
      <p:sp>
        <p:nvSpPr>
          <p:cNvPr id="96261" name="Text Box 5"/>
          <p:cNvSpPr txBox="1">
            <a:spLocks noChangeArrowheads="1"/>
          </p:cNvSpPr>
          <p:nvPr/>
        </p:nvSpPr>
        <p:spPr bwMode="auto">
          <a:xfrm>
            <a:off x="6924675" y="1316038"/>
            <a:ext cx="1558925" cy="2292350"/>
          </a:xfrm>
          <a:prstGeom prst="rect">
            <a:avLst/>
          </a:prstGeom>
          <a:noFill/>
          <a:ln w="25400">
            <a:noFill/>
            <a:miter lim="800000"/>
            <a:headEnd/>
            <a:tailEnd/>
          </a:ln>
          <a:effectLst/>
        </p:spPr>
        <p:txBody>
          <a:bodyPr wrap="none" lIns="90000" tIns="46800" rIns="90000" bIns="46800">
            <a:spAutoFit/>
          </a:bodyPr>
          <a:lstStyle/>
          <a:p>
            <a:pPr defTabSz="762000" eaLnBrk="0" hangingPunct="0">
              <a:buFontTx/>
              <a:buNone/>
            </a:pPr>
            <a:r>
              <a:rPr lang="en-GB" sz="1600" b="0"/>
              <a:t>control voltage:</a:t>
            </a:r>
          </a:p>
          <a:p>
            <a:pPr defTabSz="762000" eaLnBrk="0" hangingPunct="0">
              <a:buFontTx/>
              <a:buNone/>
            </a:pPr>
            <a:endParaRPr lang="en-GB" sz="1600" b="0"/>
          </a:p>
          <a:p>
            <a:pPr defTabSz="762000" eaLnBrk="0" hangingPunct="0">
              <a:buFontTx/>
              <a:buNone/>
            </a:pPr>
            <a:r>
              <a:rPr lang="en-GB" sz="1600" b="0"/>
              <a:t>rectifier,</a:t>
            </a:r>
          </a:p>
          <a:p>
            <a:pPr defTabSz="762000" eaLnBrk="0" hangingPunct="0">
              <a:buFontTx/>
              <a:buNone/>
            </a:pPr>
            <a:r>
              <a:rPr lang="en-GB" sz="1600" b="0"/>
              <a:t>inverter</a:t>
            </a:r>
          </a:p>
          <a:p>
            <a:pPr defTabSz="762000" eaLnBrk="0" hangingPunct="0">
              <a:buFontTx/>
              <a:buNone/>
            </a:pPr>
            <a:endParaRPr lang="en-GB" sz="1600" b="0"/>
          </a:p>
          <a:p>
            <a:pPr defTabSz="762000" eaLnBrk="0" hangingPunct="0">
              <a:buFontTx/>
              <a:buNone/>
            </a:pPr>
            <a:r>
              <a:rPr lang="en-GB" sz="1600" b="0"/>
              <a:t>bypass fans</a:t>
            </a:r>
          </a:p>
          <a:p>
            <a:pPr defTabSz="762000" eaLnBrk="0" hangingPunct="0">
              <a:buFontTx/>
              <a:buNone/>
            </a:pPr>
            <a:endParaRPr lang="en-GB" sz="1600" b="0"/>
          </a:p>
          <a:p>
            <a:pPr defTabSz="762000" eaLnBrk="0" hangingPunct="0">
              <a:buFontTx/>
              <a:buNone/>
            </a:pPr>
            <a:r>
              <a:rPr lang="en-GB" sz="1600" b="0"/>
              <a:t>control, </a:t>
            </a:r>
          </a:p>
          <a:p>
            <a:pPr defTabSz="762000" eaLnBrk="0" hangingPunct="0">
              <a:buFontTx/>
              <a:buNone/>
            </a:pPr>
            <a:r>
              <a:rPr lang="en-GB" sz="1600" b="0"/>
              <a:t>thyristor firing</a:t>
            </a:r>
          </a:p>
        </p:txBody>
      </p:sp>
      <p:grpSp>
        <p:nvGrpSpPr>
          <p:cNvPr id="2" name="Group 6"/>
          <p:cNvGrpSpPr>
            <a:grpSpLocks/>
          </p:cNvGrpSpPr>
          <p:nvPr/>
        </p:nvGrpSpPr>
        <p:grpSpPr bwMode="auto">
          <a:xfrm>
            <a:off x="1668463" y="1354138"/>
            <a:ext cx="5256212" cy="4876800"/>
            <a:chOff x="647" y="768"/>
            <a:chExt cx="3311" cy="3072"/>
          </a:xfrm>
        </p:grpSpPr>
        <p:grpSp>
          <p:nvGrpSpPr>
            <p:cNvPr id="3" name="Group 7"/>
            <p:cNvGrpSpPr>
              <a:grpSpLocks/>
            </p:cNvGrpSpPr>
            <p:nvPr/>
          </p:nvGrpSpPr>
          <p:grpSpPr bwMode="auto">
            <a:xfrm>
              <a:off x="2259" y="3456"/>
              <a:ext cx="288" cy="48"/>
              <a:chOff x="2496" y="1584"/>
              <a:chExt cx="240" cy="48"/>
            </a:xfrm>
          </p:grpSpPr>
          <p:sp>
            <p:nvSpPr>
              <p:cNvPr id="96264" name="Line 8"/>
              <p:cNvSpPr>
                <a:spLocks noChangeShapeType="1"/>
              </p:cNvSpPr>
              <p:nvPr/>
            </p:nvSpPr>
            <p:spPr bwMode="auto">
              <a:xfrm>
                <a:off x="2496" y="1584"/>
                <a:ext cx="240" cy="0"/>
              </a:xfrm>
              <a:prstGeom prst="line">
                <a:avLst/>
              </a:prstGeom>
              <a:noFill/>
              <a:ln w="25400">
                <a:solidFill>
                  <a:schemeClr val="tx1"/>
                </a:solidFill>
                <a:round/>
                <a:headEnd/>
                <a:tailEnd/>
              </a:ln>
              <a:effectLst/>
            </p:spPr>
            <p:txBody>
              <a:bodyPr wrap="none" anchor="ctr"/>
              <a:lstStyle/>
              <a:p>
                <a:endParaRPr lang="sl-SI"/>
              </a:p>
            </p:txBody>
          </p:sp>
          <p:sp>
            <p:nvSpPr>
              <p:cNvPr id="96265" name="Line 9"/>
              <p:cNvSpPr>
                <a:spLocks noChangeShapeType="1"/>
              </p:cNvSpPr>
              <p:nvPr/>
            </p:nvSpPr>
            <p:spPr bwMode="auto">
              <a:xfrm>
                <a:off x="2496" y="1632"/>
                <a:ext cx="240" cy="0"/>
              </a:xfrm>
              <a:prstGeom prst="line">
                <a:avLst/>
              </a:prstGeom>
              <a:noFill/>
              <a:ln w="25400">
                <a:solidFill>
                  <a:schemeClr val="tx1"/>
                </a:solidFill>
                <a:round/>
                <a:headEnd/>
                <a:tailEnd/>
              </a:ln>
              <a:effectLst/>
            </p:spPr>
            <p:txBody>
              <a:bodyPr wrap="none" anchor="ctr"/>
              <a:lstStyle/>
              <a:p>
                <a:endParaRPr lang="sl-SI"/>
              </a:p>
            </p:txBody>
          </p:sp>
        </p:grpSp>
        <p:grpSp>
          <p:nvGrpSpPr>
            <p:cNvPr id="4" name="Group 10"/>
            <p:cNvGrpSpPr>
              <a:grpSpLocks/>
            </p:cNvGrpSpPr>
            <p:nvPr/>
          </p:nvGrpSpPr>
          <p:grpSpPr bwMode="auto">
            <a:xfrm>
              <a:off x="1058" y="960"/>
              <a:ext cx="384" cy="384"/>
              <a:chOff x="672" y="2832"/>
              <a:chExt cx="384" cy="384"/>
            </a:xfrm>
          </p:grpSpPr>
          <p:sp>
            <p:nvSpPr>
              <p:cNvPr id="96267" name="Freeform 11"/>
              <p:cNvSpPr>
                <a:spLocks/>
              </p:cNvSpPr>
              <p:nvPr/>
            </p:nvSpPr>
            <p:spPr bwMode="auto">
              <a:xfrm>
                <a:off x="720" y="2880"/>
                <a:ext cx="144" cy="48"/>
              </a:xfrm>
              <a:custGeom>
                <a:avLst/>
                <a:gdLst/>
                <a:ahLst/>
                <a:cxnLst>
                  <a:cxn ang="0">
                    <a:pos x="0" y="48"/>
                  </a:cxn>
                  <a:cxn ang="0">
                    <a:pos x="48" y="0"/>
                  </a:cxn>
                  <a:cxn ang="0">
                    <a:pos x="96" y="48"/>
                  </a:cxn>
                  <a:cxn ang="0">
                    <a:pos x="144" y="96"/>
                  </a:cxn>
                  <a:cxn ang="0">
                    <a:pos x="192" y="48"/>
                  </a:cxn>
                </a:cxnLst>
                <a:rect l="0" t="0" r="r" b="b"/>
                <a:pathLst>
                  <a:path w="192" h="96">
                    <a:moveTo>
                      <a:pt x="0" y="48"/>
                    </a:moveTo>
                    <a:cubicBezTo>
                      <a:pt x="16" y="24"/>
                      <a:pt x="32" y="0"/>
                      <a:pt x="48" y="0"/>
                    </a:cubicBezTo>
                    <a:cubicBezTo>
                      <a:pt x="64" y="0"/>
                      <a:pt x="80" y="32"/>
                      <a:pt x="96" y="48"/>
                    </a:cubicBezTo>
                    <a:cubicBezTo>
                      <a:pt x="112" y="64"/>
                      <a:pt x="128" y="96"/>
                      <a:pt x="144" y="96"/>
                    </a:cubicBezTo>
                    <a:cubicBezTo>
                      <a:pt x="160" y="96"/>
                      <a:pt x="184" y="56"/>
                      <a:pt x="192" y="48"/>
                    </a:cubicBezTo>
                  </a:path>
                </a:pathLst>
              </a:custGeom>
              <a:noFill/>
              <a:ln w="25400" cap="flat" cmpd="sng">
                <a:solidFill>
                  <a:schemeClr val="tx1"/>
                </a:solidFill>
                <a:prstDash val="solid"/>
                <a:round/>
                <a:headEnd/>
                <a:tailEnd/>
              </a:ln>
              <a:effectLst/>
            </p:spPr>
            <p:txBody>
              <a:bodyPr wrap="none" anchor="ctr"/>
              <a:lstStyle/>
              <a:p>
                <a:endParaRPr lang="sl-SI"/>
              </a:p>
            </p:txBody>
          </p:sp>
          <p:sp>
            <p:nvSpPr>
              <p:cNvPr id="96268" name="Line 12"/>
              <p:cNvSpPr>
                <a:spLocks noChangeShapeType="1"/>
              </p:cNvSpPr>
              <p:nvPr/>
            </p:nvSpPr>
            <p:spPr bwMode="auto">
              <a:xfrm>
                <a:off x="864" y="3120"/>
                <a:ext cx="144" cy="0"/>
              </a:xfrm>
              <a:prstGeom prst="line">
                <a:avLst/>
              </a:prstGeom>
              <a:noFill/>
              <a:ln w="25400">
                <a:solidFill>
                  <a:schemeClr val="tx1"/>
                </a:solidFill>
                <a:round/>
                <a:headEnd/>
                <a:tailEnd/>
              </a:ln>
              <a:effectLst/>
            </p:spPr>
            <p:txBody>
              <a:bodyPr wrap="none" anchor="ctr"/>
              <a:lstStyle/>
              <a:p>
                <a:endParaRPr lang="sl-SI"/>
              </a:p>
            </p:txBody>
          </p:sp>
          <p:sp>
            <p:nvSpPr>
              <p:cNvPr id="96269" name="Line 13"/>
              <p:cNvSpPr>
                <a:spLocks noChangeShapeType="1"/>
              </p:cNvSpPr>
              <p:nvPr/>
            </p:nvSpPr>
            <p:spPr bwMode="auto">
              <a:xfrm>
                <a:off x="864" y="3168"/>
                <a:ext cx="144" cy="0"/>
              </a:xfrm>
              <a:prstGeom prst="line">
                <a:avLst/>
              </a:prstGeom>
              <a:noFill/>
              <a:ln w="25400">
                <a:solidFill>
                  <a:schemeClr val="tx1"/>
                </a:solidFill>
                <a:round/>
                <a:headEnd/>
                <a:tailEnd/>
              </a:ln>
              <a:effectLst/>
            </p:spPr>
            <p:txBody>
              <a:bodyPr wrap="none" anchor="ctr"/>
              <a:lstStyle/>
              <a:p>
                <a:endParaRPr lang="sl-SI"/>
              </a:p>
            </p:txBody>
          </p:sp>
          <p:sp>
            <p:nvSpPr>
              <p:cNvPr id="96270" name="Rectangle 14"/>
              <p:cNvSpPr>
                <a:spLocks noChangeArrowheads="1"/>
              </p:cNvSpPr>
              <p:nvPr/>
            </p:nvSpPr>
            <p:spPr bwMode="auto">
              <a:xfrm>
                <a:off x="672" y="2832"/>
                <a:ext cx="383" cy="383"/>
              </a:xfrm>
              <a:prstGeom prst="rect">
                <a:avLst/>
              </a:prstGeom>
              <a:noFill/>
              <a:ln w="25400">
                <a:solidFill>
                  <a:schemeClr val="tx1"/>
                </a:solidFill>
                <a:miter lim="800000"/>
                <a:headEnd/>
                <a:tailEnd/>
              </a:ln>
              <a:effectLst/>
            </p:spPr>
            <p:txBody>
              <a:bodyPr wrap="none" anchor="ctr"/>
              <a:lstStyle/>
              <a:p>
                <a:endParaRPr lang="sl-SI"/>
              </a:p>
            </p:txBody>
          </p:sp>
          <p:sp>
            <p:nvSpPr>
              <p:cNvPr id="96271" name="Line 15"/>
              <p:cNvSpPr>
                <a:spLocks noChangeShapeType="1"/>
              </p:cNvSpPr>
              <p:nvPr/>
            </p:nvSpPr>
            <p:spPr bwMode="auto">
              <a:xfrm flipV="1">
                <a:off x="672" y="2832"/>
                <a:ext cx="384" cy="384"/>
              </a:xfrm>
              <a:prstGeom prst="line">
                <a:avLst/>
              </a:prstGeom>
              <a:noFill/>
              <a:ln w="25400">
                <a:solidFill>
                  <a:schemeClr val="tx1"/>
                </a:solidFill>
                <a:round/>
                <a:headEnd/>
                <a:tailEnd/>
              </a:ln>
              <a:effectLst/>
            </p:spPr>
            <p:txBody>
              <a:bodyPr wrap="none" anchor="ctr"/>
              <a:lstStyle/>
              <a:p>
                <a:endParaRPr lang="sl-SI"/>
              </a:p>
            </p:txBody>
          </p:sp>
        </p:grpSp>
        <p:grpSp>
          <p:nvGrpSpPr>
            <p:cNvPr id="5" name="Group 16"/>
            <p:cNvGrpSpPr>
              <a:grpSpLocks/>
            </p:cNvGrpSpPr>
            <p:nvPr/>
          </p:nvGrpSpPr>
          <p:grpSpPr bwMode="auto">
            <a:xfrm>
              <a:off x="2784" y="3073"/>
              <a:ext cx="384" cy="384"/>
              <a:chOff x="672" y="3408"/>
              <a:chExt cx="384" cy="384"/>
            </a:xfrm>
          </p:grpSpPr>
          <p:sp>
            <p:nvSpPr>
              <p:cNvPr id="96273" name="Line 17"/>
              <p:cNvSpPr>
                <a:spLocks noChangeShapeType="1"/>
              </p:cNvSpPr>
              <p:nvPr/>
            </p:nvSpPr>
            <p:spPr bwMode="auto">
              <a:xfrm flipH="1" flipV="1">
                <a:off x="720" y="3504"/>
                <a:ext cx="144" cy="0"/>
              </a:xfrm>
              <a:prstGeom prst="line">
                <a:avLst/>
              </a:prstGeom>
              <a:noFill/>
              <a:ln w="25400">
                <a:solidFill>
                  <a:schemeClr val="tx1"/>
                </a:solidFill>
                <a:round/>
                <a:headEnd/>
                <a:tailEnd/>
              </a:ln>
              <a:effectLst/>
            </p:spPr>
            <p:txBody>
              <a:bodyPr wrap="none" anchor="ctr"/>
              <a:lstStyle/>
              <a:p>
                <a:endParaRPr lang="sl-SI"/>
              </a:p>
            </p:txBody>
          </p:sp>
          <p:sp>
            <p:nvSpPr>
              <p:cNvPr id="96274" name="Line 18"/>
              <p:cNvSpPr>
                <a:spLocks noChangeShapeType="1"/>
              </p:cNvSpPr>
              <p:nvPr/>
            </p:nvSpPr>
            <p:spPr bwMode="auto">
              <a:xfrm flipH="1" flipV="1">
                <a:off x="720" y="3456"/>
                <a:ext cx="144" cy="0"/>
              </a:xfrm>
              <a:prstGeom prst="line">
                <a:avLst/>
              </a:prstGeom>
              <a:noFill/>
              <a:ln w="25400">
                <a:solidFill>
                  <a:schemeClr val="tx1"/>
                </a:solidFill>
                <a:round/>
                <a:headEnd/>
                <a:tailEnd/>
              </a:ln>
              <a:effectLst/>
            </p:spPr>
            <p:txBody>
              <a:bodyPr wrap="none" anchor="ctr"/>
              <a:lstStyle/>
              <a:p>
                <a:endParaRPr lang="sl-SI"/>
              </a:p>
            </p:txBody>
          </p:sp>
          <p:sp>
            <p:nvSpPr>
              <p:cNvPr id="96275" name="Rectangle 19"/>
              <p:cNvSpPr>
                <a:spLocks noChangeArrowheads="1"/>
              </p:cNvSpPr>
              <p:nvPr/>
            </p:nvSpPr>
            <p:spPr bwMode="auto">
              <a:xfrm flipH="1" flipV="1">
                <a:off x="673" y="3409"/>
                <a:ext cx="383" cy="383"/>
              </a:xfrm>
              <a:prstGeom prst="rect">
                <a:avLst/>
              </a:prstGeom>
              <a:noFill/>
              <a:ln w="25400">
                <a:solidFill>
                  <a:schemeClr val="tx1"/>
                </a:solidFill>
                <a:miter lim="800000"/>
                <a:headEnd/>
                <a:tailEnd/>
              </a:ln>
              <a:effectLst/>
            </p:spPr>
            <p:txBody>
              <a:bodyPr wrap="none" anchor="ctr"/>
              <a:lstStyle/>
              <a:p>
                <a:endParaRPr lang="sl-SI"/>
              </a:p>
            </p:txBody>
          </p:sp>
          <p:sp>
            <p:nvSpPr>
              <p:cNvPr id="96276" name="Line 20"/>
              <p:cNvSpPr>
                <a:spLocks noChangeShapeType="1"/>
              </p:cNvSpPr>
              <p:nvPr/>
            </p:nvSpPr>
            <p:spPr bwMode="auto">
              <a:xfrm flipH="1">
                <a:off x="672" y="3408"/>
                <a:ext cx="384" cy="384"/>
              </a:xfrm>
              <a:prstGeom prst="line">
                <a:avLst/>
              </a:prstGeom>
              <a:noFill/>
              <a:ln w="25400">
                <a:solidFill>
                  <a:schemeClr val="tx1"/>
                </a:solidFill>
                <a:round/>
                <a:headEnd/>
                <a:tailEnd/>
              </a:ln>
              <a:effectLst/>
            </p:spPr>
            <p:txBody>
              <a:bodyPr wrap="none" anchor="ctr"/>
              <a:lstStyle/>
              <a:p>
                <a:endParaRPr lang="sl-SI"/>
              </a:p>
            </p:txBody>
          </p:sp>
          <p:sp>
            <p:nvSpPr>
              <p:cNvPr id="96277" name="Line 21"/>
              <p:cNvSpPr>
                <a:spLocks noChangeShapeType="1"/>
              </p:cNvSpPr>
              <p:nvPr/>
            </p:nvSpPr>
            <p:spPr bwMode="auto">
              <a:xfrm flipH="1" flipV="1">
                <a:off x="864" y="3744"/>
                <a:ext cx="144" cy="0"/>
              </a:xfrm>
              <a:prstGeom prst="line">
                <a:avLst/>
              </a:prstGeom>
              <a:noFill/>
              <a:ln w="25400">
                <a:solidFill>
                  <a:schemeClr val="tx1"/>
                </a:solidFill>
                <a:round/>
                <a:headEnd/>
                <a:tailEnd/>
              </a:ln>
              <a:effectLst/>
            </p:spPr>
            <p:txBody>
              <a:bodyPr wrap="none" anchor="ctr"/>
              <a:lstStyle/>
              <a:p>
                <a:endParaRPr lang="sl-SI"/>
              </a:p>
            </p:txBody>
          </p:sp>
          <p:sp>
            <p:nvSpPr>
              <p:cNvPr id="96278" name="Line 22"/>
              <p:cNvSpPr>
                <a:spLocks noChangeShapeType="1"/>
              </p:cNvSpPr>
              <p:nvPr/>
            </p:nvSpPr>
            <p:spPr bwMode="auto">
              <a:xfrm flipH="1" flipV="1">
                <a:off x="864" y="3696"/>
                <a:ext cx="144" cy="0"/>
              </a:xfrm>
              <a:prstGeom prst="line">
                <a:avLst/>
              </a:prstGeom>
              <a:noFill/>
              <a:ln w="25400">
                <a:solidFill>
                  <a:schemeClr val="tx1"/>
                </a:solidFill>
                <a:round/>
                <a:headEnd/>
                <a:tailEnd/>
              </a:ln>
              <a:effectLst/>
            </p:spPr>
            <p:txBody>
              <a:bodyPr wrap="none" anchor="ctr"/>
              <a:lstStyle/>
              <a:p>
                <a:endParaRPr lang="sl-SI"/>
              </a:p>
            </p:txBody>
          </p:sp>
        </p:grpSp>
        <p:sp>
          <p:nvSpPr>
            <p:cNvPr id="96279" name="Oval 23"/>
            <p:cNvSpPr>
              <a:spLocks noChangeArrowheads="1"/>
            </p:cNvSpPr>
            <p:nvPr/>
          </p:nvSpPr>
          <p:spPr bwMode="auto">
            <a:xfrm>
              <a:off x="2375" y="3240"/>
              <a:ext cx="47" cy="47"/>
            </a:xfrm>
            <a:prstGeom prst="ellipse">
              <a:avLst/>
            </a:prstGeom>
            <a:solidFill>
              <a:srgbClr val="000000"/>
            </a:solidFill>
            <a:ln w="25400">
              <a:solidFill>
                <a:schemeClr val="tx1"/>
              </a:solidFill>
              <a:round/>
              <a:headEnd/>
              <a:tailEnd/>
            </a:ln>
            <a:effectLst/>
          </p:spPr>
          <p:txBody>
            <a:bodyPr wrap="none" anchor="ctr"/>
            <a:lstStyle/>
            <a:p>
              <a:endParaRPr lang="sl-SI"/>
            </a:p>
          </p:txBody>
        </p:sp>
        <p:sp>
          <p:nvSpPr>
            <p:cNvPr id="96280" name="Line 24"/>
            <p:cNvSpPr>
              <a:spLocks noChangeShapeType="1"/>
            </p:cNvSpPr>
            <p:nvPr/>
          </p:nvSpPr>
          <p:spPr bwMode="auto">
            <a:xfrm>
              <a:off x="1442" y="1152"/>
              <a:ext cx="2459" cy="0"/>
            </a:xfrm>
            <a:prstGeom prst="line">
              <a:avLst/>
            </a:prstGeom>
            <a:noFill/>
            <a:ln w="25400">
              <a:solidFill>
                <a:schemeClr val="tx1"/>
              </a:solidFill>
              <a:round/>
              <a:headEnd/>
              <a:tailEnd/>
            </a:ln>
            <a:effectLst/>
          </p:spPr>
          <p:txBody>
            <a:bodyPr wrap="none" anchor="ctr"/>
            <a:lstStyle/>
            <a:p>
              <a:endParaRPr lang="sl-SI"/>
            </a:p>
          </p:txBody>
        </p:sp>
        <p:sp>
          <p:nvSpPr>
            <p:cNvPr id="96281" name="Line 25"/>
            <p:cNvSpPr>
              <a:spLocks noChangeShapeType="1"/>
            </p:cNvSpPr>
            <p:nvPr/>
          </p:nvSpPr>
          <p:spPr bwMode="auto">
            <a:xfrm>
              <a:off x="697" y="1056"/>
              <a:ext cx="361" cy="0"/>
            </a:xfrm>
            <a:prstGeom prst="line">
              <a:avLst/>
            </a:prstGeom>
            <a:noFill/>
            <a:ln w="25400">
              <a:solidFill>
                <a:schemeClr val="tx1"/>
              </a:solidFill>
              <a:round/>
              <a:headEnd/>
              <a:tailEnd/>
            </a:ln>
            <a:effectLst/>
          </p:spPr>
          <p:txBody>
            <a:bodyPr wrap="none" anchor="ctr"/>
            <a:lstStyle/>
            <a:p>
              <a:endParaRPr lang="sl-SI"/>
            </a:p>
          </p:txBody>
        </p:sp>
        <p:sp>
          <p:nvSpPr>
            <p:cNvPr id="96282" name="Line 26"/>
            <p:cNvSpPr>
              <a:spLocks noChangeShapeType="1"/>
            </p:cNvSpPr>
            <p:nvPr/>
          </p:nvSpPr>
          <p:spPr bwMode="auto">
            <a:xfrm>
              <a:off x="2405" y="3265"/>
              <a:ext cx="0" cy="191"/>
            </a:xfrm>
            <a:prstGeom prst="line">
              <a:avLst/>
            </a:prstGeom>
            <a:noFill/>
            <a:ln w="25400">
              <a:solidFill>
                <a:schemeClr val="tx1"/>
              </a:solidFill>
              <a:round/>
              <a:headEnd/>
              <a:tailEnd/>
            </a:ln>
            <a:effectLst/>
          </p:spPr>
          <p:txBody>
            <a:bodyPr wrap="none" anchor="ctr"/>
            <a:lstStyle/>
            <a:p>
              <a:endParaRPr lang="sl-SI"/>
            </a:p>
          </p:txBody>
        </p:sp>
        <p:sp>
          <p:nvSpPr>
            <p:cNvPr id="96283" name="Line 27"/>
            <p:cNvSpPr>
              <a:spLocks noChangeShapeType="1"/>
            </p:cNvSpPr>
            <p:nvPr/>
          </p:nvSpPr>
          <p:spPr bwMode="auto">
            <a:xfrm>
              <a:off x="2405" y="3504"/>
              <a:ext cx="0" cy="145"/>
            </a:xfrm>
            <a:prstGeom prst="line">
              <a:avLst/>
            </a:prstGeom>
            <a:noFill/>
            <a:ln w="25400">
              <a:solidFill>
                <a:schemeClr val="tx1"/>
              </a:solidFill>
              <a:round/>
              <a:headEnd/>
              <a:tailEnd/>
            </a:ln>
            <a:effectLst/>
          </p:spPr>
          <p:txBody>
            <a:bodyPr wrap="none" anchor="ctr"/>
            <a:lstStyle/>
            <a:p>
              <a:endParaRPr lang="sl-SI"/>
            </a:p>
          </p:txBody>
        </p:sp>
        <p:sp>
          <p:nvSpPr>
            <p:cNvPr id="96284" name="Line 28"/>
            <p:cNvSpPr>
              <a:spLocks noChangeShapeType="1"/>
            </p:cNvSpPr>
            <p:nvPr/>
          </p:nvSpPr>
          <p:spPr bwMode="auto">
            <a:xfrm>
              <a:off x="2358" y="3649"/>
              <a:ext cx="99" cy="0"/>
            </a:xfrm>
            <a:prstGeom prst="line">
              <a:avLst/>
            </a:prstGeom>
            <a:noFill/>
            <a:ln w="25400">
              <a:solidFill>
                <a:schemeClr val="tx1"/>
              </a:solidFill>
              <a:round/>
              <a:headEnd/>
              <a:tailEnd/>
            </a:ln>
            <a:effectLst/>
          </p:spPr>
          <p:txBody>
            <a:bodyPr wrap="none" anchor="ctr"/>
            <a:lstStyle/>
            <a:p>
              <a:endParaRPr lang="sl-SI"/>
            </a:p>
          </p:txBody>
        </p:sp>
        <p:sp>
          <p:nvSpPr>
            <p:cNvPr id="96285" name="Line 29"/>
            <p:cNvSpPr>
              <a:spLocks noChangeShapeType="1"/>
            </p:cNvSpPr>
            <p:nvPr/>
          </p:nvSpPr>
          <p:spPr bwMode="auto">
            <a:xfrm>
              <a:off x="697" y="1248"/>
              <a:ext cx="357" cy="0"/>
            </a:xfrm>
            <a:prstGeom prst="line">
              <a:avLst/>
            </a:prstGeom>
            <a:noFill/>
            <a:ln w="25400">
              <a:solidFill>
                <a:schemeClr val="tx1"/>
              </a:solidFill>
              <a:round/>
              <a:headEnd/>
              <a:tailEnd/>
            </a:ln>
            <a:effectLst/>
          </p:spPr>
          <p:txBody>
            <a:bodyPr wrap="none" anchor="ctr"/>
            <a:lstStyle/>
            <a:p>
              <a:endParaRPr lang="sl-SI"/>
            </a:p>
          </p:txBody>
        </p:sp>
        <p:grpSp>
          <p:nvGrpSpPr>
            <p:cNvPr id="6" name="Group 30"/>
            <p:cNvGrpSpPr>
              <a:grpSpLocks/>
            </p:cNvGrpSpPr>
            <p:nvPr/>
          </p:nvGrpSpPr>
          <p:grpSpPr bwMode="auto">
            <a:xfrm>
              <a:off x="1058" y="2689"/>
              <a:ext cx="384" cy="384"/>
              <a:chOff x="672" y="2832"/>
              <a:chExt cx="384" cy="384"/>
            </a:xfrm>
          </p:grpSpPr>
          <p:sp>
            <p:nvSpPr>
              <p:cNvPr id="96287" name="Freeform 31"/>
              <p:cNvSpPr>
                <a:spLocks/>
              </p:cNvSpPr>
              <p:nvPr/>
            </p:nvSpPr>
            <p:spPr bwMode="auto">
              <a:xfrm>
                <a:off x="720" y="2880"/>
                <a:ext cx="144" cy="48"/>
              </a:xfrm>
              <a:custGeom>
                <a:avLst/>
                <a:gdLst/>
                <a:ahLst/>
                <a:cxnLst>
                  <a:cxn ang="0">
                    <a:pos x="0" y="48"/>
                  </a:cxn>
                  <a:cxn ang="0">
                    <a:pos x="48" y="0"/>
                  </a:cxn>
                  <a:cxn ang="0">
                    <a:pos x="96" y="48"/>
                  </a:cxn>
                  <a:cxn ang="0">
                    <a:pos x="144" y="96"/>
                  </a:cxn>
                  <a:cxn ang="0">
                    <a:pos x="192" y="48"/>
                  </a:cxn>
                </a:cxnLst>
                <a:rect l="0" t="0" r="r" b="b"/>
                <a:pathLst>
                  <a:path w="192" h="96">
                    <a:moveTo>
                      <a:pt x="0" y="48"/>
                    </a:moveTo>
                    <a:cubicBezTo>
                      <a:pt x="16" y="24"/>
                      <a:pt x="32" y="0"/>
                      <a:pt x="48" y="0"/>
                    </a:cubicBezTo>
                    <a:cubicBezTo>
                      <a:pt x="64" y="0"/>
                      <a:pt x="80" y="32"/>
                      <a:pt x="96" y="48"/>
                    </a:cubicBezTo>
                    <a:cubicBezTo>
                      <a:pt x="112" y="64"/>
                      <a:pt x="128" y="96"/>
                      <a:pt x="144" y="96"/>
                    </a:cubicBezTo>
                    <a:cubicBezTo>
                      <a:pt x="160" y="96"/>
                      <a:pt x="184" y="56"/>
                      <a:pt x="192" y="48"/>
                    </a:cubicBezTo>
                  </a:path>
                </a:pathLst>
              </a:custGeom>
              <a:noFill/>
              <a:ln w="25400" cap="flat" cmpd="sng">
                <a:solidFill>
                  <a:schemeClr val="tx1"/>
                </a:solidFill>
                <a:prstDash val="solid"/>
                <a:round/>
                <a:headEnd/>
                <a:tailEnd/>
              </a:ln>
              <a:effectLst/>
            </p:spPr>
            <p:txBody>
              <a:bodyPr wrap="none" anchor="ctr"/>
              <a:lstStyle/>
              <a:p>
                <a:endParaRPr lang="sl-SI"/>
              </a:p>
            </p:txBody>
          </p:sp>
          <p:sp>
            <p:nvSpPr>
              <p:cNvPr id="96288" name="Line 32"/>
              <p:cNvSpPr>
                <a:spLocks noChangeShapeType="1"/>
              </p:cNvSpPr>
              <p:nvPr/>
            </p:nvSpPr>
            <p:spPr bwMode="auto">
              <a:xfrm>
                <a:off x="864" y="3120"/>
                <a:ext cx="144" cy="0"/>
              </a:xfrm>
              <a:prstGeom prst="line">
                <a:avLst/>
              </a:prstGeom>
              <a:noFill/>
              <a:ln w="25400">
                <a:solidFill>
                  <a:schemeClr val="tx1"/>
                </a:solidFill>
                <a:round/>
                <a:headEnd/>
                <a:tailEnd/>
              </a:ln>
              <a:effectLst/>
            </p:spPr>
            <p:txBody>
              <a:bodyPr wrap="none" anchor="ctr"/>
              <a:lstStyle/>
              <a:p>
                <a:endParaRPr lang="sl-SI"/>
              </a:p>
            </p:txBody>
          </p:sp>
          <p:sp>
            <p:nvSpPr>
              <p:cNvPr id="96289" name="Line 33"/>
              <p:cNvSpPr>
                <a:spLocks noChangeShapeType="1"/>
              </p:cNvSpPr>
              <p:nvPr/>
            </p:nvSpPr>
            <p:spPr bwMode="auto">
              <a:xfrm>
                <a:off x="864" y="3168"/>
                <a:ext cx="144" cy="0"/>
              </a:xfrm>
              <a:prstGeom prst="line">
                <a:avLst/>
              </a:prstGeom>
              <a:noFill/>
              <a:ln w="25400">
                <a:solidFill>
                  <a:schemeClr val="tx1"/>
                </a:solidFill>
                <a:round/>
                <a:headEnd/>
                <a:tailEnd/>
              </a:ln>
              <a:effectLst/>
            </p:spPr>
            <p:txBody>
              <a:bodyPr wrap="none" anchor="ctr"/>
              <a:lstStyle/>
              <a:p>
                <a:endParaRPr lang="sl-SI"/>
              </a:p>
            </p:txBody>
          </p:sp>
          <p:sp>
            <p:nvSpPr>
              <p:cNvPr id="96290" name="Rectangle 34"/>
              <p:cNvSpPr>
                <a:spLocks noChangeArrowheads="1"/>
              </p:cNvSpPr>
              <p:nvPr/>
            </p:nvSpPr>
            <p:spPr bwMode="auto">
              <a:xfrm>
                <a:off x="672" y="2832"/>
                <a:ext cx="383" cy="383"/>
              </a:xfrm>
              <a:prstGeom prst="rect">
                <a:avLst/>
              </a:prstGeom>
              <a:noFill/>
              <a:ln w="25400">
                <a:solidFill>
                  <a:schemeClr val="tx1"/>
                </a:solidFill>
                <a:miter lim="800000"/>
                <a:headEnd/>
                <a:tailEnd/>
              </a:ln>
              <a:effectLst/>
            </p:spPr>
            <p:txBody>
              <a:bodyPr wrap="none" anchor="ctr"/>
              <a:lstStyle/>
              <a:p>
                <a:endParaRPr lang="sl-SI"/>
              </a:p>
            </p:txBody>
          </p:sp>
          <p:sp>
            <p:nvSpPr>
              <p:cNvPr id="96291" name="Line 35"/>
              <p:cNvSpPr>
                <a:spLocks noChangeShapeType="1"/>
              </p:cNvSpPr>
              <p:nvPr/>
            </p:nvSpPr>
            <p:spPr bwMode="auto">
              <a:xfrm flipV="1">
                <a:off x="672" y="2832"/>
                <a:ext cx="384" cy="384"/>
              </a:xfrm>
              <a:prstGeom prst="line">
                <a:avLst/>
              </a:prstGeom>
              <a:noFill/>
              <a:ln w="25400">
                <a:solidFill>
                  <a:schemeClr val="tx1"/>
                </a:solidFill>
                <a:round/>
                <a:headEnd/>
                <a:tailEnd/>
              </a:ln>
              <a:effectLst/>
            </p:spPr>
            <p:txBody>
              <a:bodyPr wrap="none" anchor="ctr"/>
              <a:lstStyle/>
              <a:p>
                <a:endParaRPr lang="sl-SI"/>
              </a:p>
            </p:txBody>
          </p:sp>
        </p:grpSp>
        <p:sp>
          <p:nvSpPr>
            <p:cNvPr id="96292" name="Line 36"/>
            <p:cNvSpPr>
              <a:spLocks noChangeShapeType="1"/>
            </p:cNvSpPr>
            <p:nvPr/>
          </p:nvSpPr>
          <p:spPr bwMode="auto">
            <a:xfrm>
              <a:off x="695" y="2880"/>
              <a:ext cx="356" cy="0"/>
            </a:xfrm>
            <a:prstGeom prst="line">
              <a:avLst/>
            </a:prstGeom>
            <a:noFill/>
            <a:ln w="25400">
              <a:solidFill>
                <a:schemeClr val="tx1"/>
              </a:solidFill>
              <a:round/>
              <a:headEnd/>
              <a:tailEnd/>
            </a:ln>
            <a:effectLst/>
          </p:spPr>
          <p:txBody>
            <a:bodyPr wrap="none" anchor="ctr"/>
            <a:lstStyle/>
            <a:p>
              <a:endParaRPr lang="sl-SI"/>
            </a:p>
          </p:txBody>
        </p:sp>
        <p:grpSp>
          <p:nvGrpSpPr>
            <p:cNvPr id="7" name="Group 37"/>
            <p:cNvGrpSpPr>
              <a:grpSpLocks/>
            </p:cNvGrpSpPr>
            <p:nvPr/>
          </p:nvGrpSpPr>
          <p:grpSpPr bwMode="auto">
            <a:xfrm>
              <a:off x="1947" y="1631"/>
              <a:ext cx="144" cy="96"/>
              <a:chOff x="1488" y="672"/>
              <a:chExt cx="144" cy="96"/>
            </a:xfrm>
          </p:grpSpPr>
          <p:sp>
            <p:nvSpPr>
              <p:cNvPr id="96294" name="AutoShape 38"/>
              <p:cNvSpPr>
                <a:spLocks noChangeArrowheads="1"/>
              </p:cNvSpPr>
              <p:nvPr/>
            </p:nvSpPr>
            <p:spPr bwMode="auto">
              <a:xfrm>
                <a:off x="1488" y="672"/>
                <a:ext cx="144" cy="96"/>
              </a:xfrm>
              <a:prstGeom prst="triangle">
                <a:avLst>
                  <a:gd name="adj" fmla="val 50000"/>
                </a:avLst>
              </a:prstGeom>
              <a:noFill/>
              <a:ln w="25400">
                <a:solidFill>
                  <a:schemeClr val="tx1"/>
                </a:solidFill>
                <a:miter lim="800000"/>
                <a:headEnd/>
                <a:tailEnd/>
              </a:ln>
              <a:effectLst/>
            </p:spPr>
            <p:txBody>
              <a:bodyPr wrap="none" anchor="ctr"/>
              <a:lstStyle/>
              <a:p>
                <a:endParaRPr lang="sl-SI"/>
              </a:p>
            </p:txBody>
          </p:sp>
          <p:sp>
            <p:nvSpPr>
              <p:cNvPr id="96295" name="Line 39"/>
              <p:cNvSpPr>
                <a:spLocks noChangeShapeType="1"/>
              </p:cNvSpPr>
              <p:nvPr/>
            </p:nvSpPr>
            <p:spPr bwMode="auto">
              <a:xfrm>
                <a:off x="1488" y="672"/>
                <a:ext cx="144" cy="0"/>
              </a:xfrm>
              <a:prstGeom prst="line">
                <a:avLst/>
              </a:prstGeom>
              <a:noFill/>
              <a:ln w="25400">
                <a:solidFill>
                  <a:schemeClr val="tx1"/>
                </a:solidFill>
                <a:round/>
                <a:headEnd/>
                <a:tailEnd/>
              </a:ln>
              <a:effectLst/>
            </p:spPr>
            <p:txBody>
              <a:bodyPr wrap="none" anchor="ctr"/>
              <a:lstStyle/>
              <a:p>
                <a:endParaRPr lang="sl-SI"/>
              </a:p>
            </p:txBody>
          </p:sp>
        </p:grpSp>
        <p:grpSp>
          <p:nvGrpSpPr>
            <p:cNvPr id="8" name="Group 40"/>
            <p:cNvGrpSpPr>
              <a:grpSpLocks/>
            </p:cNvGrpSpPr>
            <p:nvPr/>
          </p:nvGrpSpPr>
          <p:grpSpPr bwMode="auto">
            <a:xfrm flipV="1">
              <a:off x="1947" y="1344"/>
              <a:ext cx="144" cy="96"/>
              <a:chOff x="1488" y="672"/>
              <a:chExt cx="144" cy="96"/>
            </a:xfrm>
          </p:grpSpPr>
          <p:sp>
            <p:nvSpPr>
              <p:cNvPr id="96297" name="AutoShape 41"/>
              <p:cNvSpPr>
                <a:spLocks noChangeArrowheads="1"/>
              </p:cNvSpPr>
              <p:nvPr/>
            </p:nvSpPr>
            <p:spPr bwMode="auto">
              <a:xfrm>
                <a:off x="1488" y="672"/>
                <a:ext cx="144" cy="96"/>
              </a:xfrm>
              <a:prstGeom prst="triangle">
                <a:avLst>
                  <a:gd name="adj" fmla="val 50000"/>
                </a:avLst>
              </a:prstGeom>
              <a:noFill/>
              <a:ln w="25400">
                <a:solidFill>
                  <a:schemeClr val="tx1"/>
                </a:solidFill>
                <a:miter lim="800000"/>
                <a:headEnd/>
                <a:tailEnd/>
              </a:ln>
              <a:effectLst/>
            </p:spPr>
            <p:txBody>
              <a:bodyPr wrap="none" anchor="ctr"/>
              <a:lstStyle/>
              <a:p>
                <a:endParaRPr lang="sl-SI"/>
              </a:p>
            </p:txBody>
          </p:sp>
          <p:sp>
            <p:nvSpPr>
              <p:cNvPr id="96298" name="Line 42"/>
              <p:cNvSpPr>
                <a:spLocks noChangeShapeType="1"/>
              </p:cNvSpPr>
              <p:nvPr/>
            </p:nvSpPr>
            <p:spPr bwMode="auto">
              <a:xfrm>
                <a:off x="1488" y="672"/>
                <a:ext cx="144" cy="0"/>
              </a:xfrm>
              <a:prstGeom prst="line">
                <a:avLst/>
              </a:prstGeom>
              <a:noFill/>
              <a:ln w="25400">
                <a:solidFill>
                  <a:schemeClr val="tx1"/>
                </a:solidFill>
                <a:round/>
                <a:headEnd/>
                <a:tailEnd/>
              </a:ln>
              <a:effectLst/>
            </p:spPr>
            <p:txBody>
              <a:bodyPr wrap="none" anchor="ctr"/>
              <a:lstStyle/>
              <a:p>
                <a:endParaRPr lang="sl-SI"/>
              </a:p>
            </p:txBody>
          </p:sp>
        </p:grpSp>
        <p:sp>
          <p:nvSpPr>
            <p:cNvPr id="96299" name="Line 43"/>
            <p:cNvSpPr>
              <a:spLocks noChangeShapeType="1"/>
            </p:cNvSpPr>
            <p:nvPr/>
          </p:nvSpPr>
          <p:spPr bwMode="auto">
            <a:xfrm>
              <a:off x="2016" y="1516"/>
              <a:ext cx="0" cy="767"/>
            </a:xfrm>
            <a:prstGeom prst="line">
              <a:avLst/>
            </a:prstGeom>
            <a:noFill/>
            <a:ln w="25400">
              <a:solidFill>
                <a:schemeClr val="tx1"/>
              </a:solidFill>
              <a:round/>
              <a:headEnd/>
              <a:tailEnd/>
            </a:ln>
            <a:effectLst/>
          </p:spPr>
          <p:txBody>
            <a:bodyPr wrap="none" anchor="ctr"/>
            <a:lstStyle/>
            <a:p>
              <a:endParaRPr lang="sl-SI"/>
            </a:p>
          </p:txBody>
        </p:sp>
        <p:sp>
          <p:nvSpPr>
            <p:cNvPr id="96300" name="Oval 44"/>
            <p:cNvSpPr>
              <a:spLocks noChangeArrowheads="1"/>
            </p:cNvSpPr>
            <p:nvPr/>
          </p:nvSpPr>
          <p:spPr bwMode="auto">
            <a:xfrm>
              <a:off x="1995" y="1129"/>
              <a:ext cx="47" cy="47"/>
            </a:xfrm>
            <a:prstGeom prst="ellipse">
              <a:avLst/>
            </a:prstGeom>
            <a:solidFill>
              <a:srgbClr val="000000"/>
            </a:solidFill>
            <a:ln w="25400">
              <a:solidFill>
                <a:schemeClr val="tx1"/>
              </a:solidFill>
              <a:round/>
              <a:headEnd/>
              <a:tailEnd/>
            </a:ln>
            <a:effectLst/>
          </p:spPr>
          <p:txBody>
            <a:bodyPr wrap="none" anchor="ctr"/>
            <a:lstStyle/>
            <a:p>
              <a:endParaRPr lang="sl-SI"/>
            </a:p>
          </p:txBody>
        </p:sp>
        <p:sp>
          <p:nvSpPr>
            <p:cNvPr id="96301" name="Oval 45"/>
            <p:cNvSpPr>
              <a:spLocks noChangeArrowheads="1"/>
            </p:cNvSpPr>
            <p:nvPr/>
          </p:nvSpPr>
          <p:spPr bwMode="auto">
            <a:xfrm>
              <a:off x="1995" y="1516"/>
              <a:ext cx="47" cy="47"/>
            </a:xfrm>
            <a:prstGeom prst="ellipse">
              <a:avLst/>
            </a:prstGeom>
            <a:solidFill>
              <a:srgbClr val="000000"/>
            </a:solidFill>
            <a:ln w="25400">
              <a:solidFill>
                <a:schemeClr val="tx1"/>
              </a:solidFill>
              <a:round/>
              <a:headEnd/>
              <a:tailEnd/>
            </a:ln>
            <a:effectLst/>
          </p:spPr>
          <p:txBody>
            <a:bodyPr wrap="none" anchor="ctr"/>
            <a:lstStyle/>
            <a:p>
              <a:endParaRPr lang="sl-SI"/>
            </a:p>
          </p:txBody>
        </p:sp>
        <p:grpSp>
          <p:nvGrpSpPr>
            <p:cNvPr id="9" name="Group 46"/>
            <p:cNvGrpSpPr>
              <a:grpSpLocks/>
            </p:cNvGrpSpPr>
            <p:nvPr/>
          </p:nvGrpSpPr>
          <p:grpSpPr bwMode="auto">
            <a:xfrm>
              <a:off x="3286" y="2016"/>
              <a:ext cx="144" cy="96"/>
              <a:chOff x="1488" y="672"/>
              <a:chExt cx="144" cy="96"/>
            </a:xfrm>
          </p:grpSpPr>
          <p:sp>
            <p:nvSpPr>
              <p:cNvPr id="96303" name="AutoShape 47"/>
              <p:cNvSpPr>
                <a:spLocks noChangeArrowheads="1"/>
              </p:cNvSpPr>
              <p:nvPr/>
            </p:nvSpPr>
            <p:spPr bwMode="auto">
              <a:xfrm>
                <a:off x="1488" y="672"/>
                <a:ext cx="144" cy="96"/>
              </a:xfrm>
              <a:prstGeom prst="triangle">
                <a:avLst>
                  <a:gd name="adj" fmla="val 50000"/>
                </a:avLst>
              </a:prstGeom>
              <a:noFill/>
              <a:ln w="25400">
                <a:solidFill>
                  <a:schemeClr val="tx1"/>
                </a:solidFill>
                <a:miter lim="800000"/>
                <a:headEnd/>
                <a:tailEnd/>
              </a:ln>
              <a:effectLst/>
            </p:spPr>
            <p:txBody>
              <a:bodyPr wrap="none" anchor="ctr"/>
              <a:lstStyle/>
              <a:p>
                <a:endParaRPr lang="sl-SI"/>
              </a:p>
            </p:txBody>
          </p:sp>
          <p:sp>
            <p:nvSpPr>
              <p:cNvPr id="96304" name="Line 48"/>
              <p:cNvSpPr>
                <a:spLocks noChangeShapeType="1"/>
              </p:cNvSpPr>
              <p:nvPr/>
            </p:nvSpPr>
            <p:spPr bwMode="auto">
              <a:xfrm>
                <a:off x="1488" y="672"/>
                <a:ext cx="144" cy="0"/>
              </a:xfrm>
              <a:prstGeom prst="line">
                <a:avLst/>
              </a:prstGeom>
              <a:noFill/>
              <a:ln w="25400">
                <a:solidFill>
                  <a:schemeClr val="tx1"/>
                </a:solidFill>
                <a:round/>
                <a:headEnd/>
                <a:tailEnd/>
              </a:ln>
              <a:effectLst/>
            </p:spPr>
            <p:txBody>
              <a:bodyPr wrap="none" anchor="ctr"/>
              <a:lstStyle/>
              <a:p>
                <a:endParaRPr lang="sl-SI"/>
              </a:p>
            </p:txBody>
          </p:sp>
        </p:grpSp>
        <p:grpSp>
          <p:nvGrpSpPr>
            <p:cNvPr id="10" name="Group 49"/>
            <p:cNvGrpSpPr>
              <a:grpSpLocks/>
            </p:cNvGrpSpPr>
            <p:nvPr/>
          </p:nvGrpSpPr>
          <p:grpSpPr bwMode="auto">
            <a:xfrm flipV="1">
              <a:off x="3284" y="1727"/>
              <a:ext cx="144" cy="96"/>
              <a:chOff x="1488" y="672"/>
              <a:chExt cx="144" cy="96"/>
            </a:xfrm>
          </p:grpSpPr>
          <p:sp>
            <p:nvSpPr>
              <p:cNvPr id="96306" name="AutoShape 50"/>
              <p:cNvSpPr>
                <a:spLocks noChangeArrowheads="1"/>
              </p:cNvSpPr>
              <p:nvPr/>
            </p:nvSpPr>
            <p:spPr bwMode="auto">
              <a:xfrm>
                <a:off x="1488" y="672"/>
                <a:ext cx="144" cy="96"/>
              </a:xfrm>
              <a:prstGeom prst="triangle">
                <a:avLst>
                  <a:gd name="adj" fmla="val 50000"/>
                </a:avLst>
              </a:prstGeom>
              <a:noFill/>
              <a:ln w="25400">
                <a:solidFill>
                  <a:schemeClr val="tx1"/>
                </a:solidFill>
                <a:miter lim="800000"/>
                <a:headEnd/>
                <a:tailEnd/>
              </a:ln>
              <a:effectLst/>
            </p:spPr>
            <p:txBody>
              <a:bodyPr wrap="none" anchor="ctr"/>
              <a:lstStyle/>
              <a:p>
                <a:endParaRPr lang="sl-SI"/>
              </a:p>
            </p:txBody>
          </p:sp>
          <p:sp>
            <p:nvSpPr>
              <p:cNvPr id="96307" name="Line 51"/>
              <p:cNvSpPr>
                <a:spLocks noChangeShapeType="1"/>
              </p:cNvSpPr>
              <p:nvPr/>
            </p:nvSpPr>
            <p:spPr bwMode="auto">
              <a:xfrm>
                <a:off x="1488" y="672"/>
                <a:ext cx="144" cy="0"/>
              </a:xfrm>
              <a:prstGeom prst="line">
                <a:avLst/>
              </a:prstGeom>
              <a:noFill/>
              <a:ln w="25400">
                <a:solidFill>
                  <a:schemeClr val="tx1"/>
                </a:solidFill>
                <a:round/>
                <a:headEnd/>
                <a:tailEnd/>
              </a:ln>
              <a:effectLst/>
            </p:spPr>
            <p:txBody>
              <a:bodyPr wrap="none" anchor="ctr"/>
              <a:lstStyle/>
              <a:p>
                <a:endParaRPr lang="sl-SI"/>
              </a:p>
            </p:txBody>
          </p:sp>
        </p:grpSp>
        <p:sp>
          <p:nvSpPr>
            <p:cNvPr id="96308" name="Line 52"/>
            <p:cNvSpPr>
              <a:spLocks noChangeShapeType="1"/>
            </p:cNvSpPr>
            <p:nvPr/>
          </p:nvSpPr>
          <p:spPr bwMode="auto">
            <a:xfrm flipH="1">
              <a:off x="3357" y="1152"/>
              <a:ext cx="0" cy="1131"/>
            </a:xfrm>
            <a:prstGeom prst="line">
              <a:avLst/>
            </a:prstGeom>
            <a:noFill/>
            <a:ln w="25400">
              <a:solidFill>
                <a:schemeClr val="tx1"/>
              </a:solidFill>
              <a:round/>
              <a:headEnd/>
              <a:tailEnd/>
            </a:ln>
            <a:effectLst/>
          </p:spPr>
          <p:txBody>
            <a:bodyPr wrap="none" anchor="ctr"/>
            <a:lstStyle/>
            <a:p>
              <a:endParaRPr lang="sl-SI"/>
            </a:p>
          </p:txBody>
        </p:sp>
        <p:sp>
          <p:nvSpPr>
            <p:cNvPr id="96309" name="Oval 53"/>
            <p:cNvSpPr>
              <a:spLocks noChangeArrowheads="1"/>
            </p:cNvSpPr>
            <p:nvPr/>
          </p:nvSpPr>
          <p:spPr bwMode="auto">
            <a:xfrm>
              <a:off x="3335" y="1128"/>
              <a:ext cx="47" cy="47"/>
            </a:xfrm>
            <a:prstGeom prst="ellipse">
              <a:avLst/>
            </a:prstGeom>
            <a:solidFill>
              <a:srgbClr val="000000"/>
            </a:solidFill>
            <a:ln w="25400">
              <a:solidFill>
                <a:schemeClr val="tx1"/>
              </a:solidFill>
              <a:round/>
              <a:headEnd/>
              <a:tailEnd/>
            </a:ln>
            <a:effectLst/>
          </p:spPr>
          <p:txBody>
            <a:bodyPr wrap="none" anchor="ctr"/>
            <a:lstStyle/>
            <a:p>
              <a:endParaRPr lang="sl-SI"/>
            </a:p>
          </p:txBody>
        </p:sp>
        <p:sp>
          <p:nvSpPr>
            <p:cNvPr id="96310" name="Oval 54"/>
            <p:cNvSpPr>
              <a:spLocks noChangeArrowheads="1"/>
            </p:cNvSpPr>
            <p:nvPr/>
          </p:nvSpPr>
          <p:spPr bwMode="auto">
            <a:xfrm>
              <a:off x="3338" y="1894"/>
              <a:ext cx="47" cy="47"/>
            </a:xfrm>
            <a:prstGeom prst="ellipse">
              <a:avLst/>
            </a:prstGeom>
            <a:solidFill>
              <a:srgbClr val="000000"/>
            </a:solidFill>
            <a:ln w="25400">
              <a:solidFill>
                <a:schemeClr val="tx1"/>
              </a:solidFill>
              <a:round/>
              <a:headEnd/>
              <a:tailEnd/>
            </a:ln>
            <a:effectLst/>
          </p:spPr>
          <p:txBody>
            <a:bodyPr wrap="none" anchor="ctr"/>
            <a:lstStyle/>
            <a:p>
              <a:endParaRPr lang="sl-SI"/>
            </a:p>
          </p:txBody>
        </p:sp>
        <p:sp>
          <p:nvSpPr>
            <p:cNvPr id="96311" name="Line 55"/>
            <p:cNvSpPr>
              <a:spLocks noChangeShapeType="1"/>
            </p:cNvSpPr>
            <p:nvPr/>
          </p:nvSpPr>
          <p:spPr bwMode="auto">
            <a:xfrm>
              <a:off x="1635" y="1176"/>
              <a:ext cx="0" cy="1104"/>
            </a:xfrm>
            <a:prstGeom prst="line">
              <a:avLst/>
            </a:prstGeom>
            <a:noFill/>
            <a:ln w="25400">
              <a:solidFill>
                <a:schemeClr val="tx1"/>
              </a:solidFill>
              <a:round/>
              <a:headEnd/>
              <a:tailEnd/>
            </a:ln>
            <a:effectLst/>
          </p:spPr>
          <p:txBody>
            <a:bodyPr wrap="none" anchor="ctr"/>
            <a:lstStyle/>
            <a:p>
              <a:endParaRPr lang="sl-SI"/>
            </a:p>
          </p:txBody>
        </p:sp>
        <p:sp>
          <p:nvSpPr>
            <p:cNvPr id="96312" name="Line 56"/>
            <p:cNvSpPr>
              <a:spLocks noChangeShapeType="1"/>
            </p:cNvSpPr>
            <p:nvPr/>
          </p:nvSpPr>
          <p:spPr bwMode="auto">
            <a:xfrm>
              <a:off x="2019" y="1539"/>
              <a:ext cx="1889" cy="0"/>
            </a:xfrm>
            <a:prstGeom prst="line">
              <a:avLst/>
            </a:prstGeom>
            <a:noFill/>
            <a:ln w="25400">
              <a:solidFill>
                <a:schemeClr val="tx1"/>
              </a:solidFill>
              <a:round/>
              <a:headEnd/>
              <a:tailEnd/>
            </a:ln>
            <a:effectLst/>
          </p:spPr>
          <p:txBody>
            <a:bodyPr wrap="none" anchor="ctr"/>
            <a:lstStyle/>
            <a:p>
              <a:endParaRPr lang="sl-SI"/>
            </a:p>
          </p:txBody>
        </p:sp>
        <p:sp>
          <p:nvSpPr>
            <p:cNvPr id="96313" name="Line 57"/>
            <p:cNvSpPr>
              <a:spLocks noChangeShapeType="1"/>
            </p:cNvSpPr>
            <p:nvPr/>
          </p:nvSpPr>
          <p:spPr bwMode="auto">
            <a:xfrm>
              <a:off x="3360" y="1920"/>
              <a:ext cx="541" cy="0"/>
            </a:xfrm>
            <a:prstGeom prst="line">
              <a:avLst/>
            </a:prstGeom>
            <a:noFill/>
            <a:ln w="25400">
              <a:solidFill>
                <a:schemeClr val="tx1"/>
              </a:solidFill>
              <a:round/>
              <a:headEnd/>
              <a:tailEnd/>
            </a:ln>
            <a:effectLst/>
          </p:spPr>
          <p:txBody>
            <a:bodyPr wrap="none" anchor="ctr"/>
            <a:lstStyle/>
            <a:p>
              <a:endParaRPr lang="sl-SI"/>
            </a:p>
          </p:txBody>
        </p:sp>
        <p:sp>
          <p:nvSpPr>
            <p:cNvPr id="96314" name="Oval 58"/>
            <p:cNvSpPr>
              <a:spLocks noChangeArrowheads="1"/>
            </p:cNvSpPr>
            <p:nvPr/>
          </p:nvSpPr>
          <p:spPr bwMode="auto">
            <a:xfrm>
              <a:off x="1611" y="1132"/>
              <a:ext cx="47" cy="47"/>
            </a:xfrm>
            <a:prstGeom prst="ellipse">
              <a:avLst/>
            </a:prstGeom>
            <a:solidFill>
              <a:srgbClr val="000000"/>
            </a:solidFill>
            <a:ln w="25400">
              <a:solidFill>
                <a:schemeClr val="tx1"/>
              </a:solidFill>
              <a:round/>
              <a:headEnd/>
              <a:tailEnd/>
            </a:ln>
            <a:effectLst/>
          </p:spPr>
          <p:txBody>
            <a:bodyPr wrap="none" anchor="ctr"/>
            <a:lstStyle/>
            <a:p>
              <a:endParaRPr lang="sl-SI"/>
            </a:p>
          </p:txBody>
        </p:sp>
        <p:sp>
          <p:nvSpPr>
            <p:cNvPr id="96315" name="Oval 59"/>
            <p:cNvSpPr>
              <a:spLocks noChangeArrowheads="1"/>
            </p:cNvSpPr>
            <p:nvPr/>
          </p:nvSpPr>
          <p:spPr bwMode="auto">
            <a:xfrm>
              <a:off x="648" y="1033"/>
              <a:ext cx="47" cy="47"/>
            </a:xfrm>
            <a:prstGeom prst="ellipse">
              <a:avLst/>
            </a:prstGeom>
            <a:noFill/>
            <a:ln w="25400">
              <a:solidFill>
                <a:schemeClr val="tx1"/>
              </a:solidFill>
              <a:round/>
              <a:headEnd/>
              <a:tailEnd/>
            </a:ln>
            <a:effectLst/>
          </p:spPr>
          <p:txBody>
            <a:bodyPr wrap="none" anchor="ctr"/>
            <a:lstStyle/>
            <a:p>
              <a:endParaRPr lang="sl-SI"/>
            </a:p>
          </p:txBody>
        </p:sp>
        <p:sp>
          <p:nvSpPr>
            <p:cNvPr id="96316" name="Oval 60"/>
            <p:cNvSpPr>
              <a:spLocks noChangeArrowheads="1"/>
            </p:cNvSpPr>
            <p:nvPr/>
          </p:nvSpPr>
          <p:spPr bwMode="auto">
            <a:xfrm>
              <a:off x="651" y="1225"/>
              <a:ext cx="47" cy="47"/>
            </a:xfrm>
            <a:prstGeom prst="ellipse">
              <a:avLst/>
            </a:prstGeom>
            <a:noFill/>
            <a:ln w="25400">
              <a:solidFill>
                <a:schemeClr val="tx1"/>
              </a:solidFill>
              <a:round/>
              <a:headEnd/>
              <a:tailEnd/>
            </a:ln>
            <a:effectLst/>
          </p:spPr>
          <p:txBody>
            <a:bodyPr wrap="none" anchor="ctr"/>
            <a:lstStyle/>
            <a:p>
              <a:endParaRPr lang="sl-SI"/>
            </a:p>
          </p:txBody>
        </p:sp>
        <p:sp>
          <p:nvSpPr>
            <p:cNvPr id="96317" name="Line 61"/>
            <p:cNvSpPr>
              <a:spLocks noChangeShapeType="1"/>
            </p:cNvSpPr>
            <p:nvPr/>
          </p:nvSpPr>
          <p:spPr bwMode="auto">
            <a:xfrm>
              <a:off x="675" y="1080"/>
              <a:ext cx="0" cy="145"/>
            </a:xfrm>
            <a:prstGeom prst="line">
              <a:avLst/>
            </a:prstGeom>
            <a:noFill/>
            <a:ln w="25400">
              <a:solidFill>
                <a:schemeClr val="tx1"/>
              </a:solidFill>
              <a:prstDash val="sysDot"/>
              <a:round/>
              <a:headEnd/>
              <a:tailEnd/>
            </a:ln>
            <a:effectLst/>
          </p:spPr>
          <p:txBody>
            <a:bodyPr wrap="none" anchor="ctr"/>
            <a:lstStyle/>
            <a:p>
              <a:endParaRPr lang="sl-SI"/>
            </a:p>
          </p:txBody>
        </p:sp>
        <p:sp>
          <p:nvSpPr>
            <p:cNvPr id="96318" name="Line 62"/>
            <p:cNvSpPr>
              <a:spLocks noChangeShapeType="1"/>
            </p:cNvSpPr>
            <p:nvPr/>
          </p:nvSpPr>
          <p:spPr bwMode="auto">
            <a:xfrm flipH="1" flipV="1">
              <a:off x="675" y="768"/>
              <a:ext cx="0" cy="265"/>
            </a:xfrm>
            <a:prstGeom prst="line">
              <a:avLst/>
            </a:prstGeom>
            <a:noFill/>
            <a:ln w="25400">
              <a:solidFill>
                <a:schemeClr val="tx1"/>
              </a:solidFill>
              <a:prstDash val="sysDot"/>
              <a:round/>
              <a:headEnd/>
              <a:tailEnd/>
            </a:ln>
            <a:effectLst/>
          </p:spPr>
          <p:txBody>
            <a:bodyPr wrap="none" anchor="ctr"/>
            <a:lstStyle/>
            <a:p>
              <a:endParaRPr lang="sl-SI"/>
            </a:p>
          </p:txBody>
        </p:sp>
        <p:sp>
          <p:nvSpPr>
            <p:cNvPr id="96319" name="Line 63"/>
            <p:cNvSpPr>
              <a:spLocks noChangeShapeType="1"/>
            </p:cNvSpPr>
            <p:nvPr/>
          </p:nvSpPr>
          <p:spPr bwMode="auto">
            <a:xfrm>
              <a:off x="672" y="768"/>
              <a:ext cx="3264" cy="0"/>
            </a:xfrm>
            <a:prstGeom prst="line">
              <a:avLst/>
            </a:prstGeom>
            <a:noFill/>
            <a:ln w="25400">
              <a:solidFill>
                <a:schemeClr val="tx1"/>
              </a:solidFill>
              <a:prstDash val="sysDot"/>
              <a:round/>
              <a:headEnd/>
              <a:tailEnd/>
            </a:ln>
            <a:effectLst/>
          </p:spPr>
          <p:txBody>
            <a:bodyPr wrap="none" anchor="ctr"/>
            <a:lstStyle/>
            <a:p>
              <a:endParaRPr lang="sl-SI"/>
            </a:p>
          </p:txBody>
        </p:sp>
        <p:sp>
          <p:nvSpPr>
            <p:cNvPr id="96320" name="Line 64"/>
            <p:cNvSpPr>
              <a:spLocks noChangeShapeType="1"/>
            </p:cNvSpPr>
            <p:nvPr/>
          </p:nvSpPr>
          <p:spPr bwMode="auto">
            <a:xfrm>
              <a:off x="3933" y="768"/>
              <a:ext cx="0" cy="360"/>
            </a:xfrm>
            <a:prstGeom prst="line">
              <a:avLst/>
            </a:prstGeom>
            <a:noFill/>
            <a:ln w="25400">
              <a:solidFill>
                <a:schemeClr val="tx1"/>
              </a:solidFill>
              <a:prstDash val="sysDot"/>
              <a:round/>
              <a:headEnd/>
              <a:tailEnd/>
            </a:ln>
            <a:effectLst/>
          </p:spPr>
          <p:txBody>
            <a:bodyPr wrap="none" anchor="ctr"/>
            <a:lstStyle/>
            <a:p>
              <a:endParaRPr lang="sl-SI"/>
            </a:p>
          </p:txBody>
        </p:sp>
        <p:sp>
          <p:nvSpPr>
            <p:cNvPr id="96321" name="Line 65"/>
            <p:cNvSpPr>
              <a:spLocks noChangeShapeType="1"/>
            </p:cNvSpPr>
            <p:nvPr/>
          </p:nvSpPr>
          <p:spPr bwMode="auto">
            <a:xfrm flipH="1">
              <a:off x="675" y="2305"/>
              <a:ext cx="933" cy="0"/>
            </a:xfrm>
            <a:prstGeom prst="line">
              <a:avLst/>
            </a:prstGeom>
            <a:noFill/>
            <a:ln w="25400">
              <a:solidFill>
                <a:schemeClr val="tx1"/>
              </a:solidFill>
              <a:prstDash val="sysDot"/>
              <a:round/>
              <a:headEnd/>
              <a:tailEnd/>
            </a:ln>
            <a:effectLst/>
          </p:spPr>
          <p:txBody>
            <a:bodyPr wrap="none" anchor="ctr"/>
            <a:lstStyle/>
            <a:p>
              <a:endParaRPr lang="sl-SI"/>
            </a:p>
          </p:txBody>
        </p:sp>
        <p:sp>
          <p:nvSpPr>
            <p:cNvPr id="96322" name="Line 66"/>
            <p:cNvSpPr>
              <a:spLocks noChangeShapeType="1"/>
            </p:cNvSpPr>
            <p:nvPr/>
          </p:nvSpPr>
          <p:spPr bwMode="auto">
            <a:xfrm flipV="1">
              <a:off x="675" y="1272"/>
              <a:ext cx="0" cy="1032"/>
            </a:xfrm>
            <a:prstGeom prst="line">
              <a:avLst/>
            </a:prstGeom>
            <a:noFill/>
            <a:ln w="25400">
              <a:solidFill>
                <a:schemeClr val="tx1"/>
              </a:solidFill>
              <a:prstDash val="sysDot"/>
              <a:round/>
              <a:headEnd/>
              <a:tailEnd/>
            </a:ln>
            <a:effectLst/>
          </p:spPr>
          <p:txBody>
            <a:bodyPr wrap="none" anchor="ctr"/>
            <a:lstStyle/>
            <a:p>
              <a:endParaRPr lang="sl-SI"/>
            </a:p>
          </p:txBody>
        </p:sp>
        <p:sp>
          <p:nvSpPr>
            <p:cNvPr id="96323" name="Oval 67"/>
            <p:cNvSpPr>
              <a:spLocks noChangeArrowheads="1"/>
            </p:cNvSpPr>
            <p:nvPr/>
          </p:nvSpPr>
          <p:spPr bwMode="auto">
            <a:xfrm>
              <a:off x="3908" y="1131"/>
              <a:ext cx="47" cy="47"/>
            </a:xfrm>
            <a:prstGeom prst="ellipse">
              <a:avLst/>
            </a:prstGeom>
            <a:noFill/>
            <a:ln w="25400">
              <a:solidFill>
                <a:schemeClr val="tx1"/>
              </a:solidFill>
              <a:round/>
              <a:headEnd/>
              <a:tailEnd/>
            </a:ln>
            <a:effectLst/>
          </p:spPr>
          <p:txBody>
            <a:bodyPr wrap="none" anchor="ctr"/>
            <a:lstStyle/>
            <a:p>
              <a:endParaRPr lang="sl-SI"/>
            </a:p>
          </p:txBody>
        </p:sp>
        <p:sp>
          <p:nvSpPr>
            <p:cNvPr id="96324" name="Oval 68"/>
            <p:cNvSpPr>
              <a:spLocks noChangeArrowheads="1"/>
            </p:cNvSpPr>
            <p:nvPr/>
          </p:nvSpPr>
          <p:spPr bwMode="auto">
            <a:xfrm>
              <a:off x="3911" y="1514"/>
              <a:ext cx="47" cy="47"/>
            </a:xfrm>
            <a:prstGeom prst="ellipse">
              <a:avLst/>
            </a:prstGeom>
            <a:noFill/>
            <a:ln w="25400">
              <a:solidFill>
                <a:schemeClr val="tx1"/>
              </a:solidFill>
              <a:round/>
              <a:headEnd/>
              <a:tailEnd/>
            </a:ln>
            <a:effectLst/>
          </p:spPr>
          <p:txBody>
            <a:bodyPr wrap="none" anchor="ctr"/>
            <a:lstStyle/>
            <a:p>
              <a:endParaRPr lang="sl-SI"/>
            </a:p>
          </p:txBody>
        </p:sp>
        <p:sp>
          <p:nvSpPr>
            <p:cNvPr id="96325" name="Line 69"/>
            <p:cNvSpPr>
              <a:spLocks noChangeShapeType="1"/>
            </p:cNvSpPr>
            <p:nvPr/>
          </p:nvSpPr>
          <p:spPr bwMode="auto">
            <a:xfrm>
              <a:off x="3933" y="1191"/>
              <a:ext cx="0" cy="323"/>
            </a:xfrm>
            <a:prstGeom prst="line">
              <a:avLst/>
            </a:prstGeom>
            <a:noFill/>
            <a:ln w="25400">
              <a:solidFill>
                <a:schemeClr val="tx1"/>
              </a:solidFill>
              <a:prstDash val="sysDot"/>
              <a:round/>
              <a:headEnd/>
              <a:tailEnd/>
            </a:ln>
            <a:effectLst/>
          </p:spPr>
          <p:txBody>
            <a:bodyPr wrap="none" anchor="ctr"/>
            <a:lstStyle/>
            <a:p>
              <a:endParaRPr lang="sl-SI"/>
            </a:p>
          </p:txBody>
        </p:sp>
        <p:sp>
          <p:nvSpPr>
            <p:cNvPr id="96326" name="Line 70"/>
            <p:cNvSpPr>
              <a:spLocks noChangeShapeType="1"/>
            </p:cNvSpPr>
            <p:nvPr/>
          </p:nvSpPr>
          <p:spPr bwMode="auto">
            <a:xfrm>
              <a:off x="3936" y="1571"/>
              <a:ext cx="0" cy="323"/>
            </a:xfrm>
            <a:prstGeom prst="line">
              <a:avLst/>
            </a:prstGeom>
            <a:noFill/>
            <a:ln w="25400">
              <a:solidFill>
                <a:schemeClr val="tx1"/>
              </a:solidFill>
              <a:prstDash val="sysDot"/>
              <a:round/>
              <a:headEnd/>
              <a:tailEnd/>
            </a:ln>
            <a:effectLst/>
          </p:spPr>
          <p:txBody>
            <a:bodyPr wrap="none" anchor="ctr"/>
            <a:lstStyle/>
            <a:p>
              <a:endParaRPr lang="sl-SI"/>
            </a:p>
          </p:txBody>
        </p:sp>
        <p:sp>
          <p:nvSpPr>
            <p:cNvPr id="96327" name="Oval 71"/>
            <p:cNvSpPr>
              <a:spLocks noChangeArrowheads="1"/>
            </p:cNvSpPr>
            <p:nvPr/>
          </p:nvSpPr>
          <p:spPr bwMode="auto">
            <a:xfrm>
              <a:off x="3909" y="1896"/>
              <a:ext cx="47" cy="47"/>
            </a:xfrm>
            <a:prstGeom prst="ellipse">
              <a:avLst/>
            </a:prstGeom>
            <a:noFill/>
            <a:ln w="25400">
              <a:solidFill>
                <a:schemeClr val="tx1"/>
              </a:solidFill>
              <a:round/>
              <a:headEnd/>
              <a:tailEnd/>
            </a:ln>
            <a:effectLst/>
          </p:spPr>
          <p:txBody>
            <a:bodyPr wrap="none" anchor="ctr"/>
            <a:lstStyle/>
            <a:p>
              <a:endParaRPr lang="sl-SI"/>
            </a:p>
          </p:txBody>
        </p:sp>
        <p:sp>
          <p:nvSpPr>
            <p:cNvPr id="96328" name="Line 72"/>
            <p:cNvSpPr>
              <a:spLocks noChangeShapeType="1"/>
            </p:cNvSpPr>
            <p:nvPr/>
          </p:nvSpPr>
          <p:spPr bwMode="auto">
            <a:xfrm>
              <a:off x="3933" y="1943"/>
              <a:ext cx="0" cy="361"/>
            </a:xfrm>
            <a:prstGeom prst="line">
              <a:avLst/>
            </a:prstGeom>
            <a:noFill/>
            <a:ln w="25400">
              <a:solidFill>
                <a:schemeClr val="tx1"/>
              </a:solidFill>
              <a:prstDash val="sysDot"/>
              <a:round/>
              <a:headEnd/>
              <a:tailEnd/>
            </a:ln>
            <a:effectLst/>
          </p:spPr>
          <p:txBody>
            <a:bodyPr wrap="none" anchor="ctr"/>
            <a:lstStyle/>
            <a:p>
              <a:endParaRPr lang="sl-SI"/>
            </a:p>
          </p:txBody>
        </p:sp>
        <p:sp>
          <p:nvSpPr>
            <p:cNvPr id="96329" name="Oval 73"/>
            <p:cNvSpPr>
              <a:spLocks noChangeArrowheads="1"/>
            </p:cNvSpPr>
            <p:nvPr/>
          </p:nvSpPr>
          <p:spPr bwMode="auto">
            <a:xfrm>
              <a:off x="1608" y="2281"/>
              <a:ext cx="47" cy="47"/>
            </a:xfrm>
            <a:prstGeom prst="ellipse">
              <a:avLst/>
            </a:prstGeom>
            <a:noFill/>
            <a:ln w="25400">
              <a:solidFill>
                <a:schemeClr val="tx1"/>
              </a:solidFill>
              <a:round/>
              <a:headEnd/>
              <a:tailEnd/>
            </a:ln>
            <a:effectLst/>
          </p:spPr>
          <p:txBody>
            <a:bodyPr wrap="none" anchor="ctr"/>
            <a:lstStyle/>
            <a:p>
              <a:endParaRPr lang="sl-SI"/>
            </a:p>
          </p:txBody>
        </p:sp>
        <p:sp>
          <p:nvSpPr>
            <p:cNvPr id="96330" name="Oval 74"/>
            <p:cNvSpPr>
              <a:spLocks noChangeArrowheads="1"/>
            </p:cNvSpPr>
            <p:nvPr/>
          </p:nvSpPr>
          <p:spPr bwMode="auto">
            <a:xfrm>
              <a:off x="1995" y="2283"/>
              <a:ext cx="47" cy="47"/>
            </a:xfrm>
            <a:prstGeom prst="ellipse">
              <a:avLst/>
            </a:prstGeom>
            <a:noFill/>
            <a:ln w="25400">
              <a:solidFill>
                <a:schemeClr val="tx1"/>
              </a:solidFill>
              <a:round/>
              <a:headEnd/>
              <a:tailEnd/>
            </a:ln>
            <a:effectLst/>
          </p:spPr>
          <p:txBody>
            <a:bodyPr wrap="none" anchor="ctr"/>
            <a:lstStyle/>
            <a:p>
              <a:endParaRPr lang="sl-SI"/>
            </a:p>
          </p:txBody>
        </p:sp>
        <p:sp>
          <p:nvSpPr>
            <p:cNvPr id="96331" name="Oval 75"/>
            <p:cNvSpPr>
              <a:spLocks noChangeArrowheads="1"/>
            </p:cNvSpPr>
            <p:nvPr/>
          </p:nvSpPr>
          <p:spPr bwMode="auto">
            <a:xfrm>
              <a:off x="3333" y="2283"/>
              <a:ext cx="47" cy="47"/>
            </a:xfrm>
            <a:prstGeom prst="ellipse">
              <a:avLst/>
            </a:prstGeom>
            <a:noFill/>
            <a:ln w="25400">
              <a:solidFill>
                <a:schemeClr val="tx1"/>
              </a:solidFill>
              <a:round/>
              <a:headEnd/>
              <a:tailEnd/>
            </a:ln>
            <a:effectLst/>
          </p:spPr>
          <p:txBody>
            <a:bodyPr wrap="none" anchor="ctr"/>
            <a:lstStyle/>
            <a:p>
              <a:endParaRPr lang="sl-SI"/>
            </a:p>
          </p:txBody>
        </p:sp>
        <p:sp>
          <p:nvSpPr>
            <p:cNvPr id="96332" name="Line 76"/>
            <p:cNvSpPr>
              <a:spLocks noChangeShapeType="1"/>
            </p:cNvSpPr>
            <p:nvPr/>
          </p:nvSpPr>
          <p:spPr bwMode="auto">
            <a:xfrm flipH="1" flipV="1">
              <a:off x="3385" y="2304"/>
              <a:ext cx="551" cy="1"/>
            </a:xfrm>
            <a:prstGeom prst="line">
              <a:avLst/>
            </a:prstGeom>
            <a:noFill/>
            <a:ln w="25400">
              <a:solidFill>
                <a:schemeClr val="tx1"/>
              </a:solidFill>
              <a:prstDash val="sysDot"/>
              <a:round/>
              <a:headEnd/>
              <a:tailEnd/>
            </a:ln>
            <a:effectLst/>
          </p:spPr>
          <p:txBody>
            <a:bodyPr wrap="none" anchor="ctr"/>
            <a:lstStyle/>
            <a:p>
              <a:endParaRPr lang="sl-SI"/>
            </a:p>
          </p:txBody>
        </p:sp>
        <p:sp>
          <p:nvSpPr>
            <p:cNvPr id="96333" name="Line 77"/>
            <p:cNvSpPr>
              <a:spLocks noChangeShapeType="1"/>
            </p:cNvSpPr>
            <p:nvPr/>
          </p:nvSpPr>
          <p:spPr bwMode="auto">
            <a:xfrm flipH="1">
              <a:off x="2042" y="2304"/>
              <a:ext cx="1291" cy="1"/>
            </a:xfrm>
            <a:prstGeom prst="line">
              <a:avLst/>
            </a:prstGeom>
            <a:noFill/>
            <a:ln w="25400">
              <a:solidFill>
                <a:schemeClr val="tx1"/>
              </a:solidFill>
              <a:prstDash val="sysDot"/>
              <a:round/>
              <a:headEnd/>
              <a:tailEnd/>
            </a:ln>
            <a:effectLst/>
          </p:spPr>
          <p:txBody>
            <a:bodyPr wrap="none" anchor="ctr"/>
            <a:lstStyle/>
            <a:p>
              <a:endParaRPr lang="sl-SI"/>
            </a:p>
          </p:txBody>
        </p:sp>
        <p:sp>
          <p:nvSpPr>
            <p:cNvPr id="96334" name="Line 78"/>
            <p:cNvSpPr>
              <a:spLocks noChangeShapeType="1"/>
            </p:cNvSpPr>
            <p:nvPr/>
          </p:nvSpPr>
          <p:spPr bwMode="auto">
            <a:xfrm flipH="1" flipV="1">
              <a:off x="1658" y="2305"/>
              <a:ext cx="337" cy="0"/>
            </a:xfrm>
            <a:prstGeom prst="line">
              <a:avLst/>
            </a:prstGeom>
            <a:noFill/>
            <a:ln w="25400">
              <a:solidFill>
                <a:schemeClr val="tx1"/>
              </a:solidFill>
              <a:prstDash val="sysDot"/>
              <a:round/>
              <a:headEnd/>
              <a:tailEnd/>
            </a:ln>
            <a:effectLst/>
          </p:spPr>
          <p:txBody>
            <a:bodyPr wrap="none" anchor="ctr"/>
            <a:lstStyle/>
            <a:p>
              <a:endParaRPr lang="sl-SI"/>
            </a:p>
          </p:txBody>
        </p:sp>
        <p:sp>
          <p:nvSpPr>
            <p:cNvPr id="96335" name="Line 79"/>
            <p:cNvSpPr>
              <a:spLocks noChangeShapeType="1"/>
            </p:cNvSpPr>
            <p:nvPr/>
          </p:nvSpPr>
          <p:spPr bwMode="auto">
            <a:xfrm flipV="1">
              <a:off x="2016" y="1152"/>
              <a:ext cx="0" cy="387"/>
            </a:xfrm>
            <a:prstGeom prst="line">
              <a:avLst/>
            </a:prstGeom>
            <a:noFill/>
            <a:ln w="25400">
              <a:solidFill>
                <a:schemeClr val="tx1"/>
              </a:solidFill>
              <a:round/>
              <a:headEnd/>
              <a:tailEnd/>
            </a:ln>
            <a:effectLst/>
          </p:spPr>
          <p:txBody>
            <a:bodyPr wrap="none" anchor="ctr"/>
            <a:lstStyle/>
            <a:p>
              <a:endParaRPr lang="sl-SI"/>
            </a:p>
          </p:txBody>
        </p:sp>
        <p:grpSp>
          <p:nvGrpSpPr>
            <p:cNvPr id="11" name="Group 80"/>
            <p:cNvGrpSpPr>
              <a:grpSpLocks/>
            </p:cNvGrpSpPr>
            <p:nvPr/>
          </p:nvGrpSpPr>
          <p:grpSpPr bwMode="auto">
            <a:xfrm flipV="1">
              <a:off x="1560" y="3025"/>
              <a:ext cx="144" cy="96"/>
              <a:chOff x="1488" y="672"/>
              <a:chExt cx="144" cy="96"/>
            </a:xfrm>
          </p:grpSpPr>
          <p:sp>
            <p:nvSpPr>
              <p:cNvPr id="96337" name="AutoShape 81"/>
              <p:cNvSpPr>
                <a:spLocks noChangeArrowheads="1"/>
              </p:cNvSpPr>
              <p:nvPr/>
            </p:nvSpPr>
            <p:spPr bwMode="auto">
              <a:xfrm>
                <a:off x="1488" y="672"/>
                <a:ext cx="144" cy="96"/>
              </a:xfrm>
              <a:prstGeom prst="triangle">
                <a:avLst>
                  <a:gd name="adj" fmla="val 50000"/>
                </a:avLst>
              </a:prstGeom>
              <a:noFill/>
              <a:ln w="25400">
                <a:solidFill>
                  <a:schemeClr val="tx1"/>
                </a:solidFill>
                <a:miter lim="800000"/>
                <a:headEnd/>
                <a:tailEnd/>
              </a:ln>
              <a:effectLst/>
            </p:spPr>
            <p:txBody>
              <a:bodyPr wrap="none" anchor="ctr"/>
              <a:lstStyle/>
              <a:p>
                <a:endParaRPr lang="sl-SI"/>
              </a:p>
            </p:txBody>
          </p:sp>
          <p:sp>
            <p:nvSpPr>
              <p:cNvPr id="96338" name="Line 82"/>
              <p:cNvSpPr>
                <a:spLocks noChangeShapeType="1"/>
              </p:cNvSpPr>
              <p:nvPr/>
            </p:nvSpPr>
            <p:spPr bwMode="auto">
              <a:xfrm>
                <a:off x="1488" y="672"/>
                <a:ext cx="144" cy="0"/>
              </a:xfrm>
              <a:prstGeom prst="line">
                <a:avLst/>
              </a:prstGeom>
              <a:noFill/>
              <a:ln w="25400">
                <a:solidFill>
                  <a:schemeClr val="tx1"/>
                </a:solidFill>
                <a:round/>
                <a:headEnd/>
                <a:tailEnd/>
              </a:ln>
              <a:effectLst/>
            </p:spPr>
            <p:txBody>
              <a:bodyPr wrap="none" anchor="ctr"/>
              <a:lstStyle/>
              <a:p>
                <a:endParaRPr lang="sl-SI"/>
              </a:p>
            </p:txBody>
          </p:sp>
        </p:grpSp>
        <p:grpSp>
          <p:nvGrpSpPr>
            <p:cNvPr id="12" name="Group 83"/>
            <p:cNvGrpSpPr>
              <a:grpSpLocks/>
            </p:cNvGrpSpPr>
            <p:nvPr/>
          </p:nvGrpSpPr>
          <p:grpSpPr bwMode="auto">
            <a:xfrm flipV="1">
              <a:off x="1947" y="3025"/>
              <a:ext cx="144" cy="96"/>
              <a:chOff x="1488" y="672"/>
              <a:chExt cx="144" cy="96"/>
            </a:xfrm>
          </p:grpSpPr>
          <p:sp>
            <p:nvSpPr>
              <p:cNvPr id="96340" name="AutoShape 84"/>
              <p:cNvSpPr>
                <a:spLocks noChangeArrowheads="1"/>
              </p:cNvSpPr>
              <p:nvPr/>
            </p:nvSpPr>
            <p:spPr bwMode="auto">
              <a:xfrm>
                <a:off x="1488" y="672"/>
                <a:ext cx="144" cy="96"/>
              </a:xfrm>
              <a:prstGeom prst="triangle">
                <a:avLst>
                  <a:gd name="adj" fmla="val 50000"/>
                </a:avLst>
              </a:prstGeom>
              <a:noFill/>
              <a:ln w="25400">
                <a:solidFill>
                  <a:schemeClr val="tx1"/>
                </a:solidFill>
                <a:miter lim="800000"/>
                <a:headEnd/>
                <a:tailEnd/>
              </a:ln>
              <a:effectLst/>
            </p:spPr>
            <p:txBody>
              <a:bodyPr wrap="none" anchor="ctr"/>
              <a:lstStyle/>
              <a:p>
                <a:endParaRPr lang="sl-SI"/>
              </a:p>
            </p:txBody>
          </p:sp>
          <p:sp>
            <p:nvSpPr>
              <p:cNvPr id="96341" name="Line 85"/>
              <p:cNvSpPr>
                <a:spLocks noChangeShapeType="1"/>
              </p:cNvSpPr>
              <p:nvPr/>
            </p:nvSpPr>
            <p:spPr bwMode="auto">
              <a:xfrm>
                <a:off x="1488" y="672"/>
                <a:ext cx="144" cy="0"/>
              </a:xfrm>
              <a:prstGeom prst="line">
                <a:avLst/>
              </a:prstGeom>
              <a:noFill/>
              <a:ln w="25400">
                <a:solidFill>
                  <a:schemeClr val="tx1"/>
                </a:solidFill>
                <a:round/>
                <a:headEnd/>
                <a:tailEnd/>
              </a:ln>
              <a:effectLst/>
            </p:spPr>
            <p:txBody>
              <a:bodyPr wrap="none" anchor="ctr"/>
              <a:lstStyle/>
              <a:p>
                <a:endParaRPr lang="sl-SI"/>
              </a:p>
            </p:txBody>
          </p:sp>
        </p:grpSp>
        <p:sp>
          <p:nvSpPr>
            <p:cNvPr id="96342" name="Line 86"/>
            <p:cNvSpPr>
              <a:spLocks noChangeShapeType="1"/>
            </p:cNvSpPr>
            <p:nvPr/>
          </p:nvSpPr>
          <p:spPr bwMode="auto">
            <a:xfrm>
              <a:off x="1442" y="2880"/>
              <a:ext cx="574" cy="0"/>
            </a:xfrm>
            <a:prstGeom prst="line">
              <a:avLst/>
            </a:prstGeom>
            <a:noFill/>
            <a:ln w="25400">
              <a:solidFill>
                <a:schemeClr val="tx1"/>
              </a:solidFill>
              <a:round/>
              <a:headEnd/>
              <a:tailEnd/>
            </a:ln>
            <a:effectLst/>
          </p:spPr>
          <p:txBody>
            <a:bodyPr wrap="none" anchor="ctr"/>
            <a:lstStyle/>
            <a:p>
              <a:endParaRPr lang="sl-SI"/>
            </a:p>
          </p:txBody>
        </p:sp>
        <p:sp>
          <p:nvSpPr>
            <p:cNvPr id="96343" name="Line 87"/>
            <p:cNvSpPr>
              <a:spLocks noChangeShapeType="1"/>
            </p:cNvSpPr>
            <p:nvPr/>
          </p:nvSpPr>
          <p:spPr bwMode="auto">
            <a:xfrm>
              <a:off x="1630" y="3265"/>
              <a:ext cx="1154" cy="0"/>
            </a:xfrm>
            <a:prstGeom prst="line">
              <a:avLst/>
            </a:prstGeom>
            <a:noFill/>
            <a:ln w="25400">
              <a:solidFill>
                <a:schemeClr val="tx1"/>
              </a:solidFill>
              <a:round/>
              <a:headEnd/>
              <a:tailEnd/>
            </a:ln>
            <a:effectLst/>
          </p:spPr>
          <p:txBody>
            <a:bodyPr wrap="none" anchor="ctr"/>
            <a:lstStyle/>
            <a:p>
              <a:endParaRPr lang="sl-SI"/>
            </a:p>
          </p:txBody>
        </p:sp>
        <p:sp>
          <p:nvSpPr>
            <p:cNvPr id="96344" name="Line 88"/>
            <p:cNvSpPr>
              <a:spLocks noChangeShapeType="1"/>
            </p:cNvSpPr>
            <p:nvPr/>
          </p:nvSpPr>
          <p:spPr bwMode="auto">
            <a:xfrm>
              <a:off x="1632" y="2519"/>
              <a:ext cx="0" cy="745"/>
            </a:xfrm>
            <a:prstGeom prst="line">
              <a:avLst/>
            </a:prstGeom>
            <a:noFill/>
            <a:ln w="25400">
              <a:solidFill>
                <a:schemeClr val="tx1"/>
              </a:solidFill>
              <a:round/>
              <a:headEnd/>
              <a:tailEnd/>
            </a:ln>
            <a:effectLst/>
          </p:spPr>
          <p:txBody>
            <a:bodyPr wrap="none" anchor="ctr"/>
            <a:lstStyle/>
            <a:p>
              <a:endParaRPr lang="sl-SI"/>
            </a:p>
          </p:txBody>
        </p:sp>
        <p:sp>
          <p:nvSpPr>
            <p:cNvPr id="96345" name="Line 89"/>
            <p:cNvSpPr>
              <a:spLocks noChangeShapeType="1"/>
            </p:cNvSpPr>
            <p:nvPr/>
          </p:nvSpPr>
          <p:spPr bwMode="auto">
            <a:xfrm flipH="1">
              <a:off x="2016" y="2519"/>
              <a:ext cx="0" cy="745"/>
            </a:xfrm>
            <a:prstGeom prst="line">
              <a:avLst/>
            </a:prstGeom>
            <a:noFill/>
            <a:ln w="25400">
              <a:solidFill>
                <a:schemeClr val="tx1"/>
              </a:solidFill>
              <a:round/>
              <a:headEnd/>
              <a:tailEnd/>
            </a:ln>
            <a:effectLst/>
          </p:spPr>
          <p:txBody>
            <a:bodyPr wrap="none" anchor="ctr"/>
            <a:lstStyle/>
            <a:p>
              <a:endParaRPr lang="sl-SI"/>
            </a:p>
          </p:txBody>
        </p:sp>
        <p:sp>
          <p:nvSpPr>
            <p:cNvPr id="96346" name="Line 90"/>
            <p:cNvSpPr>
              <a:spLocks noChangeShapeType="1"/>
            </p:cNvSpPr>
            <p:nvPr/>
          </p:nvSpPr>
          <p:spPr bwMode="auto">
            <a:xfrm flipV="1">
              <a:off x="3360" y="2519"/>
              <a:ext cx="0" cy="746"/>
            </a:xfrm>
            <a:prstGeom prst="line">
              <a:avLst/>
            </a:prstGeom>
            <a:noFill/>
            <a:ln w="25400">
              <a:solidFill>
                <a:schemeClr val="tx1"/>
              </a:solidFill>
              <a:round/>
              <a:headEnd/>
              <a:tailEnd/>
            </a:ln>
            <a:effectLst/>
          </p:spPr>
          <p:txBody>
            <a:bodyPr wrap="none" anchor="ctr"/>
            <a:lstStyle/>
            <a:p>
              <a:endParaRPr lang="sl-SI"/>
            </a:p>
          </p:txBody>
        </p:sp>
        <p:sp>
          <p:nvSpPr>
            <p:cNvPr id="96347" name="Line 91"/>
            <p:cNvSpPr>
              <a:spLocks noChangeShapeType="1"/>
            </p:cNvSpPr>
            <p:nvPr/>
          </p:nvSpPr>
          <p:spPr bwMode="auto">
            <a:xfrm flipV="1">
              <a:off x="3168" y="3264"/>
              <a:ext cx="189" cy="1"/>
            </a:xfrm>
            <a:prstGeom prst="line">
              <a:avLst/>
            </a:prstGeom>
            <a:noFill/>
            <a:ln w="25400">
              <a:solidFill>
                <a:schemeClr val="tx1"/>
              </a:solidFill>
              <a:round/>
              <a:headEnd/>
              <a:tailEnd/>
            </a:ln>
            <a:effectLst/>
          </p:spPr>
          <p:txBody>
            <a:bodyPr wrap="none" anchor="ctr"/>
            <a:lstStyle/>
            <a:p>
              <a:endParaRPr lang="sl-SI"/>
            </a:p>
          </p:txBody>
        </p:sp>
        <p:sp>
          <p:nvSpPr>
            <p:cNvPr id="96348" name="Oval 92"/>
            <p:cNvSpPr>
              <a:spLocks noChangeArrowheads="1"/>
            </p:cNvSpPr>
            <p:nvPr/>
          </p:nvSpPr>
          <p:spPr bwMode="auto">
            <a:xfrm>
              <a:off x="3336" y="2472"/>
              <a:ext cx="47" cy="47"/>
            </a:xfrm>
            <a:prstGeom prst="ellipse">
              <a:avLst/>
            </a:prstGeom>
            <a:noFill/>
            <a:ln w="25400">
              <a:solidFill>
                <a:schemeClr val="tx1"/>
              </a:solidFill>
              <a:round/>
              <a:headEnd/>
              <a:tailEnd/>
            </a:ln>
            <a:effectLst/>
          </p:spPr>
          <p:txBody>
            <a:bodyPr wrap="none" anchor="ctr"/>
            <a:lstStyle/>
            <a:p>
              <a:endParaRPr lang="sl-SI"/>
            </a:p>
          </p:txBody>
        </p:sp>
        <p:sp>
          <p:nvSpPr>
            <p:cNvPr id="96349" name="Oval 93"/>
            <p:cNvSpPr>
              <a:spLocks noChangeArrowheads="1"/>
            </p:cNvSpPr>
            <p:nvPr/>
          </p:nvSpPr>
          <p:spPr bwMode="auto">
            <a:xfrm>
              <a:off x="1991" y="2471"/>
              <a:ext cx="47" cy="47"/>
            </a:xfrm>
            <a:prstGeom prst="ellipse">
              <a:avLst/>
            </a:prstGeom>
            <a:noFill/>
            <a:ln w="25400">
              <a:solidFill>
                <a:schemeClr val="tx1"/>
              </a:solidFill>
              <a:round/>
              <a:headEnd/>
              <a:tailEnd/>
            </a:ln>
            <a:effectLst/>
          </p:spPr>
          <p:txBody>
            <a:bodyPr wrap="none" anchor="ctr"/>
            <a:lstStyle/>
            <a:p>
              <a:endParaRPr lang="sl-SI"/>
            </a:p>
          </p:txBody>
        </p:sp>
        <p:sp>
          <p:nvSpPr>
            <p:cNvPr id="96350" name="Oval 94"/>
            <p:cNvSpPr>
              <a:spLocks noChangeArrowheads="1"/>
            </p:cNvSpPr>
            <p:nvPr/>
          </p:nvSpPr>
          <p:spPr bwMode="auto">
            <a:xfrm>
              <a:off x="1610" y="2472"/>
              <a:ext cx="47" cy="47"/>
            </a:xfrm>
            <a:prstGeom prst="ellipse">
              <a:avLst/>
            </a:prstGeom>
            <a:noFill/>
            <a:ln w="25400">
              <a:solidFill>
                <a:schemeClr val="tx1"/>
              </a:solidFill>
              <a:round/>
              <a:headEnd/>
              <a:tailEnd/>
            </a:ln>
            <a:effectLst/>
          </p:spPr>
          <p:txBody>
            <a:bodyPr wrap="none" anchor="ctr"/>
            <a:lstStyle/>
            <a:p>
              <a:endParaRPr lang="sl-SI"/>
            </a:p>
          </p:txBody>
        </p:sp>
        <p:sp>
          <p:nvSpPr>
            <p:cNvPr id="96351" name="Oval 95"/>
            <p:cNvSpPr>
              <a:spLocks noChangeArrowheads="1"/>
            </p:cNvSpPr>
            <p:nvPr/>
          </p:nvSpPr>
          <p:spPr bwMode="auto">
            <a:xfrm>
              <a:off x="1993" y="2856"/>
              <a:ext cx="47" cy="47"/>
            </a:xfrm>
            <a:prstGeom prst="ellipse">
              <a:avLst/>
            </a:prstGeom>
            <a:solidFill>
              <a:srgbClr val="000000"/>
            </a:solidFill>
            <a:ln w="25400">
              <a:solidFill>
                <a:schemeClr val="tx1"/>
              </a:solidFill>
              <a:round/>
              <a:headEnd/>
              <a:tailEnd/>
            </a:ln>
            <a:effectLst/>
          </p:spPr>
          <p:txBody>
            <a:bodyPr wrap="none" anchor="ctr"/>
            <a:lstStyle/>
            <a:p>
              <a:endParaRPr lang="sl-SI"/>
            </a:p>
          </p:txBody>
        </p:sp>
        <p:sp>
          <p:nvSpPr>
            <p:cNvPr id="96352" name="Oval 96"/>
            <p:cNvSpPr>
              <a:spLocks noChangeArrowheads="1"/>
            </p:cNvSpPr>
            <p:nvPr/>
          </p:nvSpPr>
          <p:spPr bwMode="auto">
            <a:xfrm>
              <a:off x="647" y="2856"/>
              <a:ext cx="47" cy="47"/>
            </a:xfrm>
            <a:prstGeom prst="ellipse">
              <a:avLst/>
            </a:prstGeom>
            <a:noFill/>
            <a:ln w="25400">
              <a:solidFill>
                <a:schemeClr val="tx1"/>
              </a:solidFill>
              <a:round/>
              <a:headEnd/>
              <a:tailEnd/>
            </a:ln>
            <a:effectLst/>
          </p:spPr>
          <p:txBody>
            <a:bodyPr wrap="none" anchor="ctr"/>
            <a:lstStyle/>
            <a:p>
              <a:endParaRPr lang="sl-SI"/>
            </a:p>
          </p:txBody>
        </p:sp>
        <p:sp>
          <p:nvSpPr>
            <p:cNvPr id="96353" name="Line 97"/>
            <p:cNvSpPr>
              <a:spLocks noChangeShapeType="1"/>
            </p:cNvSpPr>
            <p:nvPr/>
          </p:nvSpPr>
          <p:spPr bwMode="auto">
            <a:xfrm flipH="1">
              <a:off x="675" y="2496"/>
              <a:ext cx="933" cy="0"/>
            </a:xfrm>
            <a:prstGeom prst="line">
              <a:avLst/>
            </a:prstGeom>
            <a:noFill/>
            <a:ln w="25400">
              <a:solidFill>
                <a:schemeClr val="tx1"/>
              </a:solidFill>
              <a:prstDash val="sysDot"/>
              <a:round/>
              <a:headEnd/>
              <a:tailEnd/>
            </a:ln>
            <a:effectLst/>
          </p:spPr>
          <p:txBody>
            <a:bodyPr wrap="none" anchor="ctr"/>
            <a:lstStyle/>
            <a:p>
              <a:endParaRPr lang="sl-SI"/>
            </a:p>
          </p:txBody>
        </p:sp>
        <p:sp>
          <p:nvSpPr>
            <p:cNvPr id="96354" name="Line 98"/>
            <p:cNvSpPr>
              <a:spLocks noChangeShapeType="1"/>
            </p:cNvSpPr>
            <p:nvPr/>
          </p:nvSpPr>
          <p:spPr bwMode="auto">
            <a:xfrm flipH="1" flipV="1">
              <a:off x="1658" y="2496"/>
              <a:ext cx="337" cy="0"/>
            </a:xfrm>
            <a:prstGeom prst="line">
              <a:avLst/>
            </a:prstGeom>
            <a:noFill/>
            <a:ln w="25400">
              <a:solidFill>
                <a:schemeClr val="tx1"/>
              </a:solidFill>
              <a:prstDash val="sysDot"/>
              <a:round/>
              <a:headEnd/>
              <a:tailEnd/>
            </a:ln>
            <a:effectLst/>
          </p:spPr>
          <p:txBody>
            <a:bodyPr wrap="none" anchor="ctr"/>
            <a:lstStyle/>
            <a:p>
              <a:endParaRPr lang="sl-SI"/>
            </a:p>
          </p:txBody>
        </p:sp>
        <p:sp>
          <p:nvSpPr>
            <p:cNvPr id="96355" name="Line 99"/>
            <p:cNvSpPr>
              <a:spLocks noChangeShapeType="1"/>
            </p:cNvSpPr>
            <p:nvPr/>
          </p:nvSpPr>
          <p:spPr bwMode="auto">
            <a:xfrm flipH="1">
              <a:off x="2047" y="2494"/>
              <a:ext cx="1291" cy="1"/>
            </a:xfrm>
            <a:prstGeom prst="line">
              <a:avLst/>
            </a:prstGeom>
            <a:noFill/>
            <a:ln w="25400">
              <a:solidFill>
                <a:schemeClr val="tx1"/>
              </a:solidFill>
              <a:prstDash val="sysDot"/>
              <a:round/>
              <a:headEnd/>
              <a:tailEnd/>
            </a:ln>
            <a:effectLst/>
          </p:spPr>
          <p:txBody>
            <a:bodyPr wrap="none" anchor="ctr"/>
            <a:lstStyle/>
            <a:p>
              <a:endParaRPr lang="sl-SI"/>
            </a:p>
          </p:txBody>
        </p:sp>
        <p:sp>
          <p:nvSpPr>
            <p:cNvPr id="96356" name="Line 100"/>
            <p:cNvSpPr>
              <a:spLocks noChangeShapeType="1"/>
            </p:cNvSpPr>
            <p:nvPr/>
          </p:nvSpPr>
          <p:spPr bwMode="auto">
            <a:xfrm flipH="1" flipV="1">
              <a:off x="3385" y="2494"/>
              <a:ext cx="551" cy="1"/>
            </a:xfrm>
            <a:prstGeom prst="line">
              <a:avLst/>
            </a:prstGeom>
            <a:noFill/>
            <a:ln w="25400">
              <a:solidFill>
                <a:schemeClr val="tx1"/>
              </a:solidFill>
              <a:prstDash val="sysDot"/>
              <a:round/>
              <a:headEnd/>
              <a:tailEnd/>
            </a:ln>
            <a:effectLst/>
          </p:spPr>
          <p:txBody>
            <a:bodyPr wrap="none" anchor="ctr"/>
            <a:lstStyle/>
            <a:p>
              <a:endParaRPr lang="sl-SI"/>
            </a:p>
          </p:txBody>
        </p:sp>
        <p:sp>
          <p:nvSpPr>
            <p:cNvPr id="96357" name="Line 101"/>
            <p:cNvSpPr>
              <a:spLocks noChangeShapeType="1"/>
            </p:cNvSpPr>
            <p:nvPr/>
          </p:nvSpPr>
          <p:spPr bwMode="auto">
            <a:xfrm flipH="1">
              <a:off x="3933" y="2496"/>
              <a:ext cx="3" cy="1344"/>
            </a:xfrm>
            <a:prstGeom prst="line">
              <a:avLst/>
            </a:prstGeom>
            <a:noFill/>
            <a:ln w="25400">
              <a:solidFill>
                <a:schemeClr val="tx1"/>
              </a:solidFill>
              <a:prstDash val="sysDot"/>
              <a:round/>
              <a:headEnd/>
              <a:tailEnd/>
            </a:ln>
            <a:effectLst/>
          </p:spPr>
          <p:txBody>
            <a:bodyPr wrap="none" anchor="ctr"/>
            <a:lstStyle/>
            <a:p>
              <a:endParaRPr lang="sl-SI"/>
            </a:p>
          </p:txBody>
        </p:sp>
        <p:sp>
          <p:nvSpPr>
            <p:cNvPr id="96358" name="Line 102"/>
            <p:cNvSpPr>
              <a:spLocks noChangeShapeType="1"/>
            </p:cNvSpPr>
            <p:nvPr/>
          </p:nvSpPr>
          <p:spPr bwMode="auto">
            <a:xfrm flipH="1">
              <a:off x="672" y="3840"/>
              <a:ext cx="3264" cy="0"/>
            </a:xfrm>
            <a:prstGeom prst="line">
              <a:avLst/>
            </a:prstGeom>
            <a:noFill/>
            <a:ln w="25400">
              <a:solidFill>
                <a:schemeClr val="tx1"/>
              </a:solidFill>
              <a:prstDash val="sysDot"/>
              <a:round/>
              <a:headEnd/>
              <a:tailEnd/>
            </a:ln>
            <a:effectLst/>
          </p:spPr>
          <p:txBody>
            <a:bodyPr wrap="none" anchor="ctr"/>
            <a:lstStyle/>
            <a:p>
              <a:endParaRPr lang="sl-SI"/>
            </a:p>
          </p:txBody>
        </p:sp>
        <p:sp>
          <p:nvSpPr>
            <p:cNvPr id="96359" name="Line 103"/>
            <p:cNvSpPr>
              <a:spLocks noChangeShapeType="1"/>
            </p:cNvSpPr>
            <p:nvPr/>
          </p:nvSpPr>
          <p:spPr bwMode="auto">
            <a:xfrm flipV="1">
              <a:off x="672" y="2903"/>
              <a:ext cx="0" cy="937"/>
            </a:xfrm>
            <a:prstGeom prst="line">
              <a:avLst/>
            </a:prstGeom>
            <a:noFill/>
            <a:ln w="25400">
              <a:solidFill>
                <a:schemeClr val="tx1"/>
              </a:solidFill>
              <a:prstDash val="sysDot"/>
              <a:round/>
              <a:headEnd/>
              <a:tailEnd/>
            </a:ln>
            <a:effectLst/>
          </p:spPr>
          <p:txBody>
            <a:bodyPr wrap="none" anchor="ctr"/>
            <a:lstStyle/>
            <a:p>
              <a:endParaRPr lang="sl-SI"/>
            </a:p>
          </p:txBody>
        </p:sp>
        <p:sp>
          <p:nvSpPr>
            <p:cNvPr id="96360" name="Line 104"/>
            <p:cNvSpPr>
              <a:spLocks noChangeShapeType="1"/>
            </p:cNvSpPr>
            <p:nvPr/>
          </p:nvSpPr>
          <p:spPr bwMode="auto">
            <a:xfrm flipV="1">
              <a:off x="672" y="2496"/>
              <a:ext cx="0" cy="360"/>
            </a:xfrm>
            <a:prstGeom prst="line">
              <a:avLst/>
            </a:prstGeom>
            <a:noFill/>
            <a:ln w="25400">
              <a:solidFill>
                <a:schemeClr val="tx1"/>
              </a:solidFill>
              <a:prstDash val="sysDot"/>
              <a:round/>
              <a:headEnd/>
              <a:tailEnd/>
            </a:ln>
            <a:effectLst/>
          </p:spPr>
          <p:txBody>
            <a:bodyPr wrap="none" anchor="ctr"/>
            <a:lstStyle/>
            <a:p>
              <a:endParaRPr lang="sl-SI"/>
            </a:p>
          </p:txBody>
        </p:sp>
        <p:sp>
          <p:nvSpPr>
            <p:cNvPr id="96361" name="Line 105"/>
            <p:cNvSpPr>
              <a:spLocks noChangeShapeType="1"/>
            </p:cNvSpPr>
            <p:nvPr/>
          </p:nvSpPr>
          <p:spPr bwMode="auto">
            <a:xfrm>
              <a:off x="3357" y="2330"/>
              <a:ext cx="0" cy="142"/>
            </a:xfrm>
            <a:prstGeom prst="line">
              <a:avLst/>
            </a:prstGeom>
            <a:noFill/>
            <a:ln w="25400">
              <a:solidFill>
                <a:schemeClr val="tx1"/>
              </a:solidFill>
              <a:round/>
              <a:headEnd/>
              <a:tailEnd/>
            </a:ln>
            <a:effectLst/>
          </p:spPr>
          <p:txBody>
            <a:bodyPr wrap="none" anchor="ctr"/>
            <a:lstStyle/>
            <a:p>
              <a:endParaRPr lang="sl-SI"/>
            </a:p>
          </p:txBody>
        </p:sp>
        <p:sp>
          <p:nvSpPr>
            <p:cNvPr id="96362" name="Line 106"/>
            <p:cNvSpPr>
              <a:spLocks noChangeShapeType="1"/>
            </p:cNvSpPr>
            <p:nvPr/>
          </p:nvSpPr>
          <p:spPr bwMode="auto">
            <a:xfrm flipH="1">
              <a:off x="2016" y="2330"/>
              <a:ext cx="3" cy="142"/>
            </a:xfrm>
            <a:prstGeom prst="line">
              <a:avLst/>
            </a:prstGeom>
            <a:noFill/>
            <a:ln w="25400">
              <a:solidFill>
                <a:schemeClr val="tx1"/>
              </a:solidFill>
              <a:round/>
              <a:headEnd/>
              <a:tailEnd/>
            </a:ln>
            <a:effectLst/>
          </p:spPr>
          <p:txBody>
            <a:bodyPr wrap="none" anchor="ctr"/>
            <a:lstStyle/>
            <a:p>
              <a:endParaRPr lang="sl-SI"/>
            </a:p>
          </p:txBody>
        </p:sp>
        <p:sp>
          <p:nvSpPr>
            <p:cNvPr id="96363" name="Line 107"/>
            <p:cNvSpPr>
              <a:spLocks noChangeShapeType="1"/>
            </p:cNvSpPr>
            <p:nvPr/>
          </p:nvSpPr>
          <p:spPr bwMode="auto">
            <a:xfrm>
              <a:off x="1632" y="2330"/>
              <a:ext cx="3" cy="142"/>
            </a:xfrm>
            <a:prstGeom prst="line">
              <a:avLst/>
            </a:prstGeom>
            <a:noFill/>
            <a:ln w="25400">
              <a:solidFill>
                <a:schemeClr val="tx1"/>
              </a:solidFill>
              <a:round/>
              <a:headEnd/>
              <a:tailEnd/>
            </a:ln>
            <a:effectLst/>
          </p:spPr>
          <p:txBody>
            <a:bodyPr wrap="none" anchor="ctr"/>
            <a:lstStyle/>
            <a:p>
              <a:endParaRPr lang="sl-SI"/>
            </a:p>
          </p:txBody>
        </p:sp>
      </p:grpSp>
      <p:sp>
        <p:nvSpPr>
          <p:cNvPr id="96364" name="Text Box 108"/>
          <p:cNvSpPr txBox="1">
            <a:spLocks noChangeArrowheads="1"/>
          </p:cNvSpPr>
          <p:nvPr/>
        </p:nvSpPr>
        <p:spPr bwMode="auto">
          <a:xfrm>
            <a:off x="222250" y="1627188"/>
            <a:ext cx="1446213" cy="336550"/>
          </a:xfrm>
          <a:prstGeom prst="rect">
            <a:avLst/>
          </a:prstGeom>
          <a:noFill/>
          <a:ln w="25400">
            <a:noFill/>
            <a:miter lim="800000"/>
            <a:headEnd/>
            <a:tailEnd/>
          </a:ln>
          <a:effectLst/>
        </p:spPr>
        <p:txBody>
          <a:bodyPr wrap="none" lIns="90000" tIns="46800" rIns="90000" bIns="46800" anchor="ctr">
            <a:spAutoFit/>
          </a:bodyPr>
          <a:lstStyle/>
          <a:p>
            <a:pPr algn="r" defTabSz="762000" eaLnBrk="0" hangingPunct="0">
              <a:buFontTx/>
              <a:buNone/>
            </a:pPr>
            <a:r>
              <a:rPr lang="en-GB" sz="1600" b="0"/>
              <a:t>rectifier mains</a:t>
            </a:r>
          </a:p>
        </p:txBody>
      </p:sp>
      <p:sp>
        <p:nvSpPr>
          <p:cNvPr id="96365" name="Text Box 109"/>
          <p:cNvSpPr txBox="1">
            <a:spLocks noChangeArrowheads="1"/>
          </p:cNvSpPr>
          <p:nvPr/>
        </p:nvSpPr>
        <p:spPr bwMode="auto">
          <a:xfrm>
            <a:off x="1719263" y="5611813"/>
            <a:ext cx="1490662" cy="581025"/>
          </a:xfrm>
          <a:prstGeom prst="rect">
            <a:avLst/>
          </a:prstGeom>
          <a:noFill/>
          <a:ln w="25400">
            <a:noFill/>
            <a:miter lim="800000"/>
            <a:headEnd/>
            <a:tailEnd/>
          </a:ln>
          <a:effectLst/>
        </p:spPr>
        <p:txBody>
          <a:bodyPr wrap="none" lIns="90000" tIns="46800" rIns="90000" bIns="46800" anchor="ctr">
            <a:spAutoFit/>
          </a:bodyPr>
          <a:lstStyle/>
          <a:p>
            <a:pPr defTabSz="762000" eaLnBrk="0" hangingPunct="0">
              <a:buFontTx/>
              <a:buNone/>
            </a:pPr>
            <a:r>
              <a:rPr lang="en-GB" sz="1600"/>
              <a:t>bypass</a:t>
            </a:r>
          </a:p>
          <a:p>
            <a:pPr defTabSz="762000" eaLnBrk="0" hangingPunct="0">
              <a:buFontTx/>
              <a:buNone/>
            </a:pPr>
            <a:r>
              <a:rPr lang="en-GB" sz="1600"/>
              <a:t>power supply</a:t>
            </a:r>
          </a:p>
        </p:txBody>
      </p:sp>
      <p:sp>
        <p:nvSpPr>
          <p:cNvPr id="96366" name="Text Box 110"/>
          <p:cNvSpPr txBox="1">
            <a:spLocks noChangeArrowheads="1"/>
          </p:cNvSpPr>
          <p:nvPr/>
        </p:nvSpPr>
        <p:spPr bwMode="auto">
          <a:xfrm>
            <a:off x="1708150" y="3138488"/>
            <a:ext cx="1490663" cy="581025"/>
          </a:xfrm>
          <a:prstGeom prst="rect">
            <a:avLst/>
          </a:prstGeom>
          <a:noFill/>
          <a:ln w="25400">
            <a:noFill/>
            <a:miter lim="800000"/>
            <a:headEnd/>
            <a:tailEnd/>
          </a:ln>
          <a:effectLst/>
        </p:spPr>
        <p:txBody>
          <a:bodyPr wrap="none" lIns="90000" tIns="46800" rIns="90000" bIns="46800" anchor="ctr">
            <a:spAutoFit/>
          </a:bodyPr>
          <a:lstStyle/>
          <a:p>
            <a:pPr defTabSz="762000" eaLnBrk="0" hangingPunct="0">
              <a:buFontTx/>
              <a:buNone/>
            </a:pPr>
            <a:r>
              <a:rPr lang="en-GB" sz="1600"/>
              <a:t>main </a:t>
            </a:r>
          </a:p>
          <a:p>
            <a:pPr defTabSz="762000" eaLnBrk="0" hangingPunct="0">
              <a:buFontTx/>
              <a:buNone/>
            </a:pPr>
            <a:r>
              <a:rPr lang="en-GB" sz="1600"/>
              <a:t>power supply</a:t>
            </a:r>
          </a:p>
        </p:txBody>
      </p:sp>
      <p:sp>
        <p:nvSpPr>
          <p:cNvPr id="111" name="Naslov 110"/>
          <p:cNvSpPr>
            <a:spLocks noGrp="1"/>
          </p:cNvSpPr>
          <p:nvPr>
            <p:ph type="title"/>
          </p:nvPr>
        </p:nvSpPr>
        <p:spPr/>
        <p:txBody>
          <a:bodyPr/>
          <a:lstStyle/>
          <a:p>
            <a:r>
              <a:rPr lang="sl-SI" dirty="0" smtClean="0"/>
              <a:t>Statičen UPS z dvojnim napajanjem</a:t>
            </a:r>
            <a:endParaRPr lang="sl-SI" dirty="0"/>
          </a:p>
        </p:txBody>
      </p:sp>
    </p:spTree>
  </p:cSld>
  <p:clrMapOvr>
    <a:masterClrMapping/>
  </p:clrMapOvr>
  <p:transition spd="med"/>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Line 2"/>
          <p:cNvSpPr>
            <a:spLocks noChangeShapeType="1"/>
          </p:cNvSpPr>
          <p:nvPr/>
        </p:nvSpPr>
        <p:spPr bwMode="auto">
          <a:xfrm>
            <a:off x="838200" y="3352800"/>
            <a:ext cx="8001000" cy="0"/>
          </a:xfrm>
          <a:prstGeom prst="line">
            <a:avLst/>
          </a:prstGeom>
          <a:noFill/>
          <a:ln w="25400">
            <a:solidFill>
              <a:schemeClr val="tx1"/>
            </a:solidFill>
            <a:round/>
            <a:headEnd/>
            <a:tailEnd/>
          </a:ln>
          <a:effectLst/>
        </p:spPr>
        <p:txBody>
          <a:bodyPr wrap="none" lIns="90000" tIns="46800" rIns="90000" bIns="46800" anchor="ctr">
            <a:spAutoFit/>
          </a:bodyPr>
          <a:lstStyle/>
          <a:p>
            <a:endParaRPr lang="sl-SI"/>
          </a:p>
        </p:txBody>
      </p:sp>
      <p:sp>
        <p:nvSpPr>
          <p:cNvPr id="97283" name="Line 3"/>
          <p:cNvSpPr>
            <a:spLocks noChangeShapeType="1"/>
          </p:cNvSpPr>
          <p:nvPr/>
        </p:nvSpPr>
        <p:spPr bwMode="auto">
          <a:xfrm>
            <a:off x="1390650" y="2057400"/>
            <a:ext cx="4705350" cy="0"/>
          </a:xfrm>
          <a:prstGeom prst="line">
            <a:avLst/>
          </a:prstGeom>
          <a:noFill/>
          <a:ln w="25400">
            <a:solidFill>
              <a:schemeClr val="tx1"/>
            </a:solidFill>
            <a:round/>
            <a:headEnd/>
            <a:tailEnd/>
          </a:ln>
          <a:effectLst/>
        </p:spPr>
        <p:txBody>
          <a:bodyPr wrap="none" lIns="90000" tIns="46800" rIns="90000" bIns="46800" anchor="ctr">
            <a:spAutoFit/>
          </a:bodyPr>
          <a:lstStyle/>
          <a:p>
            <a:endParaRPr lang="sl-SI"/>
          </a:p>
        </p:txBody>
      </p:sp>
      <p:sp>
        <p:nvSpPr>
          <p:cNvPr id="97284" name="Line 4"/>
          <p:cNvSpPr>
            <a:spLocks noChangeShapeType="1"/>
          </p:cNvSpPr>
          <p:nvPr/>
        </p:nvSpPr>
        <p:spPr bwMode="auto">
          <a:xfrm>
            <a:off x="1128713" y="4495800"/>
            <a:ext cx="1538287" cy="0"/>
          </a:xfrm>
          <a:prstGeom prst="line">
            <a:avLst/>
          </a:prstGeom>
          <a:noFill/>
          <a:ln w="25400">
            <a:solidFill>
              <a:schemeClr val="tx1"/>
            </a:solidFill>
            <a:round/>
            <a:headEnd/>
            <a:tailEnd/>
          </a:ln>
          <a:effectLst/>
        </p:spPr>
        <p:txBody>
          <a:bodyPr wrap="none" lIns="90000" tIns="46800" rIns="90000" bIns="46800" anchor="ctr">
            <a:spAutoFit/>
          </a:bodyPr>
          <a:lstStyle/>
          <a:p>
            <a:endParaRPr lang="sl-SI"/>
          </a:p>
        </p:txBody>
      </p:sp>
      <p:sp>
        <p:nvSpPr>
          <p:cNvPr id="97286" name="AutoShape 6"/>
          <p:cNvSpPr>
            <a:spLocks noChangeArrowheads="1"/>
          </p:cNvSpPr>
          <p:nvPr/>
        </p:nvSpPr>
        <p:spPr bwMode="auto">
          <a:xfrm>
            <a:off x="504825" y="2994025"/>
            <a:ext cx="703263" cy="739775"/>
          </a:xfrm>
          <a:prstGeom prst="flowChartProcess">
            <a:avLst/>
          </a:prstGeom>
          <a:solidFill>
            <a:srgbClr val="003579"/>
          </a:solidFill>
          <a:ln w="9525">
            <a:solidFill>
              <a:schemeClr val="tx1"/>
            </a:solidFill>
            <a:miter lim="800000"/>
            <a:headEnd/>
            <a:tailEnd/>
          </a:ln>
          <a:effectLst/>
        </p:spPr>
        <p:txBody>
          <a:bodyPr wrap="none" lIns="90000" tIns="46800" rIns="90000" bIns="46800" anchor="ctr">
            <a:spAutoFit/>
          </a:bodyPr>
          <a:lstStyle/>
          <a:p>
            <a:pPr algn="ctr" defTabSz="762000" eaLnBrk="0" hangingPunct="0">
              <a:buFontTx/>
              <a:buNone/>
            </a:pPr>
            <a:r>
              <a:rPr lang="en-GB" sz="1400">
                <a:solidFill>
                  <a:schemeClr val="bg1"/>
                </a:solidFill>
              </a:rPr>
              <a:t>mains</a:t>
            </a:r>
          </a:p>
          <a:p>
            <a:pPr algn="ctr" defTabSz="762000" eaLnBrk="0" hangingPunct="0">
              <a:buFontTx/>
              <a:buNone/>
            </a:pPr>
            <a:r>
              <a:rPr lang="en-GB" sz="1400">
                <a:solidFill>
                  <a:schemeClr val="bg1"/>
                </a:solidFill>
              </a:rPr>
              <a:t>155</a:t>
            </a:r>
          </a:p>
          <a:p>
            <a:pPr algn="ctr" defTabSz="762000" eaLnBrk="0" hangingPunct="0">
              <a:buFontTx/>
              <a:buNone/>
            </a:pPr>
            <a:r>
              <a:rPr lang="en-GB" sz="1400">
                <a:solidFill>
                  <a:schemeClr val="bg1"/>
                </a:solidFill>
              </a:rPr>
              <a:t>0,047</a:t>
            </a:r>
            <a:endParaRPr lang="en-GB" sz="1600" b="0">
              <a:solidFill>
                <a:schemeClr val="bg1"/>
              </a:solidFill>
            </a:endParaRPr>
          </a:p>
        </p:txBody>
      </p:sp>
      <p:sp>
        <p:nvSpPr>
          <p:cNvPr id="97287" name="AutoShape 7"/>
          <p:cNvSpPr>
            <a:spLocks noChangeArrowheads="1"/>
          </p:cNvSpPr>
          <p:nvPr/>
        </p:nvSpPr>
        <p:spPr bwMode="auto">
          <a:xfrm>
            <a:off x="1541463" y="2994025"/>
            <a:ext cx="841375" cy="739775"/>
          </a:xfrm>
          <a:prstGeom prst="flowChartProcess">
            <a:avLst/>
          </a:prstGeom>
          <a:solidFill>
            <a:srgbClr val="003579"/>
          </a:solidFill>
          <a:ln w="9525">
            <a:solidFill>
              <a:schemeClr val="tx1"/>
            </a:solidFill>
            <a:miter lim="800000"/>
            <a:headEnd/>
            <a:tailEnd/>
          </a:ln>
          <a:effectLst/>
        </p:spPr>
        <p:txBody>
          <a:bodyPr wrap="none" lIns="90000" tIns="46800" rIns="90000" bIns="46800" anchor="ctr">
            <a:spAutoFit/>
          </a:bodyPr>
          <a:lstStyle/>
          <a:p>
            <a:pPr algn="ctr" defTabSz="762000" eaLnBrk="0" hangingPunct="0">
              <a:buFontTx/>
              <a:buNone/>
            </a:pPr>
            <a:r>
              <a:rPr lang="en-GB" sz="1400">
                <a:solidFill>
                  <a:schemeClr val="bg1"/>
                </a:solidFill>
              </a:rPr>
              <a:t>rectifier</a:t>
            </a:r>
          </a:p>
          <a:p>
            <a:pPr algn="ctr" defTabSz="762000" eaLnBrk="0" hangingPunct="0">
              <a:buFontTx/>
              <a:buNone/>
            </a:pPr>
            <a:r>
              <a:rPr lang="en-GB" sz="1400">
                <a:solidFill>
                  <a:schemeClr val="bg1"/>
                </a:solidFill>
              </a:rPr>
              <a:t>230 000</a:t>
            </a:r>
          </a:p>
          <a:p>
            <a:pPr algn="ctr" defTabSz="762000" eaLnBrk="0" hangingPunct="0">
              <a:buFontTx/>
              <a:buNone/>
            </a:pPr>
            <a:r>
              <a:rPr lang="en-GB" sz="1400">
                <a:solidFill>
                  <a:schemeClr val="bg1"/>
                </a:solidFill>
              </a:rPr>
              <a:t>6</a:t>
            </a:r>
            <a:endParaRPr lang="en-GB" sz="1600" b="0">
              <a:solidFill>
                <a:schemeClr val="bg1"/>
              </a:solidFill>
            </a:endParaRPr>
          </a:p>
        </p:txBody>
      </p:sp>
      <p:sp>
        <p:nvSpPr>
          <p:cNvPr id="97288" name="AutoShape 8"/>
          <p:cNvSpPr>
            <a:spLocks noChangeArrowheads="1"/>
          </p:cNvSpPr>
          <p:nvPr/>
        </p:nvSpPr>
        <p:spPr bwMode="auto">
          <a:xfrm>
            <a:off x="2895600" y="2994025"/>
            <a:ext cx="830263" cy="739775"/>
          </a:xfrm>
          <a:prstGeom prst="flowChartProcess">
            <a:avLst/>
          </a:prstGeom>
          <a:solidFill>
            <a:srgbClr val="003579"/>
          </a:solidFill>
          <a:ln w="9525">
            <a:solidFill>
              <a:schemeClr val="tx1"/>
            </a:solidFill>
            <a:miter lim="800000"/>
            <a:headEnd/>
            <a:tailEnd/>
          </a:ln>
          <a:effectLst/>
        </p:spPr>
        <p:txBody>
          <a:bodyPr wrap="none" lIns="90000" tIns="46800" rIns="90000" bIns="46800" anchor="ctr">
            <a:spAutoFit/>
          </a:bodyPr>
          <a:lstStyle/>
          <a:p>
            <a:pPr algn="ctr" defTabSz="762000" eaLnBrk="0" hangingPunct="0">
              <a:buFontTx/>
              <a:buNone/>
            </a:pPr>
            <a:r>
              <a:rPr lang="en-GB" sz="1400">
                <a:solidFill>
                  <a:schemeClr val="bg1"/>
                </a:solidFill>
              </a:rPr>
              <a:t>dc/dc</a:t>
            </a:r>
          </a:p>
          <a:p>
            <a:pPr algn="ctr" defTabSz="762000" eaLnBrk="0" hangingPunct="0">
              <a:buFontTx/>
              <a:buNone/>
            </a:pPr>
            <a:r>
              <a:rPr lang="en-GB" sz="1400">
                <a:solidFill>
                  <a:schemeClr val="bg1"/>
                </a:solidFill>
              </a:rPr>
              <a:t>220 000</a:t>
            </a:r>
          </a:p>
          <a:p>
            <a:pPr algn="ctr" defTabSz="762000" eaLnBrk="0" hangingPunct="0">
              <a:buFontTx/>
              <a:buNone/>
            </a:pPr>
            <a:r>
              <a:rPr lang="en-GB" sz="1400">
                <a:solidFill>
                  <a:schemeClr val="bg1"/>
                </a:solidFill>
              </a:rPr>
              <a:t>6</a:t>
            </a:r>
            <a:endParaRPr lang="en-GB" sz="1600" b="0">
              <a:solidFill>
                <a:schemeClr val="bg1"/>
              </a:solidFill>
            </a:endParaRPr>
          </a:p>
        </p:txBody>
      </p:sp>
      <p:sp>
        <p:nvSpPr>
          <p:cNvPr id="97289" name="AutoShape 9"/>
          <p:cNvSpPr>
            <a:spLocks noChangeArrowheads="1"/>
          </p:cNvSpPr>
          <p:nvPr/>
        </p:nvSpPr>
        <p:spPr bwMode="auto">
          <a:xfrm>
            <a:off x="3957638" y="2994025"/>
            <a:ext cx="841375" cy="739775"/>
          </a:xfrm>
          <a:prstGeom prst="flowChartProcess">
            <a:avLst/>
          </a:prstGeom>
          <a:solidFill>
            <a:srgbClr val="003579"/>
          </a:solidFill>
          <a:ln w="9525">
            <a:solidFill>
              <a:schemeClr val="tx1"/>
            </a:solidFill>
            <a:miter lim="800000"/>
            <a:headEnd/>
            <a:tailEnd/>
          </a:ln>
          <a:effectLst/>
        </p:spPr>
        <p:txBody>
          <a:bodyPr wrap="none" lIns="90000" tIns="46800" rIns="90000" bIns="46800" anchor="ctr">
            <a:spAutoFit/>
          </a:bodyPr>
          <a:lstStyle/>
          <a:p>
            <a:pPr algn="ctr" defTabSz="762000" eaLnBrk="0" hangingPunct="0">
              <a:buFontTx/>
              <a:buNone/>
            </a:pPr>
            <a:r>
              <a:rPr lang="en-GB" sz="1400">
                <a:solidFill>
                  <a:schemeClr val="bg1"/>
                </a:solidFill>
              </a:rPr>
              <a:t>inverter</a:t>
            </a:r>
          </a:p>
          <a:p>
            <a:pPr algn="ctr" defTabSz="762000" eaLnBrk="0" hangingPunct="0">
              <a:buFontTx/>
              <a:buNone/>
            </a:pPr>
            <a:r>
              <a:rPr lang="en-GB" sz="1400">
                <a:solidFill>
                  <a:schemeClr val="bg1"/>
                </a:solidFill>
              </a:rPr>
              <a:t>165 000</a:t>
            </a:r>
          </a:p>
          <a:p>
            <a:pPr algn="ctr" defTabSz="762000" eaLnBrk="0" hangingPunct="0">
              <a:buFontTx/>
              <a:buNone/>
            </a:pPr>
            <a:r>
              <a:rPr lang="en-GB" sz="1400">
                <a:solidFill>
                  <a:schemeClr val="bg1"/>
                </a:solidFill>
              </a:rPr>
              <a:t>6</a:t>
            </a:r>
            <a:endParaRPr lang="en-GB" sz="1600" b="0">
              <a:solidFill>
                <a:schemeClr val="bg1"/>
              </a:solidFill>
            </a:endParaRPr>
          </a:p>
        </p:txBody>
      </p:sp>
      <p:sp>
        <p:nvSpPr>
          <p:cNvPr id="97290" name="AutoShape 10"/>
          <p:cNvSpPr>
            <a:spLocks noChangeArrowheads="1"/>
          </p:cNvSpPr>
          <p:nvPr/>
        </p:nvSpPr>
        <p:spPr bwMode="auto">
          <a:xfrm>
            <a:off x="5037138" y="2994025"/>
            <a:ext cx="830262" cy="739775"/>
          </a:xfrm>
          <a:prstGeom prst="flowChartProcess">
            <a:avLst/>
          </a:prstGeom>
          <a:solidFill>
            <a:srgbClr val="003579"/>
          </a:solidFill>
          <a:ln w="9525">
            <a:solidFill>
              <a:schemeClr val="tx1"/>
            </a:solidFill>
            <a:miter lim="800000"/>
            <a:headEnd/>
            <a:tailEnd/>
          </a:ln>
          <a:effectLst/>
        </p:spPr>
        <p:txBody>
          <a:bodyPr wrap="none" lIns="90000" tIns="46800" rIns="90000" bIns="46800" anchor="ctr">
            <a:spAutoFit/>
          </a:bodyPr>
          <a:lstStyle/>
          <a:p>
            <a:pPr algn="ctr" defTabSz="762000" eaLnBrk="0" hangingPunct="0">
              <a:buFontTx/>
              <a:buNone/>
            </a:pPr>
            <a:r>
              <a:rPr lang="en-GB" sz="1400">
                <a:solidFill>
                  <a:schemeClr val="bg1"/>
                </a:solidFill>
              </a:rPr>
              <a:t>fan</a:t>
            </a:r>
          </a:p>
          <a:p>
            <a:pPr algn="ctr" defTabSz="762000" eaLnBrk="0" hangingPunct="0">
              <a:buFontTx/>
              <a:buNone/>
            </a:pPr>
            <a:r>
              <a:rPr lang="en-GB" sz="1400">
                <a:solidFill>
                  <a:schemeClr val="bg1"/>
                </a:solidFill>
              </a:rPr>
              <a:t>800 000</a:t>
            </a:r>
          </a:p>
          <a:p>
            <a:pPr algn="ctr" defTabSz="762000" eaLnBrk="0" hangingPunct="0">
              <a:buFontTx/>
              <a:buNone/>
            </a:pPr>
            <a:r>
              <a:rPr lang="en-GB" sz="1400">
                <a:solidFill>
                  <a:schemeClr val="bg1"/>
                </a:solidFill>
              </a:rPr>
              <a:t>4,5</a:t>
            </a:r>
            <a:endParaRPr lang="en-GB" sz="1600" b="0">
              <a:solidFill>
                <a:schemeClr val="bg1"/>
              </a:solidFill>
            </a:endParaRPr>
          </a:p>
        </p:txBody>
      </p:sp>
      <p:sp>
        <p:nvSpPr>
          <p:cNvPr id="97291" name="AutoShape 11"/>
          <p:cNvSpPr>
            <a:spLocks noChangeArrowheads="1"/>
          </p:cNvSpPr>
          <p:nvPr/>
        </p:nvSpPr>
        <p:spPr bwMode="auto">
          <a:xfrm>
            <a:off x="6180138" y="2994025"/>
            <a:ext cx="968375" cy="739775"/>
          </a:xfrm>
          <a:prstGeom prst="flowChartProcess">
            <a:avLst/>
          </a:prstGeom>
          <a:solidFill>
            <a:srgbClr val="003579"/>
          </a:solidFill>
          <a:ln w="9525">
            <a:solidFill>
              <a:schemeClr val="tx1"/>
            </a:solidFill>
            <a:miter lim="800000"/>
            <a:headEnd/>
            <a:tailEnd/>
          </a:ln>
          <a:effectLst/>
        </p:spPr>
        <p:txBody>
          <a:bodyPr wrap="none" lIns="90000" tIns="46800" rIns="90000" bIns="46800" anchor="ctr">
            <a:spAutoFit/>
          </a:bodyPr>
          <a:lstStyle/>
          <a:p>
            <a:pPr algn="ctr" defTabSz="762000" eaLnBrk="0" hangingPunct="0">
              <a:buFontTx/>
              <a:buNone/>
            </a:pPr>
            <a:r>
              <a:rPr lang="en-GB" sz="1400">
                <a:solidFill>
                  <a:schemeClr val="bg1"/>
                </a:solidFill>
              </a:rPr>
              <a:t>pwr. sup.</a:t>
            </a:r>
          </a:p>
          <a:p>
            <a:pPr algn="ctr" defTabSz="762000" eaLnBrk="0" hangingPunct="0">
              <a:buFontTx/>
              <a:buNone/>
            </a:pPr>
            <a:r>
              <a:rPr lang="en-GB" sz="1400">
                <a:solidFill>
                  <a:schemeClr val="bg1"/>
                </a:solidFill>
              </a:rPr>
              <a:t>600 000</a:t>
            </a:r>
          </a:p>
          <a:p>
            <a:pPr algn="ctr" defTabSz="762000" eaLnBrk="0" hangingPunct="0">
              <a:buFontTx/>
              <a:buNone/>
            </a:pPr>
            <a:r>
              <a:rPr lang="en-GB" sz="1400">
                <a:solidFill>
                  <a:schemeClr val="bg1"/>
                </a:solidFill>
              </a:rPr>
              <a:t>4,5</a:t>
            </a:r>
            <a:endParaRPr lang="en-GB" sz="1600" b="0">
              <a:solidFill>
                <a:schemeClr val="bg1"/>
              </a:solidFill>
            </a:endParaRPr>
          </a:p>
        </p:txBody>
      </p:sp>
      <p:sp>
        <p:nvSpPr>
          <p:cNvPr id="97292" name="AutoShape 12"/>
          <p:cNvSpPr>
            <a:spLocks noChangeArrowheads="1"/>
          </p:cNvSpPr>
          <p:nvPr/>
        </p:nvSpPr>
        <p:spPr bwMode="auto">
          <a:xfrm>
            <a:off x="7446963" y="2994025"/>
            <a:ext cx="830262" cy="739775"/>
          </a:xfrm>
          <a:prstGeom prst="flowChartProcess">
            <a:avLst/>
          </a:prstGeom>
          <a:solidFill>
            <a:srgbClr val="003579"/>
          </a:solidFill>
          <a:ln w="9525">
            <a:solidFill>
              <a:schemeClr val="tx1"/>
            </a:solidFill>
            <a:miter lim="800000"/>
            <a:headEnd/>
            <a:tailEnd/>
          </a:ln>
          <a:effectLst/>
        </p:spPr>
        <p:txBody>
          <a:bodyPr wrap="none" lIns="90000" tIns="46800" rIns="90000" bIns="46800" anchor="ctr">
            <a:spAutoFit/>
          </a:bodyPr>
          <a:lstStyle/>
          <a:p>
            <a:pPr algn="ctr" defTabSz="762000" eaLnBrk="0" hangingPunct="0">
              <a:buFontTx/>
              <a:buNone/>
            </a:pPr>
            <a:r>
              <a:rPr lang="en-GB" sz="1400">
                <a:solidFill>
                  <a:schemeClr val="bg1"/>
                </a:solidFill>
              </a:rPr>
              <a:t>control</a:t>
            </a:r>
          </a:p>
          <a:p>
            <a:pPr algn="ctr" defTabSz="762000" eaLnBrk="0" hangingPunct="0">
              <a:buFontTx/>
              <a:buNone/>
            </a:pPr>
            <a:r>
              <a:rPr lang="en-GB" sz="1400">
                <a:solidFill>
                  <a:schemeClr val="bg1"/>
                </a:solidFill>
              </a:rPr>
              <a:t>600 000</a:t>
            </a:r>
          </a:p>
          <a:p>
            <a:pPr algn="ctr" defTabSz="762000" eaLnBrk="0" hangingPunct="0">
              <a:buFontTx/>
              <a:buNone/>
            </a:pPr>
            <a:r>
              <a:rPr lang="en-GB" sz="1400">
                <a:solidFill>
                  <a:schemeClr val="bg1"/>
                </a:solidFill>
              </a:rPr>
              <a:t>5</a:t>
            </a:r>
            <a:endParaRPr lang="en-GB" sz="1600" b="0">
              <a:solidFill>
                <a:schemeClr val="bg1"/>
              </a:solidFill>
            </a:endParaRPr>
          </a:p>
        </p:txBody>
      </p:sp>
      <p:sp>
        <p:nvSpPr>
          <p:cNvPr id="97293" name="AutoShape 13"/>
          <p:cNvSpPr>
            <a:spLocks noChangeArrowheads="1"/>
          </p:cNvSpPr>
          <p:nvPr/>
        </p:nvSpPr>
        <p:spPr bwMode="auto">
          <a:xfrm>
            <a:off x="574675" y="4137025"/>
            <a:ext cx="781050" cy="739775"/>
          </a:xfrm>
          <a:prstGeom prst="flowChartProcess">
            <a:avLst/>
          </a:prstGeom>
          <a:solidFill>
            <a:srgbClr val="003579"/>
          </a:solidFill>
          <a:ln w="9525">
            <a:solidFill>
              <a:schemeClr val="tx1"/>
            </a:solidFill>
            <a:miter lim="800000"/>
            <a:headEnd/>
            <a:tailEnd/>
          </a:ln>
          <a:effectLst/>
        </p:spPr>
        <p:txBody>
          <a:bodyPr wrap="none" lIns="90000" tIns="46800" rIns="90000" bIns="46800" anchor="ctr">
            <a:spAutoFit/>
          </a:bodyPr>
          <a:lstStyle/>
          <a:p>
            <a:pPr algn="ctr" defTabSz="762000" eaLnBrk="0" hangingPunct="0">
              <a:buFontTx/>
              <a:buNone/>
            </a:pPr>
            <a:r>
              <a:rPr lang="en-GB" sz="1400">
                <a:solidFill>
                  <a:schemeClr val="bg1"/>
                </a:solidFill>
              </a:rPr>
              <a:t>battery</a:t>
            </a:r>
          </a:p>
          <a:p>
            <a:pPr algn="ctr" defTabSz="762000" eaLnBrk="0" hangingPunct="0">
              <a:buFontTx/>
              <a:buNone/>
            </a:pPr>
            <a:r>
              <a:rPr lang="en-GB" sz="1400">
                <a:solidFill>
                  <a:schemeClr val="bg1"/>
                </a:solidFill>
              </a:rPr>
              <a:t>83 000</a:t>
            </a:r>
          </a:p>
          <a:p>
            <a:pPr algn="ctr" defTabSz="762000" eaLnBrk="0" hangingPunct="0">
              <a:buFontTx/>
              <a:buNone/>
            </a:pPr>
            <a:r>
              <a:rPr lang="en-GB" sz="1400">
                <a:solidFill>
                  <a:schemeClr val="bg1"/>
                </a:solidFill>
              </a:rPr>
              <a:t>12</a:t>
            </a:r>
            <a:endParaRPr lang="en-GB" sz="1600" b="0">
              <a:solidFill>
                <a:schemeClr val="bg1"/>
              </a:solidFill>
            </a:endParaRPr>
          </a:p>
        </p:txBody>
      </p:sp>
      <p:sp>
        <p:nvSpPr>
          <p:cNvPr id="97294" name="AutoShape 14"/>
          <p:cNvSpPr>
            <a:spLocks noChangeArrowheads="1"/>
          </p:cNvSpPr>
          <p:nvPr/>
        </p:nvSpPr>
        <p:spPr bwMode="auto">
          <a:xfrm>
            <a:off x="1603375" y="4137025"/>
            <a:ext cx="879475" cy="739775"/>
          </a:xfrm>
          <a:prstGeom prst="flowChartProcess">
            <a:avLst/>
          </a:prstGeom>
          <a:solidFill>
            <a:srgbClr val="003579"/>
          </a:solidFill>
          <a:ln w="9525">
            <a:solidFill>
              <a:schemeClr val="tx1"/>
            </a:solidFill>
            <a:miter lim="800000"/>
            <a:headEnd/>
            <a:tailEnd/>
          </a:ln>
          <a:effectLst/>
        </p:spPr>
        <p:txBody>
          <a:bodyPr wrap="none" lIns="90000" tIns="46800" rIns="90000" bIns="46800" anchor="ctr">
            <a:spAutoFit/>
          </a:bodyPr>
          <a:lstStyle/>
          <a:p>
            <a:pPr algn="ctr" defTabSz="762000" eaLnBrk="0" hangingPunct="0">
              <a:buFontTx/>
              <a:buNone/>
            </a:pPr>
            <a:r>
              <a:rPr lang="en-GB" sz="1400">
                <a:solidFill>
                  <a:schemeClr val="bg1"/>
                </a:solidFill>
              </a:rPr>
              <a:t>batt. scr</a:t>
            </a:r>
          </a:p>
          <a:p>
            <a:pPr algn="ctr" defTabSz="762000" eaLnBrk="0" hangingPunct="0">
              <a:buFontTx/>
              <a:buNone/>
            </a:pPr>
            <a:r>
              <a:rPr lang="en-GB" sz="1400">
                <a:solidFill>
                  <a:schemeClr val="bg1"/>
                </a:solidFill>
              </a:rPr>
              <a:t>230 000</a:t>
            </a:r>
          </a:p>
          <a:p>
            <a:pPr algn="ctr" defTabSz="762000" eaLnBrk="0" hangingPunct="0">
              <a:buFontTx/>
              <a:buNone/>
            </a:pPr>
            <a:r>
              <a:rPr lang="en-GB" sz="1400">
                <a:solidFill>
                  <a:schemeClr val="bg1"/>
                </a:solidFill>
              </a:rPr>
              <a:t>6</a:t>
            </a:r>
            <a:endParaRPr lang="en-GB" sz="1600" b="0">
              <a:solidFill>
                <a:schemeClr val="bg1"/>
              </a:solidFill>
            </a:endParaRPr>
          </a:p>
        </p:txBody>
      </p:sp>
      <p:sp>
        <p:nvSpPr>
          <p:cNvPr id="97295" name="AutoShape 15"/>
          <p:cNvSpPr>
            <a:spLocks noChangeArrowheads="1"/>
          </p:cNvSpPr>
          <p:nvPr/>
        </p:nvSpPr>
        <p:spPr bwMode="auto">
          <a:xfrm>
            <a:off x="3429000" y="1698625"/>
            <a:ext cx="830263" cy="739775"/>
          </a:xfrm>
          <a:prstGeom prst="flowChartProcess">
            <a:avLst/>
          </a:prstGeom>
          <a:solidFill>
            <a:srgbClr val="003579"/>
          </a:solidFill>
          <a:ln w="9525">
            <a:solidFill>
              <a:schemeClr val="tx1"/>
            </a:solidFill>
            <a:miter lim="800000"/>
            <a:headEnd/>
            <a:tailEnd/>
          </a:ln>
          <a:effectLst/>
        </p:spPr>
        <p:txBody>
          <a:bodyPr wrap="none" lIns="90000" tIns="46800" rIns="90000" bIns="46800" anchor="ctr">
            <a:spAutoFit/>
          </a:bodyPr>
          <a:lstStyle/>
          <a:p>
            <a:pPr algn="ctr" defTabSz="762000" eaLnBrk="0" hangingPunct="0">
              <a:buFontTx/>
              <a:buNone/>
            </a:pPr>
            <a:r>
              <a:rPr lang="en-GB" sz="1400">
                <a:solidFill>
                  <a:schemeClr val="bg1"/>
                </a:solidFill>
              </a:rPr>
              <a:t>bypass</a:t>
            </a:r>
          </a:p>
          <a:p>
            <a:pPr algn="ctr" defTabSz="762000" eaLnBrk="0" hangingPunct="0">
              <a:buFontTx/>
              <a:buNone/>
            </a:pPr>
            <a:r>
              <a:rPr lang="en-GB" sz="1400">
                <a:solidFill>
                  <a:schemeClr val="bg1"/>
                </a:solidFill>
              </a:rPr>
              <a:t>400 000</a:t>
            </a:r>
          </a:p>
          <a:p>
            <a:pPr algn="ctr" defTabSz="762000" eaLnBrk="0" hangingPunct="0">
              <a:buFontTx/>
              <a:buNone/>
            </a:pPr>
            <a:r>
              <a:rPr lang="en-GB" sz="1400">
                <a:solidFill>
                  <a:schemeClr val="bg1"/>
                </a:solidFill>
              </a:rPr>
              <a:t>5</a:t>
            </a:r>
            <a:endParaRPr lang="en-GB" sz="1600" b="0">
              <a:solidFill>
                <a:schemeClr val="bg1"/>
              </a:solidFill>
            </a:endParaRPr>
          </a:p>
        </p:txBody>
      </p:sp>
      <p:sp>
        <p:nvSpPr>
          <p:cNvPr id="97296" name="AutoShape 16"/>
          <p:cNvSpPr>
            <a:spLocks noChangeArrowheads="1"/>
          </p:cNvSpPr>
          <p:nvPr/>
        </p:nvSpPr>
        <p:spPr bwMode="auto">
          <a:xfrm>
            <a:off x="4870450" y="1698625"/>
            <a:ext cx="868363" cy="739775"/>
          </a:xfrm>
          <a:prstGeom prst="flowChartProcess">
            <a:avLst/>
          </a:prstGeom>
          <a:solidFill>
            <a:srgbClr val="003579"/>
          </a:solidFill>
          <a:ln w="9525">
            <a:solidFill>
              <a:schemeClr val="tx1"/>
            </a:solidFill>
            <a:miter lim="800000"/>
            <a:headEnd/>
            <a:tailEnd/>
          </a:ln>
          <a:effectLst/>
        </p:spPr>
        <p:txBody>
          <a:bodyPr wrap="none" lIns="90000" tIns="46800" rIns="90000" bIns="46800" anchor="ctr">
            <a:spAutoFit/>
          </a:bodyPr>
          <a:lstStyle/>
          <a:p>
            <a:pPr algn="ctr" defTabSz="762000" eaLnBrk="0" hangingPunct="0">
              <a:buFontTx/>
              <a:buNone/>
            </a:pPr>
            <a:r>
              <a:rPr lang="en-GB" sz="1400">
                <a:solidFill>
                  <a:schemeClr val="bg1"/>
                </a:solidFill>
              </a:rPr>
              <a:t>byp. fan</a:t>
            </a:r>
          </a:p>
          <a:p>
            <a:pPr algn="ctr" defTabSz="762000" eaLnBrk="0" hangingPunct="0">
              <a:buFontTx/>
              <a:buNone/>
            </a:pPr>
            <a:r>
              <a:rPr lang="en-GB" sz="1400">
                <a:solidFill>
                  <a:schemeClr val="bg1"/>
                </a:solidFill>
              </a:rPr>
              <a:t>800 000</a:t>
            </a:r>
          </a:p>
          <a:p>
            <a:pPr algn="ctr" defTabSz="762000" eaLnBrk="0" hangingPunct="0">
              <a:buFontTx/>
              <a:buNone/>
            </a:pPr>
            <a:r>
              <a:rPr lang="en-GB" sz="1400">
                <a:solidFill>
                  <a:schemeClr val="bg1"/>
                </a:solidFill>
              </a:rPr>
              <a:t>5</a:t>
            </a:r>
            <a:endParaRPr lang="en-GB" sz="1600" b="0">
              <a:solidFill>
                <a:schemeClr val="bg1"/>
              </a:solidFill>
            </a:endParaRPr>
          </a:p>
        </p:txBody>
      </p:sp>
      <p:sp>
        <p:nvSpPr>
          <p:cNvPr id="97297" name="Line 17"/>
          <p:cNvSpPr>
            <a:spLocks noChangeShapeType="1"/>
          </p:cNvSpPr>
          <p:nvPr/>
        </p:nvSpPr>
        <p:spPr bwMode="auto">
          <a:xfrm flipV="1">
            <a:off x="2667000" y="3352800"/>
            <a:ext cx="0" cy="1143000"/>
          </a:xfrm>
          <a:prstGeom prst="line">
            <a:avLst/>
          </a:prstGeom>
          <a:noFill/>
          <a:ln w="25400">
            <a:solidFill>
              <a:schemeClr val="tx1"/>
            </a:solidFill>
            <a:round/>
            <a:headEnd/>
            <a:tailEnd/>
          </a:ln>
          <a:effectLst/>
        </p:spPr>
        <p:txBody>
          <a:bodyPr wrap="none" lIns="90000" tIns="46800" rIns="90000" bIns="46800" anchor="ctr">
            <a:spAutoFit/>
          </a:bodyPr>
          <a:lstStyle/>
          <a:p>
            <a:endParaRPr lang="sl-SI"/>
          </a:p>
        </p:txBody>
      </p:sp>
      <p:sp>
        <p:nvSpPr>
          <p:cNvPr id="97298" name="Line 18"/>
          <p:cNvSpPr>
            <a:spLocks noChangeShapeType="1"/>
          </p:cNvSpPr>
          <p:nvPr/>
        </p:nvSpPr>
        <p:spPr bwMode="auto">
          <a:xfrm flipV="1">
            <a:off x="1390650" y="2057400"/>
            <a:ext cx="0" cy="1295400"/>
          </a:xfrm>
          <a:prstGeom prst="line">
            <a:avLst/>
          </a:prstGeom>
          <a:noFill/>
          <a:ln w="25400">
            <a:solidFill>
              <a:schemeClr val="tx1"/>
            </a:solidFill>
            <a:round/>
            <a:headEnd/>
            <a:tailEnd/>
          </a:ln>
          <a:effectLst/>
        </p:spPr>
        <p:txBody>
          <a:bodyPr wrap="none" lIns="90000" tIns="46800" rIns="90000" bIns="46800" anchor="ctr">
            <a:spAutoFit/>
          </a:bodyPr>
          <a:lstStyle/>
          <a:p>
            <a:endParaRPr lang="sl-SI"/>
          </a:p>
        </p:txBody>
      </p:sp>
      <p:sp>
        <p:nvSpPr>
          <p:cNvPr id="97299" name="Line 19"/>
          <p:cNvSpPr>
            <a:spLocks noChangeShapeType="1"/>
          </p:cNvSpPr>
          <p:nvPr/>
        </p:nvSpPr>
        <p:spPr bwMode="auto">
          <a:xfrm>
            <a:off x="6096000" y="2057400"/>
            <a:ext cx="0" cy="1295400"/>
          </a:xfrm>
          <a:prstGeom prst="line">
            <a:avLst/>
          </a:prstGeom>
          <a:noFill/>
          <a:ln w="25400">
            <a:solidFill>
              <a:schemeClr val="tx1"/>
            </a:solidFill>
            <a:round/>
            <a:headEnd/>
            <a:tailEnd/>
          </a:ln>
          <a:effectLst/>
        </p:spPr>
        <p:txBody>
          <a:bodyPr wrap="none" lIns="90000" tIns="46800" rIns="90000" bIns="46800" anchor="ctr">
            <a:spAutoFit/>
          </a:bodyPr>
          <a:lstStyle/>
          <a:p>
            <a:endParaRPr lang="sl-SI"/>
          </a:p>
        </p:txBody>
      </p:sp>
      <p:sp>
        <p:nvSpPr>
          <p:cNvPr id="97300" name="Text Box 20"/>
          <p:cNvSpPr txBox="1">
            <a:spLocks noChangeArrowheads="1"/>
          </p:cNvSpPr>
          <p:nvPr/>
        </p:nvSpPr>
        <p:spPr bwMode="auto">
          <a:xfrm>
            <a:off x="3725863" y="4324350"/>
            <a:ext cx="4635500" cy="1924050"/>
          </a:xfrm>
          <a:prstGeom prst="rect">
            <a:avLst/>
          </a:prstGeom>
          <a:noFill/>
          <a:ln w="25400">
            <a:noFill/>
            <a:miter lim="800000"/>
            <a:headEnd/>
            <a:tailEnd/>
          </a:ln>
          <a:effectLst/>
        </p:spPr>
        <p:txBody>
          <a:bodyPr lIns="90000" tIns="46800" rIns="90000" bIns="46800" anchor="ctr">
            <a:spAutoFit/>
          </a:bodyPr>
          <a:lstStyle/>
          <a:p>
            <a:pPr defTabSz="762000" eaLnBrk="0" hangingPunct="0">
              <a:buFontTx/>
              <a:buNone/>
            </a:pPr>
            <a:r>
              <a:rPr lang="en-GB" sz="2000"/>
              <a:t>MTBF	~ 204 000 h</a:t>
            </a:r>
          </a:p>
          <a:p>
            <a:pPr defTabSz="762000" eaLnBrk="0" hangingPunct="0">
              <a:buFontTx/>
              <a:buNone/>
            </a:pPr>
            <a:r>
              <a:rPr lang="en-GB" sz="2000"/>
              <a:t>MDT 	~ 3,25 h</a:t>
            </a:r>
          </a:p>
          <a:p>
            <a:pPr defTabSz="762000" eaLnBrk="0" hangingPunct="0">
              <a:buFontTx/>
              <a:buNone/>
            </a:pPr>
            <a:endParaRPr lang="en-GB" sz="1600"/>
          </a:p>
          <a:p>
            <a:pPr defTabSz="762000" eaLnBrk="0" hangingPunct="0">
              <a:buFontTx/>
              <a:buNone/>
            </a:pPr>
            <a:r>
              <a:rPr lang="en-GB" sz="1600" b="0"/>
              <a:t>MTBF	Mean Time Between Failures</a:t>
            </a:r>
          </a:p>
          <a:p>
            <a:pPr defTabSz="762000" eaLnBrk="0" hangingPunct="0">
              <a:buFontTx/>
              <a:buNone/>
            </a:pPr>
            <a:r>
              <a:rPr lang="en-GB" sz="1600" b="0"/>
              <a:t>MTTR 	Mean Time To Repair (In the MTTR a</a:t>
            </a:r>
          </a:p>
          <a:p>
            <a:pPr defTabSz="762000" eaLnBrk="0" hangingPunct="0">
              <a:buFontTx/>
              <a:buNone/>
            </a:pPr>
            <a:r>
              <a:rPr lang="en-GB" sz="1600" b="0"/>
              <a:t>	travel time of 4h is included )</a:t>
            </a:r>
          </a:p>
          <a:p>
            <a:pPr defTabSz="762000" eaLnBrk="0" hangingPunct="0">
              <a:buFontTx/>
              <a:buNone/>
            </a:pPr>
            <a:r>
              <a:rPr lang="en-GB" sz="1600" b="0"/>
              <a:t>MDT	Mean Down Time</a:t>
            </a:r>
          </a:p>
        </p:txBody>
      </p:sp>
      <p:sp>
        <p:nvSpPr>
          <p:cNvPr id="97301" name="AutoShape 21"/>
          <p:cNvSpPr>
            <a:spLocks noChangeArrowheads="1"/>
          </p:cNvSpPr>
          <p:nvPr/>
        </p:nvSpPr>
        <p:spPr bwMode="auto">
          <a:xfrm>
            <a:off x="2692400" y="5257800"/>
            <a:ext cx="887413" cy="739775"/>
          </a:xfrm>
          <a:prstGeom prst="flowChartProcess">
            <a:avLst/>
          </a:prstGeom>
          <a:solidFill>
            <a:srgbClr val="003579"/>
          </a:solidFill>
          <a:ln w="9525">
            <a:solidFill>
              <a:schemeClr val="tx1"/>
            </a:solidFill>
            <a:miter lim="800000"/>
            <a:headEnd/>
            <a:tailEnd/>
          </a:ln>
          <a:effectLst/>
        </p:spPr>
        <p:txBody>
          <a:bodyPr wrap="none" lIns="90000" tIns="46800" rIns="90000" bIns="46800" anchor="ctr">
            <a:spAutoFit/>
          </a:bodyPr>
          <a:lstStyle/>
          <a:p>
            <a:pPr algn="ctr" defTabSz="762000" eaLnBrk="0" hangingPunct="0">
              <a:buFontTx/>
              <a:buNone/>
            </a:pPr>
            <a:r>
              <a:rPr lang="en-GB" sz="1400">
                <a:solidFill>
                  <a:schemeClr val="bg1"/>
                </a:solidFill>
              </a:rPr>
              <a:t>function</a:t>
            </a:r>
          </a:p>
          <a:p>
            <a:pPr algn="ctr" defTabSz="762000" eaLnBrk="0" hangingPunct="0">
              <a:buFontTx/>
              <a:buNone/>
            </a:pPr>
            <a:r>
              <a:rPr lang="en-GB" sz="1400">
                <a:solidFill>
                  <a:schemeClr val="bg1"/>
                </a:solidFill>
              </a:rPr>
              <a:t>MTBF</a:t>
            </a:r>
          </a:p>
          <a:p>
            <a:pPr algn="ctr" defTabSz="762000" eaLnBrk="0" hangingPunct="0">
              <a:buFontTx/>
              <a:buNone/>
            </a:pPr>
            <a:r>
              <a:rPr lang="en-GB" sz="1400">
                <a:solidFill>
                  <a:schemeClr val="bg1"/>
                </a:solidFill>
              </a:rPr>
              <a:t>MTTR</a:t>
            </a:r>
            <a:endParaRPr lang="en-GB" sz="1600" b="0">
              <a:solidFill>
                <a:schemeClr val="bg1"/>
              </a:solidFill>
            </a:endParaRPr>
          </a:p>
        </p:txBody>
      </p:sp>
      <p:sp>
        <p:nvSpPr>
          <p:cNvPr id="22" name="Naslov 21"/>
          <p:cNvSpPr>
            <a:spLocks noGrp="1"/>
          </p:cNvSpPr>
          <p:nvPr>
            <p:ph type="title"/>
          </p:nvPr>
        </p:nvSpPr>
        <p:spPr/>
        <p:txBody>
          <a:bodyPr/>
          <a:lstStyle/>
          <a:p>
            <a:r>
              <a:rPr lang="sl-SI" dirty="0" smtClean="0"/>
              <a:t>Razpoložljivost statičnega UPS</a:t>
            </a:r>
            <a:endParaRPr lang="sl-SI" dirty="0"/>
          </a:p>
        </p:txBody>
      </p:sp>
    </p:spTree>
  </p:cSld>
  <p:clrMapOvr>
    <a:masterClrMapping/>
  </p:clrMapOvr>
  <p:transition spd="med"/>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Line 2"/>
          <p:cNvSpPr>
            <a:spLocks noChangeShapeType="1"/>
          </p:cNvSpPr>
          <p:nvPr/>
        </p:nvSpPr>
        <p:spPr bwMode="auto">
          <a:xfrm>
            <a:off x="838200" y="3352800"/>
            <a:ext cx="8001000" cy="0"/>
          </a:xfrm>
          <a:prstGeom prst="line">
            <a:avLst/>
          </a:prstGeom>
          <a:noFill/>
          <a:ln w="25400">
            <a:solidFill>
              <a:schemeClr val="tx1"/>
            </a:solidFill>
            <a:round/>
            <a:headEnd/>
            <a:tailEnd/>
          </a:ln>
          <a:effectLst/>
        </p:spPr>
        <p:txBody>
          <a:bodyPr wrap="none" lIns="90000" tIns="46800" rIns="90000" bIns="46800" anchor="ctr">
            <a:spAutoFit/>
          </a:bodyPr>
          <a:lstStyle/>
          <a:p>
            <a:endParaRPr lang="sl-SI"/>
          </a:p>
        </p:txBody>
      </p:sp>
      <p:sp>
        <p:nvSpPr>
          <p:cNvPr id="99331" name="Line 3"/>
          <p:cNvSpPr>
            <a:spLocks noChangeShapeType="1"/>
          </p:cNvSpPr>
          <p:nvPr/>
        </p:nvSpPr>
        <p:spPr bwMode="auto">
          <a:xfrm>
            <a:off x="1390650" y="2057400"/>
            <a:ext cx="5772150" cy="0"/>
          </a:xfrm>
          <a:prstGeom prst="line">
            <a:avLst/>
          </a:prstGeom>
          <a:noFill/>
          <a:ln w="25400">
            <a:solidFill>
              <a:schemeClr val="tx1"/>
            </a:solidFill>
            <a:round/>
            <a:headEnd/>
            <a:tailEnd/>
          </a:ln>
          <a:effectLst/>
        </p:spPr>
        <p:txBody>
          <a:bodyPr lIns="90000" tIns="46800" rIns="90000" bIns="46800" anchor="ctr">
            <a:spAutoFit/>
          </a:bodyPr>
          <a:lstStyle/>
          <a:p>
            <a:endParaRPr lang="sl-SI"/>
          </a:p>
        </p:txBody>
      </p:sp>
      <p:sp>
        <p:nvSpPr>
          <p:cNvPr id="99332" name="Line 4"/>
          <p:cNvSpPr>
            <a:spLocks noChangeShapeType="1"/>
          </p:cNvSpPr>
          <p:nvPr/>
        </p:nvSpPr>
        <p:spPr bwMode="auto">
          <a:xfrm>
            <a:off x="1128713" y="4495800"/>
            <a:ext cx="1538287" cy="0"/>
          </a:xfrm>
          <a:prstGeom prst="line">
            <a:avLst/>
          </a:prstGeom>
          <a:noFill/>
          <a:ln w="25400">
            <a:solidFill>
              <a:schemeClr val="tx1"/>
            </a:solidFill>
            <a:round/>
            <a:headEnd/>
            <a:tailEnd/>
          </a:ln>
          <a:effectLst/>
        </p:spPr>
        <p:txBody>
          <a:bodyPr wrap="none" lIns="90000" tIns="46800" rIns="90000" bIns="46800" anchor="ctr">
            <a:spAutoFit/>
          </a:bodyPr>
          <a:lstStyle/>
          <a:p>
            <a:endParaRPr lang="sl-SI"/>
          </a:p>
        </p:txBody>
      </p:sp>
      <p:sp>
        <p:nvSpPr>
          <p:cNvPr id="99334" name="AutoShape 6"/>
          <p:cNvSpPr>
            <a:spLocks noChangeArrowheads="1"/>
          </p:cNvSpPr>
          <p:nvPr/>
        </p:nvSpPr>
        <p:spPr bwMode="auto">
          <a:xfrm>
            <a:off x="504825" y="2994025"/>
            <a:ext cx="703263" cy="739775"/>
          </a:xfrm>
          <a:prstGeom prst="flowChartProcess">
            <a:avLst/>
          </a:prstGeom>
          <a:solidFill>
            <a:srgbClr val="003579"/>
          </a:solidFill>
          <a:ln w="9525">
            <a:solidFill>
              <a:schemeClr val="tx1"/>
            </a:solidFill>
            <a:miter lim="800000"/>
            <a:headEnd/>
            <a:tailEnd/>
          </a:ln>
          <a:effectLst/>
        </p:spPr>
        <p:txBody>
          <a:bodyPr wrap="none" lIns="90000" tIns="46800" rIns="90000" bIns="46800" anchor="ctr">
            <a:spAutoFit/>
          </a:bodyPr>
          <a:lstStyle/>
          <a:p>
            <a:pPr algn="ctr" defTabSz="762000" eaLnBrk="0" hangingPunct="0">
              <a:buFontTx/>
              <a:buNone/>
            </a:pPr>
            <a:r>
              <a:rPr lang="en-GB" sz="1400">
                <a:solidFill>
                  <a:schemeClr val="bg1"/>
                </a:solidFill>
              </a:rPr>
              <a:t>mains</a:t>
            </a:r>
          </a:p>
          <a:p>
            <a:pPr algn="ctr" defTabSz="762000" eaLnBrk="0" hangingPunct="0">
              <a:buFontTx/>
              <a:buNone/>
            </a:pPr>
            <a:r>
              <a:rPr lang="en-GB" sz="1400">
                <a:solidFill>
                  <a:schemeClr val="bg1"/>
                </a:solidFill>
              </a:rPr>
              <a:t>155</a:t>
            </a:r>
          </a:p>
          <a:p>
            <a:pPr algn="ctr" defTabSz="762000" eaLnBrk="0" hangingPunct="0">
              <a:buFontTx/>
              <a:buNone/>
            </a:pPr>
            <a:r>
              <a:rPr lang="en-GB" sz="1400">
                <a:solidFill>
                  <a:schemeClr val="bg1"/>
                </a:solidFill>
              </a:rPr>
              <a:t>0,047</a:t>
            </a:r>
            <a:endParaRPr lang="en-GB" sz="1600" b="0">
              <a:solidFill>
                <a:schemeClr val="bg1"/>
              </a:solidFill>
            </a:endParaRPr>
          </a:p>
        </p:txBody>
      </p:sp>
      <p:sp>
        <p:nvSpPr>
          <p:cNvPr id="99335" name="AutoShape 7"/>
          <p:cNvSpPr>
            <a:spLocks noChangeArrowheads="1"/>
          </p:cNvSpPr>
          <p:nvPr/>
        </p:nvSpPr>
        <p:spPr bwMode="auto">
          <a:xfrm>
            <a:off x="1541463" y="2994025"/>
            <a:ext cx="841375" cy="739775"/>
          </a:xfrm>
          <a:prstGeom prst="flowChartProcess">
            <a:avLst/>
          </a:prstGeom>
          <a:solidFill>
            <a:srgbClr val="003579"/>
          </a:solidFill>
          <a:ln w="9525">
            <a:solidFill>
              <a:schemeClr val="tx1"/>
            </a:solidFill>
            <a:miter lim="800000"/>
            <a:headEnd/>
            <a:tailEnd/>
          </a:ln>
          <a:effectLst/>
        </p:spPr>
        <p:txBody>
          <a:bodyPr wrap="none" lIns="90000" tIns="46800" rIns="90000" bIns="46800" anchor="ctr">
            <a:spAutoFit/>
          </a:bodyPr>
          <a:lstStyle/>
          <a:p>
            <a:pPr algn="ctr" defTabSz="762000" eaLnBrk="0" hangingPunct="0">
              <a:buFontTx/>
              <a:buNone/>
            </a:pPr>
            <a:r>
              <a:rPr lang="en-GB" sz="1400">
                <a:solidFill>
                  <a:schemeClr val="bg1"/>
                </a:solidFill>
              </a:rPr>
              <a:t>rectifier</a:t>
            </a:r>
          </a:p>
          <a:p>
            <a:pPr algn="ctr" defTabSz="762000" eaLnBrk="0" hangingPunct="0">
              <a:buFontTx/>
              <a:buNone/>
            </a:pPr>
            <a:r>
              <a:rPr lang="en-GB" sz="1400">
                <a:solidFill>
                  <a:schemeClr val="bg1"/>
                </a:solidFill>
              </a:rPr>
              <a:t>230 000</a:t>
            </a:r>
          </a:p>
          <a:p>
            <a:pPr algn="ctr" defTabSz="762000" eaLnBrk="0" hangingPunct="0">
              <a:buFontTx/>
              <a:buNone/>
            </a:pPr>
            <a:r>
              <a:rPr lang="en-GB" sz="1400">
                <a:solidFill>
                  <a:schemeClr val="bg1"/>
                </a:solidFill>
              </a:rPr>
              <a:t>6</a:t>
            </a:r>
            <a:endParaRPr lang="en-GB" sz="1600" b="0">
              <a:solidFill>
                <a:schemeClr val="bg1"/>
              </a:solidFill>
            </a:endParaRPr>
          </a:p>
        </p:txBody>
      </p:sp>
      <p:sp>
        <p:nvSpPr>
          <p:cNvPr id="99336" name="AutoShape 8"/>
          <p:cNvSpPr>
            <a:spLocks noChangeArrowheads="1"/>
          </p:cNvSpPr>
          <p:nvPr/>
        </p:nvSpPr>
        <p:spPr bwMode="auto">
          <a:xfrm>
            <a:off x="2895600" y="2994025"/>
            <a:ext cx="830263" cy="739775"/>
          </a:xfrm>
          <a:prstGeom prst="flowChartProcess">
            <a:avLst/>
          </a:prstGeom>
          <a:solidFill>
            <a:srgbClr val="003579"/>
          </a:solidFill>
          <a:ln w="9525">
            <a:solidFill>
              <a:schemeClr val="tx1"/>
            </a:solidFill>
            <a:miter lim="800000"/>
            <a:headEnd/>
            <a:tailEnd/>
          </a:ln>
          <a:effectLst/>
        </p:spPr>
        <p:txBody>
          <a:bodyPr wrap="none" lIns="90000" tIns="46800" rIns="90000" bIns="46800" anchor="ctr">
            <a:spAutoFit/>
          </a:bodyPr>
          <a:lstStyle/>
          <a:p>
            <a:pPr algn="ctr" defTabSz="762000" eaLnBrk="0" hangingPunct="0">
              <a:buFontTx/>
              <a:buNone/>
            </a:pPr>
            <a:r>
              <a:rPr lang="en-GB" sz="1400">
                <a:solidFill>
                  <a:schemeClr val="bg1"/>
                </a:solidFill>
              </a:rPr>
              <a:t>dc/dc</a:t>
            </a:r>
          </a:p>
          <a:p>
            <a:pPr algn="ctr" defTabSz="762000" eaLnBrk="0" hangingPunct="0">
              <a:buFontTx/>
              <a:buNone/>
            </a:pPr>
            <a:r>
              <a:rPr lang="en-GB" sz="1400">
                <a:solidFill>
                  <a:schemeClr val="bg1"/>
                </a:solidFill>
              </a:rPr>
              <a:t>220 000</a:t>
            </a:r>
          </a:p>
          <a:p>
            <a:pPr algn="ctr" defTabSz="762000" eaLnBrk="0" hangingPunct="0">
              <a:buFontTx/>
              <a:buNone/>
            </a:pPr>
            <a:r>
              <a:rPr lang="en-GB" sz="1400">
                <a:solidFill>
                  <a:schemeClr val="bg1"/>
                </a:solidFill>
              </a:rPr>
              <a:t>6</a:t>
            </a:r>
            <a:endParaRPr lang="en-GB" sz="1600" b="0">
              <a:solidFill>
                <a:schemeClr val="bg1"/>
              </a:solidFill>
            </a:endParaRPr>
          </a:p>
        </p:txBody>
      </p:sp>
      <p:sp>
        <p:nvSpPr>
          <p:cNvPr id="99337" name="AutoShape 9"/>
          <p:cNvSpPr>
            <a:spLocks noChangeArrowheads="1"/>
          </p:cNvSpPr>
          <p:nvPr/>
        </p:nvSpPr>
        <p:spPr bwMode="auto">
          <a:xfrm>
            <a:off x="3957638" y="2994025"/>
            <a:ext cx="841375" cy="739775"/>
          </a:xfrm>
          <a:prstGeom prst="flowChartProcess">
            <a:avLst/>
          </a:prstGeom>
          <a:solidFill>
            <a:srgbClr val="003579"/>
          </a:solidFill>
          <a:ln w="9525">
            <a:solidFill>
              <a:schemeClr val="tx1"/>
            </a:solidFill>
            <a:miter lim="800000"/>
            <a:headEnd/>
            <a:tailEnd/>
          </a:ln>
          <a:effectLst/>
        </p:spPr>
        <p:txBody>
          <a:bodyPr wrap="none" lIns="90000" tIns="46800" rIns="90000" bIns="46800" anchor="ctr">
            <a:spAutoFit/>
          </a:bodyPr>
          <a:lstStyle/>
          <a:p>
            <a:pPr algn="ctr" defTabSz="762000" eaLnBrk="0" hangingPunct="0">
              <a:buFontTx/>
              <a:buNone/>
            </a:pPr>
            <a:r>
              <a:rPr lang="en-GB" sz="1400">
                <a:solidFill>
                  <a:schemeClr val="bg1"/>
                </a:solidFill>
              </a:rPr>
              <a:t>inverter</a:t>
            </a:r>
          </a:p>
          <a:p>
            <a:pPr algn="ctr" defTabSz="762000" eaLnBrk="0" hangingPunct="0">
              <a:buFontTx/>
              <a:buNone/>
            </a:pPr>
            <a:r>
              <a:rPr lang="en-GB" sz="1400">
                <a:solidFill>
                  <a:schemeClr val="bg1"/>
                </a:solidFill>
              </a:rPr>
              <a:t>165 000</a:t>
            </a:r>
          </a:p>
          <a:p>
            <a:pPr algn="ctr" defTabSz="762000" eaLnBrk="0" hangingPunct="0">
              <a:buFontTx/>
              <a:buNone/>
            </a:pPr>
            <a:r>
              <a:rPr lang="en-GB" sz="1400">
                <a:solidFill>
                  <a:schemeClr val="bg1"/>
                </a:solidFill>
              </a:rPr>
              <a:t>6</a:t>
            </a:r>
            <a:endParaRPr lang="en-GB" sz="1600" b="0">
              <a:solidFill>
                <a:schemeClr val="bg1"/>
              </a:solidFill>
            </a:endParaRPr>
          </a:p>
        </p:txBody>
      </p:sp>
      <p:sp>
        <p:nvSpPr>
          <p:cNvPr id="99338" name="AutoShape 10"/>
          <p:cNvSpPr>
            <a:spLocks noChangeArrowheads="1"/>
          </p:cNvSpPr>
          <p:nvPr/>
        </p:nvSpPr>
        <p:spPr bwMode="auto">
          <a:xfrm>
            <a:off x="5037138" y="2994025"/>
            <a:ext cx="830262" cy="739775"/>
          </a:xfrm>
          <a:prstGeom prst="flowChartProcess">
            <a:avLst/>
          </a:prstGeom>
          <a:solidFill>
            <a:srgbClr val="003579"/>
          </a:solidFill>
          <a:ln w="9525">
            <a:solidFill>
              <a:schemeClr val="tx1"/>
            </a:solidFill>
            <a:miter lim="800000"/>
            <a:headEnd/>
            <a:tailEnd/>
          </a:ln>
          <a:effectLst/>
        </p:spPr>
        <p:txBody>
          <a:bodyPr wrap="none" lIns="90000" tIns="46800" rIns="90000" bIns="46800" anchor="ctr">
            <a:spAutoFit/>
          </a:bodyPr>
          <a:lstStyle/>
          <a:p>
            <a:pPr algn="ctr" defTabSz="762000" eaLnBrk="0" hangingPunct="0">
              <a:buFontTx/>
              <a:buNone/>
            </a:pPr>
            <a:r>
              <a:rPr lang="en-GB" sz="1400">
                <a:solidFill>
                  <a:schemeClr val="bg1"/>
                </a:solidFill>
              </a:rPr>
              <a:t>fan</a:t>
            </a:r>
          </a:p>
          <a:p>
            <a:pPr algn="ctr" defTabSz="762000" eaLnBrk="0" hangingPunct="0">
              <a:buFontTx/>
              <a:buNone/>
            </a:pPr>
            <a:r>
              <a:rPr lang="en-GB" sz="1400">
                <a:solidFill>
                  <a:schemeClr val="bg1"/>
                </a:solidFill>
              </a:rPr>
              <a:t>800 000</a:t>
            </a:r>
          </a:p>
          <a:p>
            <a:pPr algn="ctr" defTabSz="762000" eaLnBrk="0" hangingPunct="0">
              <a:buFontTx/>
              <a:buNone/>
            </a:pPr>
            <a:r>
              <a:rPr lang="en-GB" sz="1400">
                <a:solidFill>
                  <a:schemeClr val="bg1"/>
                </a:solidFill>
              </a:rPr>
              <a:t>4,5</a:t>
            </a:r>
            <a:endParaRPr lang="en-GB" sz="1600" b="0">
              <a:solidFill>
                <a:schemeClr val="bg1"/>
              </a:solidFill>
            </a:endParaRPr>
          </a:p>
        </p:txBody>
      </p:sp>
      <p:sp>
        <p:nvSpPr>
          <p:cNvPr id="99339" name="AutoShape 11"/>
          <p:cNvSpPr>
            <a:spLocks noChangeArrowheads="1"/>
          </p:cNvSpPr>
          <p:nvPr/>
        </p:nvSpPr>
        <p:spPr bwMode="auto">
          <a:xfrm>
            <a:off x="6027738" y="2994025"/>
            <a:ext cx="968375" cy="739775"/>
          </a:xfrm>
          <a:prstGeom prst="flowChartProcess">
            <a:avLst/>
          </a:prstGeom>
          <a:solidFill>
            <a:srgbClr val="003579"/>
          </a:solidFill>
          <a:ln w="9525">
            <a:solidFill>
              <a:schemeClr val="tx1"/>
            </a:solidFill>
            <a:miter lim="800000"/>
            <a:headEnd/>
            <a:tailEnd/>
          </a:ln>
          <a:effectLst/>
        </p:spPr>
        <p:txBody>
          <a:bodyPr wrap="none" lIns="90000" tIns="46800" rIns="90000" bIns="46800" anchor="ctr">
            <a:spAutoFit/>
          </a:bodyPr>
          <a:lstStyle/>
          <a:p>
            <a:pPr algn="ctr" defTabSz="762000" eaLnBrk="0" hangingPunct="0">
              <a:buFontTx/>
              <a:buNone/>
            </a:pPr>
            <a:r>
              <a:rPr lang="en-GB" sz="1400">
                <a:solidFill>
                  <a:schemeClr val="bg1"/>
                </a:solidFill>
              </a:rPr>
              <a:t>pwr. sup.</a:t>
            </a:r>
          </a:p>
          <a:p>
            <a:pPr algn="ctr" defTabSz="762000" eaLnBrk="0" hangingPunct="0">
              <a:buFontTx/>
              <a:buNone/>
            </a:pPr>
            <a:r>
              <a:rPr lang="en-GB" sz="1400">
                <a:solidFill>
                  <a:schemeClr val="bg1"/>
                </a:solidFill>
              </a:rPr>
              <a:t>600 000</a:t>
            </a:r>
          </a:p>
          <a:p>
            <a:pPr algn="ctr" defTabSz="762000" eaLnBrk="0" hangingPunct="0">
              <a:buFontTx/>
              <a:buNone/>
            </a:pPr>
            <a:r>
              <a:rPr lang="en-GB" sz="1400">
                <a:solidFill>
                  <a:schemeClr val="bg1"/>
                </a:solidFill>
              </a:rPr>
              <a:t>4,5</a:t>
            </a:r>
            <a:endParaRPr lang="en-GB" sz="1600" b="0">
              <a:solidFill>
                <a:schemeClr val="bg1"/>
              </a:solidFill>
            </a:endParaRPr>
          </a:p>
        </p:txBody>
      </p:sp>
      <p:sp>
        <p:nvSpPr>
          <p:cNvPr id="99340" name="AutoShape 12"/>
          <p:cNvSpPr>
            <a:spLocks noChangeArrowheads="1"/>
          </p:cNvSpPr>
          <p:nvPr/>
        </p:nvSpPr>
        <p:spPr bwMode="auto">
          <a:xfrm>
            <a:off x="7446963" y="2994025"/>
            <a:ext cx="830262" cy="739775"/>
          </a:xfrm>
          <a:prstGeom prst="flowChartProcess">
            <a:avLst/>
          </a:prstGeom>
          <a:solidFill>
            <a:srgbClr val="003579"/>
          </a:solidFill>
          <a:ln w="9525">
            <a:solidFill>
              <a:schemeClr val="tx1"/>
            </a:solidFill>
            <a:miter lim="800000"/>
            <a:headEnd/>
            <a:tailEnd/>
          </a:ln>
          <a:effectLst/>
        </p:spPr>
        <p:txBody>
          <a:bodyPr wrap="none" lIns="90000" tIns="46800" rIns="90000" bIns="46800" anchor="ctr">
            <a:spAutoFit/>
          </a:bodyPr>
          <a:lstStyle/>
          <a:p>
            <a:pPr algn="ctr" defTabSz="762000" eaLnBrk="0" hangingPunct="0">
              <a:buFontTx/>
              <a:buNone/>
            </a:pPr>
            <a:r>
              <a:rPr lang="en-GB" sz="1400">
                <a:solidFill>
                  <a:schemeClr val="bg1"/>
                </a:solidFill>
              </a:rPr>
              <a:t>control</a:t>
            </a:r>
          </a:p>
          <a:p>
            <a:pPr algn="ctr" defTabSz="762000" eaLnBrk="0" hangingPunct="0">
              <a:buFontTx/>
              <a:buNone/>
            </a:pPr>
            <a:r>
              <a:rPr lang="en-GB" sz="1400">
                <a:solidFill>
                  <a:schemeClr val="bg1"/>
                </a:solidFill>
              </a:rPr>
              <a:t>600 000</a:t>
            </a:r>
          </a:p>
          <a:p>
            <a:pPr algn="ctr" defTabSz="762000" eaLnBrk="0" hangingPunct="0">
              <a:buFontTx/>
              <a:buNone/>
            </a:pPr>
            <a:r>
              <a:rPr lang="en-GB" sz="1400">
                <a:solidFill>
                  <a:schemeClr val="bg1"/>
                </a:solidFill>
              </a:rPr>
              <a:t>5</a:t>
            </a:r>
            <a:endParaRPr lang="en-GB" sz="1600" b="0">
              <a:solidFill>
                <a:schemeClr val="bg1"/>
              </a:solidFill>
            </a:endParaRPr>
          </a:p>
        </p:txBody>
      </p:sp>
      <p:sp>
        <p:nvSpPr>
          <p:cNvPr id="99341" name="AutoShape 13"/>
          <p:cNvSpPr>
            <a:spLocks noChangeArrowheads="1"/>
          </p:cNvSpPr>
          <p:nvPr/>
        </p:nvSpPr>
        <p:spPr bwMode="auto">
          <a:xfrm>
            <a:off x="574675" y="4137025"/>
            <a:ext cx="781050" cy="739775"/>
          </a:xfrm>
          <a:prstGeom prst="flowChartProcess">
            <a:avLst/>
          </a:prstGeom>
          <a:solidFill>
            <a:srgbClr val="003579"/>
          </a:solidFill>
          <a:ln w="9525">
            <a:solidFill>
              <a:schemeClr val="tx1"/>
            </a:solidFill>
            <a:miter lim="800000"/>
            <a:headEnd/>
            <a:tailEnd/>
          </a:ln>
          <a:effectLst/>
        </p:spPr>
        <p:txBody>
          <a:bodyPr wrap="none" lIns="90000" tIns="46800" rIns="90000" bIns="46800" anchor="ctr">
            <a:spAutoFit/>
          </a:bodyPr>
          <a:lstStyle/>
          <a:p>
            <a:pPr algn="ctr" defTabSz="762000" eaLnBrk="0" hangingPunct="0">
              <a:buFontTx/>
              <a:buNone/>
            </a:pPr>
            <a:r>
              <a:rPr lang="en-GB" sz="1400">
                <a:solidFill>
                  <a:schemeClr val="bg1"/>
                </a:solidFill>
              </a:rPr>
              <a:t>battery</a:t>
            </a:r>
          </a:p>
          <a:p>
            <a:pPr algn="ctr" defTabSz="762000" eaLnBrk="0" hangingPunct="0">
              <a:buFontTx/>
              <a:buNone/>
            </a:pPr>
            <a:r>
              <a:rPr lang="en-GB" sz="1400">
                <a:solidFill>
                  <a:schemeClr val="bg1"/>
                </a:solidFill>
              </a:rPr>
              <a:t>83 000</a:t>
            </a:r>
          </a:p>
          <a:p>
            <a:pPr algn="ctr" defTabSz="762000" eaLnBrk="0" hangingPunct="0">
              <a:buFontTx/>
              <a:buNone/>
            </a:pPr>
            <a:r>
              <a:rPr lang="en-GB" sz="1400">
                <a:solidFill>
                  <a:schemeClr val="bg1"/>
                </a:solidFill>
              </a:rPr>
              <a:t>12</a:t>
            </a:r>
            <a:endParaRPr lang="en-GB" sz="1600" b="0">
              <a:solidFill>
                <a:schemeClr val="bg1"/>
              </a:solidFill>
            </a:endParaRPr>
          </a:p>
        </p:txBody>
      </p:sp>
      <p:sp>
        <p:nvSpPr>
          <p:cNvPr id="99342" name="AutoShape 14"/>
          <p:cNvSpPr>
            <a:spLocks noChangeArrowheads="1"/>
          </p:cNvSpPr>
          <p:nvPr/>
        </p:nvSpPr>
        <p:spPr bwMode="auto">
          <a:xfrm>
            <a:off x="1604963" y="4137025"/>
            <a:ext cx="879475" cy="739775"/>
          </a:xfrm>
          <a:prstGeom prst="flowChartProcess">
            <a:avLst/>
          </a:prstGeom>
          <a:solidFill>
            <a:srgbClr val="003579"/>
          </a:solidFill>
          <a:ln w="9525">
            <a:solidFill>
              <a:schemeClr val="tx1"/>
            </a:solidFill>
            <a:miter lim="800000"/>
            <a:headEnd/>
            <a:tailEnd/>
          </a:ln>
          <a:effectLst/>
        </p:spPr>
        <p:txBody>
          <a:bodyPr wrap="none" lIns="90000" tIns="46800" rIns="90000" bIns="46800" anchor="ctr">
            <a:spAutoFit/>
          </a:bodyPr>
          <a:lstStyle/>
          <a:p>
            <a:pPr algn="ctr" defTabSz="762000" eaLnBrk="0" hangingPunct="0">
              <a:buFontTx/>
              <a:buNone/>
            </a:pPr>
            <a:r>
              <a:rPr lang="en-GB" sz="1400">
                <a:solidFill>
                  <a:schemeClr val="bg1"/>
                </a:solidFill>
              </a:rPr>
              <a:t>batt. scr</a:t>
            </a:r>
          </a:p>
          <a:p>
            <a:pPr algn="ctr" defTabSz="762000" eaLnBrk="0" hangingPunct="0">
              <a:buFontTx/>
              <a:buNone/>
            </a:pPr>
            <a:r>
              <a:rPr lang="en-GB" sz="1400">
                <a:solidFill>
                  <a:schemeClr val="bg1"/>
                </a:solidFill>
              </a:rPr>
              <a:t>230 000</a:t>
            </a:r>
          </a:p>
          <a:p>
            <a:pPr algn="ctr" defTabSz="762000" eaLnBrk="0" hangingPunct="0">
              <a:buFontTx/>
              <a:buNone/>
            </a:pPr>
            <a:r>
              <a:rPr lang="en-GB" sz="1400">
                <a:solidFill>
                  <a:schemeClr val="bg1"/>
                </a:solidFill>
              </a:rPr>
              <a:t>6</a:t>
            </a:r>
            <a:endParaRPr lang="en-GB" sz="1600" b="0">
              <a:solidFill>
                <a:schemeClr val="bg1"/>
              </a:solidFill>
            </a:endParaRPr>
          </a:p>
        </p:txBody>
      </p:sp>
      <p:sp>
        <p:nvSpPr>
          <p:cNvPr id="99343" name="AutoShape 15"/>
          <p:cNvSpPr>
            <a:spLocks noChangeArrowheads="1"/>
          </p:cNvSpPr>
          <p:nvPr/>
        </p:nvSpPr>
        <p:spPr bwMode="auto">
          <a:xfrm>
            <a:off x="3429000" y="1698625"/>
            <a:ext cx="830263" cy="739775"/>
          </a:xfrm>
          <a:prstGeom prst="flowChartProcess">
            <a:avLst/>
          </a:prstGeom>
          <a:solidFill>
            <a:srgbClr val="003579"/>
          </a:solidFill>
          <a:ln w="9525">
            <a:solidFill>
              <a:schemeClr val="tx1"/>
            </a:solidFill>
            <a:miter lim="800000"/>
            <a:headEnd/>
            <a:tailEnd/>
          </a:ln>
          <a:effectLst/>
        </p:spPr>
        <p:txBody>
          <a:bodyPr wrap="none" lIns="90000" tIns="46800" rIns="90000" bIns="46800" anchor="ctr">
            <a:spAutoFit/>
          </a:bodyPr>
          <a:lstStyle/>
          <a:p>
            <a:pPr algn="ctr" defTabSz="762000" eaLnBrk="0" hangingPunct="0">
              <a:buFontTx/>
              <a:buNone/>
            </a:pPr>
            <a:r>
              <a:rPr lang="en-GB" sz="1400">
                <a:solidFill>
                  <a:schemeClr val="bg1"/>
                </a:solidFill>
              </a:rPr>
              <a:t>bypass</a:t>
            </a:r>
          </a:p>
          <a:p>
            <a:pPr algn="ctr" defTabSz="762000" eaLnBrk="0" hangingPunct="0">
              <a:buFontTx/>
              <a:buNone/>
            </a:pPr>
            <a:r>
              <a:rPr lang="en-GB" sz="1400">
                <a:solidFill>
                  <a:schemeClr val="bg1"/>
                </a:solidFill>
              </a:rPr>
              <a:t>400 000</a:t>
            </a:r>
          </a:p>
          <a:p>
            <a:pPr algn="ctr" defTabSz="762000" eaLnBrk="0" hangingPunct="0">
              <a:buFontTx/>
              <a:buNone/>
            </a:pPr>
            <a:r>
              <a:rPr lang="en-GB" sz="1400">
                <a:solidFill>
                  <a:schemeClr val="bg1"/>
                </a:solidFill>
              </a:rPr>
              <a:t>5</a:t>
            </a:r>
            <a:endParaRPr lang="en-GB" sz="1600" b="0">
              <a:solidFill>
                <a:schemeClr val="bg1"/>
              </a:solidFill>
            </a:endParaRPr>
          </a:p>
        </p:txBody>
      </p:sp>
      <p:sp>
        <p:nvSpPr>
          <p:cNvPr id="99344" name="AutoShape 16"/>
          <p:cNvSpPr>
            <a:spLocks noChangeArrowheads="1"/>
          </p:cNvSpPr>
          <p:nvPr/>
        </p:nvSpPr>
        <p:spPr bwMode="auto">
          <a:xfrm>
            <a:off x="4870450" y="1698625"/>
            <a:ext cx="868363" cy="739775"/>
          </a:xfrm>
          <a:prstGeom prst="flowChartProcess">
            <a:avLst/>
          </a:prstGeom>
          <a:solidFill>
            <a:srgbClr val="003579"/>
          </a:solidFill>
          <a:ln w="9525">
            <a:solidFill>
              <a:schemeClr val="tx1"/>
            </a:solidFill>
            <a:miter lim="800000"/>
            <a:headEnd/>
            <a:tailEnd/>
          </a:ln>
          <a:effectLst/>
        </p:spPr>
        <p:txBody>
          <a:bodyPr wrap="none" lIns="90000" tIns="46800" rIns="90000" bIns="46800" anchor="ctr">
            <a:spAutoFit/>
          </a:bodyPr>
          <a:lstStyle/>
          <a:p>
            <a:pPr algn="ctr" defTabSz="762000" eaLnBrk="0" hangingPunct="0">
              <a:buFontTx/>
              <a:buNone/>
            </a:pPr>
            <a:r>
              <a:rPr lang="en-GB" sz="1400">
                <a:solidFill>
                  <a:schemeClr val="bg1"/>
                </a:solidFill>
              </a:rPr>
              <a:t>byp. fan</a:t>
            </a:r>
          </a:p>
          <a:p>
            <a:pPr algn="ctr" defTabSz="762000" eaLnBrk="0" hangingPunct="0">
              <a:buFontTx/>
              <a:buNone/>
            </a:pPr>
            <a:r>
              <a:rPr lang="en-GB" sz="1400">
                <a:solidFill>
                  <a:schemeClr val="bg1"/>
                </a:solidFill>
              </a:rPr>
              <a:t>800 000</a:t>
            </a:r>
          </a:p>
          <a:p>
            <a:pPr algn="ctr" defTabSz="762000" eaLnBrk="0" hangingPunct="0">
              <a:buFontTx/>
              <a:buNone/>
            </a:pPr>
            <a:r>
              <a:rPr lang="en-GB" sz="1400">
                <a:solidFill>
                  <a:schemeClr val="bg1"/>
                </a:solidFill>
              </a:rPr>
              <a:t>5</a:t>
            </a:r>
            <a:endParaRPr lang="en-GB" sz="1600" b="0">
              <a:solidFill>
                <a:schemeClr val="bg1"/>
              </a:solidFill>
            </a:endParaRPr>
          </a:p>
        </p:txBody>
      </p:sp>
      <p:sp>
        <p:nvSpPr>
          <p:cNvPr id="99345" name="Line 17"/>
          <p:cNvSpPr>
            <a:spLocks noChangeShapeType="1"/>
          </p:cNvSpPr>
          <p:nvPr/>
        </p:nvSpPr>
        <p:spPr bwMode="auto">
          <a:xfrm flipV="1">
            <a:off x="2667000" y="3352800"/>
            <a:ext cx="0" cy="1143000"/>
          </a:xfrm>
          <a:prstGeom prst="line">
            <a:avLst/>
          </a:prstGeom>
          <a:noFill/>
          <a:ln w="25400">
            <a:solidFill>
              <a:schemeClr val="tx1"/>
            </a:solidFill>
            <a:round/>
            <a:headEnd/>
            <a:tailEnd/>
          </a:ln>
          <a:effectLst/>
        </p:spPr>
        <p:txBody>
          <a:bodyPr wrap="none" lIns="90000" tIns="46800" rIns="90000" bIns="46800" anchor="ctr">
            <a:spAutoFit/>
          </a:bodyPr>
          <a:lstStyle/>
          <a:p>
            <a:endParaRPr lang="sl-SI"/>
          </a:p>
        </p:txBody>
      </p:sp>
      <p:sp>
        <p:nvSpPr>
          <p:cNvPr id="99346" name="Line 18"/>
          <p:cNvSpPr>
            <a:spLocks noChangeShapeType="1"/>
          </p:cNvSpPr>
          <p:nvPr/>
        </p:nvSpPr>
        <p:spPr bwMode="auto">
          <a:xfrm flipV="1">
            <a:off x="1390650" y="2057400"/>
            <a:ext cx="0" cy="1295400"/>
          </a:xfrm>
          <a:prstGeom prst="line">
            <a:avLst/>
          </a:prstGeom>
          <a:noFill/>
          <a:ln w="25400">
            <a:solidFill>
              <a:schemeClr val="tx1"/>
            </a:solidFill>
            <a:round/>
            <a:headEnd/>
            <a:tailEnd/>
          </a:ln>
          <a:effectLst/>
        </p:spPr>
        <p:txBody>
          <a:bodyPr wrap="none" lIns="90000" tIns="46800" rIns="90000" bIns="46800" anchor="ctr">
            <a:spAutoFit/>
          </a:bodyPr>
          <a:lstStyle/>
          <a:p>
            <a:endParaRPr lang="sl-SI"/>
          </a:p>
        </p:txBody>
      </p:sp>
      <p:sp>
        <p:nvSpPr>
          <p:cNvPr id="99347" name="Line 19"/>
          <p:cNvSpPr>
            <a:spLocks noChangeShapeType="1"/>
          </p:cNvSpPr>
          <p:nvPr/>
        </p:nvSpPr>
        <p:spPr bwMode="auto">
          <a:xfrm>
            <a:off x="7153275" y="2057400"/>
            <a:ext cx="0" cy="1295400"/>
          </a:xfrm>
          <a:prstGeom prst="line">
            <a:avLst/>
          </a:prstGeom>
          <a:noFill/>
          <a:ln w="25400">
            <a:solidFill>
              <a:schemeClr val="tx1"/>
            </a:solidFill>
            <a:round/>
            <a:headEnd/>
            <a:tailEnd/>
          </a:ln>
          <a:effectLst/>
        </p:spPr>
        <p:txBody>
          <a:bodyPr wrap="none" lIns="90000" tIns="46800" rIns="90000" bIns="46800" anchor="ctr">
            <a:spAutoFit/>
          </a:bodyPr>
          <a:lstStyle/>
          <a:p>
            <a:endParaRPr lang="sl-SI"/>
          </a:p>
        </p:txBody>
      </p:sp>
      <p:sp>
        <p:nvSpPr>
          <p:cNvPr id="99348" name="AutoShape 20"/>
          <p:cNvSpPr>
            <a:spLocks noChangeArrowheads="1"/>
          </p:cNvSpPr>
          <p:nvPr/>
        </p:nvSpPr>
        <p:spPr bwMode="auto">
          <a:xfrm>
            <a:off x="1997075" y="1698625"/>
            <a:ext cx="968375" cy="739775"/>
          </a:xfrm>
          <a:prstGeom prst="flowChartProcess">
            <a:avLst/>
          </a:prstGeom>
          <a:solidFill>
            <a:srgbClr val="003579"/>
          </a:solidFill>
          <a:ln w="9525">
            <a:solidFill>
              <a:schemeClr val="tx1"/>
            </a:solidFill>
            <a:miter lim="800000"/>
            <a:headEnd/>
            <a:tailEnd/>
          </a:ln>
          <a:effectLst/>
        </p:spPr>
        <p:txBody>
          <a:bodyPr wrap="none" lIns="90000" tIns="46800" rIns="90000" bIns="46800" anchor="ctr">
            <a:spAutoFit/>
          </a:bodyPr>
          <a:lstStyle/>
          <a:p>
            <a:pPr algn="ctr" defTabSz="762000" eaLnBrk="0" hangingPunct="0">
              <a:buFontTx/>
              <a:buNone/>
            </a:pPr>
            <a:r>
              <a:rPr lang="en-GB" sz="1400">
                <a:solidFill>
                  <a:schemeClr val="bg1"/>
                </a:solidFill>
              </a:rPr>
              <a:t>pwr. sup.</a:t>
            </a:r>
          </a:p>
          <a:p>
            <a:pPr algn="ctr" defTabSz="762000" eaLnBrk="0" hangingPunct="0">
              <a:buFontTx/>
              <a:buNone/>
            </a:pPr>
            <a:r>
              <a:rPr lang="en-GB" sz="1400">
                <a:solidFill>
                  <a:schemeClr val="bg1"/>
                </a:solidFill>
              </a:rPr>
              <a:t>600 000</a:t>
            </a:r>
          </a:p>
          <a:p>
            <a:pPr algn="ctr" defTabSz="762000" eaLnBrk="0" hangingPunct="0">
              <a:buFontTx/>
              <a:buNone/>
            </a:pPr>
            <a:r>
              <a:rPr lang="en-GB" sz="1400">
                <a:solidFill>
                  <a:schemeClr val="bg1"/>
                </a:solidFill>
              </a:rPr>
              <a:t>4,5</a:t>
            </a:r>
            <a:endParaRPr lang="en-GB" sz="1600" b="0">
              <a:solidFill>
                <a:schemeClr val="bg1"/>
              </a:solidFill>
            </a:endParaRPr>
          </a:p>
        </p:txBody>
      </p:sp>
      <p:sp>
        <p:nvSpPr>
          <p:cNvPr id="99349" name="Text Box 21"/>
          <p:cNvSpPr txBox="1">
            <a:spLocks noChangeArrowheads="1"/>
          </p:cNvSpPr>
          <p:nvPr/>
        </p:nvSpPr>
        <p:spPr bwMode="auto">
          <a:xfrm>
            <a:off x="3830638" y="4324350"/>
            <a:ext cx="4389437" cy="1924050"/>
          </a:xfrm>
          <a:prstGeom prst="rect">
            <a:avLst/>
          </a:prstGeom>
          <a:noFill/>
          <a:ln w="25400">
            <a:noFill/>
            <a:miter lim="800000"/>
            <a:headEnd/>
            <a:tailEnd/>
          </a:ln>
          <a:effectLst/>
        </p:spPr>
        <p:txBody>
          <a:bodyPr wrap="none" lIns="90000" tIns="46800" rIns="90000" bIns="46800" anchor="ctr">
            <a:spAutoFit/>
          </a:bodyPr>
          <a:lstStyle/>
          <a:p>
            <a:pPr defTabSz="762000" eaLnBrk="0" hangingPunct="0">
              <a:buFontTx/>
              <a:buNone/>
            </a:pPr>
            <a:r>
              <a:rPr lang="en-GB" sz="2000"/>
              <a:t>MTBF	~ 305 000 h</a:t>
            </a:r>
          </a:p>
          <a:p>
            <a:pPr defTabSz="762000" eaLnBrk="0" hangingPunct="0">
              <a:buFontTx/>
              <a:buNone/>
            </a:pPr>
            <a:r>
              <a:rPr lang="en-GB" sz="2000"/>
              <a:t>MDT 	~ 3,6 h</a:t>
            </a:r>
          </a:p>
          <a:p>
            <a:pPr defTabSz="762000" eaLnBrk="0" hangingPunct="0">
              <a:buFontTx/>
              <a:buNone/>
            </a:pPr>
            <a:endParaRPr lang="en-GB" sz="1600"/>
          </a:p>
          <a:p>
            <a:pPr defTabSz="762000" eaLnBrk="0" hangingPunct="0">
              <a:buFontTx/>
              <a:buNone/>
            </a:pPr>
            <a:r>
              <a:rPr lang="en-GB" sz="1600" b="0"/>
              <a:t>MTBF	Mean Time Between Failures</a:t>
            </a:r>
          </a:p>
          <a:p>
            <a:pPr defTabSz="762000" eaLnBrk="0" hangingPunct="0">
              <a:buFontTx/>
              <a:buNone/>
            </a:pPr>
            <a:r>
              <a:rPr lang="en-GB" sz="1600" b="0"/>
              <a:t>MTTR 	Mean Time To Repair (In the MTTR a </a:t>
            </a:r>
          </a:p>
          <a:p>
            <a:pPr defTabSz="762000" eaLnBrk="0" hangingPunct="0">
              <a:buFontTx/>
              <a:buNone/>
            </a:pPr>
            <a:r>
              <a:rPr lang="en-GB" sz="1600" b="0"/>
              <a:t>	travel time of 4h is included )</a:t>
            </a:r>
          </a:p>
          <a:p>
            <a:pPr defTabSz="762000" eaLnBrk="0" hangingPunct="0">
              <a:buFontTx/>
              <a:buNone/>
            </a:pPr>
            <a:r>
              <a:rPr lang="en-GB" sz="1600" b="0"/>
              <a:t>MDT	Mean Down Time</a:t>
            </a:r>
          </a:p>
        </p:txBody>
      </p:sp>
      <p:sp>
        <p:nvSpPr>
          <p:cNvPr id="99350" name="AutoShape 22"/>
          <p:cNvSpPr>
            <a:spLocks noChangeArrowheads="1"/>
          </p:cNvSpPr>
          <p:nvPr/>
        </p:nvSpPr>
        <p:spPr bwMode="auto">
          <a:xfrm>
            <a:off x="2692400" y="5257800"/>
            <a:ext cx="887413" cy="739775"/>
          </a:xfrm>
          <a:prstGeom prst="flowChartProcess">
            <a:avLst/>
          </a:prstGeom>
          <a:solidFill>
            <a:srgbClr val="003579"/>
          </a:solidFill>
          <a:ln w="9525">
            <a:solidFill>
              <a:schemeClr val="tx1"/>
            </a:solidFill>
            <a:miter lim="800000"/>
            <a:headEnd/>
            <a:tailEnd/>
          </a:ln>
          <a:effectLst/>
        </p:spPr>
        <p:txBody>
          <a:bodyPr wrap="none" lIns="90000" tIns="46800" rIns="90000" bIns="46800" anchor="ctr">
            <a:spAutoFit/>
          </a:bodyPr>
          <a:lstStyle/>
          <a:p>
            <a:pPr algn="ctr" defTabSz="762000" eaLnBrk="0" hangingPunct="0">
              <a:buFontTx/>
              <a:buNone/>
            </a:pPr>
            <a:r>
              <a:rPr lang="en-GB" sz="1400">
                <a:solidFill>
                  <a:schemeClr val="bg1"/>
                </a:solidFill>
              </a:rPr>
              <a:t>function</a:t>
            </a:r>
          </a:p>
          <a:p>
            <a:pPr algn="ctr" defTabSz="762000" eaLnBrk="0" hangingPunct="0">
              <a:buFontTx/>
              <a:buNone/>
            </a:pPr>
            <a:r>
              <a:rPr lang="en-GB" sz="1400">
                <a:solidFill>
                  <a:schemeClr val="bg1"/>
                </a:solidFill>
              </a:rPr>
              <a:t>MTBF</a:t>
            </a:r>
          </a:p>
          <a:p>
            <a:pPr algn="ctr" defTabSz="762000" eaLnBrk="0" hangingPunct="0">
              <a:buFontTx/>
              <a:buNone/>
            </a:pPr>
            <a:r>
              <a:rPr lang="en-GB" sz="1400">
                <a:solidFill>
                  <a:schemeClr val="bg1"/>
                </a:solidFill>
              </a:rPr>
              <a:t>MTTR</a:t>
            </a:r>
            <a:endParaRPr lang="en-GB" sz="1600" b="0">
              <a:solidFill>
                <a:schemeClr val="bg1"/>
              </a:solidFill>
            </a:endParaRPr>
          </a:p>
        </p:txBody>
      </p:sp>
      <p:sp>
        <p:nvSpPr>
          <p:cNvPr id="23" name="Naslov 22"/>
          <p:cNvSpPr>
            <a:spLocks noGrp="1"/>
          </p:cNvSpPr>
          <p:nvPr>
            <p:ph type="title"/>
          </p:nvPr>
        </p:nvSpPr>
        <p:spPr/>
        <p:txBody>
          <a:bodyPr/>
          <a:lstStyle/>
          <a:p>
            <a:r>
              <a:rPr lang="sl-SI" dirty="0" err="1" smtClean="0"/>
              <a:t>Razpol</a:t>
            </a:r>
            <a:r>
              <a:rPr lang="sl-SI" dirty="0" smtClean="0"/>
              <a:t>. Stat. UPS z dvojnim napajanjem</a:t>
            </a:r>
            <a:endParaRPr lang="sl-SI" dirty="0"/>
          </a:p>
        </p:txBody>
      </p:sp>
    </p:spTree>
  </p:cSld>
  <p:clrMapOvr>
    <a:masterClrMapping/>
  </p:clrMapOvr>
  <p:transition spd="med"/>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3"/>
          <p:cNvSpPr>
            <a:spLocks noGrp="1"/>
          </p:cNvSpPr>
          <p:nvPr>
            <p:ph type="title"/>
          </p:nvPr>
        </p:nvSpPr>
        <p:spPr/>
        <p:txBody>
          <a:bodyPr/>
          <a:lstStyle/>
          <a:p>
            <a:r>
              <a:rPr lang="sl-SI" dirty="0" smtClean="0"/>
              <a:t>TRŽIŠČE IN TRŽNI TRENDI</a:t>
            </a:r>
            <a:endParaRPr lang="sl-SI" dirty="0"/>
          </a:p>
        </p:txBody>
      </p:sp>
    </p:spTree>
  </p:cSld>
  <p:clrMapOvr>
    <a:masterClrMapping/>
  </p:clrMapOvr>
  <p:transition spd="med"/>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99" name="Text Box 63"/>
          <p:cNvSpPr txBox="1">
            <a:spLocks noChangeArrowheads="1"/>
          </p:cNvSpPr>
          <p:nvPr/>
        </p:nvSpPr>
        <p:spPr bwMode="auto">
          <a:xfrm>
            <a:off x="566738" y="1338263"/>
            <a:ext cx="6646862" cy="336550"/>
          </a:xfrm>
          <a:prstGeom prst="rect">
            <a:avLst/>
          </a:prstGeom>
          <a:noFill/>
          <a:ln w="9525">
            <a:noFill/>
            <a:miter lim="800000"/>
            <a:headEnd/>
            <a:tailEnd/>
          </a:ln>
          <a:effectLst/>
        </p:spPr>
        <p:txBody>
          <a:bodyPr>
            <a:spAutoFit/>
          </a:bodyPr>
          <a:lstStyle/>
          <a:p>
            <a:pPr>
              <a:spcBef>
                <a:spcPct val="50000"/>
              </a:spcBef>
            </a:pPr>
            <a:r>
              <a:rPr lang="en-GB" sz="1600" b="1" dirty="0" smtClean="0"/>
              <a:t>200</a:t>
            </a:r>
            <a:r>
              <a:rPr lang="sl-SI" sz="1600" b="1" dirty="0" smtClean="0"/>
              <a:t>8</a:t>
            </a:r>
            <a:endParaRPr lang="en-GB" sz="1600" b="1" dirty="0"/>
          </a:p>
        </p:txBody>
      </p:sp>
      <p:graphicFrame>
        <p:nvGraphicFramePr>
          <p:cNvPr id="142835" name="Group 499"/>
          <p:cNvGraphicFramePr>
            <a:graphicFrameLocks noGrp="1"/>
          </p:cNvGraphicFramePr>
          <p:nvPr>
            <p:ph sz="half" idx="2"/>
          </p:nvPr>
        </p:nvGraphicFramePr>
        <p:xfrm>
          <a:off x="571500" y="1708150"/>
          <a:ext cx="7850188" cy="3967164"/>
        </p:xfrm>
        <a:graphic>
          <a:graphicData uri="http://schemas.openxmlformats.org/drawingml/2006/table">
            <a:tbl>
              <a:tblPr/>
              <a:tblGrid>
                <a:gridCol w="1963738"/>
                <a:gridCol w="1962150"/>
                <a:gridCol w="1962150"/>
                <a:gridCol w="1962150"/>
              </a:tblGrid>
              <a:tr h="406400">
                <a:tc rowSpan="6">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800" b="1"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800" b="1"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000" b="1"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1" i="0" u="none" strike="noStrike" cap="none" normalizeH="0" baseline="0" dirty="0" smtClean="0">
                          <a:ln>
                            <a:noFill/>
                          </a:ln>
                          <a:solidFill>
                            <a:schemeClr val="tx1"/>
                          </a:solidFill>
                          <a:effectLst/>
                          <a:latin typeface="Arial" charset="0"/>
                        </a:rPr>
                        <a:t>Top 5 Competitors</a:t>
                      </a:r>
                    </a:p>
                  </a:txBody>
                  <a:tcPr horzOverflow="overflow">
                    <a:lnL cap="flat">
                      <a:noFill/>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1" i="0" u="none" strike="noStrike" cap="none" normalizeH="0" baseline="0" smtClean="0">
                          <a:ln>
                            <a:noFill/>
                          </a:ln>
                          <a:solidFill>
                            <a:schemeClr val="tx1"/>
                          </a:solidFill>
                          <a:effectLst/>
                          <a:latin typeface="Arial" charset="0"/>
                        </a:rPr>
                        <a:t>North America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1" i="0" u="none" strike="noStrike" cap="none" normalizeH="0" baseline="0" smtClean="0">
                          <a:ln>
                            <a:noFill/>
                          </a:ln>
                          <a:solidFill>
                            <a:schemeClr val="tx1"/>
                          </a:solidFill>
                          <a:effectLst/>
                          <a:latin typeface="Arial" charset="0"/>
                        </a:rPr>
                        <a:t>Europe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1" i="0" u="none" strike="noStrike" cap="none" normalizeH="0" baseline="0" smtClean="0">
                          <a:ln>
                            <a:noFill/>
                          </a:ln>
                          <a:solidFill>
                            <a:schemeClr val="tx1"/>
                          </a:solidFill>
                          <a:effectLst/>
                          <a:latin typeface="Arial" charset="0"/>
                        </a:rPr>
                        <a:t>Asia</a:t>
                      </a:r>
                    </a:p>
                  </a:txBody>
                  <a:tcPr horzOverflow="overflow">
                    <a:lnL w="12700" cap="flat" cmpd="sng" algn="ctr">
                      <a:solidFill>
                        <a:schemeClr val="tx1"/>
                      </a:solidFill>
                      <a:prstDash val="solid"/>
                      <a:round/>
                      <a:headEnd type="none" w="med" len="med"/>
                      <a:tailEnd type="none" w="med" len="med"/>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r>
              <a:tr h="407988">
                <a:tc vMerge="1">
                  <a:txBody>
                    <a:bodyPr/>
                    <a:lstStyle/>
                    <a:p>
                      <a:endParaRPr lang="sl-SI"/>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Arial" charset="0"/>
                        </a:rPr>
                        <a:t>Piller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Arial" charset="0"/>
                        </a:rPr>
                        <a:t>Piller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Arial" charset="0"/>
                        </a:rPr>
                        <a:t>American Power</a:t>
                      </a:r>
                    </a:p>
                  </a:txBody>
                  <a:tcPr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400">
                <a:tc vMerge="1">
                  <a:txBody>
                    <a:bodyPr/>
                    <a:lstStyle/>
                    <a:p>
                      <a:endParaRPr lang="sl-SI"/>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Arial" charset="0"/>
                        </a:rPr>
                        <a:t>Eaton</a:t>
                      </a:r>
                      <a:endParaRPr kumimoji="0" lang="en-GB" sz="1800" b="0" i="0" u="none" strike="noStrike" cap="none" normalizeH="0" baseline="0" smtClean="0">
                        <a:ln>
                          <a:noFill/>
                        </a:ln>
                        <a:solidFill>
                          <a:schemeClr val="tx1"/>
                        </a:solidFill>
                        <a:effectLst/>
                        <a:latin typeface="Arial" charset="0"/>
                        <a:sym typeface="Wingdings" pitchFamily="2" charset="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Arial" charset="0"/>
                        </a:rPr>
                        <a:t>Chloride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Arial" charset="0"/>
                        </a:rPr>
                        <a:t>Eaton</a:t>
                      </a:r>
                    </a:p>
                  </a:txBody>
                  <a:tcPr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400">
                <a:tc vMerge="1">
                  <a:txBody>
                    <a:bodyPr/>
                    <a:lstStyle/>
                    <a:p>
                      <a:endParaRPr lang="sl-SI"/>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Arial" charset="0"/>
                        </a:rPr>
                        <a:t>Liebert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Arial" charset="0"/>
                        </a:rPr>
                        <a:t>Liebert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Arial" charset="0"/>
                        </a:rPr>
                        <a:t>Chloride</a:t>
                      </a:r>
                    </a:p>
                  </a:txBody>
                  <a:tcPr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400">
                <a:tc vMerge="1">
                  <a:txBody>
                    <a:bodyPr/>
                    <a:lstStyle/>
                    <a:p>
                      <a:endParaRPr lang="sl-SI"/>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Arial" charset="0"/>
                        </a:rPr>
                        <a:t>MGE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Arial" charset="0"/>
                        </a:rPr>
                        <a:t>MGE</a:t>
                      </a:r>
                      <a:endParaRPr kumimoji="0" lang="en-GB" sz="1800" b="0" i="0" u="none" strike="noStrike" cap="none" normalizeH="0" baseline="0" smtClean="0">
                        <a:ln>
                          <a:noFill/>
                        </a:ln>
                        <a:solidFill>
                          <a:schemeClr val="tx1"/>
                        </a:solidFill>
                        <a:effectLst/>
                        <a:latin typeface="Arial" charset="0"/>
                        <a:sym typeface="Wingdings" pitchFamily="2" charset="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Arial" charset="0"/>
                        </a:rPr>
                        <a:t>MGE</a:t>
                      </a:r>
                    </a:p>
                  </a:txBody>
                  <a:tcPr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7988">
                <a:tc vMerge="1">
                  <a:txBody>
                    <a:bodyPr/>
                    <a:lstStyle/>
                    <a:p>
                      <a:endParaRPr lang="sl-SI"/>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Arial" charset="0"/>
                        </a:rPr>
                        <a:t>Mitsubishi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Arial" charset="0"/>
                        </a:rPr>
                        <a:t>Socomec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Arial" charset="0"/>
                        </a:rPr>
                        <a:t>Mitsubishi</a:t>
                      </a:r>
                      <a:endParaRPr kumimoji="0" lang="en-GB" sz="1800" b="0" i="0" u="none" strike="noStrike" cap="none" normalizeH="0" baseline="0" smtClean="0">
                        <a:ln>
                          <a:noFill/>
                        </a:ln>
                        <a:solidFill>
                          <a:schemeClr val="tx1"/>
                        </a:solidFill>
                        <a:effectLst/>
                        <a:latin typeface="Arial" charset="0"/>
                        <a:sym typeface="Wingdings" pitchFamily="2" charset="2"/>
                      </a:endParaRPr>
                    </a:p>
                  </a:txBody>
                  <a:tcPr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11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1" i="0" u="none" strike="noStrike" cap="none" normalizeH="0" baseline="0" smtClean="0">
                          <a:ln>
                            <a:noFill/>
                          </a:ln>
                          <a:solidFill>
                            <a:schemeClr val="tx1"/>
                          </a:solidFill>
                          <a:effectLst/>
                          <a:latin typeface="Arial" charset="0"/>
                        </a:rPr>
                        <a:t>Market Share of Top 5</a:t>
                      </a:r>
                    </a:p>
                  </a:txBody>
                  <a:tcP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Arial" charset="0"/>
                        </a:rPr>
                        <a:t>72%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Arial" charset="0"/>
                        </a:rPr>
                        <a:t>81%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Arial" charset="0"/>
                        </a:rPr>
                        <a:t>32%</a:t>
                      </a:r>
                    </a:p>
                  </a:txBody>
                  <a:tcPr anchor="ctr"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79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1" i="0" u="none" strike="noStrike" cap="none" normalizeH="0" baseline="0" smtClean="0">
                          <a:ln>
                            <a:noFill/>
                          </a:ln>
                          <a:solidFill>
                            <a:schemeClr val="tx1"/>
                          </a:solidFill>
                          <a:effectLst/>
                          <a:latin typeface="Arial" charset="0"/>
                        </a:rPr>
                        <a:t>Piller Position</a:t>
                      </a:r>
                    </a:p>
                  </a:txBody>
                  <a:tcP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Arial" charset="0"/>
                        </a:rPr>
                        <a:t>4</a:t>
                      </a:r>
                      <a:r>
                        <a:rPr kumimoji="0" lang="en-GB" sz="2000" b="0" i="0" u="none" strike="noStrike" cap="none" normalizeH="0" baseline="30000" smtClean="0">
                          <a:ln>
                            <a:noFill/>
                          </a:ln>
                          <a:solidFill>
                            <a:schemeClr val="tx1"/>
                          </a:solidFill>
                          <a:effectLst/>
                          <a:latin typeface="Arial" charset="0"/>
                        </a:rPr>
                        <a:t>th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Arial" charset="0"/>
                        </a:rPr>
                        <a:t>2</a:t>
                      </a:r>
                      <a:r>
                        <a:rPr kumimoji="0" lang="en-GB" sz="2000" b="0" i="0" u="none" strike="noStrike" cap="none" normalizeH="0" baseline="30000" smtClean="0">
                          <a:ln>
                            <a:noFill/>
                          </a:ln>
                          <a:solidFill>
                            <a:schemeClr val="tx1"/>
                          </a:solidFill>
                          <a:effectLst/>
                          <a:latin typeface="Arial" charset="0"/>
                        </a:rPr>
                        <a:t>nd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Arial" charset="0"/>
                        </a:rPr>
                        <a:t>N/A</a:t>
                      </a:r>
                    </a:p>
                  </a:txBody>
                  <a:tcPr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1" i="0" u="none" strike="noStrike" cap="none" normalizeH="0" baseline="0" smtClean="0">
                          <a:ln>
                            <a:noFill/>
                          </a:ln>
                          <a:solidFill>
                            <a:schemeClr val="tx1"/>
                          </a:solidFill>
                          <a:effectLst/>
                          <a:latin typeface="Arial" charset="0"/>
                        </a:rPr>
                        <a:t>Piller Share</a:t>
                      </a:r>
                    </a:p>
                  </a:txBody>
                  <a:tcP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Arial" charset="0"/>
                        </a:rPr>
                        <a:t>21%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 name="Naslov 22"/>
          <p:cNvSpPr>
            <a:spLocks noGrp="1"/>
          </p:cNvSpPr>
          <p:nvPr>
            <p:ph type="title"/>
          </p:nvPr>
        </p:nvSpPr>
        <p:spPr>
          <a:xfrm>
            <a:off x="428596" y="142852"/>
            <a:ext cx="7286676" cy="642942"/>
          </a:xfrm>
        </p:spPr>
        <p:txBody>
          <a:bodyPr/>
          <a:lstStyle/>
          <a:p>
            <a:r>
              <a:rPr lang="sl-SI" dirty="0" smtClean="0"/>
              <a:t>Regionalno tržišče UPS nad 200 kVA</a:t>
            </a:r>
            <a:endParaRPr lang="sl-SI" dirty="0"/>
          </a:p>
        </p:txBody>
      </p:sp>
    </p:spTree>
  </p:cSld>
  <p:clrMapOvr>
    <a:masterClrMapping/>
  </p:clrMapOvr>
  <p:transition spd="med">
    <p:cut/>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grada besedila 3"/>
          <p:cNvSpPr>
            <a:spLocks noGrp="1"/>
          </p:cNvSpPr>
          <p:nvPr>
            <p:ph type="body" idx="13"/>
          </p:nvPr>
        </p:nvSpPr>
        <p:spPr/>
        <p:txBody>
          <a:bodyPr>
            <a:normAutofit fontScale="92500" lnSpcReduction="10000"/>
          </a:bodyPr>
          <a:lstStyle/>
          <a:p>
            <a:r>
              <a:rPr lang="sl-SI" dirty="0" smtClean="0"/>
              <a:t>Boštjan Lavuger</a:t>
            </a:r>
          </a:p>
          <a:p>
            <a:r>
              <a:rPr lang="sl-SI" dirty="0" err="1" smtClean="0"/>
              <a:t>bostjan.lavuger@ntr</a:t>
            </a:r>
            <a:r>
              <a:rPr lang="sl-SI" dirty="0" smtClean="0"/>
              <a:t>-</a:t>
            </a:r>
            <a:r>
              <a:rPr lang="sl-SI" dirty="0" err="1" smtClean="0"/>
              <a:t>ing.si</a:t>
            </a:r>
            <a:endParaRPr lang="sl-SI" dirty="0"/>
          </a:p>
        </p:txBody>
      </p:sp>
      <p:sp>
        <p:nvSpPr>
          <p:cNvPr id="6" name="Ograda besedila 5"/>
          <p:cNvSpPr>
            <a:spLocks noGrp="1"/>
          </p:cNvSpPr>
          <p:nvPr>
            <p:ph type="body" idx="14"/>
          </p:nvPr>
        </p:nvSpPr>
        <p:spPr/>
        <p:txBody>
          <a:bodyPr/>
          <a:lstStyle/>
          <a:p>
            <a:endParaRPr lang="sl-SI"/>
          </a:p>
        </p:txBody>
      </p:sp>
    </p:spTree>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ChangeArrowheads="1"/>
          </p:cNvSpPr>
          <p:nvPr/>
        </p:nvSpPr>
        <p:spPr bwMode="auto">
          <a:xfrm>
            <a:off x="693738" y="5703888"/>
            <a:ext cx="1908175" cy="522287"/>
          </a:xfrm>
          <a:prstGeom prst="rect">
            <a:avLst/>
          </a:prstGeom>
          <a:noFill/>
          <a:ln w="12700">
            <a:noFill/>
            <a:miter lim="800000"/>
            <a:headEnd/>
            <a:tailEnd/>
          </a:ln>
          <a:effectLst/>
        </p:spPr>
        <p:txBody>
          <a:bodyPr wrap="none" anchor="ctr"/>
          <a:lstStyle/>
          <a:p>
            <a:endParaRPr lang="sl-SI"/>
          </a:p>
        </p:txBody>
      </p:sp>
      <p:sp>
        <p:nvSpPr>
          <p:cNvPr id="224259" name="Rectangle 3"/>
          <p:cNvSpPr>
            <a:spLocks noChangeArrowheads="1"/>
          </p:cNvSpPr>
          <p:nvPr/>
        </p:nvSpPr>
        <p:spPr bwMode="auto">
          <a:xfrm>
            <a:off x="3155950" y="5703888"/>
            <a:ext cx="2832100" cy="522287"/>
          </a:xfrm>
          <a:prstGeom prst="rect">
            <a:avLst/>
          </a:prstGeom>
          <a:noFill/>
          <a:ln w="12700">
            <a:noFill/>
            <a:miter lim="800000"/>
            <a:headEnd/>
            <a:tailEnd/>
          </a:ln>
          <a:effectLst/>
        </p:spPr>
        <p:txBody>
          <a:bodyPr wrap="none" anchor="ctr"/>
          <a:lstStyle/>
          <a:p>
            <a:endParaRPr lang="sl-SI"/>
          </a:p>
        </p:txBody>
      </p:sp>
      <p:sp>
        <p:nvSpPr>
          <p:cNvPr id="224260" name="Rectangle 4"/>
          <p:cNvSpPr>
            <a:spLocks noChangeArrowheads="1"/>
          </p:cNvSpPr>
          <p:nvPr/>
        </p:nvSpPr>
        <p:spPr bwMode="auto">
          <a:xfrm>
            <a:off x="693738" y="5703888"/>
            <a:ext cx="1908175" cy="522287"/>
          </a:xfrm>
          <a:prstGeom prst="rect">
            <a:avLst/>
          </a:prstGeom>
          <a:noFill/>
          <a:ln w="12700">
            <a:noFill/>
            <a:miter lim="800000"/>
            <a:headEnd/>
            <a:tailEnd/>
          </a:ln>
          <a:effectLst/>
        </p:spPr>
        <p:txBody>
          <a:bodyPr wrap="none" anchor="ctr"/>
          <a:lstStyle/>
          <a:p>
            <a:endParaRPr lang="sl-SI"/>
          </a:p>
        </p:txBody>
      </p:sp>
      <p:sp>
        <p:nvSpPr>
          <p:cNvPr id="224261" name="Rectangle 5"/>
          <p:cNvSpPr>
            <a:spLocks noChangeArrowheads="1"/>
          </p:cNvSpPr>
          <p:nvPr/>
        </p:nvSpPr>
        <p:spPr bwMode="auto">
          <a:xfrm>
            <a:off x="3155950" y="5703888"/>
            <a:ext cx="2832100" cy="522287"/>
          </a:xfrm>
          <a:prstGeom prst="rect">
            <a:avLst/>
          </a:prstGeom>
          <a:noFill/>
          <a:ln w="12700">
            <a:noFill/>
            <a:miter lim="800000"/>
            <a:headEnd/>
            <a:tailEnd/>
          </a:ln>
          <a:effectLst/>
        </p:spPr>
        <p:txBody>
          <a:bodyPr wrap="none" anchor="ctr"/>
          <a:lstStyle/>
          <a:p>
            <a:endParaRPr lang="sl-SI"/>
          </a:p>
        </p:txBody>
      </p:sp>
      <p:sp>
        <p:nvSpPr>
          <p:cNvPr id="224262" name="Freeform 6"/>
          <p:cNvSpPr>
            <a:spLocks/>
          </p:cNvSpPr>
          <p:nvPr/>
        </p:nvSpPr>
        <p:spPr bwMode="auto">
          <a:xfrm>
            <a:off x="328613" y="2432050"/>
            <a:ext cx="2713037" cy="330200"/>
          </a:xfrm>
          <a:custGeom>
            <a:avLst/>
            <a:gdLst/>
            <a:ahLst/>
            <a:cxnLst>
              <a:cxn ang="0">
                <a:pos x="0" y="0"/>
              </a:cxn>
              <a:cxn ang="0">
                <a:pos x="0" y="416"/>
              </a:cxn>
              <a:cxn ang="0">
                <a:pos x="3126" y="416"/>
              </a:cxn>
              <a:cxn ang="0">
                <a:pos x="3418" y="208"/>
              </a:cxn>
              <a:cxn ang="0">
                <a:pos x="3126" y="0"/>
              </a:cxn>
              <a:cxn ang="0">
                <a:pos x="0" y="0"/>
              </a:cxn>
            </a:cxnLst>
            <a:rect l="0" t="0" r="r" b="b"/>
            <a:pathLst>
              <a:path w="3418" h="416">
                <a:moveTo>
                  <a:pt x="0" y="0"/>
                </a:moveTo>
                <a:lnTo>
                  <a:pt x="0" y="416"/>
                </a:lnTo>
                <a:lnTo>
                  <a:pt x="3126" y="416"/>
                </a:lnTo>
                <a:lnTo>
                  <a:pt x="3418" y="208"/>
                </a:lnTo>
                <a:lnTo>
                  <a:pt x="3126" y="0"/>
                </a:lnTo>
                <a:lnTo>
                  <a:pt x="0" y="0"/>
                </a:lnTo>
                <a:close/>
              </a:path>
            </a:pathLst>
          </a:custGeom>
          <a:solidFill>
            <a:srgbClr val="FFA3A7"/>
          </a:solidFill>
          <a:ln w="9525">
            <a:noFill/>
            <a:round/>
            <a:headEnd/>
            <a:tailEnd/>
          </a:ln>
        </p:spPr>
        <p:txBody>
          <a:bodyPr/>
          <a:lstStyle/>
          <a:p>
            <a:endParaRPr lang="sl-SI"/>
          </a:p>
        </p:txBody>
      </p:sp>
      <p:sp>
        <p:nvSpPr>
          <p:cNvPr id="224263" name="Freeform 7"/>
          <p:cNvSpPr>
            <a:spLocks/>
          </p:cNvSpPr>
          <p:nvPr/>
        </p:nvSpPr>
        <p:spPr bwMode="auto">
          <a:xfrm>
            <a:off x="995363" y="2173288"/>
            <a:ext cx="603250" cy="509587"/>
          </a:xfrm>
          <a:custGeom>
            <a:avLst/>
            <a:gdLst/>
            <a:ahLst/>
            <a:cxnLst>
              <a:cxn ang="0">
                <a:pos x="758" y="634"/>
              </a:cxn>
              <a:cxn ang="0">
                <a:pos x="755" y="620"/>
              </a:cxn>
              <a:cxn ang="0">
                <a:pos x="745" y="580"/>
              </a:cxn>
              <a:cxn ang="0">
                <a:pos x="729" y="518"/>
              </a:cxn>
              <a:cxn ang="0">
                <a:pos x="707" y="444"/>
              </a:cxn>
              <a:cxn ang="0">
                <a:pos x="680" y="361"/>
              </a:cxn>
              <a:cxn ang="0">
                <a:pos x="647" y="277"/>
              </a:cxn>
              <a:cxn ang="0">
                <a:pos x="608" y="192"/>
              </a:cxn>
              <a:cxn ang="0">
                <a:pos x="562" y="117"/>
              </a:cxn>
              <a:cxn ang="0">
                <a:pos x="511" y="56"/>
              </a:cxn>
              <a:cxn ang="0">
                <a:pos x="452" y="14"/>
              </a:cxn>
              <a:cxn ang="0">
                <a:pos x="386" y="0"/>
              </a:cxn>
              <a:cxn ang="0">
                <a:pos x="313" y="20"/>
              </a:cxn>
              <a:cxn ang="0">
                <a:pos x="240" y="77"/>
              </a:cxn>
              <a:cxn ang="0">
                <a:pos x="164" y="178"/>
              </a:cxn>
              <a:cxn ang="0">
                <a:pos x="83" y="326"/>
              </a:cxn>
              <a:cxn ang="0">
                <a:pos x="0" y="528"/>
              </a:cxn>
              <a:cxn ang="0">
                <a:pos x="70" y="431"/>
              </a:cxn>
              <a:cxn ang="0">
                <a:pos x="150" y="260"/>
              </a:cxn>
              <a:cxn ang="0">
                <a:pos x="226" y="139"/>
              </a:cxn>
              <a:cxn ang="0">
                <a:pos x="296" y="67"/>
              </a:cxn>
              <a:cxn ang="0">
                <a:pos x="359" y="33"/>
              </a:cxn>
              <a:cxn ang="0">
                <a:pos x="414" y="32"/>
              </a:cxn>
              <a:cxn ang="0">
                <a:pos x="466" y="56"/>
              </a:cxn>
              <a:cxn ang="0">
                <a:pos x="514" y="103"/>
              </a:cxn>
              <a:cxn ang="0">
                <a:pos x="560" y="169"/>
              </a:cxn>
              <a:cxn ang="0">
                <a:pos x="601" y="246"/>
              </a:cxn>
              <a:cxn ang="0">
                <a:pos x="636" y="329"/>
              </a:cxn>
              <a:cxn ang="0">
                <a:pos x="667" y="413"/>
              </a:cxn>
              <a:cxn ang="0">
                <a:pos x="691" y="492"/>
              </a:cxn>
              <a:cxn ang="0">
                <a:pos x="709" y="558"/>
              </a:cxn>
              <a:cxn ang="0">
                <a:pos x="721" y="609"/>
              </a:cxn>
              <a:cxn ang="0">
                <a:pos x="727" y="637"/>
              </a:cxn>
              <a:cxn ang="0">
                <a:pos x="757" y="642"/>
              </a:cxn>
            </a:cxnLst>
            <a:rect l="0" t="0" r="r" b="b"/>
            <a:pathLst>
              <a:path w="758" h="642">
                <a:moveTo>
                  <a:pt x="729" y="633"/>
                </a:moveTo>
                <a:lnTo>
                  <a:pt x="758" y="634"/>
                </a:lnTo>
                <a:lnTo>
                  <a:pt x="757" y="630"/>
                </a:lnTo>
                <a:lnTo>
                  <a:pt x="755" y="620"/>
                </a:lnTo>
                <a:lnTo>
                  <a:pt x="751" y="603"/>
                </a:lnTo>
                <a:lnTo>
                  <a:pt x="745" y="580"/>
                </a:lnTo>
                <a:lnTo>
                  <a:pt x="739" y="552"/>
                </a:lnTo>
                <a:lnTo>
                  <a:pt x="729" y="518"/>
                </a:lnTo>
                <a:lnTo>
                  <a:pt x="719" y="484"/>
                </a:lnTo>
                <a:lnTo>
                  <a:pt x="707" y="444"/>
                </a:lnTo>
                <a:lnTo>
                  <a:pt x="694" y="404"/>
                </a:lnTo>
                <a:lnTo>
                  <a:pt x="680" y="361"/>
                </a:lnTo>
                <a:lnTo>
                  <a:pt x="664" y="319"/>
                </a:lnTo>
                <a:lnTo>
                  <a:pt x="647" y="277"/>
                </a:lnTo>
                <a:lnTo>
                  <a:pt x="629" y="233"/>
                </a:lnTo>
                <a:lnTo>
                  <a:pt x="608" y="192"/>
                </a:lnTo>
                <a:lnTo>
                  <a:pt x="585" y="154"/>
                </a:lnTo>
                <a:lnTo>
                  <a:pt x="562" y="117"/>
                </a:lnTo>
                <a:lnTo>
                  <a:pt x="538" y="84"/>
                </a:lnTo>
                <a:lnTo>
                  <a:pt x="511" y="56"/>
                </a:lnTo>
                <a:lnTo>
                  <a:pt x="483" y="33"/>
                </a:lnTo>
                <a:lnTo>
                  <a:pt x="452" y="14"/>
                </a:lnTo>
                <a:lnTo>
                  <a:pt x="420" y="2"/>
                </a:lnTo>
                <a:lnTo>
                  <a:pt x="386" y="0"/>
                </a:lnTo>
                <a:lnTo>
                  <a:pt x="350" y="5"/>
                </a:lnTo>
                <a:lnTo>
                  <a:pt x="313" y="20"/>
                </a:lnTo>
                <a:lnTo>
                  <a:pt x="277" y="43"/>
                </a:lnTo>
                <a:lnTo>
                  <a:pt x="240" y="77"/>
                </a:lnTo>
                <a:lnTo>
                  <a:pt x="203" y="122"/>
                </a:lnTo>
                <a:lnTo>
                  <a:pt x="164" y="178"/>
                </a:lnTo>
                <a:lnTo>
                  <a:pt x="125" y="245"/>
                </a:lnTo>
                <a:lnTo>
                  <a:pt x="83" y="326"/>
                </a:lnTo>
                <a:lnTo>
                  <a:pt x="42" y="420"/>
                </a:lnTo>
                <a:lnTo>
                  <a:pt x="0" y="528"/>
                </a:lnTo>
                <a:lnTo>
                  <a:pt x="27" y="538"/>
                </a:lnTo>
                <a:lnTo>
                  <a:pt x="70" y="431"/>
                </a:lnTo>
                <a:lnTo>
                  <a:pt x="111" y="339"/>
                </a:lnTo>
                <a:lnTo>
                  <a:pt x="150" y="260"/>
                </a:lnTo>
                <a:lnTo>
                  <a:pt x="189" y="193"/>
                </a:lnTo>
                <a:lnTo>
                  <a:pt x="226" y="139"/>
                </a:lnTo>
                <a:lnTo>
                  <a:pt x="261" y="98"/>
                </a:lnTo>
                <a:lnTo>
                  <a:pt x="296" y="67"/>
                </a:lnTo>
                <a:lnTo>
                  <a:pt x="328" y="45"/>
                </a:lnTo>
                <a:lnTo>
                  <a:pt x="359" y="33"/>
                </a:lnTo>
                <a:lnTo>
                  <a:pt x="386" y="30"/>
                </a:lnTo>
                <a:lnTo>
                  <a:pt x="414" y="32"/>
                </a:lnTo>
                <a:lnTo>
                  <a:pt x="439" y="41"/>
                </a:lnTo>
                <a:lnTo>
                  <a:pt x="466" y="56"/>
                </a:lnTo>
                <a:lnTo>
                  <a:pt x="490" y="77"/>
                </a:lnTo>
                <a:lnTo>
                  <a:pt x="514" y="103"/>
                </a:lnTo>
                <a:lnTo>
                  <a:pt x="539" y="134"/>
                </a:lnTo>
                <a:lnTo>
                  <a:pt x="560" y="169"/>
                </a:lnTo>
                <a:lnTo>
                  <a:pt x="582" y="207"/>
                </a:lnTo>
                <a:lnTo>
                  <a:pt x="601" y="246"/>
                </a:lnTo>
                <a:lnTo>
                  <a:pt x="619" y="287"/>
                </a:lnTo>
                <a:lnTo>
                  <a:pt x="636" y="329"/>
                </a:lnTo>
                <a:lnTo>
                  <a:pt x="652" y="372"/>
                </a:lnTo>
                <a:lnTo>
                  <a:pt x="667" y="413"/>
                </a:lnTo>
                <a:lnTo>
                  <a:pt x="680" y="453"/>
                </a:lnTo>
                <a:lnTo>
                  <a:pt x="691" y="492"/>
                </a:lnTo>
                <a:lnTo>
                  <a:pt x="702" y="527"/>
                </a:lnTo>
                <a:lnTo>
                  <a:pt x="709" y="558"/>
                </a:lnTo>
                <a:lnTo>
                  <a:pt x="716" y="586"/>
                </a:lnTo>
                <a:lnTo>
                  <a:pt x="721" y="609"/>
                </a:lnTo>
                <a:lnTo>
                  <a:pt x="725" y="626"/>
                </a:lnTo>
                <a:lnTo>
                  <a:pt x="727" y="637"/>
                </a:lnTo>
                <a:lnTo>
                  <a:pt x="728" y="641"/>
                </a:lnTo>
                <a:lnTo>
                  <a:pt x="757" y="642"/>
                </a:lnTo>
                <a:lnTo>
                  <a:pt x="729" y="633"/>
                </a:lnTo>
                <a:close/>
              </a:path>
            </a:pathLst>
          </a:custGeom>
          <a:solidFill>
            <a:srgbClr val="FF0000"/>
          </a:solidFill>
          <a:ln w="9525">
            <a:noFill/>
            <a:round/>
            <a:headEnd/>
            <a:tailEnd/>
          </a:ln>
        </p:spPr>
        <p:txBody>
          <a:bodyPr/>
          <a:lstStyle/>
          <a:p>
            <a:endParaRPr lang="sl-SI"/>
          </a:p>
        </p:txBody>
      </p:sp>
      <p:sp>
        <p:nvSpPr>
          <p:cNvPr id="224264" name="Freeform 8"/>
          <p:cNvSpPr>
            <a:spLocks/>
          </p:cNvSpPr>
          <p:nvPr/>
        </p:nvSpPr>
        <p:spPr bwMode="auto">
          <a:xfrm>
            <a:off x="1574800" y="2568575"/>
            <a:ext cx="55563" cy="114300"/>
          </a:xfrm>
          <a:custGeom>
            <a:avLst/>
            <a:gdLst/>
            <a:ahLst/>
            <a:cxnLst>
              <a:cxn ang="0">
                <a:pos x="55" y="0"/>
              </a:cxn>
              <a:cxn ang="0">
                <a:pos x="42" y="11"/>
              </a:cxn>
              <a:cxn ang="0">
                <a:pos x="0" y="135"/>
              </a:cxn>
              <a:cxn ang="0">
                <a:pos x="28" y="144"/>
              </a:cxn>
              <a:cxn ang="0">
                <a:pos x="69" y="19"/>
              </a:cxn>
              <a:cxn ang="0">
                <a:pos x="55" y="30"/>
              </a:cxn>
              <a:cxn ang="0">
                <a:pos x="55" y="0"/>
              </a:cxn>
              <a:cxn ang="0">
                <a:pos x="45" y="0"/>
              </a:cxn>
              <a:cxn ang="0">
                <a:pos x="42" y="11"/>
              </a:cxn>
              <a:cxn ang="0">
                <a:pos x="55" y="0"/>
              </a:cxn>
            </a:cxnLst>
            <a:rect l="0" t="0" r="r" b="b"/>
            <a:pathLst>
              <a:path w="69" h="144">
                <a:moveTo>
                  <a:pt x="55" y="0"/>
                </a:moveTo>
                <a:lnTo>
                  <a:pt x="42" y="11"/>
                </a:lnTo>
                <a:lnTo>
                  <a:pt x="0" y="135"/>
                </a:lnTo>
                <a:lnTo>
                  <a:pt x="28" y="144"/>
                </a:lnTo>
                <a:lnTo>
                  <a:pt x="69" y="19"/>
                </a:lnTo>
                <a:lnTo>
                  <a:pt x="55" y="30"/>
                </a:lnTo>
                <a:lnTo>
                  <a:pt x="55" y="0"/>
                </a:lnTo>
                <a:lnTo>
                  <a:pt x="45" y="0"/>
                </a:lnTo>
                <a:lnTo>
                  <a:pt x="42" y="11"/>
                </a:lnTo>
                <a:lnTo>
                  <a:pt x="55" y="0"/>
                </a:lnTo>
                <a:close/>
              </a:path>
            </a:pathLst>
          </a:custGeom>
          <a:solidFill>
            <a:srgbClr val="FF0000"/>
          </a:solidFill>
          <a:ln w="9525">
            <a:noFill/>
            <a:round/>
            <a:headEnd/>
            <a:tailEnd/>
          </a:ln>
        </p:spPr>
        <p:txBody>
          <a:bodyPr/>
          <a:lstStyle/>
          <a:p>
            <a:endParaRPr lang="sl-SI"/>
          </a:p>
        </p:txBody>
      </p:sp>
      <p:sp>
        <p:nvSpPr>
          <p:cNvPr id="224265" name="Freeform 9"/>
          <p:cNvSpPr>
            <a:spLocks/>
          </p:cNvSpPr>
          <p:nvPr/>
        </p:nvSpPr>
        <p:spPr bwMode="auto">
          <a:xfrm>
            <a:off x="1619250" y="2568575"/>
            <a:ext cx="342900" cy="23813"/>
          </a:xfrm>
          <a:custGeom>
            <a:avLst/>
            <a:gdLst/>
            <a:ahLst/>
            <a:cxnLst>
              <a:cxn ang="0">
                <a:pos x="433" y="15"/>
              </a:cxn>
              <a:cxn ang="0">
                <a:pos x="418" y="0"/>
              </a:cxn>
              <a:cxn ang="0">
                <a:pos x="0" y="0"/>
              </a:cxn>
              <a:cxn ang="0">
                <a:pos x="0" y="30"/>
              </a:cxn>
              <a:cxn ang="0">
                <a:pos x="418" y="30"/>
              </a:cxn>
              <a:cxn ang="0">
                <a:pos x="403" y="15"/>
              </a:cxn>
              <a:cxn ang="0">
                <a:pos x="433" y="15"/>
              </a:cxn>
              <a:cxn ang="0">
                <a:pos x="433" y="0"/>
              </a:cxn>
              <a:cxn ang="0">
                <a:pos x="418" y="0"/>
              </a:cxn>
              <a:cxn ang="0">
                <a:pos x="433" y="15"/>
              </a:cxn>
            </a:cxnLst>
            <a:rect l="0" t="0" r="r" b="b"/>
            <a:pathLst>
              <a:path w="433" h="30">
                <a:moveTo>
                  <a:pt x="433" y="15"/>
                </a:moveTo>
                <a:lnTo>
                  <a:pt x="418" y="0"/>
                </a:lnTo>
                <a:lnTo>
                  <a:pt x="0" y="0"/>
                </a:lnTo>
                <a:lnTo>
                  <a:pt x="0" y="30"/>
                </a:lnTo>
                <a:lnTo>
                  <a:pt x="418" y="30"/>
                </a:lnTo>
                <a:lnTo>
                  <a:pt x="403" y="15"/>
                </a:lnTo>
                <a:lnTo>
                  <a:pt x="433" y="15"/>
                </a:lnTo>
                <a:lnTo>
                  <a:pt x="433" y="0"/>
                </a:lnTo>
                <a:lnTo>
                  <a:pt x="418" y="0"/>
                </a:lnTo>
                <a:lnTo>
                  <a:pt x="433" y="15"/>
                </a:lnTo>
                <a:close/>
              </a:path>
            </a:pathLst>
          </a:custGeom>
          <a:solidFill>
            <a:srgbClr val="FF0000"/>
          </a:solidFill>
          <a:ln w="9525">
            <a:noFill/>
            <a:round/>
            <a:headEnd/>
            <a:tailEnd/>
          </a:ln>
        </p:spPr>
        <p:txBody>
          <a:bodyPr/>
          <a:lstStyle/>
          <a:p>
            <a:endParaRPr lang="sl-SI"/>
          </a:p>
        </p:txBody>
      </p:sp>
      <p:sp>
        <p:nvSpPr>
          <p:cNvPr id="224266" name="Freeform 10"/>
          <p:cNvSpPr>
            <a:spLocks/>
          </p:cNvSpPr>
          <p:nvPr/>
        </p:nvSpPr>
        <p:spPr bwMode="auto">
          <a:xfrm>
            <a:off x="1938338" y="2581275"/>
            <a:ext cx="88900" cy="263525"/>
          </a:xfrm>
          <a:custGeom>
            <a:avLst/>
            <a:gdLst/>
            <a:ahLst/>
            <a:cxnLst>
              <a:cxn ang="0">
                <a:pos x="83" y="185"/>
              </a:cxn>
              <a:cxn ang="0">
                <a:pos x="83" y="184"/>
              </a:cxn>
              <a:cxn ang="0">
                <a:pos x="81" y="188"/>
              </a:cxn>
              <a:cxn ang="0">
                <a:pos x="79" y="200"/>
              </a:cxn>
              <a:cxn ang="0">
                <a:pos x="75" y="217"/>
              </a:cxn>
              <a:cxn ang="0">
                <a:pos x="71" y="236"/>
              </a:cxn>
              <a:cxn ang="0">
                <a:pos x="65" y="257"/>
              </a:cxn>
              <a:cxn ang="0">
                <a:pos x="57" y="276"/>
              </a:cxn>
              <a:cxn ang="0">
                <a:pos x="50" y="293"/>
              </a:cxn>
              <a:cxn ang="0">
                <a:pos x="44" y="302"/>
              </a:cxn>
              <a:cxn ang="0">
                <a:pos x="45" y="303"/>
              </a:cxn>
              <a:cxn ang="0">
                <a:pos x="53" y="305"/>
              </a:cxn>
              <a:cxn ang="0">
                <a:pos x="48" y="297"/>
              </a:cxn>
              <a:cxn ang="0">
                <a:pos x="42" y="272"/>
              </a:cxn>
              <a:cxn ang="0">
                <a:pos x="37" y="232"/>
              </a:cxn>
              <a:cxn ang="0">
                <a:pos x="33" y="174"/>
              </a:cxn>
              <a:cxn ang="0">
                <a:pos x="31" y="98"/>
              </a:cxn>
              <a:cxn ang="0">
                <a:pos x="30" y="0"/>
              </a:cxn>
              <a:cxn ang="0">
                <a:pos x="0" y="0"/>
              </a:cxn>
              <a:cxn ang="0">
                <a:pos x="1" y="98"/>
              </a:cxn>
              <a:cxn ang="0">
                <a:pos x="3" y="176"/>
              </a:cxn>
              <a:cxn ang="0">
                <a:pos x="7" y="234"/>
              </a:cxn>
              <a:cxn ang="0">
                <a:pos x="13" y="277"/>
              </a:cxn>
              <a:cxn ang="0">
                <a:pos x="20" y="305"/>
              </a:cxn>
              <a:cxn ang="0">
                <a:pos x="30" y="324"/>
              </a:cxn>
              <a:cxn ang="0">
                <a:pos x="52" y="333"/>
              </a:cxn>
              <a:cxn ang="0">
                <a:pos x="68" y="321"/>
              </a:cxn>
              <a:cxn ang="0">
                <a:pos x="77" y="305"/>
              </a:cxn>
              <a:cxn ang="0">
                <a:pos x="85" y="286"/>
              </a:cxn>
              <a:cxn ang="0">
                <a:pos x="92" y="265"/>
              </a:cxn>
              <a:cxn ang="0">
                <a:pos x="98" y="244"/>
              </a:cxn>
              <a:cxn ang="0">
                <a:pos x="105" y="223"/>
              </a:cxn>
              <a:cxn ang="0">
                <a:pos x="109" y="206"/>
              </a:cxn>
              <a:cxn ang="0">
                <a:pos x="111" y="194"/>
              </a:cxn>
              <a:cxn ang="0">
                <a:pos x="112" y="190"/>
              </a:cxn>
              <a:cxn ang="0">
                <a:pos x="112" y="189"/>
              </a:cxn>
              <a:cxn ang="0">
                <a:pos x="83" y="185"/>
              </a:cxn>
            </a:cxnLst>
            <a:rect l="0" t="0" r="r" b="b"/>
            <a:pathLst>
              <a:path w="112" h="333">
                <a:moveTo>
                  <a:pt x="83" y="185"/>
                </a:moveTo>
                <a:lnTo>
                  <a:pt x="83" y="184"/>
                </a:lnTo>
                <a:lnTo>
                  <a:pt x="81" y="188"/>
                </a:lnTo>
                <a:lnTo>
                  <a:pt x="79" y="200"/>
                </a:lnTo>
                <a:lnTo>
                  <a:pt x="75" y="217"/>
                </a:lnTo>
                <a:lnTo>
                  <a:pt x="71" y="236"/>
                </a:lnTo>
                <a:lnTo>
                  <a:pt x="65" y="257"/>
                </a:lnTo>
                <a:lnTo>
                  <a:pt x="57" y="276"/>
                </a:lnTo>
                <a:lnTo>
                  <a:pt x="50" y="293"/>
                </a:lnTo>
                <a:lnTo>
                  <a:pt x="44" y="302"/>
                </a:lnTo>
                <a:lnTo>
                  <a:pt x="45" y="303"/>
                </a:lnTo>
                <a:lnTo>
                  <a:pt x="53" y="305"/>
                </a:lnTo>
                <a:lnTo>
                  <a:pt x="48" y="297"/>
                </a:lnTo>
                <a:lnTo>
                  <a:pt x="42" y="272"/>
                </a:lnTo>
                <a:lnTo>
                  <a:pt x="37" y="232"/>
                </a:lnTo>
                <a:lnTo>
                  <a:pt x="33" y="174"/>
                </a:lnTo>
                <a:lnTo>
                  <a:pt x="31" y="98"/>
                </a:lnTo>
                <a:lnTo>
                  <a:pt x="30" y="0"/>
                </a:lnTo>
                <a:lnTo>
                  <a:pt x="0" y="0"/>
                </a:lnTo>
                <a:lnTo>
                  <a:pt x="1" y="98"/>
                </a:lnTo>
                <a:lnTo>
                  <a:pt x="3" y="176"/>
                </a:lnTo>
                <a:lnTo>
                  <a:pt x="7" y="234"/>
                </a:lnTo>
                <a:lnTo>
                  <a:pt x="13" y="277"/>
                </a:lnTo>
                <a:lnTo>
                  <a:pt x="20" y="305"/>
                </a:lnTo>
                <a:lnTo>
                  <a:pt x="30" y="324"/>
                </a:lnTo>
                <a:lnTo>
                  <a:pt x="52" y="333"/>
                </a:lnTo>
                <a:lnTo>
                  <a:pt x="68" y="321"/>
                </a:lnTo>
                <a:lnTo>
                  <a:pt x="77" y="305"/>
                </a:lnTo>
                <a:lnTo>
                  <a:pt x="85" y="286"/>
                </a:lnTo>
                <a:lnTo>
                  <a:pt x="92" y="265"/>
                </a:lnTo>
                <a:lnTo>
                  <a:pt x="98" y="244"/>
                </a:lnTo>
                <a:lnTo>
                  <a:pt x="105" y="223"/>
                </a:lnTo>
                <a:lnTo>
                  <a:pt x="109" y="206"/>
                </a:lnTo>
                <a:lnTo>
                  <a:pt x="111" y="194"/>
                </a:lnTo>
                <a:lnTo>
                  <a:pt x="112" y="190"/>
                </a:lnTo>
                <a:lnTo>
                  <a:pt x="112" y="189"/>
                </a:lnTo>
                <a:lnTo>
                  <a:pt x="83" y="185"/>
                </a:lnTo>
                <a:close/>
              </a:path>
            </a:pathLst>
          </a:custGeom>
          <a:solidFill>
            <a:srgbClr val="FF0000"/>
          </a:solidFill>
          <a:ln w="9525">
            <a:noFill/>
            <a:round/>
            <a:headEnd/>
            <a:tailEnd/>
          </a:ln>
        </p:spPr>
        <p:txBody>
          <a:bodyPr/>
          <a:lstStyle/>
          <a:p>
            <a:endParaRPr lang="sl-SI"/>
          </a:p>
        </p:txBody>
      </p:sp>
      <p:sp>
        <p:nvSpPr>
          <p:cNvPr id="224267" name="Freeform 11"/>
          <p:cNvSpPr>
            <a:spLocks/>
          </p:cNvSpPr>
          <p:nvPr/>
        </p:nvSpPr>
        <p:spPr bwMode="auto">
          <a:xfrm>
            <a:off x="2003425" y="2643188"/>
            <a:ext cx="73025" cy="87312"/>
          </a:xfrm>
          <a:custGeom>
            <a:avLst/>
            <a:gdLst/>
            <a:ahLst/>
            <a:cxnLst>
              <a:cxn ang="0">
                <a:pos x="90" y="39"/>
              </a:cxn>
              <a:cxn ang="0">
                <a:pos x="91" y="40"/>
              </a:cxn>
              <a:cxn ang="0">
                <a:pos x="88" y="35"/>
              </a:cxn>
              <a:cxn ang="0">
                <a:pos x="83" y="25"/>
              </a:cxn>
              <a:cxn ang="0">
                <a:pos x="74" y="11"/>
              </a:cxn>
              <a:cxn ang="0">
                <a:pos x="58" y="0"/>
              </a:cxn>
              <a:cxn ang="0">
                <a:pos x="34" y="2"/>
              </a:cxn>
              <a:cxn ang="0">
                <a:pos x="20" y="21"/>
              </a:cxn>
              <a:cxn ang="0">
                <a:pos x="8" y="54"/>
              </a:cxn>
              <a:cxn ang="0">
                <a:pos x="0" y="106"/>
              </a:cxn>
              <a:cxn ang="0">
                <a:pos x="29" y="110"/>
              </a:cxn>
              <a:cxn ang="0">
                <a:pos x="38" y="60"/>
              </a:cxn>
              <a:cxn ang="0">
                <a:pos x="47" y="34"/>
              </a:cxn>
              <a:cxn ang="0">
                <a:pos x="51" y="28"/>
              </a:cxn>
              <a:cxn ang="0">
                <a:pos x="49" y="28"/>
              </a:cxn>
              <a:cxn ang="0">
                <a:pos x="52" y="32"/>
              </a:cxn>
              <a:cxn ang="0">
                <a:pos x="58" y="39"/>
              </a:cxn>
              <a:cxn ang="0">
                <a:pos x="61" y="48"/>
              </a:cxn>
              <a:cxn ang="0">
                <a:pos x="63" y="51"/>
              </a:cxn>
              <a:cxn ang="0">
                <a:pos x="64" y="52"/>
              </a:cxn>
              <a:cxn ang="0">
                <a:pos x="90" y="39"/>
              </a:cxn>
            </a:cxnLst>
            <a:rect l="0" t="0" r="r" b="b"/>
            <a:pathLst>
              <a:path w="91" h="110">
                <a:moveTo>
                  <a:pt x="90" y="39"/>
                </a:moveTo>
                <a:lnTo>
                  <a:pt x="91" y="40"/>
                </a:lnTo>
                <a:lnTo>
                  <a:pt x="88" y="35"/>
                </a:lnTo>
                <a:lnTo>
                  <a:pt x="83" y="25"/>
                </a:lnTo>
                <a:lnTo>
                  <a:pt x="74" y="11"/>
                </a:lnTo>
                <a:lnTo>
                  <a:pt x="58" y="0"/>
                </a:lnTo>
                <a:lnTo>
                  <a:pt x="34" y="2"/>
                </a:lnTo>
                <a:lnTo>
                  <a:pt x="20" y="21"/>
                </a:lnTo>
                <a:lnTo>
                  <a:pt x="8" y="54"/>
                </a:lnTo>
                <a:lnTo>
                  <a:pt x="0" y="106"/>
                </a:lnTo>
                <a:lnTo>
                  <a:pt x="29" y="110"/>
                </a:lnTo>
                <a:lnTo>
                  <a:pt x="38" y="60"/>
                </a:lnTo>
                <a:lnTo>
                  <a:pt x="47" y="34"/>
                </a:lnTo>
                <a:lnTo>
                  <a:pt x="51" y="28"/>
                </a:lnTo>
                <a:lnTo>
                  <a:pt x="49" y="28"/>
                </a:lnTo>
                <a:lnTo>
                  <a:pt x="52" y="32"/>
                </a:lnTo>
                <a:lnTo>
                  <a:pt x="58" y="39"/>
                </a:lnTo>
                <a:lnTo>
                  <a:pt x="61" y="48"/>
                </a:lnTo>
                <a:lnTo>
                  <a:pt x="63" y="51"/>
                </a:lnTo>
                <a:lnTo>
                  <a:pt x="64" y="52"/>
                </a:lnTo>
                <a:lnTo>
                  <a:pt x="90" y="39"/>
                </a:lnTo>
                <a:close/>
              </a:path>
            </a:pathLst>
          </a:custGeom>
          <a:solidFill>
            <a:srgbClr val="FF0000"/>
          </a:solidFill>
          <a:ln w="9525">
            <a:noFill/>
            <a:round/>
            <a:headEnd/>
            <a:tailEnd/>
          </a:ln>
        </p:spPr>
        <p:txBody>
          <a:bodyPr/>
          <a:lstStyle/>
          <a:p>
            <a:endParaRPr lang="sl-SI"/>
          </a:p>
        </p:txBody>
      </p:sp>
      <p:sp>
        <p:nvSpPr>
          <p:cNvPr id="224268" name="Freeform 12"/>
          <p:cNvSpPr>
            <a:spLocks/>
          </p:cNvSpPr>
          <p:nvPr/>
        </p:nvSpPr>
        <p:spPr bwMode="auto">
          <a:xfrm>
            <a:off x="2055813" y="2362200"/>
            <a:ext cx="153987" cy="344488"/>
          </a:xfrm>
          <a:custGeom>
            <a:avLst/>
            <a:gdLst/>
            <a:ahLst/>
            <a:cxnLst>
              <a:cxn ang="0">
                <a:pos x="166" y="0"/>
              </a:cxn>
              <a:cxn ang="0">
                <a:pos x="165" y="1"/>
              </a:cxn>
              <a:cxn ang="0">
                <a:pos x="164" y="6"/>
              </a:cxn>
              <a:cxn ang="0">
                <a:pos x="161" y="23"/>
              </a:cxn>
              <a:cxn ang="0">
                <a:pos x="156" y="48"/>
              </a:cxn>
              <a:cxn ang="0">
                <a:pos x="148" y="80"/>
              </a:cxn>
              <a:cxn ang="0">
                <a:pos x="139" y="118"/>
              </a:cxn>
              <a:cxn ang="0">
                <a:pos x="129" y="158"/>
              </a:cxn>
              <a:cxn ang="0">
                <a:pos x="118" y="200"/>
              </a:cxn>
              <a:cxn ang="0">
                <a:pos x="107" y="243"/>
              </a:cxn>
              <a:cxn ang="0">
                <a:pos x="93" y="286"/>
              </a:cxn>
              <a:cxn ang="0">
                <a:pos x="80" y="324"/>
              </a:cxn>
              <a:cxn ang="0">
                <a:pos x="66" y="356"/>
              </a:cxn>
              <a:cxn ang="0">
                <a:pos x="53" y="382"/>
              </a:cxn>
              <a:cxn ang="0">
                <a:pos x="41" y="398"/>
              </a:cxn>
              <a:cxn ang="0">
                <a:pos x="35" y="403"/>
              </a:cxn>
              <a:cxn ang="0">
                <a:pos x="34" y="403"/>
              </a:cxn>
              <a:cxn ang="0">
                <a:pos x="26" y="392"/>
              </a:cxn>
              <a:cxn ang="0">
                <a:pos x="0" y="405"/>
              </a:cxn>
              <a:cxn ang="0">
                <a:pos x="17" y="426"/>
              </a:cxn>
              <a:cxn ang="0">
                <a:pos x="41" y="432"/>
              </a:cxn>
              <a:cxn ang="0">
                <a:pos x="63" y="419"/>
              </a:cxn>
              <a:cxn ang="0">
                <a:pos x="79" y="397"/>
              </a:cxn>
              <a:cxn ang="0">
                <a:pos x="93" y="369"/>
              </a:cxn>
              <a:cxn ang="0">
                <a:pos x="107" y="334"/>
              </a:cxn>
              <a:cxn ang="0">
                <a:pos x="121" y="294"/>
              </a:cxn>
              <a:cxn ang="0">
                <a:pos x="135" y="252"/>
              </a:cxn>
              <a:cxn ang="0">
                <a:pos x="147" y="209"/>
              </a:cxn>
              <a:cxn ang="0">
                <a:pos x="159" y="164"/>
              </a:cxn>
              <a:cxn ang="0">
                <a:pos x="169" y="124"/>
              </a:cxn>
              <a:cxn ang="0">
                <a:pos x="178" y="86"/>
              </a:cxn>
              <a:cxn ang="0">
                <a:pos x="185" y="55"/>
              </a:cxn>
              <a:cxn ang="0">
                <a:pos x="191" y="29"/>
              </a:cxn>
              <a:cxn ang="0">
                <a:pos x="194" y="12"/>
              </a:cxn>
              <a:cxn ang="0">
                <a:pos x="195" y="7"/>
              </a:cxn>
              <a:cxn ang="0">
                <a:pos x="194" y="8"/>
              </a:cxn>
              <a:cxn ang="0">
                <a:pos x="166" y="0"/>
              </a:cxn>
            </a:cxnLst>
            <a:rect l="0" t="0" r="r" b="b"/>
            <a:pathLst>
              <a:path w="195" h="432">
                <a:moveTo>
                  <a:pt x="166" y="0"/>
                </a:moveTo>
                <a:lnTo>
                  <a:pt x="165" y="1"/>
                </a:lnTo>
                <a:lnTo>
                  <a:pt x="164" y="6"/>
                </a:lnTo>
                <a:lnTo>
                  <a:pt x="161" y="23"/>
                </a:lnTo>
                <a:lnTo>
                  <a:pt x="156" y="48"/>
                </a:lnTo>
                <a:lnTo>
                  <a:pt x="148" y="80"/>
                </a:lnTo>
                <a:lnTo>
                  <a:pt x="139" y="118"/>
                </a:lnTo>
                <a:lnTo>
                  <a:pt x="129" y="158"/>
                </a:lnTo>
                <a:lnTo>
                  <a:pt x="118" y="200"/>
                </a:lnTo>
                <a:lnTo>
                  <a:pt x="107" y="243"/>
                </a:lnTo>
                <a:lnTo>
                  <a:pt x="93" y="286"/>
                </a:lnTo>
                <a:lnTo>
                  <a:pt x="80" y="324"/>
                </a:lnTo>
                <a:lnTo>
                  <a:pt x="66" y="356"/>
                </a:lnTo>
                <a:lnTo>
                  <a:pt x="53" y="382"/>
                </a:lnTo>
                <a:lnTo>
                  <a:pt x="41" y="398"/>
                </a:lnTo>
                <a:lnTo>
                  <a:pt x="35" y="403"/>
                </a:lnTo>
                <a:lnTo>
                  <a:pt x="34" y="403"/>
                </a:lnTo>
                <a:lnTo>
                  <a:pt x="26" y="392"/>
                </a:lnTo>
                <a:lnTo>
                  <a:pt x="0" y="405"/>
                </a:lnTo>
                <a:lnTo>
                  <a:pt x="17" y="426"/>
                </a:lnTo>
                <a:lnTo>
                  <a:pt x="41" y="432"/>
                </a:lnTo>
                <a:lnTo>
                  <a:pt x="63" y="419"/>
                </a:lnTo>
                <a:lnTo>
                  <a:pt x="79" y="397"/>
                </a:lnTo>
                <a:lnTo>
                  <a:pt x="93" y="369"/>
                </a:lnTo>
                <a:lnTo>
                  <a:pt x="107" y="334"/>
                </a:lnTo>
                <a:lnTo>
                  <a:pt x="121" y="294"/>
                </a:lnTo>
                <a:lnTo>
                  <a:pt x="135" y="252"/>
                </a:lnTo>
                <a:lnTo>
                  <a:pt x="147" y="209"/>
                </a:lnTo>
                <a:lnTo>
                  <a:pt x="159" y="164"/>
                </a:lnTo>
                <a:lnTo>
                  <a:pt x="169" y="124"/>
                </a:lnTo>
                <a:lnTo>
                  <a:pt x="178" y="86"/>
                </a:lnTo>
                <a:lnTo>
                  <a:pt x="185" y="55"/>
                </a:lnTo>
                <a:lnTo>
                  <a:pt x="191" y="29"/>
                </a:lnTo>
                <a:lnTo>
                  <a:pt x="194" y="12"/>
                </a:lnTo>
                <a:lnTo>
                  <a:pt x="195" y="7"/>
                </a:lnTo>
                <a:lnTo>
                  <a:pt x="194" y="8"/>
                </a:lnTo>
                <a:lnTo>
                  <a:pt x="166" y="0"/>
                </a:lnTo>
                <a:close/>
              </a:path>
            </a:pathLst>
          </a:custGeom>
          <a:solidFill>
            <a:srgbClr val="FF0000"/>
          </a:solidFill>
          <a:ln w="9525">
            <a:noFill/>
            <a:round/>
            <a:headEnd/>
            <a:tailEnd/>
          </a:ln>
        </p:spPr>
        <p:txBody>
          <a:bodyPr/>
          <a:lstStyle/>
          <a:p>
            <a:endParaRPr lang="sl-SI"/>
          </a:p>
        </p:txBody>
      </p:sp>
      <p:sp>
        <p:nvSpPr>
          <p:cNvPr id="224269" name="Freeform 13"/>
          <p:cNvSpPr>
            <a:spLocks/>
          </p:cNvSpPr>
          <p:nvPr/>
        </p:nvSpPr>
        <p:spPr bwMode="auto">
          <a:xfrm>
            <a:off x="2187575" y="2181225"/>
            <a:ext cx="71438" cy="188913"/>
          </a:xfrm>
          <a:custGeom>
            <a:avLst/>
            <a:gdLst/>
            <a:ahLst/>
            <a:cxnLst>
              <a:cxn ang="0">
                <a:pos x="62" y="1"/>
              </a:cxn>
              <a:cxn ang="0">
                <a:pos x="62" y="0"/>
              </a:cxn>
              <a:cxn ang="0">
                <a:pos x="62" y="1"/>
              </a:cxn>
              <a:cxn ang="0">
                <a:pos x="61" y="4"/>
              </a:cxn>
              <a:cxn ang="0">
                <a:pos x="60" y="10"/>
              </a:cxn>
              <a:cxn ang="0">
                <a:pos x="58" y="18"/>
              </a:cxn>
              <a:cxn ang="0">
                <a:pos x="55" y="28"/>
              </a:cxn>
              <a:cxn ang="0">
                <a:pos x="53" y="40"/>
              </a:cxn>
              <a:cxn ang="0">
                <a:pos x="50" y="51"/>
              </a:cxn>
              <a:cxn ang="0">
                <a:pos x="46" y="66"/>
              </a:cxn>
              <a:cxn ang="0">
                <a:pos x="42" y="84"/>
              </a:cxn>
              <a:cxn ang="0">
                <a:pos x="37" y="100"/>
              </a:cxn>
              <a:cxn ang="0">
                <a:pos x="32" y="119"/>
              </a:cxn>
              <a:cxn ang="0">
                <a:pos x="28" y="139"/>
              </a:cxn>
              <a:cxn ang="0">
                <a:pos x="22" y="160"/>
              </a:cxn>
              <a:cxn ang="0">
                <a:pos x="15" y="182"/>
              </a:cxn>
              <a:cxn ang="0">
                <a:pos x="8" y="204"/>
              </a:cxn>
              <a:cxn ang="0">
                <a:pos x="0" y="228"/>
              </a:cxn>
              <a:cxn ang="0">
                <a:pos x="28" y="236"/>
              </a:cxn>
              <a:cxn ang="0">
                <a:pos x="35" y="213"/>
              </a:cxn>
              <a:cxn ang="0">
                <a:pos x="43" y="191"/>
              </a:cxn>
              <a:cxn ang="0">
                <a:pos x="49" y="168"/>
              </a:cxn>
              <a:cxn ang="0">
                <a:pos x="55" y="147"/>
              </a:cxn>
              <a:cxn ang="0">
                <a:pos x="62" y="127"/>
              </a:cxn>
              <a:cxn ang="0">
                <a:pos x="67" y="108"/>
              </a:cxn>
              <a:cxn ang="0">
                <a:pos x="71" y="90"/>
              </a:cxn>
              <a:cxn ang="0">
                <a:pos x="76" y="75"/>
              </a:cxn>
              <a:cxn ang="0">
                <a:pos x="80" y="60"/>
              </a:cxn>
              <a:cxn ang="0">
                <a:pos x="83" y="46"/>
              </a:cxn>
              <a:cxn ang="0">
                <a:pos x="85" y="34"/>
              </a:cxn>
              <a:cxn ang="0">
                <a:pos x="87" y="24"/>
              </a:cxn>
              <a:cxn ang="0">
                <a:pos x="89" y="16"/>
              </a:cxn>
              <a:cxn ang="0">
                <a:pos x="90" y="10"/>
              </a:cxn>
              <a:cxn ang="0">
                <a:pos x="91" y="7"/>
              </a:cxn>
              <a:cxn ang="0">
                <a:pos x="91" y="6"/>
              </a:cxn>
              <a:cxn ang="0">
                <a:pos x="91" y="5"/>
              </a:cxn>
              <a:cxn ang="0">
                <a:pos x="62" y="1"/>
              </a:cxn>
            </a:cxnLst>
            <a:rect l="0" t="0" r="r" b="b"/>
            <a:pathLst>
              <a:path w="91" h="236">
                <a:moveTo>
                  <a:pt x="62" y="1"/>
                </a:moveTo>
                <a:lnTo>
                  <a:pt x="62" y="0"/>
                </a:lnTo>
                <a:lnTo>
                  <a:pt x="62" y="1"/>
                </a:lnTo>
                <a:lnTo>
                  <a:pt x="61" y="4"/>
                </a:lnTo>
                <a:lnTo>
                  <a:pt x="60" y="10"/>
                </a:lnTo>
                <a:lnTo>
                  <a:pt x="58" y="18"/>
                </a:lnTo>
                <a:lnTo>
                  <a:pt x="55" y="28"/>
                </a:lnTo>
                <a:lnTo>
                  <a:pt x="53" y="40"/>
                </a:lnTo>
                <a:lnTo>
                  <a:pt x="50" y="51"/>
                </a:lnTo>
                <a:lnTo>
                  <a:pt x="46" y="66"/>
                </a:lnTo>
                <a:lnTo>
                  <a:pt x="42" y="84"/>
                </a:lnTo>
                <a:lnTo>
                  <a:pt x="37" y="100"/>
                </a:lnTo>
                <a:lnTo>
                  <a:pt x="32" y="119"/>
                </a:lnTo>
                <a:lnTo>
                  <a:pt x="28" y="139"/>
                </a:lnTo>
                <a:lnTo>
                  <a:pt x="22" y="160"/>
                </a:lnTo>
                <a:lnTo>
                  <a:pt x="15" y="182"/>
                </a:lnTo>
                <a:lnTo>
                  <a:pt x="8" y="204"/>
                </a:lnTo>
                <a:lnTo>
                  <a:pt x="0" y="228"/>
                </a:lnTo>
                <a:lnTo>
                  <a:pt x="28" y="236"/>
                </a:lnTo>
                <a:lnTo>
                  <a:pt x="35" y="213"/>
                </a:lnTo>
                <a:lnTo>
                  <a:pt x="43" y="191"/>
                </a:lnTo>
                <a:lnTo>
                  <a:pt x="49" y="168"/>
                </a:lnTo>
                <a:lnTo>
                  <a:pt x="55" y="147"/>
                </a:lnTo>
                <a:lnTo>
                  <a:pt x="62" y="127"/>
                </a:lnTo>
                <a:lnTo>
                  <a:pt x="67" y="108"/>
                </a:lnTo>
                <a:lnTo>
                  <a:pt x="71" y="90"/>
                </a:lnTo>
                <a:lnTo>
                  <a:pt x="76" y="75"/>
                </a:lnTo>
                <a:lnTo>
                  <a:pt x="80" y="60"/>
                </a:lnTo>
                <a:lnTo>
                  <a:pt x="83" y="46"/>
                </a:lnTo>
                <a:lnTo>
                  <a:pt x="85" y="34"/>
                </a:lnTo>
                <a:lnTo>
                  <a:pt x="87" y="24"/>
                </a:lnTo>
                <a:lnTo>
                  <a:pt x="89" y="16"/>
                </a:lnTo>
                <a:lnTo>
                  <a:pt x="90" y="10"/>
                </a:lnTo>
                <a:lnTo>
                  <a:pt x="91" y="7"/>
                </a:lnTo>
                <a:lnTo>
                  <a:pt x="91" y="6"/>
                </a:lnTo>
                <a:lnTo>
                  <a:pt x="91" y="5"/>
                </a:lnTo>
                <a:lnTo>
                  <a:pt x="62" y="1"/>
                </a:lnTo>
                <a:close/>
              </a:path>
            </a:pathLst>
          </a:custGeom>
          <a:solidFill>
            <a:srgbClr val="FF0000"/>
          </a:solidFill>
          <a:ln w="9525">
            <a:noFill/>
            <a:round/>
            <a:headEnd/>
            <a:tailEnd/>
          </a:ln>
        </p:spPr>
        <p:txBody>
          <a:bodyPr/>
          <a:lstStyle/>
          <a:p>
            <a:endParaRPr lang="sl-SI"/>
          </a:p>
        </p:txBody>
      </p:sp>
      <p:sp>
        <p:nvSpPr>
          <p:cNvPr id="224270" name="Freeform 14"/>
          <p:cNvSpPr>
            <a:spLocks/>
          </p:cNvSpPr>
          <p:nvPr/>
        </p:nvSpPr>
        <p:spPr bwMode="auto">
          <a:xfrm>
            <a:off x="2235200" y="2036763"/>
            <a:ext cx="90488" cy="428625"/>
          </a:xfrm>
          <a:custGeom>
            <a:avLst/>
            <a:gdLst/>
            <a:ahLst/>
            <a:cxnLst>
              <a:cxn ang="0">
                <a:pos x="113" y="539"/>
              </a:cxn>
              <a:cxn ang="0">
                <a:pos x="113" y="530"/>
              </a:cxn>
              <a:cxn ang="0">
                <a:pos x="113" y="502"/>
              </a:cxn>
              <a:cxn ang="0">
                <a:pos x="112" y="460"/>
              </a:cxn>
              <a:cxn ang="0">
                <a:pos x="112" y="408"/>
              </a:cxn>
              <a:cxn ang="0">
                <a:pos x="111" y="348"/>
              </a:cxn>
              <a:cxn ang="0">
                <a:pos x="109" y="285"/>
              </a:cxn>
              <a:cxn ang="0">
                <a:pos x="106" y="220"/>
              </a:cxn>
              <a:cxn ang="0">
                <a:pos x="103" y="158"/>
              </a:cxn>
              <a:cxn ang="0">
                <a:pos x="98" y="104"/>
              </a:cxn>
              <a:cxn ang="0">
                <a:pos x="93" y="58"/>
              </a:cxn>
              <a:cxn ang="0">
                <a:pos x="85" y="24"/>
              </a:cxn>
              <a:cxn ang="0">
                <a:pos x="71" y="0"/>
              </a:cxn>
              <a:cxn ang="0">
                <a:pos x="41" y="11"/>
              </a:cxn>
              <a:cxn ang="0">
                <a:pos x="28" y="41"/>
              </a:cxn>
              <a:cxn ang="0">
                <a:pos x="15" y="97"/>
              </a:cxn>
              <a:cxn ang="0">
                <a:pos x="0" y="184"/>
              </a:cxn>
              <a:cxn ang="0">
                <a:pos x="37" y="141"/>
              </a:cxn>
              <a:cxn ang="0">
                <a:pos x="51" y="73"/>
              </a:cxn>
              <a:cxn ang="0">
                <a:pos x="62" y="34"/>
              </a:cxn>
              <a:cxn ang="0">
                <a:pos x="65" y="25"/>
              </a:cxn>
              <a:cxn ang="0">
                <a:pos x="54" y="24"/>
              </a:cxn>
              <a:cxn ang="0">
                <a:pos x="60" y="45"/>
              </a:cxn>
              <a:cxn ang="0">
                <a:pos x="65" y="83"/>
              </a:cxn>
              <a:cxn ang="0">
                <a:pos x="71" y="133"/>
              </a:cxn>
              <a:cxn ang="0">
                <a:pos x="75" y="191"/>
              </a:cxn>
              <a:cxn ang="0">
                <a:pos x="78" y="254"/>
              </a:cxn>
              <a:cxn ang="0">
                <a:pos x="80" y="317"/>
              </a:cxn>
              <a:cxn ang="0">
                <a:pos x="81" y="379"/>
              </a:cxn>
              <a:cxn ang="0">
                <a:pos x="82" y="436"/>
              </a:cxn>
              <a:cxn ang="0">
                <a:pos x="83" y="482"/>
              </a:cxn>
              <a:cxn ang="0">
                <a:pos x="83" y="517"/>
              </a:cxn>
              <a:cxn ang="0">
                <a:pos x="83" y="537"/>
              </a:cxn>
              <a:cxn ang="0">
                <a:pos x="83" y="539"/>
              </a:cxn>
            </a:cxnLst>
            <a:rect l="0" t="0" r="r" b="b"/>
            <a:pathLst>
              <a:path w="113" h="539">
                <a:moveTo>
                  <a:pt x="113" y="539"/>
                </a:moveTo>
                <a:lnTo>
                  <a:pt x="113" y="539"/>
                </a:lnTo>
                <a:lnTo>
                  <a:pt x="113" y="537"/>
                </a:lnTo>
                <a:lnTo>
                  <a:pt x="113" y="530"/>
                </a:lnTo>
                <a:lnTo>
                  <a:pt x="113" y="517"/>
                </a:lnTo>
                <a:lnTo>
                  <a:pt x="113" y="502"/>
                </a:lnTo>
                <a:lnTo>
                  <a:pt x="113" y="482"/>
                </a:lnTo>
                <a:lnTo>
                  <a:pt x="112" y="460"/>
                </a:lnTo>
                <a:lnTo>
                  <a:pt x="112" y="436"/>
                </a:lnTo>
                <a:lnTo>
                  <a:pt x="112" y="408"/>
                </a:lnTo>
                <a:lnTo>
                  <a:pt x="111" y="379"/>
                </a:lnTo>
                <a:lnTo>
                  <a:pt x="111" y="348"/>
                </a:lnTo>
                <a:lnTo>
                  <a:pt x="110" y="317"/>
                </a:lnTo>
                <a:lnTo>
                  <a:pt x="109" y="285"/>
                </a:lnTo>
                <a:lnTo>
                  <a:pt x="108" y="252"/>
                </a:lnTo>
                <a:lnTo>
                  <a:pt x="106" y="220"/>
                </a:lnTo>
                <a:lnTo>
                  <a:pt x="105" y="189"/>
                </a:lnTo>
                <a:lnTo>
                  <a:pt x="103" y="158"/>
                </a:lnTo>
                <a:lnTo>
                  <a:pt x="100" y="131"/>
                </a:lnTo>
                <a:lnTo>
                  <a:pt x="98" y="104"/>
                </a:lnTo>
                <a:lnTo>
                  <a:pt x="95" y="79"/>
                </a:lnTo>
                <a:lnTo>
                  <a:pt x="93" y="58"/>
                </a:lnTo>
                <a:lnTo>
                  <a:pt x="90" y="39"/>
                </a:lnTo>
                <a:lnTo>
                  <a:pt x="85" y="24"/>
                </a:lnTo>
                <a:lnTo>
                  <a:pt x="81" y="12"/>
                </a:lnTo>
                <a:lnTo>
                  <a:pt x="71" y="0"/>
                </a:lnTo>
                <a:lnTo>
                  <a:pt x="51" y="0"/>
                </a:lnTo>
                <a:lnTo>
                  <a:pt x="41" y="11"/>
                </a:lnTo>
                <a:lnTo>
                  <a:pt x="35" y="23"/>
                </a:lnTo>
                <a:lnTo>
                  <a:pt x="28" y="41"/>
                </a:lnTo>
                <a:lnTo>
                  <a:pt x="21" y="66"/>
                </a:lnTo>
                <a:lnTo>
                  <a:pt x="15" y="97"/>
                </a:lnTo>
                <a:lnTo>
                  <a:pt x="7" y="137"/>
                </a:lnTo>
                <a:lnTo>
                  <a:pt x="0" y="184"/>
                </a:lnTo>
                <a:lnTo>
                  <a:pt x="29" y="188"/>
                </a:lnTo>
                <a:lnTo>
                  <a:pt x="37" y="141"/>
                </a:lnTo>
                <a:lnTo>
                  <a:pt x="44" y="103"/>
                </a:lnTo>
                <a:lnTo>
                  <a:pt x="51" y="73"/>
                </a:lnTo>
                <a:lnTo>
                  <a:pt x="56" y="50"/>
                </a:lnTo>
                <a:lnTo>
                  <a:pt x="62" y="34"/>
                </a:lnTo>
                <a:lnTo>
                  <a:pt x="67" y="25"/>
                </a:lnTo>
                <a:lnTo>
                  <a:pt x="65" y="25"/>
                </a:lnTo>
                <a:lnTo>
                  <a:pt x="56" y="25"/>
                </a:lnTo>
                <a:lnTo>
                  <a:pt x="54" y="24"/>
                </a:lnTo>
                <a:lnTo>
                  <a:pt x="57" y="33"/>
                </a:lnTo>
                <a:lnTo>
                  <a:pt x="60" y="45"/>
                </a:lnTo>
                <a:lnTo>
                  <a:pt x="63" y="62"/>
                </a:lnTo>
                <a:lnTo>
                  <a:pt x="65" y="83"/>
                </a:lnTo>
                <a:lnTo>
                  <a:pt x="69" y="107"/>
                </a:lnTo>
                <a:lnTo>
                  <a:pt x="71" y="133"/>
                </a:lnTo>
                <a:lnTo>
                  <a:pt x="73" y="160"/>
                </a:lnTo>
                <a:lnTo>
                  <a:pt x="75" y="191"/>
                </a:lnTo>
                <a:lnTo>
                  <a:pt x="76" y="222"/>
                </a:lnTo>
                <a:lnTo>
                  <a:pt x="78" y="254"/>
                </a:lnTo>
                <a:lnTo>
                  <a:pt x="79" y="285"/>
                </a:lnTo>
                <a:lnTo>
                  <a:pt x="80" y="317"/>
                </a:lnTo>
                <a:lnTo>
                  <a:pt x="81" y="348"/>
                </a:lnTo>
                <a:lnTo>
                  <a:pt x="81" y="379"/>
                </a:lnTo>
                <a:lnTo>
                  <a:pt x="82" y="408"/>
                </a:lnTo>
                <a:lnTo>
                  <a:pt x="82" y="436"/>
                </a:lnTo>
                <a:lnTo>
                  <a:pt x="82" y="460"/>
                </a:lnTo>
                <a:lnTo>
                  <a:pt x="83" y="482"/>
                </a:lnTo>
                <a:lnTo>
                  <a:pt x="83" y="502"/>
                </a:lnTo>
                <a:lnTo>
                  <a:pt x="83" y="517"/>
                </a:lnTo>
                <a:lnTo>
                  <a:pt x="83" y="530"/>
                </a:lnTo>
                <a:lnTo>
                  <a:pt x="83" y="537"/>
                </a:lnTo>
                <a:lnTo>
                  <a:pt x="83" y="539"/>
                </a:lnTo>
                <a:lnTo>
                  <a:pt x="83" y="539"/>
                </a:lnTo>
                <a:lnTo>
                  <a:pt x="113" y="539"/>
                </a:lnTo>
                <a:close/>
              </a:path>
            </a:pathLst>
          </a:custGeom>
          <a:solidFill>
            <a:srgbClr val="FF0000"/>
          </a:solidFill>
          <a:ln w="9525">
            <a:noFill/>
            <a:round/>
            <a:headEnd/>
            <a:tailEnd/>
          </a:ln>
        </p:spPr>
        <p:txBody>
          <a:bodyPr/>
          <a:lstStyle/>
          <a:p>
            <a:endParaRPr lang="sl-SI"/>
          </a:p>
        </p:txBody>
      </p:sp>
      <p:sp>
        <p:nvSpPr>
          <p:cNvPr id="224271" name="Freeform 15"/>
          <p:cNvSpPr>
            <a:spLocks/>
          </p:cNvSpPr>
          <p:nvPr/>
        </p:nvSpPr>
        <p:spPr bwMode="auto">
          <a:xfrm>
            <a:off x="2301875" y="2465388"/>
            <a:ext cx="88900" cy="241300"/>
          </a:xfrm>
          <a:custGeom>
            <a:avLst/>
            <a:gdLst/>
            <a:ahLst/>
            <a:cxnLst>
              <a:cxn ang="0">
                <a:pos x="84" y="161"/>
              </a:cxn>
              <a:cxn ang="0">
                <a:pos x="83" y="164"/>
              </a:cxn>
              <a:cxn ang="0">
                <a:pos x="82" y="167"/>
              </a:cxn>
              <a:cxn ang="0">
                <a:pos x="80" y="178"/>
              </a:cxn>
              <a:cxn ang="0">
                <a:pos x="77" y="194"/>
              </a:cxn>
              <a:cxn ang="0">
                <a:pos x="73" y="213"/>
              </a:cxn>
              <a:cxn ang="0">
                <a:pos x="68" y="233"/>
              </a:cxn>
              <a:cxn ang="0">
                <a:pos x="63" y="251"/>
              </a:cxn>
              <a:cxn ang="0">
                <a:pos x="57" y="269"/>
              </a:cxn>
              <a:cxn ang="0">
                <a:pos x="52" y="277"/>
              </a:cxn>
              <a:cxn ang="0">
                <a:pos x="52" y="278"/>
              </a:cxn>
              <a:cxn ang="0">
                <a:pos x="61" y="280"/>
              </a:cxn>
              <a:cxn ang="0">
                <a:pos x="58" y="273"/>
              </a:cxn>
              <a:cxn ang="0">
                <a:pos x="51" y="252"/>
              </a:cxn>
              <a:cxn ang="0">
                <a:pos x="45" y="215"/>
              </a:cxn>
              <a:cxn ang="0">
                <a:pos x="40" y="162"/>
              </a:cxn>
              <a:cxn ang="0">
                <a:pos x="34" y="90"/>
              </a:cxn>
              <a:cxn ang="0">
                <a:pos x="30" y="0"/>
              </a:cxn>
              <a:cxn ang="0">
                <a:pos x="0" y="0"/>
              </a:cxn>
              <a:cxn ang="0">
                <a:pos x="5" y="92"/>
              </a:cxn>
              <a:cxn ang="0">
                <a:pos x="10" y="164"/>
              </a:cxn>
              <a:cxn ang="0">
                <a:pos x="15" y="219"/>
              </a:cxn>
              <a:cxn ang="0">
                <a:pos x="22" y="258"/>
              </a:cxn>
              <a:cxn ang="0">
                <a:pos x="30" y="283"/>
              </a:cxn>
              <a:cxn ang="0">
                <a:pos x="40" y="301"/>
              </a:cxn>
              <a:cxn ang="0">
                <a:pos x="63" y="305"/>
              </a:cxn>
              <a:cxn ang="0">
                <a:pos x="76" y="294"/>
              </a:cxn>
              <a:cxn ang="0">
                <a:pos x="84" y="279"/>
              </a:cxn>
              <a:cxn ang="0">
                <a:pos x="91" y="261"/>
              </a:cxn>
              <a:cxn ang="0">
                <a:pos x="98" y="241"/>
              </a:cxn>
              <a:cxn ang="0">
                <a:pos x="102" y="219"/>
              </a:cxn>
              <a:cxn ang="0">
                <a:pos x="106" y="200"/>
              </a:cxn>
              <a:cxn ang="0">
                <a:pos x="110" y="184"/>
              </a:cxn>
              <a:cxn ang="0">
                <a:pos x="112" y="174"/>
              </a:cxn>
              <a:cxn ang="0">
                <a:pos x="113" y="168"/>
              </a:cxn>
              <a:cxn ang="0">
                <a:pos x="112" y="171"/>
              </a:cxn>
              <a:cxn ang="0">
                <a:pos x="84" y="161"/>
              </a:cxn>
            </a:cxnLst>
            <a:rect l="0" t="0" r="r" b="b"/>
            <a:pathLst>
              <a:path w="113" h="305">
                <a:moveTo>
                  <a:pt x="84" y="161"/>
                </a:moveTo>
                <a:lnTo>
                  <a:pt x="83" y="164"/>
                </a:lnTo>
                <a:lnTo>
                  <a:pt x="82" y="167"/>
                </a:lnTo>
                <a:lnTo>
                  <a:pt x="80" y="178"/>
                </a:lnTo>
                <a:lnTo>
                  <a:pt x="77" y="194"/>
                </a:lnTo>
                <a:lnTo>
                  <a:pt x="73" y="213"/>
                </a:lnTo>
                <a:lnTo>
                  <a:pt x="68" y="233"/>
                </a:lnTo>
                <a:lnTo>
                  <a:pt x="63" y="251"/>
                </a:lnTo>
                <a:lnTo>
                  <a:pt x="57" y="269"/>
                </a:lnTo>
                <a:lnTo>
                  <a:pt x="52" y="277"/>
                </a:lnTo>
                <a:lnTo>
                  <a:pt x="52" y="278"/>
                </a:lnTo>
                <a:lnTo>
                  <a:pt x="61" y="280"/>
                </a:lnTo>
                <a:lnTo>
                  <a:pt x="58" y="273"/>
                </a:lnTo>
                <a:lnTo>
                  <a:pt x="51" y="252"/>
                </a:lnTo>
                <a:lnTo>
                  <a:pt x="45" y="215"/>
                </a:lnTo>
                <a:lnTo>
                  <a:pt x="40" y="162"/>
                </a:lnTo>
                <a:lnTo>
                  <a:pt x="34" y="90"/>
                </a:lnTo>
                <a:lnTo>
                  <a:pt x="30" y="0"/>
                </a:lnTo>
                <a:lnTo>
                  <a:pt x="0" y="0"/>
                </a:lnTo>
                <a:lnTo>
                  <a:pt x="5" y="92"/>
                </a:lnTo>
                <a:lnTo>
                  <a:pt x="10" y="164"/>
                </a:lnTo>
                <a:lnTo>
                  <a:pt x="15" y="219"/>
                </a:lnTo>
                <a:lnTo>
                  <a:pt x="22" y="258"/>
                </a:lnTo>
                <a:lnTo>
                  <a:pt x="30" y="283"/>
                </a:lnTo>
                <a:lnTo>
                  <a:pt x="40" y="301"/>
                </a:lnTo>
                <a:lnTo>
                  <a:pt x="63" y="305"/>
                </a:lnTo>
                <a:lnTo>
                  <a:pt x="76" y="294"/>
                </a:lnTo>
                <a:lnTo>
                  <a:pt x="84" y="279"/>
                </a:lnTo>
                <a:lnTo>
                  <a:pt x="91" y="261"/>
                </a:lnTo>
                <a:lnTo>
                  <a:pt x="98" y="241"/>
                </a:lnTo>
                <a:lnTo>
                  <a:pt x="102" y="219"/>
                </a:lnTo>
                <a:lnTo>
                  <a:pt x="106" y="200"/>
                </a:lnTo>
                <a:lnTo>
                  <a:pt x="110" y="184"/>
                </a:lnTo>
                <a:lnTo>
                  <a:pt x="112" y="174"/>
                </a:lnTo>
                <a:lnTo>
                  <a:pt x="113" y="168"/>
                </a:lnTo>
                <a:lnTo>
                  <a:pt x="112" y="171"/>
                </a:lnTo>
                <a:lnTo>
                  <a:pt x="84" y="161"/>
                </a:lnTo>
                <a:close/>
              </a:path>
            </a:pathLst>
          </a:custGeom>
          <a:solidFill>
            <a:srgbClr val="FF0000"/>
          </a:solidFill>
          <a:ln w="9525">
            <a:noFill/>
            <a:round/>
            <a:headEnd/>
            <a:tailEnd/>
          </a:ln>
        </p:spPr>
        <p:txBody>
          <a:bodyPr/>
          <a:lstStyle/>
          <a:p>
            <a:endParaRPr lang="sl-SI"/>
          </a:p>
        </p:txBody>
      </p:sp>
      <p:sp>
        <p:nvSpPr>
          <p:cNvPr id="224272" name="Freeform 16"/>
          <p:cNvSpPr>
            <a:spLocks/>
          </p:cNvSpPr>
          <p:nvPr/>
        </p:nvSpPr>
        <p:spPr bwMode="auto">
          <a:xfrm>
            <a:off x="2368550" y="2505075"/>
            <a:ext cx="106363" cy="95250"/>
          </a:xfrm>
          <a:custGeom>
            <a:avLst/>
            <a:gdLst/>
            <a:ahLst/>
            <a:cxnLst>
              <a:cxn ang="0">
                <a:pos x="134" y="115"/>
              </a:cxn>
              <a:cxn ang="0">
                <a:pos x="134" y="112"/>
              </a:cxn>
              <a:cxn ang="0">
                <a:pos x="133" y="105"/>
              </a:cxn>
              <a:cxn ang="0">
                <a:pos x="131" y="94"/>
              </a:cxn>
              <a:cxn ang="0">
                <a:pos x="129" y="81"/>
              </a:cxn>
              <a:cxn ang="0">
                <a:pos x="126" y="67"/>
              </a:cxn>
              <a:cxn ang="0">
                <a:pos x="122" y="52"/>
              </a:cxn>
              <a:cxn ang="0">
                <a:pos x="117" y="37"/>
              </a:cxn>
              <a:cxn ang="0">
                <a:pos x="110" y="23"/>
              </a:cxn>
              <a:cxn ang="0">
                <a:pos x="102" y="11"/>
              </a:cxn>
              <a:cxn ang="0">
                <a:pos x="89" y="2"/>
              </a:cxn>
              <a:cxn ang="0">
                <a:pos x="72" y="0"/>
              </a:cxn>
              <a:cxn ang="0">
                <a:pos x="56" y="8"/>
              </a:cxn>
              <a:cxn ang="0">
                <a:pos x="43" y="23"/>
              </a:cxn>
              <a:cxn ang="0">
                <a:pos x="30" y="43"/>
              </a:cxn>
              <a:cxn ang="0">
                <a:pos x="15" y="72"/>
              </a:cxn>
              <a:cxn ang="0">
                <a:pos x="0" y="111"/>
              </a:cxn>
              <a:cxn ang="0">
                <a:pos x="28" y="121"/>
              </a:cxn>
              <a:cxn ang="0">
                <a:pos x="43" y="84"/>
              </a:cxn>
              <a:cxn ang="0">
                <a:pos x="55" y="58"/>
              </a:cxn>
              <a:cxn ang="0">
                <a:pos x="66" y="40"/>
              </a:cxn>
              <a:cxn ang="0">
                <a:pos x="75" y="32"/>
              </a:cxn>
              <a:cxn ang="0">
                <a:pos x="79" y="30"/>
              </a:cxn>
              <a:cxn ang="0">
                <a:pos x="79" y="30"/>
              </a:cxn>
              <a:cxn ang="0">
                <a:pos x="81" y="32"/>
              </a:cxn>
              <a:cxn ang="0">
                <a:pos x="85" y="38"/>
              </a:cxn>
              <a:cxn ang="0">
                <a:pos x="89" y="48"/>
              </a:cxn>
              <a:cxn ang="0">
                <a:pos x="94" y="60"/>
              </a:cxn>
              <a:cxn ang="0">
                <a:pos x="97" y="73"/>
              </a:cxn>
              <a:cxn ang="0">
                <a:pos x="100" y="88"/>
              </a:cxn>
              <a:cxn ang="0">
                <a:pos x="102" y="98"/>
              </a:cxn>
              <a:cxn ang="0">
                <a:pos x="103" y="109"/>
              </a:cxn>
              <a:cxn ang="0">
                <a:pos x="104" y="116"/>
              </a:cxn>
              <a:cxn ang="0">
                <a:pos x="104" y="117"/>
              </a:cxn>
              <a:cxn ang="0">
                <a:pos x="134" y="115"/>
              </a:cxn>
            </a:cxnLst>
            <a:rect l="0" t="0" r="r" b="b"/>
            <a:pathLst>
              <a:path w="134" h="121">
                <a:moveTo>
                  <a:pt x="134" y="115"/>
                </a:moveTo>
                <a:lnTo>
                  <a:pt x="134" y="112"/>
                </a:lnTo>
                <a:lnTo>
                  <a:pt x="133" y="105"/>
                </a:lnTo>
                <a:lnTo>
                  <a:pt x="131" y="94"/>
                </a:lnTo>
                <a:lnTo>
                  <a:pt x="129" y="81"/>
                </a:lnTo>
                <a:lnTo>
                  <a:pt x="126" y="67"/>
                </a:lnTo>
                <a:lnTo>
                  <a:pt x="122" y="52"/>
                </a:lnTo>
                <a:lnTo>
                  <a:pt x="117" y="37"/>
                </a:lnTo>
                <a:lnTo>
                  <a:pt x="110" y="23"/>
                </a:lnTo>
                <a:lnTo>
                  <a:pt x="102" y="11"/>
                </a:lnTo>
                <a:lnTo>
                  <a:pt x="89" y="2"/>
                </a:lnTo>
                <a:lnTo>
                  <a:pt x="72" y="0"/>
                </a:lnTo>
                <a:lnTo>
                  <a:pt x="56" y="8"/>
                </a:lnTo>
                <a:lnTo>
                  <a:pt x="43" y="23"/>
                </a:lnTo>
                <a:lnTo>
                  <a:pt x="30" y="43"/>
                </a:lnTo>
                <a:lnTo>
                  <a:pt x="15" y="72"/>
                </a:lnTo>
                <a:lnTo>
                  <a:pt x="0" y="111"/>
                </a:lnTo>
                <a:lnTo>
                  <a:pt x="28" y="121"/>
                </a:lnTo>
                <a:lnTo>
                  <a:pt x="43" y="84"/>
                </a:lnTo>
                <a:lnTo>
                  <a:pt x="55" y="58"/>
                </a:lnTo>
                <a:lnTo>
                  <a:pt x="66" y="40"/>
                </a:lnTo>
                <a:lnTo>
                  <a:pt x="75" y="32"/>
                </a:lnTo>
                <a:lnTo>
                  <a:pt x="79" y="30"/>
                </a:lnTo>
                <a:lnTo>
                  <a:pt x="79" y="30"/>
                </a:lnTo>
                <a:lnTo>
                  <a:pt x="81" y="32"/>
                </a:lnTo>
                <a:lnTo>
                  <a:pt x="85" y="38"/>
                </a:lnTo>
                <a:lnTo>
                  <a:pt x="89" y="48"/>
                </a:lnTo>
                <a:lnTo>
                  <a:pt x="94" y="60"/>
                </a:lnTo>
                <a:lnTo>
                  <a:pt x="97" y="73"/>
                </a:lnTo>
                <a:lnTo>
                  <a:pt x="100" y="88"/>
                </a:lnTo>
                <a:lnTo>
                  <a:pt x="102" y="98"/>
                </a:lnTo>
                <a:lnTo>
                  <a:pt x="103" y="109"/>
                </a:lnTo>
                <a:lnTo>
                  <a:pt x="104" y="116"/>
                </a:lnTo>
                <a:lnTo>
                  <a:pt x="104" y="117"/>
                </a:lnTo>
                <a:lnTo>
                  <a:pt x="134" y="115"/>
                </a:lnTo>
                <a:close/>
              </a:path>
            </a:pathLst>
          </a:custGeom>
          <a:solidFill>
            <a:srgbClr val="FF0000"/>
          </a:solidFill>
          <a:ln w="9525">
            <a:noFill/>
            <a:round/>
            <a:headEnd/>
            <a:tailEnd/>
          </a:ln>
        </p:spPr>
        <p:txBody>
          <a:bodyPr/>
          <a:lstStyle/>
          <a:p>
            <a:endParaRPr lang="sl-SI"/>
          </a:p>
        </p:txBody>
      </p:sp>
      <p:sp>
        <p:nvSpPr>
          <p:cNvPr id="224273" name="Freeform 17"/>
          <p:cNvSpPr>
            <a:spLocks/>
          </p:cNvSpPr>
          <p:nvPr/>
        </p:nvSpPr>
        <p:spPr bwMode="auto">
          <a:xfrm>
            <a:off x="990600" y="2601913"/>
            <a:ext cx="1489075" cy="23812"/>
          </a:xfrm>
          <a:custGeom>
            <a:avLst/>
            <a:gdLst/>
            <a:ahLst/>
            <a:cxnLst>
              <a:cxn ang="0">
                <a:pos x="1877" y="15"/>
              </a:cxn>
              <a:cxn ang="0">
                <a:pos x="1877" y="0"/>
              </a:cxn>
              <a:cxn ang="0">
                <a:pos x="0" y="0"/>
              </a:cxn>
              <a:cxn ang="0">
                <a:pos x="0" y="30"/>
              </a:cxn>
              <a:cxn ang="0">
                <a:pos x="1877" y="30"/>
              </a:cxn>
              <a:cxn ang="0">
                <a:pos x="1877" y="15"/>
              </a:cxn>
            </a:cxnLst>
            <a:rect l="0" t="0" r="r" b="b"/>
            <a:pathLst>
              <a:path w="1877" h="30">
                <a:moveTo>
                  <a:pt x="1877" y="15"/>
                </a:moveTo>
                <a:lnTo>
                  <a:pt x="1877" y="0"/>
                </a:lnTo>
                <a:lnTo>
                  <a:pt x="0" y="0"/>
                </a:lnTo>
                <a:lnTo>
                  <a:pt x="0" y="30"/>
                </a:lnTo>
                <a:lnTo>
                  <a:pt x="1877" y="30"/>
                </a:lnTo>
                <a:lnTo>
                  <a:pt x="1877" y="15"/>
                </a:lnTo>
                <a:close/>
              </a:path>
            </a:pathLst>
          </a:custGeom>
          <a:solidFill>
            <a:srgbClr val="000000"/>
          </a:solidFill>
          <a:ln w="9525">
            <a:noFill/>
            <a:round/>
            <a:headEnd/>
            <a:tailEnd/>
          </a:ln>
        </p:spPr>
        <p:txBody>
          <a:bodyPr/>
          <a:lstStyle/>
          <a:p>
            <a:endParaRPr lang="sl-SI"/>
          </a:p>
        </p:txBody>
      </p:sp>
      <p:sp>
        <p:nvSpPr>
          <p:cNvPr id="224274" name="Freeform 18"/>
          <p:cNvSpPr>
            <a:spLocks/>
          </p:cNvSpPr>
          <p:nvPr/>
        </p:nvSpPr>
        <p:spPr bwMode="auto">
          <a:xfrm>
            <a:off x="6119813" y="2432050"/>
            <a:ext cx="2713037" cy="330200"/>
          </a:xfrm>
          <a:custGeom>
            <a:avLst/>
            <a:gdLst/>
            <a:ahLst/>
            <a:cxnLst>
              <a:cxn ang="0">
                <a:pos x="0" y="0"/>
              </a:cxn>
              <a:cxn ang="0">
                <a:pos x="0" y="416"/>
              </a:cxn>
              <a:cxn ang="0">
                <a:pos x="3126" y="416"/>
              </a:cxn>
              <a:cxn ang="0">
                <a:pos x="3418" y="208"/>
              </a:cxn>
              <a:cxn ang="0">
                <a:pos x="3126" y="0"/>
              </a:cxn>
              <a:cxn ang="0">
                <a:pos x="0" y="0"/>
              </a:cxn>
            </a:cxnLst>
            <a:rect l="0" t="0" r="r" b="b"/>
            <a:pathLst>
              <a:path w="3418" h="416">
                <a:moveTo>
                  <a:pt x="0" y="0"/>
                </a:moveTo>
                <a:lnTo>
                  <a:pt x="0" y="416"/>
                </a:lnTo>
                <a:lnTo>
                  <a:pt x="3126" y="416"/>
                </a:lnTo>
                <a:lnTo>
                  <a:pt x="3418" y="208"/>
                </a:lnTo>
                <a:lnTo>
                  <a:pt x="3126" y="0"/>
                </a:lnTo>
                <a:lnTo>
                  <a:pt x="0" y="0"/>
                </a:lnTo>
                <a:close/>
              </a:path>
            </a:pathLst>
          </a:custGeom>
          <a:solidFill>
            <a:srgbClr val="99C6FF"/>
          </a:solidFill>
          <a:ln w="9525">
            <a:noFill/>
            <a:round/>
            <a:headEnd/>
            <a:tailEnd/>
          </a:ln>
        </p:spPr>
        <p:txBody>
          <a:bodyPr/>
          <a:lstStyle/>
          <a:p>
            <a:endParaRPr lang="sl-SI"/>
          </a:p>
        </p:txBody>
      </p:sp>
      <p:sp>
        <p:nvSpPr>
          <p:cNvPr id="224275" name="Freeform 19"/>
          <p:cNvSpPr>
            <a:spLocks/>
          </p:cNvSpPr>
          <p:nvPr/>
        </p:nvSpPr>
        <p:spPr bwMode="auto">
          <a:xfrm>
            <a:off x="6853238" y="2147888"/>
            <a:ext cx="600075" cy="452437"/>
          </a:xfrm>
          <a:custGeom>
            <a:avLst/>
            <a:gdLst/>
            <a:ahLst/>
            <a:cxnLst>
              <a:cxn ang="0">
                <a:pos x="756" y="537"/>
              </a:cxn>
              <a:cxn ang="0">
                <a:pos x="749" y="511"/>
              </a:cxn>
              <a:cxn ang="0">
                <a:pos x="734" y="465"/>
              </a:cxn>
              <a:cxn ang="0">
                <a:pos x="712" y="404"/>
              </a:cxn>
              <a:cxn ang="0">
                <a:pos x="684" y="334"/>
              </a:cxn>
              <a:cxn ang="0">
                <a:pos x="650" y="258"/>
              </a:cxn>
              <a:cxn ang="0">
                <a:pos x="609" y="184"/>
              </a:cxn>
              <a:cxn ang="0">
                <a:pos x="563" y="114"/>
              </a:cxn>
              <a:cxn ang="0">
                <a:pos x="512" y="58"/>
              </a:cxn>
              <a:cxn ang="0">
                <a:pos x="453" y="18"/>
              </a:cxn>
              <a:cxn ang="0">
                <a:pos x="389" y="0"/>
              </a:cxn>
              <a:cxn ang="0">
                <a:pos x="322" y="13"/>
              </a:cxn>
              <a:cxn ang="0">
                <a:pos x="251" y="62"/>
              </a:cxn>
              <a:cxn ang="0">
                <a:pos x="181" y="146"/>
              </a:cxn>
              <a:cxn ang="0">
                <a:pos x="109" y="275"/>
              </a:cxn>
              <a:cxn ang="0">
                <a:pos x="37" y="452"/>
              </a:cxn>
              <a:cxn ang="0">
                <a:pos x="28" y="569"/>
              </a:cxn>
              <a:cxn ang="0">
                <a:pos x="101" y="368"/>
              </a:cxn>
              <a:cxn ang="0">
                <a:pos x="172" y="220"/>
              </a:cxn>
              <a:cxn ang="0">
                <a:pos x="239" y="118"/>
              </a:cxn>
              <a:cxn ang="0">
                <a:pos x="303" y="56"/>
              </a:cxn>
              <a:cxn ang="0">
                <a:pos x="362" y="32"/>
              </a:cxn>
              <a:cxn ang="0">
                <a:pos x="414" y="34"/>
              </a:cxn>
              <a:cxn ang="0">
                <a:pos x="467" y="59"/>
              </a:cxn>
              <a:cxn ang="0">
                <a:pos x="517" y="105"/>
              </a:cxn>
              <a:cxn ang="0">
                <a:pos x="562" y="165"/>
              </a:cxn>
              <a:cxn ang="0">
                <a:pos x="605" y="235"/>
              </a:cxn>
              <a:cxn ang="0">
                <a:pos x="641" y="309"/>
              </a:cxn>
              <a:cxn ang="0">
                <a:pos x="671" y="380"/>
              </a:cxn>
              <a:cxn ang="0">
                <a:pos x="696" y="446"/>
              </a:cxn>
              <a:cxn ang="0">
                <a:pos x="715" y="499"/>
              </a:cxn>
              <a:cxn ang="0">
                <a:pos x="725" y="535"/>
              </a:cxn>
              <a:cxn ang="0">
                <a:pos x="730" y="548"/>
              </a:cxn>
            </a:cxnLst>
            <a:rect l="0" t="0" r="r" b="b"/>
            <a:pathLst>
              <a:path w="757" h="569">
                <a:moveTo>
                  <a:pt x="757" y="540"/>
                </a:moveTo>
                <a:lnTo>
                  <a:pt x="756" y="537"/>
                </a:lnTo>
                <a:lnTo>
                  <a:pt x="753" y="526"/>
                </a:lnTo>
                <a:lnTo>
                  <a:pt x="749" y="511"/>
                </a:lnTo>
                <a:lnTo>
                  <a:pt x="742" y="490"/>
                </a:lnTo>
                <a:lnTo>
                  <a:pt x="734" y="465"/>
                </a:lnTo>
                <a:lnTo>
                  <a:pt x="723" y="435"/>
                </a:lnTo>
                <a:lnTo>
                  <a:pt x="712" y="404"/>
                </a:lnTo>
                <a:lnTo>
                  <a:pt x="699" y="370"/>
                </a:lnTo>
                <a:lnTo>
                  <a:pt x="684" y="334"/>
                </a:lnTo>
                <a:lnTo>
                  <a:pt x="668" y="296"/>
                </a:lnTo>
                <a:lnTo>
                  <a:pt x="650" y="258"/>
                </a:lnTo>
                <a:lnTo>
                  <a:pt x="630" y="220"/>
                </a:lnTo>
                <a:lnTo>
                  <a:pt x="609" y="184"/>
                </a:lnTo>
                <a:lnTo>
                  <a:pt x="588" y="148"/>
                </a:lnTo>
                <a:lnTo>
                  <a:pt x="563" y="114"/>
                </a:lnTo>
                <a:lnTo>
                  <a:pt x="538" y="86"/>
                </a:lnTo>
                <a:lnTo>
                  <a:pt x="512" y="58"/>
                </a:lnTo>
                <a:lnTo>
                  <a:pt x="484" y="36"/>
                </a:lnTo>
                <a:lnTo>
                  <a:pt x="453" y="18"/>
                </a:lnTo>
                <a:lnTo>
                  <a:pt x="423" y="5"/>
                </a:lnTo>
                <a:lnTo>
                  <a:pt x="389" y="0"/>
                </a:lnTo>
                <a:lnTo>
                  <a:pt x="356" y="2"/>
                </a:lnTo>
                <a:lnTo>
                  <a:pt x="322" y="13"/>
                </a:lnTo>
                <a:lnTo>
                  <a:pt x="286" y="33"/>
                </a:lnTo>
                <a:lnTo>
                  <a:pt x="251" y="62"/>
                </a:lnTo>
                <a:lnTo>
                  <a:pt x="216" y="99"/>
                </a:lnTo>
                <a:lnTo>
                  <a:pt x="181" y="146"/>
                </a:lnTo>
                <a:lnTo>
                  <a:pt x="146" y="205"/>
                </a:lnTo>
                <a:lnTo>
                  <a:pt x="109" y="275"/>
                </a:lnTo>
                <a:lnTo>
                  <a:pt x="73" y="357"/>
                </a:lnTo>
                <a:lnTo>
                  <a:pt x="37" y="452"/>
                </a:lnTo>
                <a:lnTo>
                  <a:pt x="0" y="561"/>
                </a:lnTo>
                <a:lnTo>
                  <a:pt x="28" y="569"/>
                </a:lnTo>
                <a:lnTo>
                  <a:pt x="65" y="463"/>
                </a:lnTo>
                <a:lnTo>
                  <a:pt x="101" y="368"/>
                </a:lnTo>
                <a:lnTo>
                  <a:pt x="137" y="288"/>
                </a:lnTo>
                <a:lnTo>
                  <a:pt x="172" y="220"/>
                </a:lnTo>
                <a:lnTo>
                  <a:pt x="207" y="163"/>
                </a:lnTo>
                <a:lnTo>
                  <a:pt x="239" y="118"/>
                </a:lnTo>
                <a:lnTo>
                  <a:pt x="272" y="83"/>
                </a:lnTo>
                <a:lnTo>
                  <a:pt x="303" y="56"/>
                </a:lnTo>
                <a:lnTo>
                  <a:pt x="333" y="40"/>
                </a:lnTo>
                <a:lnTo>
                  <a:pt x="362" y="32"/>
                </a:lnTo>
                <a:lnTo>
                  <a:pt x="389" y="30"/>
                </a:lnTo>
                <a:lnTo>
                  <a:pt x="414" y="34"/>
                </a:lnTo>
                <a:lnTo>
                  <a:pt x="441" y="44"/>
                </a:lnTo>
                <a:lnTo>
                  <a:pt x="467" y="59"/>
                </a:lnTo>
                <a:lnTo>
                  <a:pt x="492" y="80"/>
                </a:lnTo>
                <a:lnTo>
                  <a:pt x="517" y="105"/>
                </a:lnTo>
                <a:lnTo>
                  <a:pt x="540" y="133"/>
                </a:lnTo>
                <a:lnTo>
                  <a:pt x="562" y="165"/>
                </a:lnTo>
                <a:lnTo>
                  <a:pt x="584" y="199"/>
                </a:lnTo>
                <a:lnTo>
                  <a:pt x="605" y="235"/>
                </a:lnTo>
                <a:lnTo>
                  <a:pt x="623" y="271"/>
                </a:lnTo>
                <a:lnTo>
                  <a:pt x="641" y="309"/>
                </a:lnTo>
                <a:lnTo>
                  <a:pt x="657" y="345"/>
                </a:lnTo>
                <a:lnTo>
                  <a:pt x="671" y="380"/>
                </a:lnTo>
                <a:lnTo>
                  <a:pt x="684" y="414"/>
                </a:lnTo>
                <a:lnTo>
                  <a:pt x="696" y="446"/>
                </a:lnTo>
                <a:lnTo>
                  <a:pt x="706" y="475"/>
                </a:lnTo>
                <a:lnTo>
                  <a:pt x="715" y="499"/>
                </a:lnTo>
                <a:lnTo>
                  <a:pt x="721" y="520"/>
                </a:lnTo>
                <a:lnTo>
                  <a:pt x="725" y="535"/>
                </a:lnTo>
                <a:lnTo>
                  <a:pt x="729" y="545"/>
                </a:lnTo>
                <a:lnTo>
                  <a:pt x="730" y="548"/>
                </a:lnTo>
                <a:lnTo>
                  <a:pt x="757" y="540"/>
                </a:lnTo>
                <a:close/>
              </a:path>
            </a:pathLst>
          </a:custGeom>
          <a:solidFill>
            <a:srgbClr val="0000FF"/>
          </a:solidFill>
          <a:ln w="9525">
            <a:noFill/>
            <a:round/>
            <a:headEnd/>
            <a:tailEnd/>
          </a:ln>
        </p:spPr>
        <p:txBody>
          <a:bodyPr/>
          <a:lstStyle/>
          <a:p>
            <a:endParaRPr lang="sl-SI"/>
          </a:p>
        </p:txBody>
      </p:sp>
      <p:sp>
        <p:nvSpPr>
          <p:cNvPr id="224276" name="Freeform 20"/>
          <p:cNvSpPr>
            <a:spLocks/>
          </p:cNvSpPr>
          <p:nvPr/>
        </p:nvSpPr>
        <p:spPr bwMode="auto">
          <a:xfrm>
            <a:off x="7431088" y="2576513"/>
            <a:ext cx="601662" cy="452437"/>
          </a:xfrm>
          <a:custGeom>
            <a:avLst/>
            <a:gdLst/>
            <a:ahLst/>
            <a:cxnLst>
              <a:cxn ang="0">
                <a:pos x="728" y="24"/>
              </a:cxn>
              <a:cxn ang="0">
                <a:pos x="721" y="49"/>
              </a:cxn>
              <a:cxn ang="0">
                <a:pos x="706" y="94"/>
              </a:cxn>
              <a:cxn ang="0">
                <a:pos x="684" y="155"/>
              </a:cxn>
              <a:cxn ang="0">
                <a:pos x="656" y="225"/>
              </a:cxn>
              <a:cxn ang="0">
                <a:pos x="622" y="299"/>
              </a:cxn>
              <a:cxn ang="0">
                <a:pos x="583" y="370"/>
              </a:cxn>
              <a:cxn ang="0">
                <a:pos x="540" y="436"/>
              </a:cxn>
              <a:cxn ang="0">
                <a:pos x="492" y="490"/>
              </a:cxn>
              <a:cxn ang="0">
                <a:pos x="440" y="526"/>
              </a:cxn>
              <a:cxn ang="0">
                <a:pos x="388" y="539"/>
              </a:cxn>
              <a:cxn ang="0">
                <a:pos x="332" y="529"/>
              </a:cxn>
              <a:cxn ang="0">
                <a:pos x="272" y="487"/>
              </a:cxn>
              <a:cxn ang="0">
                <a:pos x="206" y="406"/>
              </a:cxn>
              <a:cxn ang="0">
                <a:pos x="136" y="282"/>
              </a:cxn>
              <a:cxn ang="0">
                <a:pos x="64" y="106"/>
              </a:cxn>
              <a:cxn ang="0">
                <a:pos x="0" y="8"/>
              </a:cxn>
              <a:cxn ang="0">
                <a:pos x="73" y="212"/>
              </a:cxn>
              <a:cxn ang="0">
                <a:pos x="146" y="364"/>
              </a:cxn>
              <a:cxn ang="0">
                <a:pos x="216" y="471"/>
              </a:cxn>
              <a:cxn ang="0">
                <a:pos x="286" y="536"/>
              </a:cxn>
              <a:cxn ang="0">
                <a:pos x="356" y="567"/>
              </a:cxn>
              <a:cxn ang="0">
                <a:pos x="422" y="565"/>
              </a:cxn>
              <a:cxn ang="0">
                <a:pos x="484" y="533"/>
              </a:cxn>
              <a:cxn ang="0">
                <a:pos x="538" y="483"/>
              </a:cxn>
              <a:cxn ang="0">
                <a:pos x="587" y="421"/>
              </a:cxn>
              <a:cxn ang="0">
                <a:pos x="630" y="349"/>
              </a:cxn>
              <a:cxn ang="0">
                <a:pos x="668" y="273"/>
              </a:cxn>
              <a:cxn ang="0">
                <a:pos x="699" y="199"/>
              </a:cxn>
              <a:cxn ang="0">
                <a:pos x="723" y="134"/>
              </a:cxn>
              <a:cxn ang="0">
                <a:pos x="742" y="79"/>
              </a:cxn>
              <a:cxn ang="0">
                <a:pos x="753" y="43"/>
              </a:cxn>
              <a:cxn ang="0">
                <a:pos x="757" y="29"/>
              </a:cxn>
            </a:cxnLst>
            <a:rect l="0" t="0" r="r" b="b"/>
            <a:pathLst>
              <a:path w="757" h="569">
                <a:moveTo>
                  <a:pt x="729" y="21"/>
                </a:moveTo>
                <a:lnTo>
                  <a:pt x="728" y="24"/>
                </a:lnTo>
                <a:lnTo>
                  <a:pt x="725" y="35"/>
                </a:lnTo>
                <a:lnTo>
                  <a:pt x="721" y="49"/>
                </a:lnTo>
                <a:lnTo>
                  <a:pt x="715" y="71"/>
                </a:lnTo>
                <a:lnTo>
                  <a:pt x="706" y="94"/>
                </a:lnTo>
                <a:lnTo>
                  <a:pt x="695" y="123"/>
                </a:lnTo>
                <a:lnTo>
                  <a:pt x="684" y="155"/>
                </a:lnTo>
                <a:lnTo>
                  <a:pt x="671" y="189"/>
                </a:lnTo>
                <a:lnTo>
                  <a:pt x="656" y="225"/>
                </a:lnTo>
                <a:lnTo>
                  <a:pt x="640" y="261"/>
                </a:lnTo>
                <a:lnTo>
                  <a:pt x="622" y="299"/>
                </a:lnTo>
                <a:lnTo>
                  <a:pt x="604" y="335"/>
                </a:lnTo>
                <a:lnTo>
                  <a:pt x="583" y="370"/>
                </a:lnTo>
                <a:lnTo>
                  <a:pt x="562" y="404"/>
                </a:lnTo>
                <a:lnTo>
                  <a:pt x="540" y="436"/>
                </a:lnTo>
                <a:lnTo>
                  <a:pt x="517" y="464"/>
                </a:lnTo>
                <a:lnTo>
                  <a:pt x="492" y="490"/>
                </a:lnTo>
                <a:lnTo>
                  <a:pt x="467" y="510"/>
                </a:lnTo>
                <a:lnTo>
                  <a:pt x="440" y="526"/>
                </a:lnTo>
                <a:lnTo>
                  <a:pt x="414" y="535"/>
                </a:lnTo>
                <a:lnTo>
                  <a:pt x="388" y="539"/>
                </a:lnTo>
                <a:lnTo>
                  <a:pt x="362" y="537"/>
                </a:lnTo>
                <a:lnTo>
                  <a:pt x="332" y="529"/>
                </a:lnTo>
                <a:lnTo>
                  <a:pt x="303" y="513"/>
                </a:lnTo>
                <a:lnTo>
                  <a:pt x="272" y="487"/>
                </a:lnTo>
                <a:lnTo>
                  <a:pt x="239" y="452"/>
                </a:lnTo>
                <a:lnTo>
                  <a:pt x="206" y="406"/>
                </a:lnTo>
                <a:lnTo>
                  <a:pt x="171" y="349"/>
                </a:lnTo>
                <a:lnTo>
                  <a:pt x="136" y="282"/>
                </a:lnTo>
                <a:lnTo>
                  <a:pt x="100" y="202"/>
                </a:lnTo>
                <a:lnTo>
                  <a:pt x="64" y="106"/>
                </a:lnTo>
                <a:lnTo>
                  <a:pt x="27" y="0"/>
                </a:lnTo>
                <a:lnTo>
                  <a:pt x="0" y="8"/>
                </a:lnTo>
                <a:lnTo>
                  <a:pt x="37" y="117"/>
                </a:lnTo>
                <a:lnTo>
                  <a:pt x="73" y="212"/>
                </a:lnTo>
                <a:lnTo>
                  <a:pt x="109" y="294"/>
                </a:lnTo>
                <a:lnTo>
                  <a:pt x="146" y="364"/>
                </a:lnTo>
                <a:lnTo>
                  <a:pt x="181" y="423"/>
                </a:lnTo>
                <a:lnTo>
                  <a:pt x="216" y="471"/>
                </a:lnTo>
                <a:lnTo>
                  <a:pt x="251" y="508"/>
                </a:lnTo>
                <a:lnTo>
                  <a:pt x="286" y="536"/>
                </a:lnTo>
                <a:lnTo>
                  <a:pt x="322" y="556"/>
                </a:lnTo>
                <a:lnTo>
                  <a:pt x="356" y="567"/>
                </a:lnTo>
                <a:lnTo>
                  <a:pt x="388" y="569"/>
                </a:lnTo>
                <a:lnTo>
                  <a:pt x="422" y="565"/>
                </a:lnTo>
                <a:lnTo>
                  <a:pt x="453" y="551"/>
                </a:lnTo>
                <a:lnTo>
                  <a:pt x="484" y="533"/>
                </a:lnTo>
                <a:lnTo>
                  <a:pt x="511" y="511"/>
                </a:lnTo>
                <a:lnTo>
                  <a:pt x="538" y="483"/>
                </a:lnTo>
                <a:lnTo>
                  <a:pt x="563" y="455"/>
                </a:lnTo>
                <a:lnTo>
                  <a:pt x="587" y="421"/>
                </a:lnTo>
                <a:lnTo>
                  <a:pt x="609" y="385"/>
                </a:lnTo>
                <a:lnTo>
                  <a:pt x="630" y="349"/>
                </a:lnTo>
                <a:lnTo>
                  <a:pt x="650" y="311"/>
                </a:lnTo>
                <a:lnTo>
                  <a:pt x="668" y="273"/>
                </a:lnTo>
                <a:lnTo>
                  <a:pt x="684" y="235"/>
                </a:lnTo>
                <a:lnTo>
                  <a:pt x="699" y="199"/>
                </a:lnTo>
                <a:lnTo>
                  <a:pt x="711" y="166"/>
                </a:lnTo>
                <a:lnTo>
                  <a:pt x="723" y="134"/>
                </a:lnTo>
                <a:lnTo>
                  <a:pt x="734" y="104"/>
                </a:lnTo>
                <a:lnTo>
                  <a:pt x="742" y="79"/>
                </a:lnTo>
                <a:lnTo>
                  <a:pt x="748" y="58"/>
                </a:lnTo>
                <a:lnTo>
                  <a:pt x="753" y="43"/>
                </a:lnTo>
                <a:lnTo>
                  <a:pt x="756" y="33"/>
                </a:lnTo>
                <a:lnTo>
                  <a:pt x="757" y="29"/>
                </a:lnTo>
                <a:lnTo>
                  <a:pt x="729" y="21"/>
                </a:lnTo>
                <a:close/>
              </a:path>
            </a:pathLst>
          </a:custGeom>
          <a:solidFill>
            <a:srgbClr val="0000FF"/>
          </a:solidFill>
          <a:ln w="9525">
            <a:noFill/>
            <a:round/>
            <a:headEnd/>
            <a:tailEnd/>
          </a:ln>
        </p:spPr>
        <p:txBody>
          <a:bodyPr/>
          <a:lstStyle/>
          <a:p>
            <a:endParaRPr lang="sl-SI"/>
          </a:p>
        </p:txBody>
      </p:sp>
      <p:sp>
        <p:nvSpPr>
          <p:cNvPr id="224277" name="Freeform 21"/>
          <p:cNvSpPr>
            <a:spLocks/>
          </p:cNvSpPr>
          <p:nvPr/>
        </p:nvSpPr>
        <p:spPr bwMode="auto">
          <a:xfrm>
            <a:off x="6862763" y="2584450"/>
            <a:ext cx="1158875" cy="23813"/>
          </a:xfrm>
          <a:custGeom>
            <a:avLst/>
            <a:gdLst/>
            <a:ahLst/>
            <a:cxnLst>
              <a:cxn ang="0">
                <a:pos x="1459" y="15"/>
              </a:cxn>
              <a:cxn ang="0">
                <a:pos x="1459" y="0"/>
              </a:cxn>
              <a:cxn ang="0">
                <a:pos x="0" y="0"/>
              </a:cxn>
              <a:cxn ang="0">
                <a:pos x="0" y="30"/>
              </a:cxn>
              <a:cxn ang="0">
                <a:pos x="1459" y="30"/>
              </a:cxn>
              <a:cxn ang="0">
                <a:pos x="1459" y="15"/>
              </a:cxn>
            </a:cxnLst>
            <a:rect l="0" t="0" r="r" b="b"/>
            <a:pathLst>
              <a:path w="1459" h="30">
                <a:moveTo>
                  <a:pt x="1459" y="15"/>
                </a:moveTo>
                <a:lnTo>
                  <a:pt x="1459" y="0"/>
                </a:lnTo>
                <a:lnTo>
                  <a:pt x="0" y="0"/>
                </a:lnTo>
                <a:lnTo>
                  <a:pt x="0" y="30"/>
                </a:lnTo>
                <a:lnTo>
                  <a:pt x="1459" y="30"/>
                </a:lnTo>
                <a:lnTo>
                  <a:pt x="1459" y="15"/>
                </a:lnTo>
                <a:close/>
              </a:path>
            </a:pathLst>
          </a:custGeom>
          <a:solidFill>
            <a:srgbClr val="000000"/>
          </a:solidFill>
          <a:ln w="9525">
            <a:noFill/>
            <a:round/>
            <a:headEnd/>
            <a:tailEnd/>
          </a:ln>
        </p:spPr>
        <p:txBody>
          <a:bodyPr/>
          <a:lstStyle/>
          <a:p>
            <a:endParaRPr lang="sl-SI"/>
          </a:p>
        </p:txBody>
      </p:sp>
      <p:sp>
        <p:nvSpPr>
          <p:cNvPr id="224278" name="Rectangle 22"/>
          <p:cNvSpPr>
            <a:spLocks noChangeArrowheads="1"/>
          </p:cNvSpPr>
          <p:nvPr/>
        </p:nvSpPr>
        <p:spPr bwMode="auto">
          <a:xfrm>
            <a:off x="3108325" y="2035175"/>
            <a:ext cx="2911475" cy="1385888"/>
          </a:xfrm>
          <a:prstGeom prst="rect">
            <a:avLst/>
          </a:prstGeom>
          <a:solidFill>
            <a:srgbClr val="CCCCCC"/>
          </a:solidFill>
          <a:ln w="9525">
            <a:noFill/>
            <a:miter lim="800000"/>
            <a:headEnd/>
            <a:tailEnd/>
          </a:ln>
        </p:spPr>
        <p:txBody>
          <a:bodyPr/>
          <a:lstStyle/>
          <a:p>
            <a:endParaRPr lang="sl-SI"/>
          </a:p>
        </p:txBody>
      </p:sp>
      <p:sp>
        <p:nvSpPr>
          <p:cNvPr id="224279" name="Rectangle 23"/>
          <p:cNvSpPr>
            <a:spLocks noChangeArrowheads="1"/>
          </p:cNvSpPr>
          <p:nvPr/>
        </p:nvSpPr>
        <p:spPr bwMode="auto">
          <a:xfrm>
            <a:off x="3603625" y="2365375"/>
            <a:ext cx="463550" cy="461963"/>
          </a:xfrm>
          <a:prstGeom prst="rect">
            <a:avLst/>
          </a:prstGeom>
          <a:solidFill>
            <a:srgbClr val="999999"/>
          </a:solidFill>
          <a:ln w="9525">
            <a:noFill/>
            <a:miter lim="800000"/>
            <a:headEnd/>
            <a:tailEnd/>
          </a:ln>
        </p:spPr>
        <p:txBody>
          <a:bodyPr/>
          <a:lstStyle/>
          <a:p>
            <a:endParaRPr lang="sl-SI"/>
          </a:p>
        </p:txBody>
      </p:sp>
      <p:sp>
        <p:nvSpPr>
          <p:cNvPr id="224280" name="Freeform 24"/>
          <p:cNvSpPr>
            <a:spLocks/>
          </p:cNvSpPr>
          <p:nvPr/>
        </p:nvSpPr>
        <p:spPr bwMode="auto">
          <a:xfrm>
            <a:off x="3603625" y="2357438"/>
            <a:ext cx="473075" cy="17462"/>
          </a:xfrm>
          <a:custGeom>
            <a:avLst/>
            <a:gdLst/>
            <a:ahLst/>
            <a:cxnLst>
              <a:cxn ang="0">
                <a:pos x="594" y="11"/>
              </a:cxn>
              <a:cxn ang="0">
                <a:pos x="583" y="0"/>
              </a:cxn>
              <a:cxn ang="0">
                <a:pos x="0" y="0"/>
              </a:cxn>
              <a:cxn ang="0">
                <a:pos x="0" y="21"/>
              </a:cxn>
              <a:cxn ang="0">
                <a:pos x="583" y="21"/>
              </a:cxn>
              <a:cxn ang="0">
                <a:pos x="573" y="11"/>
              </a:cxn>
              <a:cxn ang="0">
                <a:pos x="594" y="11"/>
              </a:cxn>
              <a:cxn ang="0">
                <a:pos x="594" y="0"/>
              </a:cxn>
              <a:cxn ang="0">
                <a:pos x="583" y="0"/>
              </a:cxn>
              <a:cxn ang="0">
                <a:pos x="594" y="11"/>
              </a:cxn>
            </a:cxnLst>
            <a:rect l="0" t="0" r="r" b="b"/>
            <a:pathLst>
              <a:path w="594" h="21">
                <a:moveTo>
                  <a:pt x="594" y="11"/>
                </a:moveTo>
                <a:lnTo>
                  <a:pt x="583" y="0"/>
                </a:lnTo>
                <a:lnTo>
                  <a:pt x="0" y="0"/>
                </a:lnTo>
                <a:lnTo>
                  <a:pt x="0" y="21"/>
                </a:lnTo>
                <a:lnTo>
                  <a:pt x="583" y="21"/>
                </a:lnTo>
                <a:lnTo>
                  <a:pt x="573" y="11"/>
                </a:lnTo>
                <a:lnTo>
                  <a:pt x="594" y="11"/>
                </a:lnTo>
                <a:lnTo>
                  <a:pt x="594" y="0"/>
                </a:lnTo>
                <a:lnTo>
                  <a:pt x="583" y="0"/>
                </a:lnTo>
                <a:lnTo>
                  <a:pt x="594" y="11"/>
                </a:lnTo>
                <a:close/>
              </a:path>
            </a:pathLst>
          </a:custGeom>
          <a:solidFill>
            <a:srgbClr val="000000"/>
          </a:solidFill>
          <a:ln w="9525">
            <a:noFill/>
            <a:round/>
            <a:headEnd/>
            <a:tailEnd/>
          </a:ln>
        </p:spPr>
        <p:txBody>
          <a:bodyPr/>
          <a:lstStyle/>
          <a:p>
            <a:endParaRPr lang="sl-SI"/>
          </a:p>
        </p:txBody>
      </p:sp>
      <p:sp>
        <p:nvSpPr>
          <p:cNvPr id="224281" name="Freeform 25"/>
          <p:cNvSpPr>
            <a:spLocks/>
          </p:cNvSpPr>
          <p:nvPr/>
        </p:nvSpPr>
        <p:spPr bwMode="auto">
          <a:xfrm>
            <a:off x="4059238" y="2365375"/>
            <a:ext cx="17462" cy="471488"/>
          </a:xfrm>
          <a:custGeom>
            <a:avLst/>
            <a:gdLst/>
            <a:ahLst/>
            <a:cxnLst>
              <a:cxn ang="0">
                <a:pos x="10" y="592"/>
              </a:cxn>
              <a:cxn ang="0">
                <a:pos x="21" y="582"/>
              </a:cxn>
              <a:cxn ang="0">
                <a:pos x="21" y="0"/>
              </a:cxn>
              <a:cxn ang="0">
                <a:pos x="0" y="0"/>
              </a:cxn>
              <a:cxn ang="0">
                <a:pos x="0" y="582"/>
              </a:cxn>
              <a:cxn ang="0">
                <a:pos x="10" y="571"/>
              </a:cxn>
              <a:cxn ang="0">
                <a:pos x="10" y="592"/>
              </a:cxn>
              <a:cxn ang="0">
                <a:pos x="21" y="592"/>
              </a:cxn>
              <a:cxn ang="0">
                <a:pos x="21" y="582"/>
              </a:cxn>
              <a:cxn ang="0">
                <a:pos x="10" y="592"/>
              </a:cxn>
            </a:cxnLst>
            <a:rect l="0" t="0" r="r" b="b"/>
            <a:pathLst>
              <a:path w="21" h="592">
                <a:moveTo>
                  <a:pt x="10" y="592"/>
                </a:moveTo>
                <a:lnTo>
                  <a:pt x="21" y="582"/>
                </a:lnTo>
                <a:lnTo>
                  <a:pt x="21" y="0"/>
                </a:lnTo>
                <a:lnTo>
                  <a:pt x="0" y="0"/>
                </a:lnTo>
                <a:lnTo>
                  <a:pt x="0" y="582"/>
                </a:lnTo>
                <a:lnTo>
                  <a:pt x="10" y="571"/>
                </a:lnTo>
                <a:lnTo>
                  <a:pt x="10" y="592"/>
                </a:lnTo>
                <a:lnTo>
                  <a:pt x="21" y="592"/>
                </a:lnTo>
                <a:lnTo>
                  <a:pt x="21" y="582"/>
                </a:lnTo>
                <a:lnTo>
                  <a:pt x="10" y="592"/>
                </a:lnTo>
                <a:close/>
              </a:path>
            </a:pathLst>
          </a:custGeom>
          <a:solidFill>
            <a:srgbClr val="000000"/>
          </a:solidFill>
          <a:ln w="9525">
            <a:noFill/>
            <a:round/>
            <a:headEnd/>
            <a:tailEnd/>
          </a:ln>
        </p:spPr>
        <p:txBody>
          <a:bodyPr/>
          <a:lstStyle/>
          <a:p>
            <a:endParaRPr lang="sl-SI"/>
          </a:p>
        </p:txBody>
      </p:sp>
      <p:sp>
        <p:nvSpPr>
          <p:cNvPr id="224282" name="Freeform 26"/>
          <p:cNvSpPr>
            <a:spLocks/>
          </p:cNvSpPr>
          <p:nvPr/>
        </p:nvSpPr>
        <p:spPr bwMode="auto">
          <a:xfrm>
            <a:off x="3595688" y="2819400"/>
            <a:ext cx="471487" cy="17463"/>
          </a:xfrm>
          <a:custGeom>
            <a:avLst/>
            <a:gdLst/>
            <a:ahLst/>
            <a:cxnLst>
              <a:cxn ang="0">
                <a:pos x="0" y="11"/>
              </a:cxn>
              <a:cxn ang="0">
                <a:pos x="11" y="21"/>
              </a:cxn>
              <a:cxn ang="0">
                <a:pos x="594" y="21"/>
              </a:cxn>
              <a:cxn ang="0">
                <a:pos x="594" y="0"/>
              </a:cxn>
              <a:cxn ang="0">
                <a:pos x="11" y="0"/>
              </a:cxn>
              <a:cxn ang="0">
                <a:pos x="22" y="11"/>
              </a:cxn>
              <a:cxn ang="0">
                <a:pos x="0" y="11"/>
              </a:cxn>
              <a:cxn ang="0">
                <a:pos x="0" y="21"/>
              </a:cxn>
              <a:cxn ang="0">
                <a:pos x="11" y="21"/>
              </a:cxn>
              <a:cxn ang="0">
                <a:pos x="0" y="11"/>
              </a:cxn>
            </a:cxnLst>
            <a:rect l="0" t="0" r="r" b="b"/>
            <a:pathLst>
              <a:path w="594" h="21">
                <a:moveTo>
                  <a:pt x="0" y="11"/>
                </a:moveTo>
                <a:lnTo>
                  <a:pt x="11" y="21"/>
                </a:lnTo>
                <a:lnTo>
                  <a:pt x="594" y="21"/>
                </a:lnTo>
                <a:lnTo>
                  <a:pt x="594" y="0"/>
                </a:lnTo>
                <a:lnTo>
                  <a:pt x="11" y="0"/>
                </a:lnTo>
                <a:lnTo>
                  <a:pt x="22" y="11"/>
                </a:lnTo>
                <a:lnTo>
                  <a:pt x="0" y="11"/>
                </a:lnTo>
                <a:lnTo>
                  <a:pt x="0" y="21"/>
                </a:lnTo>
                <a:lnTo>
                  <a:pt x="11" y="21"/>
                </a:lnTo>
                <a:lnTo>
                  <a:pt x="0" y="11"/>
                </a:lnTo>
                <a:close/>
              </a:path>
            </a:pathLst>
          </a:custGeom>
          <a:solidFill>
            <a:srgbClr val="000000"/>
          </a:solidFill>
          <a:ln w="9525">
            <a:noFill/>
            <a:round/>
            <a:headEnd/>
            <a:tailEnd/>
          </a:ln>
        </p:spPr>
        <p:txBody>
          <a:bodyPr/>
          <a:lstStyle/>
          <a:p>
            <a:endParaRPr lang="sl-SI"/>
          </a:p>
        </p:txBody>
      </p:sp>
      <p:sp>
        <p:nvSpPr>
          <p:cNvPr id="224283" name="Freeform 27"/>
          <p:cNvSpPr>
            <a:spLocks/>
          </p:cNvSpPr>
          <p:nvPr/>
        </p:nvSpPr>
        <p:spPr bwMode="auto">
          <a:xfrm>
            <a:off x="3595688" y="2357438"/>
            <a:ext cx="17462" cy="469900"/>
          </a:xfrm>
          <a:custGeom>
            <a:avLst/>
            <a:gdLst/>
            <a:ahLst/>
            <a:cxnLst>
              <a:cxn ang="0">
                <a:pos x="11" y="0"/>
              </a:cxn>
              <a:cxn ang="0">
                <a:pos x="0" y="11"/>
              </a:cxn>
              <a:cxn ang="0">
                <a:pos x="0" y="593"/>
              </a:cxn>
              <a:cxn ang="0">
                <a:pos x="22" y="593"/>
              </a:cxn>
              <a:cxn ang="0">
                <a:pos x="22" y="11"/>
              </a:cxn>
              <a:cxn ang="0">
                <a:pos x="11" y="21"/>
              </a:cxn>
              <a:cxn ang="0">
                <a:pos x="11" y="0"/>
              </a:cxn>
              <a:cxn ang="0">
                <a:pos x="0" y="0"/>
              </a:cxn>
              <a:cxn ang="0">
                <a:pos x="0" y="11"/>
              </a:cxn>
              <a:cxn ang="0">
                <a:pos x="11" y="0"/>
              </a:cxn>
            </a:cxnLst>
            <a:rect l="0" t="0" r="r" b="b"/>
            <a:pathLst>
              <a:path w="22" h="593">
                <a:moveTo>
                  <a:pt x="11" y="0"/>
                </a:moveTo>
                <a:lnTo>
                  <a:pt x="0" y="11"/>
                </a:lnTo>
                <a:lnTo>
                  <a:pt x="0" y="593"/>
                </a:lnTo>
                <a:lnTo>
                  <a:pt x="22" y="593"/>
                </a:lnTo>
                <a:lnTo>
                  <a:pt x="22" y="11"/>
                </a:lnTo>
                <a:lnTo>
                  <a:pt x="11" y="21"/>
                </a:lnTo>
                <a:lnTo>
                  <a:pt x="11" y="0"/>
                </a:lnTo>
                <a:lnTo>
                  <a:pt x="0" y="0"/>
                </a:lnTo>
                <a:lnTo>
                  <a:pt x="0" y="11"/>
                </a:lnTo>
                <a:lnTo>
                  <a:pt x="11" y="0"/>
                </a:lnTo>
                <a:close/>
              </a:path>
            </a:pathLst>
          </a:custGeom>
          <a:solidFill>
            <a:srgbClr val="000000"/>
          </a:solidFill>
          <a:ln w="9525">
            <a:noFill/>
            <a:round/>
            <a:headEnd/>
            <a:tailEnd/>
          </a:ln>
        </p:spPr>
        <p:txBody>
          <a:bodyPr/>
          <a:lstStyle/>
          <a:p>
            <a:endParaRPr lang="sl-SI"/>
          </a:p>
        </p:txBody>
      </p:sp>
      <p:sp>
        <p:nvSpPr>
          <p:cNvPr id="224284" name="Rectangle 28"/>
          <p:cNvSpPr>
            <a:spLocks noChangeArrowheads="1"/>
          </p:cNvSpPr>
          <p:nvPr/>
        </p:nvSpPr>
        <p:spPr bwMode="auto">
          <a:xfrm>
            <a:off x="5060950" y="2365375"/>
            <a:ext cx="463550" cy="461963"/>
          </a:xfrm>
          <a:prstGeom prst="rect">
            <a:avLst/>
          </a:prstGeom>
          <a:solidFill>
            <a:srgbClr val="999999"/>
          </a:solidFill>
          <a:ln w="9525">
            <a:noFill/>
            <a:miter lim="800000"/>
            <a:headEnd/>
            <a:tailEnd/>
          </a:ln>
        </p:spPr>
        <p:txBody>
          <a:bodyPr/>
          <a:lstStyle/>
          <a:p>
            <a:endParaRPr lang="sl-SI"/>
          </a:p>
        </p:txBody>
      </p:sp>
      <p:sp>
        <p:nvSpPr>
          <p:cNvPr id="224285" name="Freeform 29"/>
          <p:cNvSpPr>
            <a:spLocks/>
          </p:cNvSpPr>
          <p:nvPr/>
        </p:nvSpPr>
        <p:spPr bwMode="auto">
          <a:xfrm>
            <a:off x="5060950" y="2357438"/>
            <a:ext cx="471488" cy="17462"/>
          </a:xfrm>
          <a:custGeom>
            <a:avLst/>
            <a:gdLst/>
            <a:ahLst/>
            <a:cxnLst>
              <a:cxn ang="0">
                <a:pos x="594" y="11"/>
              </a:cxn>
              <a:cxn ang="0">
                <a:pos x="584" y="0"/>
              </a:cxn>
              <a:cxn ang="0">
                <a:pos x="0" y="0"/>
              </a:cxn>
              <a:cxn ang="0">
                <a:pos x="0" y="21"/>
              </a:cxn>
              <a:cxn ang="0">
                <a:pos x="584" y="21"/>
              </a:cxn>
              <a:cxn ang="0">
                <a:pos x="573" y="11"/>
              </a:cxn>
              <a:cxn ang="0">
                <a:pos x="594" y="11"/>
              </a:cxn>
              <a:cxn ang="0">
                <a:pos x="594" y="0"/>
              </a:cxn>
              <a:cxn ang="0">
                <a:pos x="584" y="0"/>
              </a:cxn>
              <a:cxn ang="0">
                <a:pos x="594" y="11"/>
              </a:cxn>
            </a:cxnLst>
            <a:rect l="0" t="0" r="r" b="b"/>
            <a:pathLst>
              <a:path w="594" h="21">
                <a:moveTo>
                  <a:pt x="594" y="11"/>
                </a:moveTo>
                <a:lnTo>
                  <a:pt x="584" y="0"/>
                </a:lnTo>
                <a:lnTo>
                  <a:pt x="0" y="0"/>
                </a:lnTo>
                <a:lnTo>
                  <a:pt x="0" y="21"/>
                </a:lnTo>
                <a:lnTo>
                  <a:pt x="584" y="21"/>
                </a:lnTo>
                <a:lnTo>
                  <a:pt x="573" y="11"/>
                </a:lnTo>
                <a:lnTo>
                  <a:pt x="594" y="11"/>
                </a:lnTo>
                <a:lnTo>
                  <a:pt x="594" y="0"/>
                </a:lnTo>
                <a:lnTo>
                  <a:pt x="584" y="0"/>
                </a:lnTo>
                <a:lnTo>
                  <a:pt x="594" y="11"/>
                </a:lnTo>
                <a:close/>
              </a:path>
            </a:pathLst>
          </a:custGeom>
          <a:solidFill>
            <a:srgbClr val="000000"/>
          </a:solidFill>
          <a:ln w="9525">
            <a:noFill/>
            <a:round/>
            <a:headEnd/>
            <a:tailEnd/>
          </a:ln>
        </p:spPr>
        <p:txBody>
          <a:bodyPr/>
          <a:lstStyle/>
          <a:p>
            <a:endParaRPr lang="sl-SI"/>
          </a:p>
        </p:txBody>
      </p:sp>
      <p:sp>
        <p:nvSpPr>
          <p:cNvPr id="224286" name="Freeform 30"/>
          <p:cNvSpPr>
            <a:spLocks/>
          </p:cNvSpPr>
          <p:nvPr/>
        </p:nvSpPr>
        <p:spPr bwMode="auto">
          <a:xfrm>
            <a:off x="5516563" y="2365375"/>
            <a:ext cx="15875" cy="471488"/>
          </a:xfrm>
          <a:custGeom>
            <a:avLst/>
            <a:gdLst/>
            <a:ahLst/>
            <a:cxnLst>
              <a:cxn ang="0">
                <a:pos x="11" y="592"/>
              </a:cxn>
              <a:cxn ang="0">
                <a:pos x="21" y="582"/>
              </a:cxn>
              <a:cxn ang="0">
                <a:pos x="21" y="0"/>
              </a:cxn>
              <a:cxn ang="0">
                <a:pos x="0" y="0"/>
              </a:cxn>
              <a:cxn ang="0">
                <a:pos x="0" y="582"/>
              </a:cxn>
              <a:cxn ang="0">
                <a:pos x="11" y="571"/>
              </a:cxn>
              <a:cxn ang="0">
                <a:pos x="11" y="592"/>
              </a:cxn>
              <a:cxn ang="0">
                <a:pos x="21" y="592"/>
              </a:cxn>
              <a:cxn ang="0">
                <a:pos x="21" y="582"/>
              </a:cxn>
              <a:cxn ang="0">
                <a:pos x="11" y="592"/>
              </a:cxn>
            </a:cxnLst>
            <a:rect l="0" t="0" r="r" b="b"/>
            <a:pathLst>
              <a:path w="21" h="592">
                <a:moveTo>
                  <a:pt x="11" y="592"/>
                </a:moveTo>
                <a:lnTo>
                  <a:pt x="21" y="582"/>
                </a:lnTo>
                <a:lnTo>
                  <a:pt x="21" y="0"/>
                </a:lnTo>
                <a:lnTo>
                  <a:pt x="0" y="0"/>
                </a:lnTo>
                <a:lnTo>
                  <a:pt x="0" y="582"/>
                </a:lnTo>
                <a:lnTo>
                  <a:pt x="11" y="571"/>
                </a:lnTo>
                <a:lnTo>
                  <a:pt x="11" y="592"/>
                </a:lnTo>
                <a:lnTo>
                  <a:pt x="21" y="592"/>
                </a:lnTo>
                <a:lnTo>
                  <a:pt x="21" y="582"/>
                </a:lnTo>
                <a:lnTo>
                  <a:pt x="11" y="592"/>
                </a:lnTo>
                <a:close/>
              </a:path>
            </a:pathLst>
          </a:custGeom>
          <a:solidFill>
            <a:srgbClr val="000000"/>
          </a:solidFill>
          <a:ln w="9525">
            <a:noFill/>
            <a:round/>
            <a:headEnd/>
            <a:tailEnd/>
          </a:ln>
        </p:spPr>
        <p:txBody>
          <a:bodyPr/>
          <a:lstStyle/>
          <a:p>
            <a:endParaRPr lang="sl-SI"/>
          </a:p>
        </p:txBody>
      </p:sp>
      <p:sp>
        <p:nvSpPr>
          <p:cNvPr id="224287" name="Freeform 31"/>
          <p:cNvSpPr>
            <a:spLocks/>
          </p:cNvSpPr>
          <p:nvPr/>
        </p:nvSpPr>
        <p:spPr bwMode="auto">
          <a:xfrm>
            <a:off x="5053013" y="2819400"/>
            <a:ext cx="471487" cy="17463"/>
          </a:xfrm>
          <a:custGeom>
            <a:avLst/>
            <a:gdLst/>
            <a:ahLst/>
            <a:cxnLst>
              <a:cxn ang="0">
                <a:pos x="0" y="11"/>
              </a:cxn>
              <a:cxn ang="0">
                <a:pos x="10" y="21"/>
              </a:cxn>
              <a:cxn ang="0">
                <a:pos x="594" y="21"/>
              </a:cxn>
              <a:cxn ang="0">
                <a:pos x="594" y="0"/>
              </a:cxn>
              <a:cxn ang="0">
                <a:pos x="10" y="0"/>
              </a:cxn>
              <a:cxn ang="0">
                <a:pos x="21" y="11"/>
              </a:cxn>
              <a:cxn ang="0">
                <a:pos x="0" y="11"/>
              </a:cxn>
              <a:cxn ang="0">
                <a:pos x="0" y="21"/>
              </a:cxn>
              <a:cxn ang="0">
                <a:pos x="10" y="21"/>
              </a:cxn>
              <a:cxn ang="0">
                <a:pos x="0" y="11"/>
              </a:cxn>
            </a:cxnLst>
            <a:rect l="0" t="0" r="r" b="b"/>
            <a:pathLst>
              <a:path w="594" h="21">
                <a:moveTo>
                  <a:pt x="0" y="11"/>
                </a:moveTo>
                <a:lnTo>
                  <a:pt x="10" y="21"/>
                </a:lnTo>
                <a:lnTo>
                  <a:pt x="594" y="21"/>
                </a:lnTo>
                <a:lnTo>
                  <a:pt x="594" y="0"/>
                </a:lnTo>
                <a:lnTo>
                  <a:pt x="10" y="0"/>
                </a:lnTo>
                <a:lnTo>
                  <a:pt x="21" y="11"/>
                </a:lnTo>
                <a:lnTo>
                  <a:pt x="0" y="11"/>
                </a:lnTo>
                <a:lnTo>
                  <a:pt x="0" y="21"/>
                </a:lnTo>
                <a:lnTo>
                  <a:pt x="10" y="21"/>
                </a:lnTo>
                <a:lnTo>
                  <a:pt x="0" y="11"/>
                </a:lnTo>
                <a:close/>
              </a:path>
            </a:pathLst>
          </a:custGeom>
          <a:solidFill>
            <a:srgbClr val="000000"/>
          </a:solidFill>
          <a:ln w="9525">
            <a:noFill/>
            <a:round/>
            <a:headEnd/>
            <a:tailEnd/>
          </a:ln>
        </p:spPr>
        <p:txBody>
          <a:bodyPr/>
          <a:lstStyle/>
          <a:p>
            <a:endParaRPr lang="sl-SI"/>
          </a:p>
        </p:txBody>
      </p:sp>
      <p:sp>
        <p:nvSpPr>
          <p:cNvPr id="224288" name="Freeform 32"/>
          <p:cNvSpPr>
            <a:spLocks/>
          </p:cNvSpPr>
          <p:nvPr/>
        </p:nvSpPr>
        <p:spPr bwMode="auto">
          <a:xfrm>
            <a:off x="5053013" y="2357438"/>
            <a:ext cx="15875" cy="469900"/>
          </a:xfrm>
          <a:custGeom>
            <a:avLst/>
            <a:gdLst/>
            <a:ahLst/>
            <a:cxnLst>
              <a:cxn ang="0">
                <a:pos x="10" y="0"/>
              </a:cxn>
              <a:cxn ang="0">
                <a:pos x="0" y="11"/>
              </a:cxn>
              <a:cxn ang="0">
                <a:pos x="0" y="593"/>
              </a:cxn>
              <a:cxn ang="0">
                <a:pos x="21" y="593"/>
              </a:cxn>
              <a:cxn ang="0">
                <a:pos x="21" y="11"/>
              </a:cxn>
              <a:cxn ang="0">
                <a:pos x="10" y="21"/>
              </a:cxn>
              <a:cxn ang="0">
                <a:pos x="10" y="0"/>
              </a:cxn>
              <a:cxn ang="0">
                <a:pos x="0" y="0"/>
              </a:cxn>
              <a:cxn ang="0">
                <a:pos x="0" y="11"/>
              </a:cxn>
              <a:cxn ang="0">
                <a:pos x="10" y="0"/>
              </a:cxn>
            </a:cxnLst>
            <a:rect l="0" t="0" r="r" b="b"/>
            <a:pathLst>
              <a:path w="21" h="593">
                <a:moveTo>
                  <a:pt x="10" y="0"/>
                </a:moveTo>
                <a:lnTo>
                  <a:pt x="0" y="11"/>
                </a:lnTo>
                <a:lnTo>
                  <a:pt x="0" y="593"/>
                </a:lnTo>
                <a:lnTo>
                  <a:pt x="21" y="593"/>
                </a:lnTo>
                <a:lnTo>
                  <a:pt x="21" y="11"/>
                </a:lnTo>
                <a:lnTo>
                  <a:pt x="10" y="21"/>
                </a:lnTo>
                <a:lnTo>
                  <a:pt x="10" y="0"/>
                </a:lnTo>
                <a:lnTo>
                  <a:pt x="0" y="0"/>
                </a:lnTo>
                <a:lnTo>
                  <a:pt x="0" y="11"/>
                </a:lnTo>
                <a:lnTo>
                  <a:pt x="10" y="0"/>
                </a:lnTo>
                <a:close/>
              </a:path>
            </a:pathLst>
          </a:custGeom>
          <a:solidFill>
            <a:srgbClr val="000000"/>
          </a:solidFill>
          <a:ln w="9525">
            <a:noFill/>
            <a:round/>
            <a:headEnd/>
            <a:tailEnd/>
          </a:ln>
        </p:spPr>
        <p:txBody>
          <a:bodyPr/>
          <a:lstStyle/>
          <a:p>
            <a:endParaRPr lang="sl-SI"/>
          </a:p>
        </p:txBody>
      </p:sp>
      <p:sp>
        <p:nvSpPr>
          <p:cNvPr id="224289" name="Freeform 33"/>
          <p:cNvSpPr>
            <a:spLocks/>
          </p:cNvSpPr>
          <p:nvPr/>
        </p:nvSpPr>
        <p:spPr bwMode="auto">
          <a:xfrm>
            <a:off x="3598863" y="2360613"/>
            <a:ext cx="474662" cy="473075"/>
          </a:xfrm>
          <a:custGeom>
            <a:avLst/>
            <a:gdLst/>
            <a:ahLst/>
            <a:cxnLst>
              <a:cxn ang="0">
                <a:pos x="7" y="590"/>
              </a:cxn>
              <a:cxn ang="0">
                <a:pos x="14" y="597"/>
              </a:cxn>
              <a:cxn ang="0">
                <a:pos x="598" y="15"/>
              </a:cxn>
              <a:cxn ang="0">
                <a:pos x="583" y="0"/>
              </a:cxn>
              <a:cxn ang="0">
                <a:pos x="0" y="582"/>
              </a:cxn>
              <a:cxn ang="0">
                <a:pos x="7" y="590"/>
              </a:cxn>
            </a:cxnLst>
            <a:rect l="0" t="0" r="r" b="b"/>
            <a:pathLst>
              <a:path w="598" h="597">
                <a:moveTo>
                  <a:pt x="7" y="590"/>
                </a:moveTo>
                <a:lnTo>
                  <a:pt x="14" y="597"/>
                </a:lnTo>
                <a:lnTo>
                  <a:pt x="598" y="15"/>
                </a:lnTo>
                <a:lnTo>
                  <a:pt x="583" y="0"/>
                </a:lnTo>
                <a:lnTo>
                  <a:pt x="0" y="582"/>
                </a:lnTo>
                <a:lnTo>
                  <a:pt x="7" y="590"/>
                </a:lnTo>
                <a:close/>
              </a:path>
            </a:pathLst>
          </a:custGeom>
          <a:solidFill>
            <a:srgbClr val="000000"/>
          </a:solidFill>
          <a:ln w="9525">
            <a:noFill/>
            <a:round/>
            <a:headEnd/>
            <a:tailEnd/>
          </a:ln>
        </p:spPr>
        <p:txBody>
          <a:bodyPr/>
          <a:lstStyle/>
          <a:p>
            <a:endParaRPr lang="sl-SI"/>
          </a:p>
        </p:txBody>
      </p:sp>
      <p:sp>
        <p:nvSpPr>
          <p:cNvPr id="224290" name="Freeform 34"/>
          <p:cNvSpPr>
            <a:spLocks/>
          </p:cNvSpPr>
          <p:nvPr/>
        </p:nvSpPr>
        <p:spPr bwMode="auto">
          <a:xfrm>
            <a:off x="5054600" y="2360613"/>
            <a:ext cx="476250" cy="473075"/>
          </a:xfrm>
          <a:custGeom>
            <a:avLst/>
            <a:gdLst/>
            <a:ahLst/>
            <a:cxnLst>
              <a:cxn ang="0">
                <a:pos x="7" y="590"/>
              </a:cxn>
              <a:cxn ang="0">
                <a:pos x="15" y="597"/>
              </a:cxn>
              <a:cxn ang="0">
                <a:pos x="598" y="15"/>
              </a:cxn>
              <a:cxn ang="0">
                <a:pos x="583" y="0"/>
              </a:cxn>
              <a:cxn ang="0">
                <a:pos x="0" y="582"/>
              </a:cxn>
              <a:cxn ang="0">
                <a:pos x="7" y="590"/>
              </a:cxn>
            </a:cxnLst>
            <a:rect l="0" t="0" r="r" b="b"/>
            <a:pathLst>
              <a:path w="598" h="597">
                <a:moveTo>
                  <a:pt x="7" y="590"/>
                </a:moveTo>
                <a:lnTo>
                  <a:pt x="15" y="597"/>
                </a:lnTo>
                <a:lnTo>
                  <a:pt x="598" y="15"/>
                </a:lnTo>
                <a:lnTo>
                  <a:pt x="583" y="0"/>
                </a:lnTo>
                <a:lnTo>
                  <a:pt x="0" y="582"/>
                </a:lnTo>
                <a:lnTo>
                  <a:pt x="7" y="590"/>
                </a:lnTo>
                <a:close/>
              </a:path>
            </a:pathLst>
          </a:custGeom>
          <a:solidFill>
            <a:srgbClr val="000000"/>
          </a:solidFill>
          <a:ln w="9525">
            <a:noFill/>
            <a:round/>
            <a:headEnd/>
            <a:tailEnd/>
          </a:ln>
        </p:spPr>
        <p:txBody>
          <a:bodyPr/>
          <a:lstStyle/>
          <a:p>
            <a:endParaRPr lang="sl-SI"/>
          </a:p>
        </p:txBody>
      </p:sp>
      <p:sp>
        <p:nvSpPr>
          <p:cNvPr id="224291" name="Freeform 35"/>
          <p:cNvSpPr>
            <a:spLocks/>
          </p:cNvSpPr>
          <p:nvPr/>
        </p:nvSpPr>
        <p:spPr bwMode="auto">
          <a:xfrm>
            <a:off x="3630613" y="2432050"/>
            <a:ext cx="206375" cy="73025"/>
          </a:xfrm>
          <a:custGeom>
            <a:avLst/>
            <a:gdLst/>
            <a:ahLst/>
            <a:cxnLst>
              <a:cxn ang="0">
                <a:pos x="233" y="9"/>
              </a:cxn>
              <a:cxn ang="0">
                <a:pos x="223" y="24"/>
              </a:cxn>
              <a:cxn ang="0">
                <a:pos x="212" y="37"/>
              </a:cxn>
              <a:cxn ang="0">
                <a:pos x="198" y="45"/>
              </a:cxn>
              <a:cxn ang="0">
                <a:pos x="185" y="46"/>
              </a:cxn>
              <a:cxn ang="0">
                <a:pos x="174" y="42"/>
              </a:cxn>
              <a:cxn ang="0">
                <a:pos x="160" y="36"/>
              </a:cxn>
              <a:cxn ang="0">
                <a:pos x="142" y="29"/>
              </a:cxn>
              <a:cxn ang="0">
                <a:pos x="125" y="19"/>
              </a:cxn>
              <a:cxn ang="0">
                <a:pos x="109" y="13"/>
              </a:cxn>
              <a:cxn ang="0">
                <a:pos x="93" y="7"/>
              </a:cxn>
              <a:cxn ang="0">
                <a:pos x="77" y="3"/>
              </a:cxn>
              <a:cxn ang="0">
                <a:pos x="57" y="4"/>
              </a:cxn>
              <a:cxn ang="0">
                <a:pos x="35" y="14"/>
              </a:cxn>
              <a:cxn ang="0">
                <a:pos x="18" y="29"/>
              </a:cxn>
              <a:cxn ang="0">
                <a:pos x="5" y="48"/>
              </a:cxn>
              <a:cxn ang="0">
                <a:pos x="20" y="93"/>
              </a:cxn>
              <a:cxn ang="0">
                <a:pos x="27" y="76"/>
              </a:cxn>
              <a:cxn ang="0">
                <a:pos x="38" y="62"/>
              </a:cxn>
              <a:cxn ang="0">
                <a:pos x="51" y="52"/>
              </a:cxn>
              <a:cxn ang="0">
                <a:pos x="67" y="48"/>
              </a:cxn>
              <a:cxn ang="0">
                <a:pos x="86" y="50"/>
              </a:cxn>
              <a:cxn ang="0">
                <a:pos x="103" y="54"/>
              </a:cxn>
              <a:cxn ang="0">
                <a:pos x="117" y="61"/>
              </a:cxn>
              <a:cxn ang="0">
                <a:pos x="131" y="71"/>
              </a:cxn>
              <a:cxn ang="0">
                <a:pos x="145" y="78"/>
              </a:cxn>
              <a:cxn ang="0">
                <a:pos x="159" y="85"/>
              </a:cxn>
              <a:cxn ang="0">
                <a:pos x="174" y="89"/>
              </a:cxn>
              <a:cxn ang="0">
                <a:pos x="189" y="91"/>
              </a:cxn>
              <a:cxn ang="0">
                <a:pos x="211" y="87"/>
              </a:cxn>
              <a:cxn ang="0">
                <a:pos x="229" y="74"/>
              </a:cxn>
              <a:cxn ang="0">
                <a:pos x="244" y="57"/>
              </a:cxn>
              <a:cxn ang="0">
                <a:pos x="258" y="36"/>
              </a:cxn>
            </a:cxnLst>
            <a:rect l="0" t="0" r="r" b="b"/>
            <a:pathLst>
              <a:path w="258" h="93">
                <a:moveTo>
                  <a:pt x="238" y="0"/>
                </a:moveTo>
                <a:lnTo>
                  <a:pt x="233" y="9"/>
                </a:lnTo>
                <a:lnTo>
                  <a:pt x="229" y="17"/>
                </a:lnTo>
                <a:lnTo>
                  <a:pt x="223" y="24"/>
                </a:lnTo>
                <a:lnTo>
                  <a:pt x="217" y="32"/>
                </a:lnTo>
                <a:lnTo>
                  <a:pt x="212" y="37"/>
                </a:lnTo>
                <a:lnTo>
                  <a:pt x="204" y="41"/>
                </a:lnTo>
                <a:lnTo>
                  <a:pt x="198" y="45"/>
                </a:lnTo>
                <a:lnTo>
                  <a:pt x="189" y="46"/>
                </a:lnTo>
                <a:lnTo>
                  <a:pt x="185" y="46"/>
                </a:lnTo>
                <a:lnTo>
                  <a:pt x="180" y="45"/>
                </a:lnTo>
                <a:lnTo>
                  <a:pt x="174" y="42"/>
                </a:lnTo>
                <a:lnTo>
                  <a:pt x="167" y="39"/>
                </a:lnTo>
                <a:lnTo>
                  <a:pt x="160" y="36"/>
                </a:lnTo>
                <a:lnTo>
                  <a:pt x="151" y="33"/>
                </a:lnTo>
                <a:lnTo>
                  <a:pt x="142" y="29"/>
                </a:lnTo>
                <a:lnTo>
                  <a:pt x="132" y="23"/>
                </a:lnTo>
                <a:lnTo>
                  <a:pt x="125" y="19"/>
                </a:lnTo>
                <a:lnTo>
                  <a:pt x="116" y="16"/>
                </a:lnTo>
                <a:lnTo>
                  <a:pt x="109" y="13"/>
                </a:lnTo>
                <a:lnTo>
                  <a:pt x="100" y="10"/>
                </a:lnTo>
                <a:lnTo>
                  <a:pt x="93" y="7"/>
                </a:lnTo>
                <a:lnTo>
                  <a:pt x="85" y="5"/>
                </a:lnTo>
                <a:lnTo>
                  <a:pt x="77" y="3"/>
                </a:lnTo>
                <a:lnTo>
                  <a:pt x="70" y="3"/>
                </a:lnTo>
                <a:lnTo>
                  <a:pt x="57" y="4"/>
                </a:lnTo>
                <a:lnTo>
                  <a:pt x="45" y="8"/>
                </a:lnTo>
                <a:lnTo>
                  <a:pt x="35" y="14"/>
                </a:lnTo>
                <a:lnTo>
                  <a:pt x="25" y="20"/>
                </a:lnTo>
                <a:lnTo>
                  <a:pt x="18" y="29"/>
                </a:lnTo>
                <a:lnTo>
                  <a:pt x="10" y="37"/>
                </a:lnTo>
                <a:lnTo>
                  <a:pt x="5" y="48"/>
                </a:lnTo>
                <a:lnTo>
                  <a:pt x="0" y="57"/>
                </a:lnTo>
                <a:lnTo>
                  <a:pt x="20" y="93"/>
                </a:lnTo>
                <a:lnTo>
                  <a:pt x="23" y="85"/>
                </a:lnTo>
                <a:lnTo>
                  <a:pt x="27" y="76"/>
                </a:lnTo>
                <a:lnTo>
                  <a:pt x="33" y="69"/>
                </a:lnTo>
                <a:lnTo>
                  <a:pt x="38" y="62"/>
                </a:lnTo>
                <a:lnTo>
                  <a:pt x="44" y="56"/>
                </a:lnTo>
                <a:lnTo>
                  <a:pt x="51" y="52"/>
                </a:lnTo>
                <a:lnTo>
                  <a:pt x="58" y="49"/>
                </a:lnTo>
                <a:lnTo>
                  <a:pt x="67" y="48"/>
                </a:lnTo>
                <a:lnTo>
                  <a:pt x="76" y="48"/>
                </a:lnTo>
                <a:lnTo>
                  <a:pt x="86" y="50"/>
                </a:lnTo>
                <a:lnTo>
                  <a:pt x="94" y="52"/>
                </a:lnTo>
                <a:lnTo>
                  <a:pt x="103" y="54"/>
                </a:lnTo>
                <a:lnTo>
                  <a:pt x="110" y="57"/>
                </a:lnTo>
                <a:lnTo>
                  <a:pt x="117" y="61"/>
                </a:lnTo>
                <a:lnTo>
                  <a:pt x="125" y="66"/>
                </a:lnTo>
                <a:lnTo>
                  <a:pt x="131" y="71"/>
                </a:lnTo>
                <a:lnTo>
                  <a:pt x="139" y="75"/>
                </a:lnTo>
                <a:lnTo>
                  <a:pt x="145" y="78"/>
                </a:lnTo>
                <a:lnTo>
                  <a:pt x="152" y="81"/>
                </a:lnTo>
                <a:lnTo>
                  <a:pt x="159" y="85"/>
                </a:lnTo>
                <a:lnTo>
                  <a:pt x="166" y="88"/>
                </a:lnTo>
                <a:lnTo>
                  <a:pt x="174" y="89"/>
                </a:lnTo>
                <a:lnTo>
                  <a:pt x="181" y="91"/>
                </a:lnTo>
                <a:lnTo>
                  <a:pt x="189" y="91"/>
                </a:lnTo>
                <a:lnTo>
                  <a:pt x="200" y="90"/>
                </a:lnTo>
                <a:lnTo>
                  <a:pt x="211" y="87"/>
                </a:lnTo>
                <a:lnTo>
                  <a:pt x="220" y="81"/>
                </a:lnTo>
                <a:lnTo>
                  <a:pt x="229" y="74"/>
                </a:lnTo>
                <a:lnTo>
                  <a:pt x="237" y="67"/>
                </a:lnTo>
                <a:lnTo>
                  <a:pt x="244" y="57"/>
                </a:lnTo>
                <a:lnTo>
                  <a:pt x="252" y="47"/>
                </a:lnTo>
                <a:lnTo>
                  <a:pt x="258" y="36"/>
                </a:lnTo>
                <a:lnTo>
                  <a:pt x="238" y="0"/>
                </a:lnTo>
                <a:close/>
              </a:path>
            </a:pathLst>
          </a:custGeom>
          <a:solidFill>
            <a:srgbClr val="000000"/>
          </a:solidFill>
          <a:ln w="9525">
            <a:noFill/>
            <a:round/>
            <a:headEnd/>
            <a:tailEnd/>
          </a:ln>
        </p:spPr>
        <p:txBody>
          <a:bodyPr/>
          <a:lstStyle/>
          <a:p>
            <a:endParaRPr lang="sl-SI"/>
          </a:p>
        </p:txBody>
      </p:sp>
      <p:sp>
        <p:nvSpPr>
          <p:cNvPr id="224292" name="Freeform 36"/>
          <p:cNvSpPr>
            <a:spLocks/>
          </p:cNvSpPr>
          <p:nvPr/>
        </p:nvSpPr>
        <p:spPr bwMode="auto">
          <a:xfrm>
            <a:off x="5286375" y="2711450"/>
            <a:ext cx="204788" cy="74613"/>
          </a:xfrm>
          <a:custGeom>
            <a:avLst/>
            <a:gdLst/>
            <a:ahLst/>
            <a:cxnLst>
              <a:cxn ang="0">
                <a:pos x="233" y="8"/>
              </a:cxn>
              <a:cxn ang="0">
                <a:pos x="224" y="24"/>
              </a:cxn>
              <a:cxn ang="0">
                <a:pos x="212" y="37"/>
              </a:cxn>
              <a:cxn ang="0">
                <a:pos x="198" y="44"/>
              </a:cxn>
              <a:cxn ang="0">
                <a:pos x="185" y="45"/>
              </a:cxn>
              <a:cxn ang="0">
                <a:pos x="174" y="42"/>
              </a:cxn>
              <a:cxn ang="0">
                <a:pos x="160" y="36"/>
              </a:cxn>
              <a:cxn ang="0">
                <a:pos x="142" y="28"/>
              </a:cxn>
              <a:cxn ang="0">
                <a:pos x="125" y="19"/>
              </a:cxn>
              <a:cxn ang="0">
                <a:pos x="109" y="12"/>
              </a:cxn>
              <a:cxn ang="0">
                <a:pos x="93" y="6"/>
              </a:cxn>
              <a:cxn ang="0">
                <a:pos x="77" y="3"/>
              </a:cxn>
              <a:cxn ang="0">
                <a:pos x="57" y="4"/>
              </a:cxn>
              <a:cxn ang="0">
                <a:pos x="35" y="14"/>
              </a:cxn>
              <a:cxn ang="0">
                <a:pos x="18" y="28"/>
              </a:cxn>
              <a:cxn ang="0">
                <a:pos x="5" y="47"/>
              </a:cxn>
              <a:cxn ang="0">
                <a:pos x="20" y="93"/>
              </a:cxn>
              <a:cxn ang="0">
                <a:pos x="28" y="76"/>
              </a:cxn>
              <a:cxn ang="0">
                <a:pos x="38" y="62"/>
              </a:cxn>
              <a:cxn ang="0">
                <a:pos x="51" y="52"/>
              </a:cxn>
              <a:cxn ang="0">
                <a:pos x="67" y="47"/>
              </a:cxn>
              <a:cxn ang="0">
                <a:pos x="86" y="49"/>
              </a:cxn>
              <a:cxn ang="0">
                <a:pos x="103" y="54"/>
              </a:cxn>
              <a:cxn ang="0">
                <a:pos x="118" y="61"/>
              </a:cxn>
              <a:cxn ang="0">
                <a:pos x="131" y="71"/>
              </a:cxn>
              <a:cxn ang="0">
                <a:pos x="145" y="78"/>
              </a:cxn>
              <a:cxn ang="0">
                <a:pos x="159" y="84"/>
              </a:cxn>
              <a:cxn ang="0">
                <a:pos x="174" y="89"/>
              </a:cxn>
              <a:cxn ang="0">
                <a:pos x="190" y="91"/>
              </a:cxn>
              <a:cxn ang="0">
                <a:pos x="211" y="86"/>
              </a:cxn>
              <a:cxn ang="0">
                <a:pos x="229" y="74"/>
              </a:cxn>
              <a:cxn ang="0">
                <a:pos x="245" y="57"/>
              </a:cxn>
              <a:cxn ang="0">
                <a:pos x="258" y="36"/>
              </a:cxn>
            </a:cxnLst>
            <a:rect l="0" t="0" r="r" b="b"/>
            <a:pathLst>
              <a:path w="258" h="93">
                <a:moveTo>
                  <a:pt x="238" y="0"/>
                </a:moveTo>
                <a:lnTo>
                  <a:pt x="233" y="8"/>
                </a:lnTo>
                <a:lnTo>
                  <a:pt x="229" y="17"/>
                </a:lnTo>
                <a:lnTo>
                  <a:pt x="224" y="24"/>
                </a:lnTo>
                <a:lnTo>
                  <a:pt x="217" y="32"/>
                </a:lnTo>
                <a:lnTo>
                  <a:pt x="212" y="37"/>
                </a:lnTo>
                <a:lnTo>
                  <a:pt x="204" y="41"/>
                </a:lnTo>
                <a:lnTo>
                  <a:pt x="198" y="44"/>
                </a:lnTo>
                <a:lnTo>
                  <a:pt x="190" y="45"/>
                </a:lnTo>
                <a:lnTo>
                  <a:pt x="185" y="45"/>
                </a:lnTo>
                <a:lnTo>
                  <a:pt x="180" y="44"/>
                </a:lnTo>
                <a:lnTo>
                  <a:pt x="174" y="42"/>
                </a:lnTo>
                <a:lnTo>
                  <a:pt x="167" y="39"/>
                </a:lnTo>
                <a:lnTo>
                  <a:pt x="160" y="36"/>
                </a:lnTo>
                <a:lnTo>
                  <a:pt x="151" y="33"/>
                </a:lnTo>
                <a:lnTo>
                  <a:pt x="142" y="28"/>
                </a:lnTo>
                <a:lnTo>
                  <a:pt x="132" y="23"/>
                </a:lnTo>
                <a:lnTo>
                  <a:pt x="125" y="19"/>
                </a:lnTo>
                <a:lnTo>
                  <a:pt x="117" y="16"/>
                </a:lnTo>
                <a:lnTo>
                  <a:pt x="109" y="12"/>
                </a:lnTo>
                <a:lnTo>
                  <a:pt x="101" y="9"/>
                </a:lnTo>
                <a:lnTo>
                  <a:pt x="93" y="6"/>
                </a:lnTo>
                <a:lnTo>
                  <a:pt x="85" y="5"/>
                </a:lnTo>
                <a:lnTo>
                  <a:pt x="77" y="3"/>
                </a:lnTo>
                <a:lnTo>
                  <a:pt x="70" y="3"/>
                </a:lnTo>
                <a:lnTo>
                  <a:pt x="57" y="4"/>
                </a:lnTo>
                <a:lnTo>
                  <a:pt x="46" y="7"/>
                </a:lnTo>
                <a:lnTo>
                  <a:pt x="35" y="14"/>
                </a:lnTo>
                <a:lnTo>
                  <a:pt x="25" y="20"/>
                </a:lnTo>
                <a:lnTo>
                  <a:pt x="18" y="28"/>
                </a:lnTo>
                <a:lnTo>
                  <a:pt x="11" y="37"/>
                </a:lnTo>
                <a:lnTo>
                  <a:pt x="5" y="47"/>
                </a:lnTo>
                <a:lnTo>
                  <a:pt x="0" y="57"/>
                </a:lnTo>
                <a:lnTo>
                  <a:pt x="20" y="93"/>
                </a:lnTo>
                <a:lnTo>
                  <a:pt x="23" y="84"/>
                </a:lnTo>
                <a:lnTo>
                  <a:pt x="28" y="76"/>
                </a:lnTo>
                <a:lnTo>
                  <a:pt x="33" y="68"/>
                </a:lnTo>
                <a:lnTo>
                  <a:pt x="38" y="62"/>
                </a:lnTo>
                <a:lnTo>
                  <a:pt x="45" y="56"/>
                </a:lnTo>
                <a:lnTo>
                  <a:pt x="51" y="52"/>
                </a:lnTo>
                <a:lnTo>
                  <a:pt x="58" y="48"/>
                </a:lnTo>
                <a:lnTo>
                  <a:pt x="67" y="47"/>
                </a:lnTo>
                <a:lnTo>
                  <a:pt x="76" y="47"/>
                </a:lnTo>
                <a:lnTo>
                  <a:pt x="86" y="49"/>
                </a:lnTo>
                <a:lnTo>
                  <a:pt x="94" y="52"/>
                </a:lnTo>
                <a:lnTo>
                  <a:pt x="103" y="54"/>
                </a:lnTo>
                <a:lnTo>
                  <a:pt x="110" y="57"/>
                </a:lnTo>
                <a:lnTo>
                  <a:pt x="118" y="61"/>
                </a:lnTo>
                <a:lnTo>
                  <a:pt x="125" y="65"/>
                </a:lnTo>
                <a:lnTo>
                  <a:pt x="131" y="71"/>
                </a:lnTo>
                <a:lnTo>
                  <a:pt x="139" y="75"/>
                </a:lnTo>
                <a:lnTo>
                  <a:pt x="145" y="78"/>
                </a:lnTo>
                <a:lnTo>
                  <a:pt x="153" y="81"/>
                </a:lnTo>
                <a:lnTo>
                  <a:pt x="159" y="84"/>
                </a:lnTo>
                <a:lnTo>
                  <a:pt x="166" y="87"/>
                </a:lnTo>
                <a:lnTo>
                  <a:pt x="174" y="89"/>
                </a:lnTo>
                <a:lnTo>
                  <a:pt x="181" y="91"/>
                </a:lnTo>
                <a:lnTo>
                  <a:pt x="190" y="91"/>
                </a:lnTo>
                <a:lnTo>
                  <a:pt x="200" y="90"/>
                </a:lnTo>
                <a:lnTo>
                  <a:pt x="211" y="86"/>
                </a:lnTo>
                <a:lnTo>
                  <a:pt x="220" y="81"/>
                </a:lnTo>
                <a:lnTo>
                  <a:pt x="229" y="74"/>
                </a:lnTo>
                <a:lnTo>
                  <a:pt x="237" y="66"/>
                </a:lnTo>
                <a:lnTo>
                  <a:pt x="245" y="57"/>
                </a:lnTo>
                <a:lnTo>
                  <a:pt x="252" y="46"/>
                </a:lnTo>
                <a:lnTo>
                  <a:pt x="258" y="36"/>
                </a:lnTo>
                <a:lnTo>
                  <a:pt x="238" y="0"/>
                </a:lnTo>
                <a:close/>
              </a:path>
            </a:pathLst>
          </a:custGeom>
          <a:solidFill>
            <a:srgbClr val="000000"/>
          </a:solidFill>
          <a:ln w="9525">
            <a:noFill/>
            <a:round/>
            <a:headEnd/>
            <a:tailEnd/>
          </a:ln>
        </p:spPr>
        <p:txBody>
          <a:bodyPr/>
          <a:lstStyle/>
          <a:p>
            <a:endParaRPr lang="sl-SI"/>
          </a:p>
        </p:txBody>
      </p:sp>
      <p:sp>
        <p:nvSpPr>
          <p:cNvPr id="224293" name="Rectangle 37"/>
          <p:cNvSpPr>
            <a:spLocks noChangeArrowheads="1"/>
          </p:cNvSpPr>
          <p:nvPr/>
        </p:nvSpPr>
        <p:spPr bwMode="auto">
          <a:xfrm>
            <a:off x="3852863" y="2711450"/>
            <a:ext cx="174625" cy="26988"/>
          </a:xfrm>
          <a:prstGeom prst="rect">
            <a:avLst/>
          </a:prstGeom>
          <a:solidFill>
            <a:srgbClr val="000000"/>
          </a:solidFill>
          <a:ln w="9525">
            <a:noFill/>
            <a:miter lim="800000"/>
            <a:headEnd/>
            <a:tailEnd/>
          </a:ln>
        </p:spPr>
        <p:txBody>
          <a:bodyPr/>
          <a:lstStyle/>
          <a:p>
            <a:endParaRPr lang="sl-SI"/>
          </a:p>
        </p:txBody>
      </p:sp>
      <p:sp>
        <p:nvSpPr>
          <p:cNvPr id="224294" name="Rectangle 38"/>
          <p:cNvSpPr>
            <a:spLocks noChangeArrowheads="1"/>
          </p:cNvSpPr>
          <p:nvPr/>
        </p:nvSpPr>
        <p:spPr bwMode="auto">
          <a:xfrm>
            <a:off x="5094288" y="2430463"/>
            <a:ext cx="174625" cy="26987"/>
          </a:xfrm>
          <a:prstGeom prst="rect">
            <a:avLst/>
          </a:prstGeom>
          <a:solidFill>
            <a:srgbClr val="000000"/>
          </a:solidFill>
          <a:ln w="9525">
            <a:noFill/>
            <a:miter lim="800000"/>
            <a:headEnd/>
            <a:tailEnd/>
          </a:ln>
        </p:spPr>
        <p:txBody>
          <a:bodyPr/>
          <a:lstStyle/>
          <a:p>
            <a:endParaRPr lang="sl-SI"/>
          </a:p>
        </p:txBody>
      </p:sp>
      <p:sp>
        <p:nvSpPr>
          <p:cNvPr id="224295" name="Freeform 39"/>
          <p:cNvSpPr>
            <a:spLocks/>
          </p:cNvSpPr>
          <p:nvPr/>
        </p:nvSpPr>
        <p:spPr bwMode="auto">
          <a:xfrm>
            <a:off x="3108325" y="2587625"/>
            <a:ext cx="495300" cy="17463"/>
          </a:xfrm>
          <a:custGeom>
            <a:avLst/>
            <a:gdLst/>
            <a:ahLst/>
            <a:cxnLst>
              <a:cxn ang="0">
                <a:pos x="625" y="10"/>
              </a:cxn>
              <a:cxn ang="0">
                <a:pos x="625" y="0"/>
              </a:cxn>
              <a:cxn ang="0">
                <a:pos x="0" y="0"/>
              </a:cxn>
              <a:cxn ang="0">
                <a:pos x="0" y="21"/>
              </a:cxn>
              <a:cxn ang="0">
                <a:pos x="625" y="21"/>
              </a:cxn>
              <a:cxn ang="0">
                <a:pos x="625" y="10"/>
              </a:cxn>
            </a:cxnLst>
            <a:rect l="0" t="0" r="r" b="b"/>
            <a:pathLst>
              <a:path w="625" h="21">
                <a:moveTo>
                  <a:pt x="625" y="10"/>
                </a:moveTo>
                <a:lnTo>
                  <a:pt x="625" y="0"/>
                </a:lnTo>
                <a:lnTo>
                  <a:pt x="0" y="0"/>
                </a:lnTo>
                <a:lnTo>
                  <a:pt x="0" y="21"/>
                </a:lnTo>
                <a:lnTo>
                  <a:pt x="625" y="21"/>
                </a:lnTo>
                <a:lnTo>
                  <a:pt x="625" y="10"/>
                </a:lnTo>
                <a:close/>
              </a:path>
            </a:pathLst>
          </a:custGeom>
          <a:solidFill>
            <a:srgbClr val="000000"/>
          </a:solidFill>
          <a:ln w="9525">
            <a:noFill/>
            <a:round/>
            <a:headEnd/>
            <a:tailEnd/>
          </a:ln>
        </p:spPr>
        <p:txBody>
          <a:bodyPr/>
          <a:lstStyle/>
          <a:p>
            <a:endParaRPr lang="sl-SI"/>
          </a:p>
        </p:txBody>
      </p:sp>
      <p:sp>
        <p:nvSpPr>
          <p:cNvPr id="224296" name="Freeform 40"/>
          <p:cNvSpPr>
            <a:spLocks/>
          </p:cNvSpPr>
          <p:nvPr/>
        </p:nvSpPr>
        <p:spPr bwMode="auto">
          <a:xfrm>
            <a:off x="4067175" y="2587625"/>
            <a:ext cx="993775" cy="17463"/>
          </a:xfrm>
          <a:custGeom>
            <a:avLst/>
            <a:gdLst/>
            <a:ahLst/>
            <a:cxnLst>
              <a:cxn ang="0">
                <a:pos x="1251" y="10"/>
              </a:cxn>
              <a:cxn ang="0">
                <a:pos x="1251" y="0"/>
              </a:cxn>
              <a:cxn ang="0">
                <a:pos x="0" y="0"/>
              </a:cxn>
              <a:cxn ang="0">
                <a:pos x="0" y="21"/>
              </a:cxn>
              <a:cxn ang="0">
                <a:pos x="1251" y="21"/>
              </a:cxn>
              <a:cxn ang="0">
                <a:pos x="1251" y="10"/>
              </a:cxn>
            </a:cxnLst>
            <a:rect l="0" t="0" r="r" b="b"/>
            <a:pathLst>
              <a:path w="1251" h="21">
                <a:moveTo>
                  <a:pt x="1251" y="10"/>
                </a:moveTo>
                <a:lnTo>
                  <a:pt x="1251" y="0"/>
                </a:lnTo>
                <a:lnTo>
                  <a:pt x="0" y="0"/>
                </a:lnTo>
                <a:lnTo>
                  <a:pt x="0" y="21"/>
                </a:lnTo>
                <a:lnTo>
                  <a:pt x="1251" y="21"/>
                </a:lnTo>
                <a:lnTo>
                  <a:pt x="1251" y="10"/>
                </a:lnTo>
                <a:close/>
              </a:path>
            </a:pathLst>
          </a:custGeom>
          <a:solidFill>
            <a:srgbClr val="000000"/>
          </a:solidFill>
          <a:ln w="9525">
            <a:noFill/>
            <a:round/>
            <a:headEnd/>
            <a:tailEnd/>
          </a:ln>
        </p:spPr>
        <p:txBody>
          <a:bodyPr/>
          <a:lstStyle/>
          <a:p>
            <a:endParaRPr lang="sl-SI"/>
          </a:p>
        </p:txBody>
      </p:sp>
      <p:sp>
        <p:nvSpPr>
          <p:cNvPr id="224297" name="Freeform 41"/>
          <p:cNvSpPr>
            <a:spLocks/>
          </p:cNvSpPr>
          <p:nvPr/>
        </p:nvSpPr>
        <p:spPr bwMode="auto">
          <a:xfrm>
            <a:off x="5524500" y="2587625"/>
            <a:ext cx="495300" cy="17463"/>
          </a:xfrm>
          <a:custGeom>
            <a:avLst/>
            <a:gdLst/>
            <a:ahLst/>
            <a:cxnLst>
              <a:cxn ang="0">
                <a:pos x="625" y="10"/>
              </a:cxn>
              <a:cxn ang="0">
                <a:pos x="625" y="0"/>
              </a:cxn>
              <a:cxn ang="0">
                <a:pos x="0" y="0"/>
              </a:cxn>
              <a:cxn ang="0">
                <a:pos x="0" y="21"/>
              </a:cxn>
              <a:cxn ang="0">
                <a:pos x="625" y="21"/>
              </a:cxn>
              <a:cxn ang="0">
                <a:pos x="625" y="10"/>
              </a:cxn>
            </a:cxnLst>
            <a:rect l="0" t="0" r="r" b="b"/>
            <a:pathLst>
              <a:path w="625" h="21">
                <a:moveTo>
                  <a:pt x="625" y="10"/>
                </a:moveTo>
                <a:lnTo>
                  <a:pt x="625" y="0"/>
                </a:lnTo>
                <a:lnTo>
                  <a:pt x="0" y="0"/>
                </a:lnTo>
                <a:lnTo>
                  <a:pt x="0" y="21"/>
                </a:lnTo>
                <a:lnTo>
                  <a:pt x="625" y="21"/>
                </a:lnTo>
                <a:lnTo>
                  <a:pt x="625" y="10"/>
                </a:lnTo>
                <a:close/>
              </a:path>
            </a:pathLst>
          </a:custGeom>
          <a:solidFill>
            <a:srgbClr val="000000"/>
          </a:solidFill>
          <a:ln w="9525">
            <a:noFill/>
            <a:round/>
            <a:headEnd/>
            <a:tailEnd/>
          </a:ln>
        </p:spPr>
        <p:txBody>
          <a:bodyPr/>
          <a:lstStyle/>
          <a:p>
            <a:endParaRPr lang="sl-SI"/>
          </a:p>
        </p:txBody>
      </p:sp>
      <p:sp>
        <p:nvSpPr>
          <p:cNvPr id="224298" name="Freeform 42"/>
          <p:cNvSpPr>
            <a:spLocks/>
          </p:cNvSpPr>
          <p:nvPr/>
        </p:nvSpPr>
        <p:spPr bwMode="auto">
          <a:xfrm>
            <a:off x="4556125" y="2597150"/>
            <a:ext cx="15875" cy="495300"/>
          </a:xfrm>
          <a:custGeom>
            <a:avLst/>
            <a:gdLst/>
            <a:ahLst/>
            <a:cxnLst>
              <a:cxn ang="0">
                <a:pos x="10" y="624"/>
              </a:cxn>
              <a:cxn ang="0">
                <a:pos x="21" y="624"/>
              </a:cxn>
              <a:cxn ang="0">
                <a:pos x="21" y="0"/>
              </a:cxn>
              <a:cxn ang="0">
                <a:pos x="0" y="0"/>
              </a:cxn>
              <a:cxn ang="0">
                <a:pos x="0" y="624"/>
              </a:cxn>
              <a:cxn ang="0">
                <a:pos x="10" y="624"/>
              </a:cxn>
            </a:cxnLst>
            <a:rect l="0" t="0" r="r" b="b"/>
            <a:pathLst>
              <a:path w="21" h="624">
                <a:moveTo>
                  <a:pt x="10" y="624"/>
                </a:moveTo>
                <a:lnTo>
                  <a:pt x="21" y="624"/>
                </a:lnTo>
                <a:lnTo>
                  <a:pt x="21" y="0"/>
                </a:lnTo>
                <a:lnTo>
                  <a:pt x="0" y="0"/>
                </a:lnTo>
                <a:lnTo>
                  <a:pt x="0" y="624"/>
                </a:lnTo>
                <a:lnTo>
                  <a:pt x="10" y="624"/>
                </a:lnTo>
                <a:close/>
              </a:path>
            </a:pathLst>
          </a:custGeom>
          <a:solidFill>
            <a:srgbClr val="000000"/>
          </a:solidFill>
          <a:ln w="9525">
            <a:noFill/>
            <a:round/>
            <a:headEnd/>
            <a:tailEnd/>
          </a:ln>
        </p:spPr>
        <p:txBody>
          <a:bodyPr/>
          <a:lstStyle/>
          <a:p>
            <a:endParaRPr lang="sl-SI"/>
          </a:p>
        </p:txBody>
      </p:sp>
      <p:sp>
        <p:nvSpPr>
          <p:cNvPr id="224299" name="Freeform 43"/>
          <p:cNvSpPr>
            <a:spLocks/>
          </p:cNvSpPr>
          <p:nvPr/>
        </p:nvSpPr>
        <p:spPr bwMode="auto">
          <a:xfrm>
            <a:off x="4316413" y="3082925"/>
            <a:ext cx="495300" cy="17463"/>
          </a:xfrm>
          <a:custGeom>
            <a:avLst/>
            <a:gdLst/>
            <a:ahLst/>
            <a:cxnLst>
              <a:cxn ang="0">
                <a:pos x="625" y="10"/>
              </a:cxn>
              <a:cxn ang="0">
                <a:pos x="625" y="0"/>
              </a:cxn>
              <a:cxn ang="0">
                <a:pos x="0" y="0"/>
              </a:cxn>
              <a:cxn ang="0">
                <a:pos x="0" y="21"/>
              </a:cxn>
              <a:cxn ang="0">
                <a:pos x="625" y="21"/>
              </a:cxn>
              <a:cxn ang="0">
                <a:pos x="625" y="10"/>
              </a:cxn>
            </a:cxnLst>
            <a:rect l="0" t="0" r="r" b="b"/>
            <a:pathLst>
              <a:path w="625" h="21">
                <a:moveTo>
                  <a:pt x="625" y="10"/>
                </a:moveTo>
                <a:lnTo>
                  <a:pt x="625" y="0"/>
                </a:lnTo>
                <a:lnTo>
                  <a:pt x="0" y="0"/>
                </a:lnTo>
                <a:lnTo>
                  <a:pt x="0" y="21"/>
                </a:lnTo>
                <a:lnTo>
                  <a:pt x="625" y="21"/>
                </a:lnTo>
                <a:lnTo>
                  <a:pt x="625" y="10"/>
                </a:lnTo>
                <a:close/>
              </a:path>
            </a:pathLst>
          </a:custGeom>
          <a:solidFill>
            <a:srgbClr val="000000"/>
          </a:solidFill>
          <a:ln w="9525">
            <a:noFill/>
            <a:round/>
            <a:headEnd/>
            <a:tailEnd/>
          </a:ln>
        </p:spPr>
        <p:txBody>
          <a:bodyPr/>
          <a:lstStyle/>
          <a:p>
            <a:endParaRPr lang="sl-SI"/>
          </a:p>
        </p:txBody>
      </p:sp>
      <p:sp>
        <p:nvSpPr>
          <p:cNvPr id="224300" name="Freeform 44"/>
          <p:cNvSpPr>
            <a:spLocks/>
          </p:cNvSpPr>
          <p:nvPr/>
        </p:nvSpPr>
        <p:spPr bwMode="auto">
          <a:xfrm>
            <a:off x="4432300" y="3182938"/>
            <a:ext cx="263525" cy="15875"/>
          </a:xfrm>
          <a:custGeom>
            <a:avLst/>
            <a:gdLst/>
            <a:ahLst/>
            <a:cxnLst>
              <a:cxn ang="0">
                <a:pos x="334" y="11"/>
              </a:cxn>
              <a:cxn ang="0">
                <a:pos x="334" y="0"/>
              </a:cxn>
              <a:cxn ang="0">
                <a:pos x="0" y="0"/>
              </a:cxn>
              <a:cxn ang="0">
                <a:pos x="0" y="21"/>
              </a:cxn>
              <a:cxn ang="0">
                <a:pos x="334" y="21"/>
              </a:cxn>
              <a:cxn ang="0">
                <a:pos x="334" y="11"/>
              </a:cxn>
            </a:cxnLst>
            <a:rect l="0" t="0" r="r" b="b"/>
            <a:pathLst>
              <a:path w="334" h="21">
                <a:moveTo>
                  <a:pt x="334" y="11"/>
                </a:moveTo>
                <a:lnTo>
                  <a:pt x="334" y="0"/>
                </a:lnTo>
                <a:lnTo>
                  <a:pt x="0" y="0"/>
                </a:lnTo>
                <a:lnTo>
                  <a:pt x="0" y="21"/>
                </a:lnTo>
                <a:lnTo>
                  <a:pt x="334" y="21"/>
                </a:lnTo>
                <a:lnTo>
                  <a:pt x="334" y="11"/>
                </a:lnTo>
                <a:close/>
              </a:path>
            </a:pathLst>
          </a:custGeom>
          <a:solidFill>
            <a:srgbClr val="000000"/>
          </a:solidFill>
          <a:ln w="9525">
            <a:noFill/>
            <a:round/>
            <a:headEnd/>
            <a:tailEnd/>
          </a:ln>
        </p:spPr>
        <p:txBody>
          <a:bodyPr/>
          <a:lstStyle/>
          <a:p>
            <a:endParaRPr lang="sl-SI"/>
          </a:p>
        </p:txBody>
      </p:sp>
      <p:sp>
        <p:nvSpPr>
          <p:cNvPr id="224301" name="Rectangle 45"/>
          <p:cNvSpPr>
            <a:spLocks noChangeArrowheads="1"/>
          </p:cNvSpPr>
          <p:nvPr/>
        </p:nvSpPr>
        <p:spPr bwMode="auto">
          <a:xfrm>
            <a:off x="214313" y="3019425"/>
            <a:ext cx="2794000" cy="2077492"/>
          </a:xfrm>
          <a:prstGeom prst="rect">
            <a:avLst/>
          </a:prstGeom>
          <a:noFill/>
          <a:ln w="12700">
            <a:noFill/>
            <a:miter lim="800000"/>
            <a:headEnd/>
            <a:tailEnd/>
          </a:ln>
          <a:effectLst/>
        </p:spPr>
        <p:txBody>
          <a:bodyPr lIns="77788" tIns="38100" rIns="77788" bIns="38100">
            <a:spAutoFit/>
          </a:bodyPr>
          <a:lstStyle/>
          <a:p>
            <a:pPr marL="287338" indent="-287338" defTabSz="661988" eaLnBrk="0" hangingPunct="0">
              <a:buClr>
                <a:schemeClr val="tx1"/>
              </a:buClr>
              <a:buSzPct val="85000"/>
              <a:buFont typeface="Wingdings" pitchFamily="2" charset="2"/>
              <a:buNone/>
            </a:pPr>
            <a:r>
              <a:rPr lang="sl-SI" sz="2200" b="1" dirty="0" smtClean="0">
                <a:solidFill>
                  <a:schemeClr val="tx1"/>
                </a:solidFill>
              </a:rPr>
              <a:t>Motnje omrežja</a:t>
            </a:r>
            <a:endParaRPr lang="en-US" sz="2200" b="1" dirty="0">
              <a:solidFill>
                <a:schemeClr val="tx1"/>
              </a:solidFill>
            </a:endParaRPr>
          </a:p>
          <a:p>
            <a:pPr marL="287338" indent="-287338" defTabSz="661988" eaLnBrk="0" hangingPunct="0">
              <a:buClr>
                <a:schemeClr val="tx1"/>
              </a:buClr>
              <a:buSzPct val="85000"/>
              <a:buFont typeface="Wingdings" pitchFamily="2" charset="2"/>
              <a:buChar char="n"/>
            </a:pPr>
            <a:r>
              <a:rPr lang="sl-SI" sz="1800" dirty="0" smtClean="0">
                <a:solidFill>
                  <a:schemeClr val="tx1"/>
                </a:solidFill>
              </a:rPr>
              <a:t>Kratke prekinitve</a:t>
            </a:r>
            <a:endParaRPr lang="en-US" sz="1800" dirty="0">
              <a:solidFill>
                <a:schemeClr val="tx1"/>
              </a:solidFill>
            </a:endParaRPr>
          </a:p>
          <a:p>
            <a:pPr marL="287338" indent="-287338" defTabSz="661988" eaLnBrk="0" hangingPunct="0">
              <a:buClr>
                <a:schemeClr val="tx1"/>
              </a:buClr>
              <a:buSzPct val="85000"/>
              <a:buFont typeface="Wingdings" pitchFamily="2" charset="2"/>
              <a:buChar char="n"/>
            </a:pPr>
            <a:r>
              <a:rPr lang="sl-SI" dirty="0" smtClean="0"/>
              <a:t>Izpadi</a:t>
            </a:r>
            <a:endParaRPr lang="en-US" sz="1800" dirty="0">
              <a:solidFill>
                <a:schemeClr val="tx1"/>
              </a:solidFill>
            </a:endParaRPr>
          </a:p>
          <a:p>
            <a:pPr marL="287338" indent="-287338" defTabSz="661988" eaLnBrk="0" hangingPunct="0">
              <a:buClr>
                <a:schemeClr val="tx1"/>
              </a:buClr>
              <a:buSzPct val="85000"/>
              <a:buFont typeface="Wingdings" pitchFamily="2" charset="2"/>
              <a:buChar char="n"/>
            </a:pPr>
            <a:r>
              <a:rPr lang="sl-SI" dirty="0" smtClean="0"/>
              <a:t>Frekvenčne oscilacije</a:t>
            </a:r>
            <a:endParaRPr lang="en-US" sz="1800" dirty="0">
              <a:solidFill>
                <a:schemeClr val="tx1"/>
              </a:solidFill>
            </a:endParaRPr>
          </a:p>
          <a:p>
            <a:pPr marL="287338" indent="-287338" defTabSz="661988" eaLnBrk="0" hangingPunct="0">
              <a:buClr>
                <a:schemeClr val="tx1"/>
              </a:buClr>
              <a:buSzPct val="85000"/>
              <a:buFont typeface="Wingdings" pitchFamily="2" charset="2"/>
              <a:buChar char="n"/>
            </a:pPr>
            <a:r>
              <a:rPr lang="sl-SI" dirty="0" smtClean="0"/>
              <a:t>Napetostne oscilacije</a:t>
            </a:r>
            <a:endParaRPr lang="en-US" sz="1800" dirty="0">
              <a:solidFill>
                <a:schemeClr val="tx1"/>
              </a:solidFill>
            </a:endParaRPr>
          </a:p>
          <a:p>
            <a:pPr marL="287338" indent="-287338" defTabSz="661988" eaLnBrk="0" hangingPunct="0">
              <a:buClr>
                <a:schemeClr val="tx1"/>
              </a:buClr>
              <a:buSzPct val="85000"/>
              <a:buFont typeface="Wingdings" pitchFamily="2" charset="2"/>
              <a:buChar char="n"/>
            </a:pPr>
            <a:r>
              <a:rPr lang="sl-SI" sz="1800" dirty="0" smtClean="0">
                <a:solidFill>
                  <a:schemeClr val="tx1"/>
                </a:solidFill>
              </a:rPr>
              <a:t>Druge napak</a:t>
            </a:r>
          </a:p>
          <a:p>
            <a:pPr marL="287338" indent="-287338" defTabSz="661988" eaLnBrk="0" hangingPunct="0">
              <a:buClr>
                <a:schemeClr val="tx1"/>
              </a:buClr>
              <a:buSzPct val="85000"/>
              <a:buFont typeface="Wingdings" pitchFamily="2" charset="2"/>
              <a:buChar char="n"/>
            </a:pPr>
            <a:r>
              <a:rPr lang="sl-SI" sz="1800" dirty="0" smtClean="0">
                <a:solidFill>
                  <a:schemeClr val="tx1"/>
                </a:solidFill>
              </a:rPr>
              <a:t>Višji harmoniki</a:t>
            </a:r>
            <a:endParaRPr lang="en-US" sz="1800" dirty="0">
              <a:solidFill>
                <a:schemeClr val="tx1"/>
              </a:solidFill>
            </a:endParaRPr>
          </a:p>
        </p:txBody>
      </p:sp>
      <p:sp>
        <p:nvSpPr>
          <p:cNvPr id="224302" name="Rectangle 46"/>
          <p:cNvSpPr>
            <a:spLocks noChangeArrowheads="1"/>
          </p:cNvSpPr>
          <p:nvPr/>
        </p:nvSpPr>
        <p:spPr bwMode="auto">
          <a:xfrm>
            <a:off x="6259513" y="2986088"/>
            <a:ext cx="2690812" cy="2354491"/>
          </a:xfrm>
          <a:prstGeom prst="rect">
            <a:avLst/>
          </a:prstGeom>
          <a:noFill/>
          <a:ln w="12700">
            <a:noFill/>
            <a:miter lim="800000"/>
            <a:headEnd/>
            <a:tailEnd/>
          </a:ln>
          <a:effectLst/>
        </p:spPr>
        <p:txBody>
          <a:bodyPr lIns="77788" tIns="38100" rIns="77788" bIns="38100">
            <a:spAutoFit/>
          </a:bodyPr>
          <a:lstStyle/>
          <a:p>
            <a:pPr marL="195263" indent="-195263" defTabSz="661988" eaLnBrk="0" hangingPunct="0">
              <a:buClr>
                <a:schemeClr val="tx1"/>
              </a:buClr>
              <a:buSzPct val="85000"/>
              <a:buFont typeface="Wingdings" pitchFamily="2" charset="2"/>
              <a:buNone/>
            </a:pPr>
            <a:r>
              <a:rPr lang="sl-SI" sz="2200" b="1" dirty="0" smtClean="0">
                <a:solidFill>
                  <a:schemeClr val="tx1"/>
                </a:solidFill>
              </a:rPr>
              <a:t>Motnje porabnikov</a:t>
            </a:r>
            <a:endParaRPr lang="en-US" sz="2200" b="1" dirty="0">
              <a:solidFill>
                <a:schemeClr val="tx1"/>
              </a:solidFill>
            </a:endParaRPr>
          </a:p>
          <a:p>
            <a:pPr marL="195263" indent="-195263" defTabSz="661988" eaLnBrk="0" hangingPunct="0">
              <a:buClr>
                <a:schemeClr val="tx1"/>
              </a:buClr>
              <a:buSzPct val="85000"/>
              <a:buFont typeface="Wingdings" pitchFamily="2" charset="2"/>
              <a:buChar char="n"/>
            </a:pPr>
            <a:r>
              <a:rPr lang="en-US" sz="1800" b="1" dirty="0">
                <a:solidFill>
                  <a:schemeClr val="tx1"/>
                </a:solidFill>
              </a:rPr>
              <a:t> </a:t>
            </a:r>
            <a:r>
              <a:rPr lang="sl-SI" sz="1800" dirty="0" err="1" smtClean="0">
                <a:solidFill>
                  <a:schemeClr val="tx1"/>
                </a:solidFill>
              </a:rPr>
              <a:t>Fluktuacija</a:t>
            </a:r>
            <a:r>
              <a:rPr lang="sl-SI" sz="1800" dirty="0" smtClean="0">
                <a:solidFill>
                  <a:schemeClr val="tx1"/>
                </a:solidFill>
              </a:rPr>
              <a:t> bremena</a:t>
            </a:r>
            <a:endParaRPr lang="en-US" sz="1800" dirty="0">
              <a:solidFill>
                <a:schemeClr val="tx1"/>
              </a:solidFill>
            </a:endParaRPr>
          </a:p>
          <a:p>
            <a:pPr marL="195263" indent="-195263" defTabSz="661988" eaLnBrk="0" hangingPunct="0">
              <a:buClr>
                <a:schemeClr val="tx1"/>
              </a:buClr>
              <a:buSzPct val="85000"/>
              <a:buFont typeface="Wingdings" pitchFamily="2" charset="2"/>
              <a:buChar char="n"/>
            </a:pPr>
            <a:r>
              <a:rPr lang="en-US" sz="1800" dirty="0">
                <a:solidFill>
                  <a:schemeClr val="tx1"/>
                </a:solidFill>
              </a:rPr>
              <a:t> </a:t>
            </a:r>
            <a:r>
              <a:rPr lang="sl-SI" dirty="0" err="1" smtClean="0"/>
              <a:t>Izbalansirana</a:t>
            </a:r>
            <a:r>
              <a:rPr lang="sl-SI" dirty="0" smtClean="0"/>
              <a:t> bremena</a:t>
            </a:r>
            <a:endParaRPr lang="en-US" sz="1800" dirty="0">
              <a:solidFill>
                <a:schemeClr val="tx1"/>
              </a:solidFill>
            </a:endParaRPr>
          </a:p>
          <a:p>
            <a:pPr marL="195263" indent="-195263" defTabSz="661988" eaLnBrk="0" hangingPunct="0">
              <a:buClr>
                <a:schemeClr val="tx1"/>
              </a:buClr>
              <a:buSzPct val="85000"/>
              <a:buFont typeface="Wingdings" pitchFamily="2" charset="2"/>
              <a:buChar char="n"/>
            </a:pPr>
            <a:r>
              <a:rPr lang="en-US" sz="1800" dirty="0">
                <a:solidFill>
                  <a:schemeClr val="tx1"/>
                </a:solidFill>
              </a:rPr>
              <a:t> </a:t>
            </a:r>
            <a:r>
              <a:rPr lang="sl-SI" dirty="0" smtClean="0"/>
              <a:t>Preobremenitve</a:t>
            </a:r>
            <a:endParaRPr lang="en-US" sz="1800" dirty="0">
              <a:solidFill>
                <a:schemeClr val="tx1"/>
              </a:solidFill>
            </a:endParaRPr>
          </a:p>
          <a:p>
            <a:pPr marL="195263" indent="-195263" defTabSz="661988" eaLnBrk="0" hangingPunct="0">
              <a:buClr>
                <a:schemeClr val="tx1"/>
              </a:buClr>
              <a:buSzPct val="85000"/>
              <a:buFont typeface="Wingdings" pitchFamily="2" charset="2"/>
              <a:buChar char="n"/>
            </a:pPr>
            <a:r>
              <a:rPr lang="en-US" sz="1800" dirty="0">
                <a:solidFill>
                  <a:schemeClr val="tx1"/>
                </a:solidFill>
              </a:rPr>
              <a:t> </a:t>
            </a:r>
            <a:r>
              <a:rPr lang="sl-SI" dirty="0" smtClean="0"/>
              <a:t>Višji harmoniki</a:t>
            </a:r>
            <a:endParaRPr lang="en-US" sz="1800" dirty="0">
              <a:solidFill>
                <a:schemeClr val="tx1"/>
              </a:solidFill>
            </a:endParaRPr>
          </a:p>
          <a:p>
            <a:pPr marL="195263" indent="-195263" defTabSz="661988" eaLnBrk="0" hangingPunct="0">
              <a:buClr>
                <a:schemeClr val="tx1"/>
              </a:buClr>
              <a:buSzPct val="85000"/>
              <a:buFont typeface="Wingdings" pitchFamily="2" charset="2"/>
              <a:buChar char="n"/>
            </a:pPr>
            <a:r>
              <a:rPr lang="en-US" sz="1800" dirty="0">
                <a:solidFill>
                  <a:schemeClr val="tx1"/>
                </a:solidFill>
              </a:rPr>
              <a:t> </a:t>
            </a:r>
            <a:r>
              <a:rPr lang="sl-SI" dirty="0" smtClean="0"/>
              <a:t>Tokovni udari</a:t>
            </a:r>
            <a:endParaRPr lang="en-US" sz="1800" dirty="0">
              <a:solidFill>
                <a:schemeClr val="tx1"/>
              </a:solidFill>
            </a:endParaRPr>
          </a:p>
          <a:p>
            <a:pPr marL="195263" indent="-195263" defTabSz="661988" eaLnBrk="0" hangingPunct="0">
              <a:buClr>
                <a:schemeClr val="tx1"/>
              </a:buClr>
              <a:buSzPct val="85000"/>
              <a:buFont typeface="Wingdings" pitchFamily="2" charset="2"/>
              <a:buChar char="n"/>
            </a:pPr>
            <a:r>
              <a:rPr lang="en-US" sz="1800" dirty="0">
                <a:solidFill>
                  <a:schemeClr val="tx1"/>
                </a:solidFill>
              </a:rPr>
              <a:t> </a:t>
            </a:r>
            <a:r>
              <a:rPr lang="sl-SI" dirty="0" smtClean="0"/>
              <a:t>Kratki stiki</a:t>
            </a:r>
            <a:endParaRPr lang="en-US" sz="1800" dirty="0">
              <a:solidFill>
                <a:schemeClr val="tx1"/>
              </a:solidFill>
            </a:endParaRPr>
          </a:p>
        </p:txBody>
      </p:sp>
      <p:sp>
        <p:nvSpPr>
          <p:cNvPr id="224304" name="Rectangle 48"/>
          <p:cNvSpPr>
            <a:spLocks noChangeArrowheads="1"/>
          </p:cNvSpPr>
          <p:nvPr/>
        </p:nvSpPr>
        <p:spPr bwMode="auto">
          <a:xfrm>
            <a:off x="3084513" y="2008188"/>
            <a:ext cx="2924175" cy="1408112"/>
          </a:xfrm>
          <a:prstGeom prst="rect">
            <a:avLst/>
          </a:prstGeom>
          <a:solidFill>
            <a:srgbClr val="CCCCCC"/>
          </a:solidFill>
          <a:ln w="9525">
            <a:noFill/>
            <a:miter lim="800000"/>
            <a:headEnd/>
            <a:tailEnd/>
          </a:ln>
        </p:spPr>
        <p:txBody>
          <a:bodyPr/>
          <a:lstStyle/>
          <a:p>
            <a:pPr eaLnBrk="0" hangingPunct="0">
              <a:buClr>
                <a:schemeClr val="hlink"/>
              </a:buClr>
              <a:buFont typeface="Wingdings" pitchFamily="2" charset="2"/>
              <a:buNone/>
            </a:pPr>
            <a:endParaRPr lang="de-DE" sz="2000">
              <a:solidFill>
                <a:schemeClr val="tx1"/>
              </a:solidFill>
              <a:latin typeface="StoneSans" pitchFamily="2" charset="0"/>
            </a:endParaRPr>
          </a:p>
        </p:txBody>
      </p:sp>
      <p:sp>
        <p:nvSpPr>
          <p:cNvPr id="224305" name="Text Box 49"/>
          <p:cNvSpPr txBox="1">
            <a:spLocks noChangeArrowheads="1"/>
          </p:cNvSpPr>
          <p:nvPr/>
        </p:nvSpPr>
        <p:spPr bwMode="auto">
          <a:xfrm>
            <a:off x="2981325" y="2305050"/>
            <a:ext cx="3128963" cy="769441"/>
          </a:xfrm>
          <a:prstGeom prst="rect">
            <a:avLst/>
          </a:prstGeom>
          <a:noFill/>
          <a:ln w="12700">
            <a:noFill/>
            <a:miter lim="800000"/>
            <a:headEnd/>
            <a:tailEnd/>
          </a:ln>
          <a:effectLst/>
        </p:spPr>
        <p:txBody>
          <a:bodyPr>
            <a:spAutoFit/>
          </a:bodyPr>
          <a:lstStyle/>
          <a:p>
            <a:pPr algn="ctr" eaLnBrk="0" hangingPunct="0"/>
            <a:r>
              <a:rPr lang="sl-SI" sz="2200" b="1" dirty="0" smtClean="0">
                <a:solidFill>
                  <a:schemeClr val="tx1"/>
                </a:solidFill>
              </a:rPr>
              <a:t>Sistem za izboljšanje</a:t>
            </a:r>
          </a:p>
          <a:p>
            <a:pPr algn="ctr" eaLnBrk="0" hangingPunct="0"/>
            <a:r>
              <a:rPr lang="sl-SI" sz="2200" b="1" dirty="0" smtClean="0"/>
              <a:t>kvalitete napajanja</a:t>
            </a:r>
            <a:endParaRPr lang="sl-SI" sz="2200" b="1" dirty="0" smtClean="0">
              <a:solidFill>
                <a:schemeClr val="tx1"/>
              </a:solidFill>
            </a:endParaRPr>
          </a:p>
        </p:txBody>
      </p:sp>
      <p:sp>
        <p:nvSpPr>
          <p:cNvPr id="224306" name="Rectangle 50"/>
          <p:cNvSpPr>
            <a:spLocks noGrp="1" noChangeArrowheads="1"/>
          </p:cNvSpPr>
          <p:nvPr>
            <p:ph type="title"/>
          </p:nvPr>
        </p:nvSpPr>
        <p:spPr/>
        <p:txBody>
          <a:bodyPr/>
          <a:lstStyle/>
          <a:p>
            <a:r>
              <a:rPr lang="sl-SI" dirty="0" smtClean="0"/>
              <a:t>Motnje napajalnega omrežja</a:t>
            </a:r>
            <a:endParaRPr lang="en-GB" dirty="0"/>
          </a:p>
        </p:txBody>
      </p:sp>
    </p:spTree>
  </p:cSld>
  <p:clrMapOvr>
    <a:masterClrMapping/>
  </p:clrMapOvr>
  <p:transition spd="med">
    <p:blinds/>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590550" y="1814513"/>
            <a:ext cx="3657600" cy="2957512"/>
            <a:chOff x="408" y="1546"/>
            <a:chExt cx="2242" cy="1757"/>
          </a:xfrm>
        </p:grpSpPr>
        <p:sp>
          <p:nvSpPr>
            <p:cNvPr id="238595" name="Rectangle 3"/>
            <p:cNvSpPr>
              <a:spLocks noChangeArrowheads="1"/>
            </p:cNvSpPr>
            <p:nvPr/>
          </p:nvSpPr>
          <p:spPr bwMode="auto">
            <a:xfrm>
              <a:off x="408" y="1546"/>
              <a:ext cx="2240" cy="1755"/>
            </a:xfrm>
            <a:prstGeom prst="rect">
              <a:avLst/>
            </a:prstGeom>
            <a:solidFill>
              <a:srgbClr val="FFFFFF"/>
            </a:solidFill>
            <a:ln w="9525">
              <a:noFill/>
              <a:miter lim="800000"/>
              <a:headEnd/>
              <a:tailEnd/>
            </a:ln>
          </p:spPr>
          <p:txBody>
            <a:bodyPr/>
            <a:lstStyle/>
            <a:p>
              <a:endParaRPr lang="sl-SI"/>
            </a:p>
          </p:txBody>
        </p:sp>
        <p:pic>
          <p:nvPicPr>
            <p:cNvPr id="238596" name="Picture 4"/>
            <p:cNvPicPr>
              <a:picLocks noChangeAspect="1" noChangeArrowheads="1"/>
            </p:cNvPicPr>
            <p:nvPr/>
          </p:nvPicPr>
          <p:blipFill>
            <a:blip r:embed="rId2" cstate="print"/>
            <a:srcRect/>
            <a:stretch>
              <a:fillRect/>
            </a:stretch>
          </p:blipFill>
          <p:spPr bwMode="auto">
            <a:xfrm>
              <a:off x="408" y="1546"/>
              <a:ext cx="2242" cy="1757"/>
            </a:xfrm>
            <a:prstGeom prst="rect">
              <a:avLst/>
            </a:prstGeom>
            <a:noFill/>
            <a:ln w="9525">
              <a:noFill/>
              <a:miter lim="800000"/>
              <a:headEnd/>
              <a:tailEnd/>
            </a:ln>
          </p:spPr>
        </p:pic>
        <p:sp>
          <p:nvSpPr>
            <p:cNvPr id="238597" name="Rectangle 5"/>
            <p:cNvSpPr>
              <a:spLocks noChangeArrowheads="1"/>
            </p:cNvSpPr>
            <p:nvPr/>
          </p:nvSpPr>
          <p:spPr bwMode="auto">
            <a:xfrm>
              <a:off x="1201" y="1601"/>
              <a:ext cx="868" cy="218"/>
            </a:xfrm>
            <a:prstGeom prst="rect">
              <a:avLst/>
            </a:prstGeom>
            <a:noFill/>
            <a:ln w="9525">
              <a:noFill/>
              <a:miter lim="800000"/>
              <a:headEnd/>
              <a:tailEnd/>
            </a:ln>
            <a:effectLst/>
          </p:spPr>
          <p:txBody>
            <a:bodyPr wrap="none" lIns="92075" tIns="46038" rIns="92075" bIns="46038" anchor="ctr">
              <a:spAutoFit/>
            </a:bodyPr>
            <a:lstStyle/>
            <a:p>
              <a:pPr algn="ctr" eaLnBrk="0" hangingPunct="0">
                <a:spcBef>
                  <a:spcPct val="50000"/>
                </a:spcBef>
              </a:pPr>
              <a:r>
                <a:rPr lang="de-DE" sz="1800">
                  <a:solidFill>
                    <a:schemeClr val="bg1"/>
                  </a:solidFill>
                  <a:latin typeface="StoneSans" pitchFamily="2" charset="0"/>
                </a:rPr>
                <a:t>RMS 1,52 A</a:t>
              </a:r>
            </a:p>
          </p:txBody>
        </p:sp>
      </p:grpSp>
      <p:pic>
        <p:nvPicPr>
          <p:cNvPr id="238598" name="Picture 6"/>
          <p:cNvPicPr>
            <a:picLocks noChangeArrowheads="1"/>
          </p:cNvPicPr>
          <p:nvPr/>
        </p:nvPicPr>
        <p:blipFill>
          <a:blip r:embed="rId3" cstate="print"/>
          <a:srcRect/>
          <a:stretch>
            <a:fillRect/>
          </a:stretch>
        </p:blipFill>
        <p:spPr bwMode="auto">
          <a:xfrm>
            <a:off x="4476750" y="1814513"/>
            <a:ext cx="3873500" cy="2957512"/>
          </a:xfrm>
          <a:prstGeom prst="rect">
            <a:avLst/>
          </a:prstGeom>
          <a:noFill/>
          <a:ln w="9525">
            <a:noFill/>
            <a:miter lim="800000"/>
            <a:headEnd/>
            <a:tailEnd/>
          </a:ln>
          <a:effectLst/>
        </p:spPr>
      </p:pic>
      <p:sp>
        <p:nvSpPr>
          <p:cNvPr id="238599" name="Rectangle 7"/>
          <p:cNvSpPr>
            <a:spLocks noChangeArrowheads="1"/>
          </p:cNvSpPr>
          <p:nvPr/>
        </p:nvSpPr>
        <p:spPr bwMode="auto">
          <a:xfrm>
            <a:off x="5641975" y="2081213"/>
            <a:ext cx="2419350" cy="779462"/>
          </a:xfrm>
          <a:prstGeom prst="rect">
            <a:avLst/>
          </a:prstGeom>
          <a:noFill/>
          <a:ln w="9525">
            <a:noFill/>
            <a:miter lim="800000"/>
            <a:headEnd/>
            <a:tailEnd/>
          </a:ln>
          <a:effectLst/>
        </p:spPr>
        <p:txBody>
          <a:bodyPr wrap="none" lIns="92075" tIns="46038" rIns="92075" bIns="46038" anchor="ctr">
            <a:spAutoFit/>
          </a:bodyPr>
          <a:lstStyle/>
          <a:p>
            <a:pPr algn="ctr" eaLnBrk="0" hangingPunct="0">
              <a:spcBef>
                <a:spcPct val="50000"/>
              </a:spcBef>
            </a:pPr>
            <a:r>
              <a:rPr lang="de-DE" sz="1800">
                <a:solidFill>
                  <a:schemeClr val="bg1"/>
                </a:solidFill>
                <a:latin typeface="StoneSans" pitchFamily="2" charset="0"/>
              </a:rPr>
              <a:t>Distortion (THD) 89 %</a:t>
            </a:r>
          </a:p>
          <a:p>
            <a:pPr algn="ctr" eaLnBrk="0" hangingPunct="0">
              <a:spcBef>
                <a:spcPct val="50000"/>
              </a:spcBef>
            </a:pPr>
            <a:r>
              <a:rPr lang="de-DE" sz="1800">
                <a:solidFill>
                  <a:schemeClr val="bg1"/>
                </a:solidFill>
                <a:latin typeface="StoneSans" pitchFamily="2" charset="0"/>
              </a:rPr>
              <a:t>Crest factor 5,5</a:t>
            </a:r>
          </a:p>
        </p:txBody>
      </p:sp>
      <p:sp>
        <p:nvSpPr>
          <p:cNvPr id="238600" name="Text Box 8"/>
          <p:cNvSpPr txBox="1">
            <a:spLocks noChangeArrowheads="1"/>
          </p:cNvSpPr>
          <p:nvPr/>
        </p:nvSpPr>
        <p:spPr bwMode="auto">
          <a:xfrm>
            <a:off x="1146175" y="153988"/>
            <a:ext cx="184150" cy="427037"/>
          </a:xfrm>
          <a:prstGeom prst="rect">
            <a:avLst/>
          </a:prstGeom>
          <a:noFill/>
          <a:ln w="12700">
            <a:noFill/>
            <a:miter lim="800000"/>
            <a:headEnd/>
            <a:tailEnd/>
          </a:ln>
          <a:effectLst/>
        </p:spPr>
        <p:txBody>
          <a:bodyPr wrap="none">
            <a:spAutoFit/>
          </a:bodyPr>
          <a:lstStyle/>
          <a:p>
            <a:pPr eaLnBrk="0" hangingPunct="0"/>
            <a:endParaRPr lang="en-GB" sz="2200" b="1">
              <a:solidFill>
                <a:schemeClr val="tx1"/>
              </a:solidFill>
            </a:endParaRPr>
          </a:p>
        </p:txBody>
      </p:sp>
      <p:sp>
        <p:nvSpPr>
          <p:cNvPr id="238601" name="Rectangle 9"/>
          <p:cNvSpPr>
            <a:spLocks noGrp="1" noChangeArrowheads="1"/>
          </p:cNvSpPr>
          <p:nvPr>
            <p:ph type="title"/>
          </p:nvPr>
        </p:nvSpPr>
        <p:spPr/>
        <p:txBody>
          <a:bodyPr/>
          <a:lstStyle/>
          <a:p>
            <a:r>
              <a:rPr lang="sl-SI" dirty="0" smtClean="0"/>
              <a:t>Tipični primer bremena v RC</a:t>
            </a:r>
            <a:endParaRPr lang="en-GB" dirty="0"/>
          </a:p>
        </p:txBody>
      </p:sp>
    </p:spTree>
  </p:cSld>
  <p:clrMapOvr>
    <a:masterClrMapping/>
  </p:clrMapOvr>
  <p:transition spd="med">
    <p:blinds/>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461963" y="1600200"/>
            <a:ext cx="8101012" cy="3887788"/>
            <a:chOff x="291" y="1008"/>
            <a:chExt cx="5103" cy="2449"/>
          </a:xfrm>
        </p:grpSpPr>
        <p:sp>
          <p:nvSpPr>
            <p:cNvPr id="239619" name="Rectangle 3"/>
            <p:cNvSpPr>
              <a:spLocks noChangeArrowheads="1"/>
            </p:cNvSpPr>
            <p:nvPr/>
          </p:nvSpPr>
          <p:spPr bwMode="auto">
            <a:xfrm>
              <a:off x="3835" y="1650"/>
              <a:ext cx="1469" cy="1704"/>
            </a:xfrm>
            <a:prstGeom prst="rect">
              <a:avLst/>
            </a:prstGeom>
            <a:solidFill>
              <a:srgbClr val="3333FF"/>
            </a:solidFill>
            <a:ln w="9525">
              <a:noFill/>
              <a:miter lim="800000"/>
              <a:headEnd/>
              <a:tailEnd/>
            </a:ln>
            <a:effectLst/>
          </p:spPr>
          <p:txBody>
            <a:bodyPr wrap="none" anchor="ctr"/>
            <a:lstStyle/>
            <a:p>
              <a:endParaRPr lang="sl-SI"/>
            </a:p>
          </p:txBody>
        </p:sp>
        <p:graphicFrame>
          <p:nvGraphicFramePr>
            <p:cNvPr id="239620" name="Object 4">
              <a:hlinkClick r:id="" action="ppaction://ole?verb=0"/>
            </p:cNvPr>
            <p:cNvGraphicFramePr>
              <a:graphicFrameLocks/>
            </p:cNvGraphicFramePr>
            <p:nvPr/>
          </p:nvGraphicFramePr>
          <p:xfrm>
            <a:off x="291" y="1107"/>
            <a:ext cx="3236" cy="2350"/>
          </p:xfrm>
          <a:graphic>
            <a:graphicData uri="http://schemas.openxmlformats.org/presentationml/2006/ole">
              <mc:AlternateContent xmlns:mc="http://schemas.openxmlformats.org/markup-compatibility/2006">
                <mc:Choice xmlns:v="urn:schemas-microsoft-com:vml" Requires="v">
                  <p:oleObj spid="_x0000_s64516" name="CorelDRAW" r:id="rId3" imgW="5460840" imgH="3730320" progId="CorelDraw.Graphic.8">
                    <p:embed/>
                  </p:oleObj>
                </mc:Choice>
                <mc:Fallback>
                  <p:oleObj name="CorelDRAW" r:id="rId3" imgW="5460840" imgH="3730320" progId="CorelDraw.Graphic.8">
                    <p:embed/>
                    <p:pic>
                      <p:nvPicPr>
                        <p:cNvPr id="0" name="Picture 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1" y="1107"/>
                          <a:ext cx="3236" cy="2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39621" name="Rectangle 5"/>
            <p:cNvSpPr>
              <a:spLocks noChangeArrowheads="1"/>
            </p:cNvSpPr>
            <p:nvPr/>
          </p:nvSpPr>
          <p:spPr bwMode="auto">
            <a:xfrm>
              <a:off x="1107" y="1167"/>
              <a:ext cx="1134" cy="354"/>
            </a:xfrm>
            <a:prstGeom prst="rect">
              <a:avLst/>
            </a:prstGeom>
            <a:noFill/>
            <a:ln w="9525">
              <a:noFill/>
              <a:miter lim="800000"/>
              <a:headEnd/>
              <a:tailEnd/>
            </a:ln>
            <a:effectLst/>
          </p:spPr>
          <p:txBody>
            <a:bodyPr wrap="none" lIns="74612" tIns="36512" rIns="74612" bIns="36512">
              <a:spAutoFit/>
            </a:bodyPr>
            <a:lstStyle/>
            <a:p>
              <a:pPr defTabSz="631825" eaLnBrk="0" hangingPunct="0"/>
              <a:r>
                <a:rPr lang="de-DE" sz="1600" b="1">
                  <a:solidFill>
                    <a:schemeClr val="bg1"/>
                  </a:solidFill>
                </a:rPr>
                <a:t>Distortion 45,6 %</a:t>
              </a:r>
            </a:p>
            <a:p>
              <a:pPr defTabSz="631825" eaLnBrk="0" hangingPunct="0"/>
              <a:r>
                <a:rPr lang="de-DE" sz="1600" b="1">
                  <a:solidFill>
                    <a:schemeClr val="bg1"/>
                  </a:solidFill>
                </a:rPr>
                <a:t>Crest factor 2,21</a:t>
              </a:r>
            </a:p>
          </p:txBody>
        </p:sp>
        <p:sp>
          <p:nvSpPr>
            <p:cNvPr id="239622" name="Rectangle 6"/>
            <p:cNvSpPr>
              <a:spLocks noChangeArrowheads="1"/>
            </p:cNvSpPr>
            <p:nvPr/>
          </p:nvSpPr>
          <p:spPr bwMode="auto">
            <a:xfrm>
              <a:off x="2536" y="1677"/>
              <a:ext cx="862" cy="200"/>
            </a:xfrm>
            <a:prstGeom prst="rect">
              <a:avLst/>
            </a:prstGeom>
            <a:noFill/>
            <a:ln w="9525">
              <a:noFill/>
              <a:miter lim="800000"/>
              <a:headEnd/>
              <a:tailEnd/>
            </a:ln>
            <a:effectLst/>
          </p:spPr>
          <p:txBody>
            <a:bodyPr wrap="none" lIns="74612" tIns="36512" rIns="74612" bIns="36512">
              <a:spAutoFit/>
            </a:bodyPr>
            <a:lstStyle/>
            <a:p>
              <a:pPr defTabSz="631825" eaLnBrk="0" hangingPunct="0"/>
              <a:r>
                <a:rPr lang="de-DE" sz="1600" b="1">
                  <a:solidFill>
                    <a:schemeClr val="bg1"/>
                  </a:solidFill>
                </a:rPr>
                <a:t>RMS 611,2 A</a:t>
              </a:r>
            </a:p>
          </p:txBody>
        </p:sp>
        <p:sp>
          <p:nvSpPr>
            <p:cNvPr id="239623" name="Rectangle 7"/>
            <p:cNvSpPr>
              <a:spLocks noChangeArrowheads="1"/>
            </p:cNvSpPr>
            <p:nvPr/>
          </p:nvSpPr>
          <p:spPr bwMode="auto">
            <a:xfrm>
              <a:off x="3840" y="1654"/>
              <a:ext cx="1554" cy="1654"/>
            </a:xfrm>
            <a:prstGeom prst="rect">
              <a:avLst/>
            </a:prstGeom>
            <a:noFill/>
            <a:ln w="9525">
              <a:noFill/>
              <a:miter lim="800000"/>
              <a:headEnd/>
              <a:tailEnd/>
            </a:ln>
            <a:effectLst/>
          </p:spPr>
          <p:txBody>
            <a:bodyPr lIns="74612" tIns="36512" rIns="74612" bIns="36512">
              <a:spAutoFit/>
            </a:bodyPr>
            <a:lstStyle/>
            <a:p>
              <a:pPr marL="473075" indent="-473075" algn="ctr" defTabSz="530225" eaLnBrk="0" hangingPunct="0">
                <a:lnSpc>
                  <a:spcPct val="150000"/>
                </a:lnSpc>
                <a:tabLst>
                  <a:tab pos="1238250" algn="l"/>
                  <a:tab pos="1809750" algn="l"/>
                </a:tabLst>
              </a:pPr>
              <a:r>
                <a:rPr lang="de-DE" sz="1400" b="1">
                  <a:solidFill>
                    <a:schemeClr val="bg1"/>
                  </a:solidFill>
                </a:rPr>
                <a:t>Frequency spectrum</a:t>
              </a:r>
            </a:p>
            <a:p>
              <a:pPr marL="473075" indent="-473075" defTabSz="530225" eaLnBrk="0" hangingPunct="0">
                <a:lnSpc>
                  <a:spcPct val="150000"/>
                </a:lnSpc>
                <a:tabLst>
                  <a:tab pos="1238250" algn="l"/>
                  <a:tab pos="1809750" algn="l"/>
                </a:tabLst>
              </a:pPr>
              <a:r>
                <a:rPr lang="de-DE" sz="1400" b="1">
                  <a:solidFill>
                    <a:schemeClr val="bg1"/>
                  </a:solidFill>
                </a:rPr>
                <a:t>	  %		 %</a:t>
              </a:r>
            </a:p>
            <a:p>
              <a:pPr marL="473075" indent="-473075" defTabSz="530225" eaLnBrk="0" hangingPunct="0">
                <a:lnSpc>
                  <a:spcPct val="150000"/>
                </a:lnSpc>
                <a:tabLst>
                  <a:tab pos="1238250" algn="l"/>
                  <a:tab pos="1809750" algn="l"/>
                </a:tabLst>
              </a:pPr>
              <a:r>
                <a:rPr lang="de-DE" sz="1400" b="1">
                  <a:solidFill>
                    <a:schemeClr val="bg1"/>
                  </a:solidFill>
                </a:rPr>
                <a:t>  1	100,0	13	4,1</a:t>
              </a:r>
            </a:p>
            <a:p>
              <a:pPr marL="473075" indent="-473075" defTabSz="530225" eaLnBrk="0" hangingPunct="0">
                <a:lnSpc>
                  <a:spcPct val="150000"/>
                </a:lnSpc>
                <a:tabLst>
                  <a:tab pos="1238250" algn="l"/>
                  <a:tab pos="1809750" algn="l"/>
                </a:tabLst>
              </a:pPr>
              <a:r>
                <a:rPr lang="de-DE" sz="1400" b="1">
                  <a:solidFill>
                    <a:schemeClr val="bg1"/>
                  </a:solidFill>
                </a:rPr>
                <a:t>  3	  36,4	15	1,1</a:t>
              </a:r>
            </a:p>
            <a:p>
              <a:pPr marL="473075" indent="-473075" defTabSz="530225" eaLnBrk="0" hangingPunct="0">
                <a:lnSpc>
                  <a:spcPct val="150000"/>
                </a:lnSpc>
                <a:tabLst>
                  <a:tab pos="1238250" algn="l"/>
                  <a:tab pos="1809750" algn="l"/>
                </a:tabLst>
              </a:pPr>
              <a:r>
                <a:rPr lang="de-DE" sz="1400" b="1">
                  <a:solidFill>
                    <a:schemeClr val="bg1"/>
                  </a:solidFill>
                </a:rPr>
                <a:t>  5	  32,8	17	2,3</a:t>
              </a:r>
            </a:p>
            <a:p>
              <a:pPr marL="473075" indent="-473075" defTabSz="530225" eaLnBrk="0" hangingPunct="0">
                <a:lnSpc>
                  <a:spcPct val="150000"/>
                </a:lnSpc>
                <a:tabLst>
                  <a:tab pos="1238250" algn="l"/>
                  <a:tab pos="1809750" algn="l"/>
                </a:tabLst>
              </a:pPr>
              <a:r>
                <a:rPr lang="de-DE" sz="1400" b="1">
                  <a:solidFill>
                    <a:schemeClr val="bg1"/>
                  </a:solidFill>
                </a:rPr>
                <a:t>  7	  13,2	19	1,3</a:t>
              </a:r>
            </a:p>
            <a:p>
              <a:pPr marL="473075" indent="-473075" defTabSz="530225" eaLnBrk="0" hangingPunct="0">
                <a:lnSpc>
                  <a:spcPct val="150000"/>
                </a:lnSpc>
                <a:tabLst>
                  <a:tab pos="1238250" algn="l"/>
                  <a:tab pos="1809750" algn="l"/>
                </a:tabLst>
              </a:pPr>
              <a:r>
                <a:rPr lang="de-DE" sz="1400" b="1">
                  <a:solidFill>
                    <a:schemeClr val="bg1"/>
                  </a:solidFill>
                </a:rPr>
                <a:t>  9	    2,5	21	0,9</a:t>
              </a:r>
            </a:p>
            <a:p>
              <a:pPr marL="473075" indent="-473075" defTabSz="530225" eaLnBrk="0" hangingPunct="0">
                <a:lnSpc>
                  <a:spcPct val="150000"/>
                </a:lnSpc>
                <a:tabLst>
                  <a:tab pos="1238250" algn="l"/>
                  <a:tab pos="1809750" algn="l"/>
                </a:tabLst>
              </a:pPr>
              <a:r>
                <a:rPr lang="de-DE" sz="1400" b="1">
                  <a:solidFill>
                    <a:schemeClr val="bg1"/>
                  </a:solidFill>
                </a:rPr>
                <a:t>11	    4,3	23	1,1	</a:t>
              </a:r>
            </a:p>
          </p:txBody>
        </p:sp>
        <p:sp>
          <p:nvSpPr>
            <p:cNvPr id="239624" name="Rectangle 8"/>
            <p:cNvSpPr>
              <a:spLocks noChangeArrowheads="1"/>
            </p:cNvSpPr>
            <p:nvPr/>
          </p:nvSpPr>
          <p:spPr bwMode="auto">
            <a:xfrm>
              <a:off x="306" y="3360"/>
              <a:ext cx="3216" cy="96"/>
            </a:xfrm>
            <a:prstGeom prst="rect">
              <a:avLst/>
            </a:prstGeom>
            <a:solidFill>
              <a:schemeClr val="bg1"/>
            </a:solidFill>
            <a:ln w="9525">
              <a:solidFill>
                <a:schemeClr val="bg1"/>
              </a:solidFill>
              <a:miter lim="800000"/>
              <a:headEnd/>
              <a:tailEnd/>
            </a:ln>
            <a:effectLst/>
          </p:spPr>
          <p:txBody>
            <a:bodyPr wrap="none" lIns="90000" tIns="46800" rIns="90000" bIns="46800" anchor="ctr">
              <a:spAutoFit/>
            </a:bodyPr>
            <a:lstStyle/>
            <a:p>
              <a:endParaRPr lang="sl-SI"/>
            </a:p>
          </p:txBody>
        </p:sp>
        <p:sp>
          <p:nvSpPr>
            <p:cNvPr id="239625" name="Rectangle 9"/>
            <p:cNvSpPr>
              <a:spLocks noChangeArrowheads="1"/>
            </p:cNvSpPr>
            <p:nvPr/>
          </p:nvSpPr>
          <p:spPr bwMode="auto">
            <a:xfrm>
              <a:off x="3426" y="1008"/>
              <a:ext cx="96" cy="2352"/>
            </a:xfrm>
            <a:prstGeom prst="rect">
              <a:avLst/>
            </a:prstGeom>
            <a:solidFill>
              <a:schemeClr val="bg1"/>
            </a:solidFill>
            <a:ln w="9525">
              <a:solidFill>
                <a:schemeClr val="bg1"/>
              </a:solidFill>
              <a:miter lim="800000"/>
              <a:headEnd/>
              <a:tailEnd/>
            </a:ln>
            <a:effectLst/>
          </p:spPr>
          <p:txBody>
            <a:bodyPr lIns="90000" tIns="46800" rIns="90000" bIns="46800" anchor="ctr">
              <a:spAutoFit/>
            </a:bodyPr>
            <a:lstStyle/>
            <a:p>
              <a:endParaRPr lang="sl-SI"/>
            </a:p>
          </p:txBody>
        </p:sp>
      </p:grpSp>
      <p:sp>
        <p:nvSpPr>
          <p:cNvPr id="239626" name="Rectangle 10"/>
          <p:cNvSpPr>
            <a:spLocks noGrp="1" noChangeArrowheads="1"/>
          </p:cNvSpPr>
          <p:nvPr>
            <p:ph type="title"/>
          </p:nvPr>
        </p:nvSpPr>
        <p:spPr/>
        <p:txBody>
          <a:bodyPr/>
          <a:lstStyle/>
          <a:p>
            <a:r>
              <a:rPr lang="sl-SI" dirty="0" smtClean="0"/>
              <a:t>Tipični primer bremena v RC</a:t>
            </a:r>
            <a:endParaRPr lang="en-GB" dirty="0"/>
          </a:p>
        </p:txBody>
      </p:sp>
    </p:spTree>
  </p:cSld>
  <p:clrMapOvr>
    <a:masterClrMapping/>
  </p:clrMapOvr>
  <p:transition spd="med">
    <p:blinds/>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2"/>
          <p:cNvSpPr>
            <a:spLocks noChangeArrowheads="1"/>
          </p:cNvSpPr>
          <p:nvPr/>
        </p:nvSpPr>
        <p:spPr bwMode="auto">
          <a:xfrm>
            <a:off x="693738" y="6237288"/>
            <a:ext cx="1906587" cy="522287"/>
          </a:xfrm>
          <a:prstGeom prst="rect">
            <a:avLst/>
          </a:prstGeom>
          <a:noFill/>
          <a:ln w="12700">
            <a:noFill/>
            <a:miter lim="800000"/>
            <a:headEnd/>
            <a:tailEnd/>
          </a:ln>
          <a:effectLst/>
        </p:spPr>
        <p:txBody>
          <a:bodyPr wrap="none" anchor="ctr"/>
          <a:lstStyle/>
          <a:p>
            <a:endParaRPr lang="sl-SI"/>
          </a:p>
        </p:txBody>
      </p:sp>
      <p:sp>
        <p:nvSpPr>
          <p:cNvPr id="237571" name="Rectangle 3"/>
          <p:cNvSpPr>
            <a:spLocks noChangeArrowheads="1"/>
          </p:cNvSpPr>
          <p:nvPr/>
        </p:nvSpPr>
        <p:spPr bwMode="auto">
          <a:xfrm>
            <a:off x="3155950" y="6237288"/>
            <a:ext cx="2832100" cy="522287"/>
          </a:xfrm>
          <a:prstGeom prst="rect">
            <a:avLst/>
          </a:prstGeom>
          <a:noFill/>
          <a:ln w="12700">
            <a:noFill/>
            <a:miter lim="800000"/>
            <a:headEnd/>
            <a:tailEnd/>
          </a:ln>
          <a:effectLst/>
        </p:spPr>
        <p:txBody>
          <a:bodyPr wrap="none" anchor="ctr"/>
          <a:lstStyle/>
          <a:p>
            <a:endParaRPr lang="sl-SI"/>
          </a:p>
        </p:txBody>
      </p:sp>
      <p:sp>
        <p:nvSpPr>
          <p:cNvPr id="237572" name="Rectangle 4"/>
          <p:cNvSpPr>
            <a:spLocks noChangeArrowheads="1"/>
          </p:cNvSpPr>
          <p:nvPr/>
        </p:nvSpPr>
        <p:spPr bwMode="auto">
          <a:xfrm>
            <a:off x="693738" y="6237288"/>
            <a:ext cx="1906587" cy="522287"/>
          </a:xfrm>
          <a:prstGeom prst="rect">
            <a:avLst/>
          </a:prstGeom>
          <a:noFill/>
          <a:ln w="12700">
            <a:noFill/>
            <a:miter lim="800000"/>
            <a:headEnd/>
            <a:tailEnd/>
          </a:ln>
          <a:effectLst/>
        </p:spPr>
        <p:txBody>
          <a:bodyPr wrap="none" anchor="ctr"/>
          <a:lstStyle/>
          <a:p>
            <a:endParaRPr lang="sl-SI"/>
          </a:p>
        </p:txBody>
      </p:sp>
      <p:sp>
        <p:nvSpPr>
          <p:cNvPr id="237573" name="Rectangle 5"/>
          <p:cNvSpPr>
            <a:spLocks noChangeArrowheads="1"/>
          </p:cNvSpPr>
          <p:nvPr/>
        </p:nvSpPr>
        <p:spPr bwMode="auto">
          <a:xfrm>
            <a:off x="3155950" y="6237288"/>
            <a:ext cx="2832100" cy="522287"/>
          </a:xfrm>
          <a:prstGeom prst="rect">
            <a:avLst/>
          </a:prstGeom>
          <a:noFill/>
          <a:ln w="12700">
            <a:noFill/>
            <a:miter lim="800000"/>
            <a:headEnd/>
            <a:tailEnd/>
          </a:ln>
          <a:effectLst/>
        </p:spPr>
        <p:txBody>
          <a:bodyPr wrap="none" anchor="ctr"/>
          <a:lstStyle/>
          <a:p>
            <a:endParaRPr lang="sl-SI"/>
          </a:p>
        </p:txBody>
      </p:sp>
      <p:grpSp>
        <p:nvGrpSpPr>
          <p:cNvPr id="2" name="Group 6"/>
          <p:cNvGrpSpPr>
            <a:grpSpLocks/>
          </p:cNvGrpSpPr>
          <p:nvPr/>
        </p:nvGrpSpPr>
        <p:grpSpPr bwMode="auto">
          <a:xfrm>
            <a:off x="3454400" y="1301750"/>
            <a:ext cx="2212975" cy="533400"/>
            <a:chOff x="1918" y="1000"/>
            <a:chExt cx="1394" cy="336"/>
          </a:xfrm>
        </p:grpSpPr>
        <p:grpSp>
          <p:nvGrpSpPr>
            <p:cNvPr id="3" name="Group 7"/>
            <p:cNvGrpSpPr>
              <a:grpSpLocks/>
            </p:cNvGrpSpPr>
            <p:nvPr/>
          </p:nvGrpSpPr>
          <p:grpSpPr bwMode="auto">
            <a:xfrm>
              <a:off x="1918" y="1000"/>
              <a:ext cx="1394" cy="336"/>
              <a:chOff x="2167" y="1137"/>
              <a:chExt cx="1394" cy="336"/>
            </a:xfrm>
          </p:grpSpPr>
          <p:sp>
            <p:nvSpPr>
              <p:cNvPr id="237576" name="Rectangle 8"/>
              <p:cNvSpPr>
                <a:spLocks noChangeArrowheads="1"/>
              </p:cNvSpPr>
              <p:nvPr/>
            </p:nvSpPr>
            <p:spPr bwMode="auto">
              <a:xfrm>
                <a:off x="2167" y="1137"/>
                <a:ext cx="1394" cy="336"/>
              </a:xfrm>
              <a:prstGeom prst="rect">
                <a:avLst/>
              </a:prstGeom>
              <a:solidFill>
                <a:schemeClr val="folHlink"/>
              </a:solidFill>
              <a:ln w="12700">
                <a:solidFill>
                  <a:schemeClr val="tx1"/>
                </a:solidFill>
                <a:miter lim="800000"/>
                <a:headEnd/>
                <a:tailEnd/>
              </a:ln>
              <a:effectLst/>
            </p:spPr>
            <p:txBody>
              <a:bodyPr wrap="none" anchor="ctr"/>
              <a:lstStyle/>
              <a:p>
                <a:endParaRPr lang="sl-SI"/>
              </a:p>
            </p:txBody>
          </p:sp>
          <p:sp>
            <p:nvSpPr>
              <p:cNvPr id="237577" name="Rectangle 9"/>
              <p:cNvSpPr>
                <a:spLocks noChangeArrowheads="1"/>
              </p:cNvSpPr>
              <p:nvPr/>
            </p:nvSpPr>
            <p:spPr bwMode="auto">
              <a:xfrm>
                <a:off x="2820" y="1159"/>
                <a:ext cx="630" cy="163"/>
              </a:xfrm>
              <a:prstGeom prst="rect">
                <a:avLst/>
              </a:prstGeom>
              <a:solidFill>
                <a:schemeClr val="folHlink"/>
              </a:solidFill>
              <a:ln w="12700">
                <a:noFill/>
                <a:miter lim="800000"/>
                <a:headEnd/>
                <a:tailEnd/>
              </a:ln>
              <a:effectLst/>
            </p:spPr>
            <p:txBody>
              <a:bodyPr wrap="none" lIns="77788" tIns="38100" rIns="77788" bIns="38100">
                <a:spAutoFit/>
              </a:bodyPr>
              <a:lstStyle/>
              <a:p>
                <a:pPr defTabSz="661988" eaLnBrk="0" hangingPunct="0"/>
                <a:r>
                  <a:rPr lang="en-US" sz="1200">
                    <a:solidFill>
                      <a:schemeClr val="tx1"/>
                    </a:solidFill>
                    <a:latin typeface="Helvetica" pitchFamily="34" charset="0"/>
                  </a:rPr>
                  <a:t>peak current</a:t>
                </a:r>
              </a:p>
            </p:txBody>
          </p:sp>
          <p:sp>
            <p:nvSpPr>
              <p:cNvPr id="237578" name="Rectangle 10"/>
              <p:cNvSpPr>
                <a:spLocks noChangeArrowheads="1"/>
              </p:cNvSpPr>
              <p:nvPr/>
            </p:nvSpPr>
            <p:spPr bwMode="auto">
              <a:xfrm>
                <a:off x="2820" y="1295"/>
                <a:ext cx="689" cy="163"/>
              </a:xfrm>
              <a:prstGeom prst="rect">
                <a:avLst/>
              </a:prstGeom>
              <a:solidFill>
                <a:schemeClr val="folHlink"/>
              </a:solidFill>
              <a:ln w="12700">
                <a:noFill/>
                <a:miter lim="800000"/>
                <a:headEnd/>
                <a:tailEnd/>
              </a:ln>
              <a:effectLst/>
            </p:spPr>
            <p:txBody>
              <a:bodyPr wrap="none" lIns="77788" tIns="38100" rIns="77788" bIns="38100">
                <a:spAutoFit/>
              </a:bodyPr>
              <a:lstStyle/>
              <a:p>
                <a:pPr defTabSz="661988" eaLnBrk="0" hangingPunct="0"/>
                <a:r>
                  <a:rPr lang="en-US" sz="1200">
                    <a:solidFill>
                      <a:schemeClr val="tx1"/>
                    </a:solidFill>
                    <a:latin typeface="Helvetica" pitchFamily="34" charset="0"/>
                  </a:rPr>
                  <a:t>R M S current</a:t>
                </a:r>
              </a:p>
            </p:txBody>
          </p:sp>
          <p:sp>
            <p:nvSpPr>
              <p:cNvPr id="237579" name="Line 11"/>
              <p:cNvSpPr>
                <a:spLocks noChangeShapeType="1"/>
              </p:cNvSpPr>
              <p:nvPr/>
            </p:nvSpPr>
            <p:spPr bwMode="auto">
              <a:xfrm>
                <a:off x="2844" y="1308"/>
                <a:ext cx="604" cy="0"/>
              </a:xfrm>
              <a:prstGeom prst="line">
                <a:avLst/>
              </a:prstGeom>
              <a:noFill/>
              <a:ln w="12700">
                <a:solidFill>
                  <a:schemeClr val="tx1"/>
                </a:solidFill>
                <a:round/>
                <a:headEnd/>
                <a:tailEnd/>
              </a:ln>
              <a:effectLst/>
            </p:spPr>
            <p:txBody>
              <a:bodyPr wrap="none" anchor="ctr"/>
              <a:lstStyle/>
              <a:p>
                <a:endParaRPr lang="sl-SI"/>
              </a:p>
            </p:txBody>
          </p:sp>
        </p:grpSp>
        <p:sp>
          <p:nvSpPr>
            <p:cNvPr id="237580" name="Rectangle 12"/>
            <p:cNvSpPr>
              <a:spLocks noChangeArrowheads="1"/>
            </p:cNvSpPr>
            <p:nvPr/>
          </p:nvSpPr>
          <p:spPr bwMode="auto">
            <a:xfrm>
              <a:off x="1927" y="1066"/>
              <a:ext cx="664" cy="163"/>
            </a:xfrm>
            <a:prstGeom prst="rect">
              <a:avLst/>
            </a:prstGeom>
            <a:solidFill>
              <a:schemeClr val="folHlink"/>
            </a:solidFill>
            <a:ln w="12700">
              <a:noFill/>
              <a:miter lim="800000"/>
              <a:headEnd/>
              <a:tailEnd/>
            </a:ln>
            <a:effectLst/>
          </p:spPr>
          <p:txBody>
            <a:bodyPr wrap="none" lIns="77788" tIns="38100" rIns="77788" bIns="38100">
              <a:spAutoFit/>
            </a:bodyPr>
            <a:lstStyle/>
            <a:p>
              <a:pPr defTabSz="661988" eaLnBrk="0" hangingPunct="0"/>
              <a:r>
                <a:rPr lang="en-US" sz="1200">
                  <a:solidFill>
                    <a:schemeClr val="tx1"/>
                  </a:solidFill>
                  <a:latin typeface="Helvetica" pitchFamily="34" charset="0"/>
                </a:rPr>
                <a:t>Crest factor</a:t>
              </a:r>
              <a:r>
                <a:rPr lang="en-US" sz="1000">
                  <a:solidFill>
                    <a:schemeClr val="tx1"/>
                  </a:solidFill>
                  <a:latin typeface="Helvetica" pitchFamily="34" charset="0"/>
                </a:rPr>
                <a:t> =</a:t>
              </a:r>
            </a:p>
          </p:txBody>
        </p:sp>
      </p:grpSp>
      <p:sp>
        <p:nvSpPr>
          <p:cNvPr id="237581" name="Rectangle 13"/>
          <p:cNvSpPr>
            <a:spLocks noChangeArrowheads="1"/>
          </p:cNvSpPr>
          <p:nvPr/>
        </p:nvSpPr>
        <p:spPr bwMode="auto">
          <a:xfrm>
            <a:off x="1138238" y="157163"/>
            <a:ext cx="184150" cy="427037"/>
          </a:xfrm>
          <a:prstGeom prst="rect">
            <a:avLst/>
          </a:prstGeom>
          <a:noFill/>
          <a:ln w="12700">
            <a:noFill/>
            <a:miter lim="800000"/>
            <a:headEnd/>
            <a:tailEnd/>
          </a:ln>
          <a:effectLst/>
        </p:spPr>
        <p:txBody>
          <a:bodyPr wrap="none">
            <a:spAutoFit/>
          </a:bodyPr>
          <a:lstStyle/>
          <a:p>
            <a:pPr eaLnBrk="0" hangingPunct="0"/>
            <a:endParaRPr lang="en-GB" sz="2200" b="1">
              <a:solidFill>
                <a:schemeClr val="tx1"/>
              </a:solidFill>
            </a:endParaRPr>
          </a:p>
        </p:txBody>
      </p:sp>
      <p:grpSp>
        <p:nvGrpSpPr>
          <p:cNvPr id="4" name="Group 15"/>
          <p:cNvGrpSpPr>
            <a:grpSpLocks/>
          </p:cNvGrpSpPr>
          <p:nvPr/>
        </p:nvGrpSpPr>
        <p:grpSpPr bwMode="auto">
          <a:xfrm>
            <a:off x="676275" y="1357313"/>
            <a:ext cx="2778125" cy="4468812"/>
            <a:chOff x="221" y="916"/>
            <a:chExt cx="1750" cy="2815"/>
          </a:xfrm>
        </p:grpSpPr>
        <p:grpSp>
          <p:nvGrpSpPr>
            <p:cNvPr id="5" name="Group 16"/>
            <p:cNvGrpSpPr>
              <a:grpSpLocks/>
            </p:cNvGrpSpPr>
            <p:nvPr/>
          </p:nvGrpSpPr>
          <p:grpSpPr bwMode="auto">
            <a:xfrm>
              <a:off x="563" y="916"/>
              <a:ext cx="1331" cy="1626"/>
              <a:chOff x="672" y="768"/>
              <a:chExt cx="1331" cy="1626"/>
            </a:xfrm>
          </p:grpSpPr>
          <p:sp>
            <p:nvSpPr>
              <p:cNvPr id="237585" name="Freeform 17"/>
              <p:cNvSpPr>
                <a:spLocks/>
              </p:cNvSpPr>
              <p:nvPr/>
            </p:nvSpPr>
            <p:spPr bwMode="auto">
              <a:xfrm>
                <a:off x="756" y="1915"/>
                <a:ext cx="1225" cy="11"/>
              </a:xfrm>
              <a:custGeom>
                <a:avLst/>
                <a:gdLst/>
                <a:ahLst/>
                <a:cxnLst>
                  <a:cxn ang="0">
                    <a:pos x="1628" y="9"/>
                  </a:cxn>
                  <a:cxn ang="0">
                    <a:pos x="1628" y="0"/>
                  </a:cxn>
                  <a:cxn ang="0">
                    <a:pos x="0" y="0"/>
                  </a:cxn>
                  <a:cxn ang="0">
                    <a:pos x="0" y="17"/>
                  </a:cxn>
                  <a:cxn ang="0">
                    <a:pos x="1628" y="17"/>
                  </a:cxn>
                  <a:cxn ang="0">
                    <a:pos x="1628" y="9"/>
                  </a:cxn>
                </a:cxnLst>
                <a:rect l="0" t="0" r="r" b="b"/>
                <a:pathLst>
                  <a:path w="1628" h="17">
                    <a:moveTo>
                      <a:pt x="1628" y="9"/>
                    </a:moveTo>
                    <a:lnTo>
                      <a:pt x="1628" y="0"/>
                    </a:lnTo>
                    <a:lnTo>
                      <a:pt x="0" y="0"/>
                    </a:lnTo>
                    <a:lnTo>
                      <a:pt x="0" y="17"/>
                    </a:lnTo>
                    <a:lnTo>
                      <a:pt x="1628" y="17"/>
                    </a:lnTo>
                    <a:lnTo>
                      <a:pt x="1628" y="9"/>
                    </a:lnTo>
                    <a:close/>
                  </a:path>
                </a:pathLst>
              </a:custGeom>
              <a:solidFill>
                <a:srgbClr val="000000"/>
              </a:solidFill>
              <a:ln w="9525">
                <a:noFill/>
                <a:round/>
                <a:headEnd/>
                <a:tailEnd/>
              </a:ln>
            </p:spPr>
            <p:txBody>
              <a:bodyPr/>
              <a:lstStyle/>
              <a:p>
                <a:endParaRPr lang="sl-SI"/>
              </a:p>
            </p:txBody>
          </p:sp>
          <p:sp>
            <p:nvSpPr>
              <p:cNvPr id="237586" name="Freeform 18"/>
              <p:cNvSpPr>
                <a:spLocks/>
              </p:cNvSpPr>
              <p:nvPr/>
            </p:nvSpPr>
            <p:spPr bwMode="auto">
              <a:xfrm>
                <a:off x="824" y="1821"/>
                <a:ext cx="654" cy="5"/>
              </a:xfrm>
              <a:custGeom>
                <a:avLst/>
                <a:gdLst/>
                <a:ahLst/>
                <a:cxnLst>
                  <a:cxn ang="0">
                    <a:pos x="870" y="5"/>
                  </a:cxn>
                  <a:cxn ang="0">
                    <a:pos x="870" y="0"/>
                  </a:cxn>
                  <a:cxn ang="0">
                    <a:pos x="0" y="0"/>
                  </a:cxn>
                  <a:cxn ang="0">
                    <a:pos x="0" y="9"/>
                  </a:cxn>
                  <a:cxn ang="0">
                    <a:pos x="870" y="9"/>
                  </a:cxn>
                  <a:cxn ang="0">
                    <a:pos x="870" y="5"/>
                  </a:cxn>
                </a:cxnLst>
                <a:rect l="0" t="0" r="r" b="b"/>
                <a:pathLst>
                  <a:path w="870" h="9">
                    <a:moveTo>
                      <a:pt x="870" y="5"/>
                    </a:moveTo>
                    <a:lnTo>
                      <a:pt x="870" y="0"/>
                    </a:lnTo>
                    <a:lnTo>
                      <a:pt x="0" y="0"/>
                    </a:lnTo>
                    <a:lnTo>
                      <a:pt x="0" y="9"/>
                    </a:lnTo>
                    <a:lnTo>
                      <a:pt x="870" y="9"/>
                    </a:lnTo>
                    <a:lnTo>
                      <a:pt x="870" y="5"/>
                    </a:lnTo>
                    <a:close/>
                  </a:path>
                </a:pathLst>
              </a:custGeom>
              <a:solidFill>
                <a:srgbClr val="000000"/>
              </a:solidFill>
              <a:ln w="9525">
                <a:noFill/>
                <a:round/>
                <a:headEnd/>
                <a:tailEnd/>
              </a:ln>
            </p:spPr>
            <p:txBody>
              <a:bodyPr/>
              <a:lstStyle/>
              <a:p>
                <a:endParaRPr lang="sl-SI"/>
              </a:p>
            </p:txBody>
          </p:sp>
          <p:sp>
            <p:nvSpPr>
              <p:cNvPr id="237587" name="Freeform 19"/>
              <p:cNvSpPr>
                <a:spLocks/>
              </p:cNvSpPr>
              <p:nvPr/>
            </p:nvSpPr>
            <p:spPr bwMode="auto">
              <a:xfrm>
                <a:off x="831" y="1645"/>
                <a:ext cx="894" cy="5"/>
              </a:xfrm>
              <a:custGeom>
                <a:avLst/>
                <a:gdLst/>
                <a:ahLst/>
                <a:cxnLst>
                  <a:cxn ang="0">
                    <a:pos x="1189" y="4"/>
                  </a:cxn>
                  <a:cxn ang="0">
                    <a:pos x="1189" y="0"/>
                  </a:cxn>
                  <a:cxn ang="0">
                    <a:pos x="0" y="0"/>
                  </a:cxn>
                  <a:cxn ang="0">
                    <a:pos x="0" y="9"/>
                  </a:cxn>
                  <a:cxn ang="0">
                    <a:pos x="1189" y="9"/>
                  </a:cxn>
                  <a:cxn ang="0">
                    <a:pos x="1189" y="4"/>
                  </a:cxn>
                </a:cxnLst>
                <a:rect l="0" t="0" r="r" b="b"/>
                <a:pathLst>
                  <a:path w="1189" h="9">
                    <a:moveTo>
                      <a:pt x="1189" y="4"/>
                    </a:moveTo>
                    <a:lnTo>
                      <a:pt x="1189" y="0"/>
                    </a:lnTo>
                    <a:lnTo>
                      <a:pt x="0" y="0"/>
                    </a:lnTo>
                    <a:lnTo>
                      <a:pt x="0" y="9"/>
                    </a:lnTo>
                    <a:lnTo>
                      <a:pt x="1189" y="9"/>
                    </a:lnTo>
                    <a:lnTo>
                      <a:pt x="1189" y="4"/>
                    </a:lnTo>
                    <a:close/>
                  </a:path>
                </a:pathLst>
              </a:custGeom>
              <a:solidFill>
                <a:srgbClr val="000000"/>
              </a:solidFill>
              <a:ln w="9525">
                <a:noFill/>
                <a:round/>
                <a:headEnd/>
                <a:tailEnd/>
              </a:ln>
            </p:spPr>
            <p:txBody>
              <a:bodyPr/>
              <a:lstStyle/>
              <a:p>
                <a:endParaRPr lang="sl-SI"/>
              </a:p>
            </p:txBody>
          </p:sp>
          <p:sp>
            <p:nvSpPr>
              <p:cNvPr id="237588" name="Freeform 20"/>
              <p:cNvSpPr>
                <a:spLocks/>
              </p:cNvSpPr>
              <p:nvPr/>
            </p:nvSpPr>
            <p:spPr bwMode="auto">
              <a:xfrm>
                <a:off x="1680" y="1963"/>
                <a:ext cx="184" cy="233"/>
              </a:xfrm>
              <a:custGeom>
                <a:avLst/>
                <a:gdLst/>
                <a:ahLst/>
                <a:cxnLst>
                  <a:cxn ang="0">
                    <a:pos x="237" y="0"/>
                  </a:cxn>
                  <a:cxn ang="0">
                    <a:pos x="241" y="0"/>
                  </a:cxn>
                  <a:cxn ang="0">
                    <a:pos x="238" y="0"/>
                  </a:cxn>
                  <a:cxn ang="0">
                    <a:pos x="231" y="0"/>
                  </a:cxn>
                  <a:cxn ang="0">
                    <a:pos x="220" y="1"/>
                  </a:cxn>
                  <a:cxn ang="0">
                    <a:pos x="205" y="3"/>
                  </a:cxn>
                  <a:cxn ang="0">
                    <a:pos x="187" y="7"/>
                  </a:cxn>
                  <a:cxn ang="0">
                    <a:pos x="168" y="15"/>
                  </a:cxn>
                  <a:cxn ang="0">
                    <a:pos x="147" y="27"/>
                  </a:cxn>
                  <a:cxn ang="0">
                    <a:pos x="126" y="41"/>
                  </a:cxn>
                  <a:cxn ang="0">
                    <a:pos x="104" y="60"/>
                  </a:cxn>
                  <a:cxn ang="0">
                    <a:pos x="82" y="84"/>
                  </a:cxn>
                  <a:cxn ang="0">
                    <a:pos x="62" y="115"/>
                  </a:cxn>
                  <a:cxn ang="0">
                    <a:pos x="44" y="150"/>
                  </a:cxn>
                  <a:cxn ang="0">
                    <a:pos x="28" y="193"/>
                  </a:cxn>
                  <a:cxn ang="0">
                    <a:pos x="15" y="244"/>
                  </a:cxn>
                  <a:cxn ang="0">
                    <a:pos x="5" y="301"/>
                  </a:cxn>
                  <a:cxn ang="0">
                    <a:pos x="0" y="368"/>
                  </a:cxn>
                  <a:cxn ang="0">
                    <a:pos x="22" y="368"/>
                  </a:cxn>
                  <a:cxn ang="0">
                    <a:pos x="27" y="303"/>
                  </a:cxn>
                  <a:cxn ang="0">
                    <a:pos x="37" y="248"/>
                  </a:cxn>
                  <a:cxn ang="0">
                    <a:pos x="50" y="199"/>
                  </a:cxn>
                  <a:cxn ang="0">
                    <a:pos x="64" y="159"/>
                  </a:cxn>
                  <a:cxn ang="0">
                    <a:pos x="81" y="125"/>
                  </a:cxn>
                  <a:cxn ang="0">
                    <a:pos x="100" y="97"/>
                  </a:cxn>
                  <a:cxn ang="0">
                    <a:pos x="119" y="76"/>
                  </a:cxn>
                  <a:cxn ang="0">
                    <a:pos x="139" y="58"/>
                  </a:cxn>
                  <a:cxn ang="0">
                    <a:pos x="158" y="44"/>
                  </a:cxn>
                  <a:cxn ang="0">
                    <a:pos x="176" y="35"/>
                  </a:cxn>
                  <a:cxn ang="0">
                    <a:pos x="194" y="29"/>
                  </a:cxn>
                  <a:cxn ang="0">
                    <a:pos x="209" y="25"/>
                  </a:cxn>
                  <a:cxn ang="0">
                    <a:pos x="222" y="23"/>
                  </a:cxn>
                  <a:cxn ang="0">
                    <a:pos x="233" y="22"/>
                  </a:cxn>
                  <a:cxn ang="0">
                    <a:pos x="238" y="22"/>
                  </a:cxn>
                  <a:cxn ang="0">
                    <a:pos x="239" y="22"/>
                  </a:cxn>
                  <a:cxn ang="0">
                    <a:pos x="244" y="22"/>
                  </a:cxn>
                  <a:cxn ang="0">
                    <a:pos x="237" y="0"/>
                  </a:cxn>
                </a:cxnLst>
                <a:rect l="0" t="0" r="r" b="b"/>
                <a:pathLst>
                  <a:path w="244" h="368">
                    <a:moveTo>
                      <a:pt x="237" y="0"/>
                    </a:moveTo>
                    <a:lnTo>
                      <a:pt x="241" y="0"/>
                    </a:lnTo>
                    <a:lnTo>
                      <a:pt x="238" y="0"/>
                    </a:lnTo>
                    <a:lnTo>
                      <a:pt x="231" y="0"/>
                    </a:lnTo>
                    <a:lnTo>
                      <a:pt x="220" y="1"/>
                    </a:lnTo>
                    <a:lnTo>
                      <a:pt x="205" y="3"/>
                    </a:lnTo>
                    <a:lnTo>
                      <a:pt x="187" y="7"/>
                    </a:lnTo>
                    <a:lnTo>
                      <a:pt x="168" y="15"/>
                    </a:lnTo>
                    <a:lnTo>
                      <a:pt x="147" y="27"/>
                    </a:lnTo>
                    <a:lnTo>
                      <a:pt x="126" y="41"/>
                    </a:lnTo>
                    <a:lnTo>
                      <a:pt x="104" y="60"/>
                    </a:lnTo>
                    <a:lnTo>
                      <a:pt x="82" y="84"/>
                    </a:lnTo>
                    <a:lnTo>
                      <a:pt x="62" y="115"/>
                    </a:lnTo>
                    <a:lnTo>
                      <a:pt x="44" y="150"/>
                    </a:lnTo>
                    <a:lnTo>
                      <a:pt x="28" y="193"/>
                    </a:lnTo>
                    <a:lnTo>
                      <a:pt x="15" y="244"/>
                    </a:lnTo>
                    <a:lnTo>
                      <a:pt x="5" y="301"/>
                    </a:lnTo>
                    <a:lnTo>
                      <a:pt x="0" y="368"/>
                    </a:lnTo>
                    <a:lnTo>
                      <a:pt x="22" y="368"/>
                    </a:lnTo>
                    <a:lnTo>
                      <a:pt x="27" y="303"/>
                    </a:lnTo>
                    <a:lnTo>
                      <a:pt x="37" y="248"/>
                    </a:lnTo>
                    <a:lnTo>
                      <a:pt x="50" y="199"/>
                    </a:lnTo>
                    <a:lnTo>
                      <a:pt x="64" y="159"/>
                    </a:lnTo>
                    <a:lnTo>
                      <a:pt x="81" y="125"/>
                    </a:lnTo>
                    <a:lnTo>
                      <a:pt x="100" y="97"/>
                    </a:lnTo>
                    <a:lnTo>
                      <a:pt x="119" y="76"/>
                    </a:lnTo>
                    <a:lnTo>
                      <a:pt x="139" y="58"/>
                    </a:lnTo>
                    <a:lnTo>
                      <a:pt x="158" y="44"/>
                    </a:lnTo>
                    <a:lnTo>
                      <a:pt x="176" y="35"/>
                    </a:lnTo>
                    <a:lnTo>
                      <a:pt x="194" y="29"/>
                    </a:lnTo>
                    <a:lnTo>
                      <a:pt x="209" y="25"/>
                    </a:lnTo>
                    <a:lnTo>
                      <a:pt x="222" y="23"/>
                    </a:lnTo>
                    <a:lnTo>
                      <a:pt x="233" y="22"/>
                    </a:lnTo>
                    <a:lnTo>
                      <a:pt x="238" y="22"/>
                    </a:lnTo>
                    <a:lnTo>
                      <a:pt x="239" y="22"/>
                    </a:lnTo>
                    <a:lnTo>
                      <a:pt x="244" y="22"/>
                    </a:lnTo>
                    <a:lnTo>
                      <a:pt x="237" y="0"/>
                    </a:lnTo>
                    <a:close/>
                  </a:path>
                </a:pathLst>
              </a:custGeom>
              <a:solidFill>
                <a:srgbClr val="FF0000"/>
              </a:solidFill>
              <a:ln w="9525">
                <a:noFill/>
                <a:round/>
                <a:headEnd/>
                <a:tailEnd/>
              </a:ln>
            </p:spPr>
            <p:txBody>
              <a:bodyPr/>
              <a:lstStyle/>
              <a:p>
                <a:endParaRPr lang="sl-SI"/>
              </a:p>
            </p:txBody>
          </p:sp>
          <p:sp>
            <p:nvSpPr>
              <p:cNvPr id="237589" name="Freeform 21"/>
              <p:cNvSpPr>
                <a:spLocks/>
              </p:cNvSpPr>
              <p:nvPr/>
            </p:nvSpPr>
            <p:spPr bwMode="auto">
              <a:xfrm>
                <a:off x="1859" y="1923"/>
                <a:ext cx="95" cy="54"/>
              </a:xfrm>
              <a:custGeom>
                <a:avLst/>
                <a:gdLst/>
                <a:ahLst/>
                <a:cxnLst>
                  <a:cxn ang="0">
                    <a:pos x="106" y="0"/>
                  </a:cxn>
                  <a:cxn ang="0">
                    <a:pos x="106" y="0"/>
                  </a:cxn>
                  <a:cxn ang="0">
                    <a:pos x="105" y="3"/>
                  </a:cxn>
                  <a:cxn ang="0">
                    <a:pos x="101" y="10"/>
                  </a:cxn>
                  <a:cxn ang="0">
                    <a:pos x="93" y="18"/>
                  </a:cxn>
                  <a:cxn ang="0">
                    <a:pos x="80" y="29"/>
                  </a:cxn>
                  <a:cxn ang="0">
                    <a:pos x="61" y="41"/>
                  </a:cxn>
                  <a:cxn ang="0">
                    <a:pos x="35" y="53"/>
                  </a:cxn>
                  <a:cxn ang="0">
                    <a:pos x="0" y="65"/>
                  </a:cxn>
                  <a:cxn ang="0">
                    <a:pos x="7" y="87"/>
                  </a:cxn>
                  <a:cxn ang="0">
                    <a:pos x="43" y="72"/>
                  </a:cxn>
                  <a:cxn ang="0">
                    <a:pos x="72" y="61"/>
                  </a:cxn>
                  <a:cxn ang="0">
                    <a:pos x="93" y="46"/>
                  </a:cxn>
                  <a:cxn ang="0">
                    <a:pos x="108" y="33"/>
                  </a:cxn>
                  <a:cxn ang="0">
                    <a:pos x="118" y="23"/>
                  </a:cxn>
                  <a:cxn ang="0">
                    <a:pos x="125" y="14"/>
                  </a:cxn>
                  <a:cxn ang="0">
                    <a:pos x="128" y="6"/>
                  </a:cxn>
                  <a:cxn ang="0">
                    <a:pos x="128" y="2"/>
                  </a:cxn>
                  <a:cxn ang="0">
                    <a:pos x="106" y="0"/>
                  </a:cxn>
                </a:cxnLst>
                <a:rect l="0" t="0" r="r" b="b"/>
                <a:pathLst>
                  <a:path w="128" h="87">
                    <a:moveTo>
                      <a:pt x="106" y="0"/>
                    </a:moveTo>
                    <a:lnTo>
                      <a:pt x="106" y="0"/>
                    </a:lnTo>
                    <a:lnTo>
                      <a:pt x="105" y="3"/>
                    </a:lnTo>
                    <a:lnTo>
                      <a:pt x="101" y="10"/>
                    </a:lnTo>
                    <a:lnTo>
                      <a:pt x="93" y="18"/>
                    </a:lnTo>
                    <a:lnTo>
                      <a:pt x="80" y="29"/>
                    </a:lnTo>
                    <a:lnTo>
                      <a:pt x="61" y="41"/>
                    </a:lnTo>
                    <a:lnTo>
                      <a:pt x="35" y="53"/>
                    </a:lnTo>
                    <a:lnTo>
                      <a:pt x="0" y="65"/>
                    </a:lnTo>
                    <a:lnTo>
                      <a:pt x="7" y="87"/>
                    </a:lnTo>
                    <a:lnTo>
                      <a:pt x="43" y="72"/>
                    </a:lnTo>
                    <a:lnTo>
                      <a:pt x="72" y="61"/>
                    </a:lnTo>
                    <a:lnTo>
                      <a:pt x="93" y="46"/>
                    </a:lnTo>
                    <a:lnTo>
                      <a:pt x="108" y="33"/>
                    </a:lnTo>
                    <a:lnTo>
                      <a:pt x="118" y="23"/>
                    </a:lnTo>
                    <a:lnTo>
                      <a:pt x="125" y="14"/>
                    </a:lnTo>
                    <a:lnTo>
                      <a:pt x="128" y="6"/>
                    </a:lnTo>
                    <a:lnTo>
                      <a:pt x="128" y="2"/>
                    </a:lnTo>
                    <a:lnTo>
                      <a:pt x="106" y="0"/>
                    </a:lnTo>
                    <a:close/>
                  </a:path>
                </a:pathLst>
              </a:custGeom>
              <a:solidFill>
                <a:srgbClr val="FF0000"/>
              </a:solidFill>
              <a:ln w="9525">
                <a:noFill/>
                <a:round/>
                <a:headEnd/>
                <a:tailEnd/>
              </a:ln>
            </p:spPr>
            <p:txBody>
              <a:bodyPr/>
              <a:lstStyle/>
              <a:p>
                <a:endParaRPr lang="sl-SI"/>
              </a:p>
            </p:txBody>
          </p:sp>
          <p:sp>
            <p:nvSpPr>
              <p:cNvPr id="237590" name="Freeform 22"/>
              <p:cNvSpPr>
                <a:spLocks/>
              </p:cNvSpPr>
              <p:nvPr/>
            </p:nvSpPr>
            <p:spPr bwMode="auto">
              <a:xfrm>
                <a:off x="1027" y="1403"/>
                <a:ext cx="101" cy="237"/>
              </a:xfrm>
              <a:custGeom>
                <a:avLst/>
                <a:gdLst/>
                <a:ahLst/>
                <a:cxnLst>
                  <a:cxn ang="0">
                    <a:pos x="22" y="369"/>
                  </a:cxn>
                  <a:cxn ang="0">
                    <a:pos x="27" y="265"/>
                  </a:cxn>
                  <a:cxn ang="0">
                    <a:pos x="35" y="181"/>
                  </a:cxn>
                  <a:cxn ang="0">
                    <a:pos x="41" y="114"/>
                  </a:cxn>
                  <a:cxn ang="0">
                    <a:pos x="50" y="67"/>
                  </a:cxn>
                  <a:cxn ang="0">
                    <a:pos x="57" y="35"/>
                  </a:cxn>
                  <a:cxn ang="0">
                    <a:pos x="65" y="21"/>
                  </a:cxn>
                  <a:cxn ang="0">
                    <a:pos x="63" y="21"/>
                  </a:cxn>
                  <a:cxn ang="0">
                    <a:pos x="64" y="25"/>
                  </a:cxn>
                  <a:cxn ang="0">
                    <a:pos x="73" y="42"/>
                  </a:cxn>
                  <a:cxn ang="0">
                    <a:pos x="80" y="70"/>
                  </a:cxn>
                  <a:cxn ang="0">
                    <a:pos x="88" y="107"/>
                  </a:cxn>
                  <a:cxn ang="0">
                    <a:pos x="95" y="150"/>
                  </a:cxn>
                  <a:cxn ang="0">
                    <a:pos x="101" y="201"/>
                  </a:cxn>
                  <a:cxn ang="0">
                    <a:pos x="106" y="256"/>
                  </a:cxn>
                  <a:cxn ang="0">
                    <a:pos x="111" y="315"/>
                  </a:cxn>
                  <a:cxn ang="0">
                    <a:pos x="114" y="374"/>
                  </a:cxn>
                  <a:cxn ang="0">
                    <a:pos x="135" y="374"/>
                  </a:cxn>
                  <a:cxn ang="0">
                    <a:pos x="132" y="313"/>
                  </a:cxn>
                  <a:cxn ang="0">
                    <a:pos x="128" y="254"/>
                  </a:cxn>
                  <a:cxn ang="0">
                    <a:pos x="122" y="199"/>
                  </a:cxn>
                  <a:cxn ang="0">
                    <a:pos x="117" y="148"/>
                  </a:cxn>
                  <a:cxn ang="0">
                    <a:pos x="109" y="103"/>
                  </a:cxn>
                  <a:cxn ang="0">
                    <a:pos x="102" y="66"/>
                  </a:cxn>
                  <a:cxn ang="0">
                    <a:pos x="92" y="35"/>
                  </a:cxn>
                  <a:cxn ang="0">
                    <a:pos x="83" y="14"/>
                  </a:cxn>
                  <a:cxn ang="0">
                    <a:pos x="67" y="0"/>
                  </a:cxn>
                  <a:cxn ang="0">
                    <a:pos x="48" y="8"/>
                  </a:cxn>
                  <a:cxn ang="0">
                    <a:pos x="38" y="29"/>
                  </a:cxn>
                  <a:cxn ang="0">
                    <a:pos x="28" y="62"/>
                  </a:cxn>
                  <a:cxn ang="0">
                    <a:pos x="20" y="112"/>
                  </a:cxn>
                  <a:cxn ang="0">
                    <a:pos x="13" y="178"/>
                  </a:cxn>
                  <a:cxn ang="0">
                    <a:pos x="5" y="263"/>
                  </a:cxn>
                  <a:cxn ang="0">
                    <a:pos x="0" y="369"/>
                  </a:cxn>
                  <a:cxn ang="0">
                    <a:pos x="22" y="369"/>
                  </a:cxn>
                </a:cxnLst>
                <a:rect l="0" t="0" r="r" b="b"/>
                <a:pathLst>
                  <a:path w="135" h="374">
                    <a:moveTo>
                      <a:pt x="22" y="369"/>
                    </a:moveTo>
                    <a:lnTo>
                      <a:pt x="27" y="265"/>
                    </a:lnTo>
                    <a:lnTo>
                      <a:pt x="35" y="181"/>
                    </a:lnTo>
                    <a:lnTo>
                      <a:pt x="41" y="114"/>
                    </a:lnTo>
                    <a:lnTo>
                      <a:pt x="50" y="67"/>
                    </a:lnTo>
                    <a:lnTo>
                      <a:pt x="57" y="35"/>
                    </a:lnTo>
                    <a:lnTo>
                      <a:pt x="65" y="21"/>
                    </a:lnTo>
                    <a:lnTo>
                      <a:pt x="63" y="21"/>
                    </a:lnTo>
                    <a:lnTo>
                      <a:pt x="64" y="25"/>
                    </a:lnTo>
                    <a:lnTo>
                      <a:pt x="73" y="42"/>
                    </a:lnTo>
                    <a:lnTo>
                      <a:pt x="80" y="70"/>
                    </a:lnTo>
                    <a:lnTo>
                      <a:pt x="88" y="107"/>
                    </a:lnTo>
                    <a:lnTo>
                      <a:pt x="95" y="150"/>
                    </a:lnTo>
                    <a:lnTo>
                      <a:pt x="101" y="201"/>
                    </a:lnTo>
                    <a:lnTo>
                      <a:pt x="106" y="256"/>
                    </a:lnTo>
                    <a:lnTo>
                      <a:pt x="111" y="315"/>
                    </a:lnTo>
                    <a:lnTo>
                      <a:pt x="114" y="374"/>
                    </a:lnTo>
                    <a:lnTo>
                      <a:pt x="135" y="374"/>
                    </a:lnTo>
                    <a:lnTo>
                      <a:pt x="132" y="313"/>
                    </a:lnTo>
                    <a:lnTo>
                      <a:pt x="128" y="254"/>
                    </a:lnTo>
                    <a:lnTo>
                      <a:pt x="122" y="199"/>
                    </a:lnTo>
                    <a:lnTo>
                      <a:pt x="117" y="148"/>
                    </a:lnTo>
                    <a:lnTo>
                      <a:pt x="109" y="103"/>
                    </a:lnTo>
                    <a:lnTo>
                      <a:pt x="102" y="66"/>
                    </a:lnTo>
                    <a:lnTo>
                      <a:pt x="92" y="35"/>
                    </a:lnTo>
                    <a:lnTo>
                      <a:pt x="83" y="14"/>
                    </a:lnTo>
                    <a:lnTo>
                      <a:pt x="67" y="0"/>
                    </a:lnTo>
                    <a:lnTo>
                      <a:pt x="48" y="8"/>
                    </a:lnTo>
                    <a:lnTo>
                      <a:pt x="38" y="29"/>
                    </a:lnTo>
                    <a:lnTo>
                      <a:pt x="28" y="62"/>
                    </a:lnTo>
                    <a:lnTo>
                      <a:pt x="20" y="112"/>
                    </a:lnTo>
                    <a:lnTo>
                      <a:pt x="13" y="178"/>
                    </a:lnTo>
                    <a:lnTo>
                      <a:pt x="5" y="263"/>
                    </a:lnTo>
                    <a:lnTo>
                      <a:pt x="0" y="369"/>
                    </a:lnTo>
                    <a:lnTo>
                      <a:pt x="22" y="369"/>
                    </a:lnTo>
                    <a:close/>
                  </a:path>
                </a:pathLst>
              </a:custGeom>
              <a:solidFill>
                <a:srgbClr val="FF0000"/>
              </a:solidFill>
              <a:ln w="9525">
                <a:noFill/>
                <a:round/>
                <a:headEnd/>
                <a:tailEnd/>
              </a:ln>
            </p:spPr>
            <p:txBody>
              <a:bodyPr/>
              <a:lstStyle/>
              <a:p>
                <a:endParaRPr lang="sl-SI"/>
              </a:p>
            </p:txBody>
          </p:sp>
          <p:sp>
            <p:nvSpPr>
              <p:cNvPr id="237591" name="Freeform 23"/>
              <p:cNvSpPr>
                <a:spLocks/>
              </p:cNvSpPr>
              <p:nvPr/>
            </p:nvSpPr>
            <p:spPr bwMode="auto">
              <a:xfrm>
                <a:off x="773" y="1860"/>
                <a:ext cx="105" cy="61"/>
              </a:xfrm>
              <a:custGeom>
                <a:avLst/>
                <a:gdLst/>
                <a:ahLst/>
                <a:cxnLst>
                  <a:cxn ang="0">
                    <a:pos x="137" y="0"/>
                  </a:cxn>
                  <a:cxn ang="0">
                    <a:pos x="141" y="1"/>
                  </a:cxn>
                  <a:cxn ang="0">
                    <a:pos x="137" y="0"/>
                  </a:cxn>
                  <a:cxn ang="0">
                    <a:pos x="130" y="0"/>
                  </a:cxn>
                  <a:cxn ang="0">
                    <a:pos x="120" y="1"/>
                  </a:cxn>
                  <a:cxn ang="0">
                    <a:pos x="106" y="7"/>
                  </a:cxn>
                  <a:cxn ang="0">
                    <a:pos x="88" y="16"/>
                  </a:cxn>
                  <a:cxn ang="0">
                    <a:pos x="64" y="32"/>
                  </a:cxn>
                  <a:cxn ang="0">
                    <a:pos x="36" y="53"/>
                  </a:cxn>
                  <a:cxn ang="0">
                    <a:pos x="0" y="84"/>
                  </a:cxn>
                  <a:cxn ang="0">
                    <a:pos x="15" y="99"/>
                  </a:cxn>
                  <a:cxn ang="0">
                    <a:pos x="49" y="71"/>
                  </a:cxn>
                  <a:cxn ang="0">
                    <a:pos x="77" y="49"/>
                  </a:cxn>
                  <a:cxn ang="0">
                    <a:pos x="99" y="36"/>
                  </a:cxn>
                  <a:cxn ang="0">
                    <a:pos x="115" y="26"/>
                  </a:cxn>
                  <a:cxn ang="0">
                    <a:pos x="127" y="23"/>
                  </a:cxn>
                  <a:cxn ang="0">
                    <a:pos x="132" y="22"/>
                  </a:cxn>
                  <a:cxn ang="0">
                    <a:pos x="137" y="22"/>
                  </a:cxn>
                  <a:cxn ang="0">
                    <a:pos x="134" y="21"/>
                  </a:cxn>
                  <a:cxn ang="0">
                    <a:pos x="139" y="22"/>
                  </a:cxn>
                  <a:cxn ang="0">
                    <a:pos x="137" y="0"/>
                  </a:cxn>
                </a:cxnLst>
                <a:rect l="0" t="0" r="r" b="b"/>
                <a:pathLst>
                  <a:path w="141" h="99">
                    <a:moveTo>
                      <a:pt x="137" y="0"/>
                    </a:moveTo>
                    <a:lnTo>
                      <a:pt x="141" y="1"/>
                    </a:lnTo>
                    <a:lnTo>
                      <a:pt x="137" y="0"/>
                    </a:lnTo>
                    <a:lnTo>
                      <a:pt x="130" y="0"/>
                    </a:lnTo>
                    <a:lnTo>
                      <a:pt x="120" y="1"/>
                    </a:lnTo>
                    <a:lnTo>
                      <a:pt x="106" y="7"/>
                    </a:lnTo>
                    <a:lnTo>
                      <a:pt x="88" y="16"/>
                    </a:lnTo>
                    <a:lnTo>
                      <a:pt x="64" y="32"/>
                    </a:lnTo>
                    <a:lnTo>
                      <a:pt x="36" y="53"/>
                    </a:lnTo>
                    <a:lnTo>
                      <a:pt x="0" y="84"/>
                    </a:lnTo>
                    <a:lnTo>
                      <a:pt x="15" y="99"/>
                    </a:lnTo>
                    <a:lnTo>
                      <a:pt x="49" y="71"/>
                    </a:lnTo>
                    <a:lnTo>
                      <a:pt x="77" y="49"/>
                    </a:lnTo>
                    <a:lnTo>
                      <a:pt x="99" y="36"/>
                    </a:lnTo>
                    <a:lnTo>
                      <a:pt x="115" y="26"/>
                    </a:lnTo>
                    <a:lnTo>
                      <a:pt x="127" y="23"/>
                    </a:lnTo>
                    <a:lnTo>
                      <a:pt x="132" y="22"/>
                    </a:lnTo>
                    <a:lnTo>
                      <a:pt x="137" y="22"/>
                    </a:lnTo>
                    <a:lnTo>
                      <a:pt x="134" y="21"/>
                    </a:lnTo>
                    <a:lnTo>
                      <a:pt x="139" y="22"/>
                    </a:lnTo>
                    <a:lnTo>
                      <a:pt x="137" y="0"/>
                    </a:lnTo>
                    <a:close/>
                  </a:path>
                </a:pathLst>
              </a:custGeom>
              <a:solidFill>
                <a:srgbClr val="FF0000"/>
              </a:solidFill>
              <a:ln w="9525">
                <a:noFill/>
                <a:round/>
                <a:headEnd/>
                <a:tailEnd/>
              </a:ln>
            </p:spPr>
            <p:txBody>
              <a:bodyPr/>
              <a:lstStyle/>
              <a:p>
                <a:endParaRPr lang="sl-SI"/>
              </a:p>
            </p:txBody>
          </p:sp>
          <p:sp>
            <p:nvSpPr>
              <p:cNvPr id="237592" name="Freeform 24"/>
              <p:cNvSpPr>
                <a:spLocks/>
              </p:cNvSpPr>
              <p:nvPr/>
            </p:nvSpPr>
            <p:spPr bwMode="auto">
              <a:xfrm>
                <a:off x="875" y="1709"/>
                <a:ext cx="163" cy="165"/>
              </a:xfrm>
              <a:custGeom>
                <a:avLst/>
                <a:gdLst/>
                <a:ahLst/>
                <a:cxnLst>
                  <a:cxn ang="0">
                    <a:pos x="194" y="0"/>
                  </a:cxn>
                  <a:cxn ang="0">
                    <a:pos x="194" y="0"/>
                  </a:cxn>
                  <a:cxn ang="0">
                    <a:pos x="194" y="2"/>
                  </a:cxn>
                  <a:cxn ang="0">
                    <a:pos x="192" y="9"/>
                  </a:cxn>
                  <a:cxn ang="0">
                    <a:pos x="190" y="20"/>
                  </a:cxn>
                  <a:cxn ang="0">
                    <a:pos x="188" y="35"/>
                  </a:cxn>
                  <a:cxn ang="0">
                    <a:pos x="184" y="53"/>
                  </a:cxn>
                  <a:cxn ang="0">
                    <a:pos x="179" y="71"/>
                  </a:cxn>
                  <a:cxn ang="0">
                    <a:pos x="172" y="93"/>
                  </a:cxn>
                  <a:cxn ang="0">
                    <a:pos x="163" y="114"/>
                  </a:cxn>
                  <a:cxn ang="0">
                    <a:pos x="151" y="135"/>
                  </a:cxn>
                  <a:cxn ang="0">
                    <a:pos x="139" y="156"/>
                  </a:cxn>
                  <a:cxn ang="0">
                    <a:pos x="123" y="176"/>
                  </a:cxn>
                  <a:cxn ang="0">
                    <a:pos x="104" y="194"/>
                  </a:cxn>
                  <a:cxn ang="0">
                    <a:pos x="84" y="211"/>
                  </a:cxn>
                  <a:cxn ang="0">
                    <a:pos x="59" y="224"/>
                  </a:cxn>
                  <a:cxn ang="0">
                    <a:pos x="31" y="233"/>
                  </a:cxn>
                  <a:cxn ang="0">
                    <a:pos x="0" y="239"/>
                  </a:cxn>
                  <a:cxn ang="0">
                    <a:pos x="2" y="261"/>
                  </a:cxn>
                  <a:cxn ang="0">
                    <a:pos x="38" y="254"/>
                  </a:cxn>
                  <a:cxn ang="0">
                    <a:pos x="68" y="244"/>
                  </a:cxn>
                  <a:cxn ang="0">
                    <a:pos x="95" y="228"/>
                  </a:cxn>
                  <a:cxn ang="0">
                    <a:pos x="119" y="211"/>
                  </a:cxn>
                  <a:cxn ang="0">
                    <a:pos x="138" y="192"/>
                  </a:cxn>
                  <a:cxn ang="0">
                    <a:pos x="157" y="169"/>
                  </a:cxn>
                  <a:cxn ang="0">
                    <a:pos x="171" y="146"/>
                  </a:cxn>
                  <a:cxn ang="0">
                    <a:pos x="183" y="122"/>
                  </a:cxn>
                  <a:cxn ang="0">
                    <a:pos x="191" y="100"/>
                  </a:cxn>
                  <a:cxn ang="0">
                    <a:pos x="199" y="78"/>
                  </a:cxn>
                  <a:cxn ang="0">
                    <a:pos x="205" y="57"/>
                  </a:cxn>
                  <a:cxn ang="0">
                    <a:pos x="210" y="39"/>
                  </a:cxn>
                  <a:cxn ang="0">
                    <a:pos x="212" y="25"/>
                  </a:cxn>
                  <a:cxn ang="0">
                    <a:pos x="214" y="13"/>
                  </a:cxn>
                  <a:cxn ang="0">
                    <a:pos x="215" y="4"/>
                  </a:cxn>
                  <a:cxn ang="0">
                    <a:pos x="215" y="2"/>
                  </a:cxn>
                  <a:cxn ang="0">
                    <a:pos x="215" y="2"/>
                  </a:cxn>
                  <a:cxn ang="0">
                    <a:pos x="194" y="0"/>
                  </a:cxn>
                </a:cxnLst>
                <a:rect l="0" t="0" r="r" b="b"/>
                <a:pathLst>
                  <a:path w="215" h="261">
                    <a:moveTo>
                      <a:pt x="194" y="0"/>
                    </a:moveTo>
                    <a:lnTo>
                      <a:pt x="194" y="0"/>
                    </a:lnTo>
                    <a:lnTo>
                      <a:pt x="194" y="2"/>
                    </a:lnTo>
                    <a:lnTo>
                      <a:pt x="192" y="9"/>
                    </a:lnTo>
                    <a:lnTo>
                      <a:pt x="190" y="20"/>
                    </a:lnTo>
                    <a:lnTo>
                      <a:pt x="188" y="35"/>
                    </a:lnTo>
                    <a:lnTo>
                      <a:pt x="184" y="53"/>
                    </a:lnTo>
                    <a:lnTo>
                      <a:pt x="179" y="71"/>
                    </a:lnTo>
                    <a:lnTo>
                      <a:pt x="172" y="93"/>
                    </a:lnTo>
                    <a:lnTo>
                      <a:pt x="163" y="114"/>
                    </a:lnTo>
                    <a:lnTo>
                      <a:pt x="151" y="135"/>
                    </a:lnTo>
                    <a:lnTo>
                      <a:pt x="139" y="156"/>
                    </a:lnTo>
                    <a:lnTo>
                      <a:pt x="123" y="176"/>
                    </a:lnTo>
                    <a:lnTo>
                      <a:pt x="104" y="194"/>
                    </a:lnTo>
                    <a:lnTo>
                      <a:pt x="84" y="211"/>
                    </a:lnTo>
                    <a:lnTo>
                      <a:pt x="59" y="224"/>
                    </a:lnTo>
                    <a:lnTo>
                      <a:pt x="31" y="233"/>
                    </a:lnTo>
                    <a:lnTo>
                      <a:pt x="0" y="239"/>
                    </a:lnTo>
                    <a:lnTo>
                      <a:pt x="2" y="261"/>
                    </a:lnTo>
                    <a:lnTo>
                      <a:pt x="38" y="254"/>
                    </a:lnTo>
                    <a:lnTo>
                      <a:pt x="68" y="244"/>
                    </a:lnTo>
                    <a:lnTo>
                      <a:pt x="95" y="228"/>
                    </a:lnTo>
                    <a:lnTo>
                      <a:pt x="119" y="211"/>
                    </a:lnTo>
                    <a:lnTo>
                      <a:pt x="138" y="192"/>
                    </a:lnTo>
                    <a:lnTo>
                      <a:pt x="157" y="169"/>
                    </a:lnTo>
                    <a:lnTo>
                      <a:pt x="171" y="146"/>
                    </a:lnTo>
                    <a:lnTo>
                      <a:pt x="183" y="122"/>
                    </a:lnTo>
                    <a:lnTo>
                      <a:pt x="191" y="100"/>
                    </a:lnTo>
                    <a:lnTo>
                      <a:pt x="199" y="78"/>
                    </a:lnTo>
                    <a:lnTo>
                      <a:pt x="205" y="57"/>
                    </a:lnTo>
                    <a:lnTo>
                      <a:pt x="210" y="39"/>
                    </a:lnTo>
                    <a:lnTo>
                      <a:pt x="212" y="25"/>
                    </a:lnTo>
                    <a:lnTo>
                      <a:pt x="214" y="13"/>
                    </a:lnTo>
                    <a:lnTo>
                      <a:pt x="215" y="4"/>
                    </a:lnTo>
                    <a:lnTo>
                      <a:pt x="215" y="2"/>
                    </a:lnTo>
                    <a:lnTo>
                      <a:pt x="215" y="2"/>
                    </a:lnTo>
                    <a:lnTo>
                      <a:pt x="194" y="0"/>
                    </a:lnTo>
                    <a:close/>
                  </a:path>
                </a:pathLst>
              </a:custGeom>
              <a:solidFill>
                <a:srgbClr val="FF0000"/>
              </a:solidFill>
              <a:ln w="9525">
                <a:noFill/>
                <a:round/>
                <a:headEnd/>
                <a:tailEnd/>
              </a:ln>
            </p:spPr>
            <p:txBody>
              <a:bodyPr/>
              <a:lstStyle/>
              <a:p>
                <a:endParaRPr lang="sl-SI"/>
              </a:p>
            </p:txBody>
          </p:sp>
          <p:sp>
            <p:nvSpPr>
              <p:cNvPr id="237593" name="Freeform 25"/>
              <p:cNvSpPr>
                <a:spLocks/>
              </p:cNvSpPr>
              <p:nvPr/>
            </p:nvSpPr>
            <p:spPr bwMode="auto">
              <a:xfrm>
                <a:off x="1021" y="1636"/>
                <a:ext cx="21" cy="75"/>
              </a:xfrm>
              <a:custGeom>
                <a:avLst/>
                <a:gdLst/>
                <a:ahLst/>
                <a:cxnLst>
                  <a:cxn ang="0">
                    <a:pos x="6" y="0"/>
                  </a:cxn>
                  <a:cxn ang="0">
                    <a:pos x="6" y="14"/>
                  </a:cxn>
                  <a:cxn ang="0">
                    <a:pos x="5" y="27"/>
                  </a:cxn>
                  <a:cxn ang="0">
                    <a:pos x="4" y="41"/>
                  </a:cxn>
                  <a:cxn ang="0">
                    <a:pos x="3" y="57"/>
                  </a:cxn>
                  <a:cxn ang="0">
                    <a:pos x="3" y="73"/>
                  </a:cxn>
                  <a:cxn ang="0">
                    <a:pos x="2" y="87"/>
                  </a:cxn>
                  <a:cxn ang="0">
                    <a:pos x="1" y="102"/>
                  </a:cxn>
                  <a:cxn ang="0">
                    <a:pos x="0" y="117"/>
                  </a:cxn>
                  <a:cxn ang="0">
                    <a:pos x="21" y="119"/>
                  </a:cxn>
                  <a:cxn ang="0">
                    <a:pos x="22" y="104"/>
                  </a:cxn>
                  <a:cxn ang="0">
                    <a:pos x="23" y="89"/>
                  </a:cxn>
                  <a:cxn ang="0">
                    <a:pos x="24" y="73"/>
                  </a:cxn>
                  <a:cxn ang="0">
                    <a:pos x="24" y="57"/>
                  </a:cxn>
                  <a:cxn ang="0">
                    <a:pos x="26" y="43"/>
                  </a:cxn>
                  <a:cxn ang="0">
                    <a:pos x="27" y="29"/>
                  </a:cxn>
                  <a:cxn ang="0">
                    <a:pos x="28" y="14"/>
                  </a:cxn>
                  <a:cxn ang="0">
                    <a:pos x="28" y="0"/>
                  </a:cxn>
                  <a:cxn ang="0">
                    <a:pos x="6" y="0"/>
                  </a:cxn>
                </a:cxnLst>
                <a:rect l="0" t="0" r="r" b="b"/>
                <a:pathLst>
                  <a:path w="28" h="119">
                    <a:moveTo>
                      <a:pt x="6" y="0"/>
                    </a:moveTo>
                    <a:lnTo>
                      <a:pt x="6" y="14"/>
                    </a:lnTo>
                    <a:lnTo>
                      <a:pt x="5" y="27"/>
                    </a:lnTo>
                    <a:lnTo>
                      <a:pt x="4" y="41"/>
                    </a:lnTo>
                    <a:lnTo>
                      <a:pt x="3" y="57"/>
                    </a:lnTo>
                    <a:lnTo>
                      <a:pt x="3" y="73"/>
                    </a:lnTo>
                    <a:lnTo>
                      <a:pt x="2" y="87"/>
                    </a:lnTo>
                    <a:lnTo>
                      <a:pt x="1" y="102"/>
                    </a:lnTo>
                    <a:lnTo>
                      <a:pt x="0" y="117"/>
                    </a:lnTo>
                    <a:lnTo>
                      <a:pt x="21" y="119"/>
                    </a:lnTo>
                    <a:lnTo>
                      <a:pt x="22" y="104"/>
                    </a:lnTo>
                    <a:lnTo>
                      <a:pt x="23" y="89"/>
                    </a:lnTo>
                    <a:lnTo>
                      <a:pt x="24" y="73"/>
                    </a:lnTo>
                    <a:lnTo>
                      <a:pt x="24" y="57"/>
                    </a:lnTo>
                    <a:lnTo>
                      <a:pt x="26" y="43"/>
                    </a:lnTo>
                    <a:lnTo>
                      <a:pt x="27" y="29"/>
                    </a:lnTo>
                    <a:lnTo>
                      <a:pt x="28" y="14"/>
                    </a:lnTo>
                    <a:lnTo>
                      <a:pt x="28" y="0"/>
                    </a:lnTo>
                    <a:lnTo>
                      <a:pt x="6" y="0"/>
                    </a:lnTo>
                    <a:close/>
                  </a:path>
                </a:pathLst>
              </a:custGeom>
              <a:solidFill>
                <a:srgbClr val="FF0000"/>
              </a:solidFill>
              <a:ln w="9525">
                <a:noFill/>
                <a:round/>
                <a:headEnd/>
                <a:tailEnd/>
              </a:ln>
            </p:spPr>
            <p:txBody>
              <a:bodyPr/>
              <a:lstStyle/>
              <a:p>
                <a:endParaRPr lang="sl-SI"/>
              </a:p>
            </p:txBody>
          </p:sp>
          <p:sp>
            <p:nvSpPr>
              <p:cNvPr id="237594" name="Freeform 26"/>
              <p:cNvSpPr>
                <a:spLocks/>
              </p:cNvSpPr>
              <p:nvPr/>
            </p:nvSpPr>
            <p:spPr bwMode="auto">
              <a:xfrm>
                <a:off x="1041" y="1633"/>
                <a:ext cx="75" cy="14"/>
              </a:xfrm>
              <a:custGeom>
                <a:avLst/>
                <a:gdLst/>
                <a:ahLst/>
                <a:cxnLst>
                  <a:cxn ang="0">
                    <a:pos x="98" y="10"/>
                  </a:cxn>
                  <a:cxn ang="0">
                    <a:pos x="98" y="0"/>
                  </a:cxn>
                  <a:cxn ang="0">
                    <a:pos x="0" y="0"/>
                  </a:cxn>
                  <a:cxn ang="0">
                    <a:pos x="0" y="21"/>
                  </a:cxn>
                  <a:cxn ang="0">
                    <a:pos x="98" y="21"/>
                  </a:cxn>
                  <a:cxn ang="0">
                    <a:pos x="98" y="10"/>
                  </a:cxn>
                </a:cxnLst>
                <a:rect l="0" t="0" r="r" b="b"/>
                <a:pathLst>
                  <a:path w="98" h="21">
                    <a:moveTo>
                      <a:pt x="98" y="10"/>
                    </a:moveTo>
                    <a:lnTo>
                      <a:pt x="98" y="0"/>
                    </a:lnTo>
                    <a:lnTo>
                      <a:pt x="0" y="0"/>
                    </a:lnTo>
                    <a:lnTo>
                      <a:pt x="0" y="21"/>
                    </a:lnTo>
                    <a:lnTo>
                      <a:pt x="98" y="21"/>
                    </a:lnTo>
                    <a:lnTo>
                      <a:pt x="98" y="10"/>
                    </a:lnTo>
                    <a:close/>
                  </a:path>
                </a:pathLst>
              </a:custGeom>
              <a:solidFill>
                <a:srgbClr val="FF0000"/>
              </a:solidFill>
              <a:ln w="9525">
                <a:noFill/>
                <a:round/>
                <a:headEnd/>
                <a:tailEnd/>
              </a:ln>
            </p:spPr>
            <p:txBody>
              <a:bodyPr/>
              <a:lstStyle/>
              <a:p>
                <a:endParaRPr lang="sl-SI"/>
              </a:p>
            </p:txBody>
          </p:sp>
          <p:sp>
            <p:nvSpPr>
              <p:cNvPr id="237595" name="Freeform 27"/>
              <p:cNvSpPr>
                <a:spLocks/>
              </p:cNvSpPr>
              <p:nvPr/>
            </p:nvSpPr>
            <p:spPr bwMode="auto">
              <a:xfrm>
                <a:off x="1438" y="2183"/>
                <a:ext cx="544" cy="6"/>
              </a:xfrm>
              <a:custGeom>
                <a:avLst/>
                <a:gdLst/>
                <a:ahLst/>
                <a:cxnLst>
                  <a:cxn ang="0">
                    <a:pos x="725" y="4"/>
                  </a:cxn>
                  <a:cxn ang="0">
                    <a:pos x="725" y="0"/>
                  </a:cxn>
                  <a:cxn ang="0">
                    <a:pos x="0" y="0"/>
                  </a:cxn>
                  <a:cxn ang="0">
                    <a:pos x="0" y="8"/>
                  </a:cxn>
                  <a:cxn ang="0">
                    <a:pos x="725" y="8"/>
                  </a:cxn>
                  <a:cxn ang="0">
                    <a:pos x="725" y="4"/>
                  </a:cxn>
                </a:cxnLst>
                <a:rect l="0" t="0" r="r" b="b"/>
                <a:pathLst>
                  <a:path w="725" h="8">
                    <a:moveTo>
                      <a:pt x="725" y="4"/>
                    </a:moveTo>
                    <a:lnTo>
                      <a:pt x="725" y="0"/>
                    </a:lnTo>
                    <a:lnTo>
                      <a:pt x="0" y="0"/>
                    </a:lnTo>
                    <a:lnTo>
                      <a:pt x="0" y="8"/>
                    </a:lnTo>
                    <a:lnTo>
                      <a:pt x="725" y="8"/>
                    </a:lnTo>
                    <a:lnTo>
                      <a:pt x="725" y="4"/>
                    </a:lnTo>
                    <a:close/>
                  </a:path>
                </a:pathLst>
              </a:custGeom>
              <a:solidFill>
                <a:srgbClr val="000000"/>
              </a:solidFill>
              <a:ln w="9525">
                <a:noFill/>
                <a:round/>
                <a:headEnd/>
                <a:tailEnd/>
              </a:ln>
            </p:spPr>
            <p:txBody>
              <a:bodyPr/>
              <a:lstStyle/>
              <a:p>
                <a:endParaRPr lang="sl-SI"/>
              </a:p>
            </p:txBody>
          </p:sp>
          <p:sp>
            <p:nvSpPr>
              <p:cNvPr id="237596" name="Freeform 28"/>
              <p:cNvSpPr>
                <a:spLocks/>
              </p:cNvSpPr>
              <p:nvPr/>
            </p:nvSpPr>
            <p:spPr bwMode="auto">
              <a:xfrm>
                <a:off x="1614" y="2179"/>
                <a:ext cx="74" cy="14"/>
              </a:xfrm>
              <a:custGeom>
                <a:avLst/>
                <a:gdLst/>
                <a:ahLst/>
                <a:cxnLst>
                  <a:cxn ang="0">
                    <a:pos x="99" y="11"/>
                  </a:cxn>
                  <a:cxn ang="0">
                    <a:pos x="99" y="0"/>
                  </a:cxn>
                  <a:cxn ang="0">
                    <a:pos x="0" y="0"/>
                  </a:cxn>
                  <a:cxn ang="0">
                    <a:pos x="0" y="22"/>
                  </a:cxn>
                  <a:cxn ang="0">
                    <a:pos x="99" y="22"/>
                  </a:cxn>
                  <a:cxn ang="0">
                    <a:pos x="99" y="11"/>
                  </a:cxn>
                </a:cxnLst>
                <a:rect l="0" t="0" r="r" b="b"/>
                <a:pathLst>
                  <a:path w="99" h="22">
                    <a:moveTo>
                      <a:pt x="99" y="11"/>
                    </a:moveTo>
                    <a:lnTo>
                      <a:pt x="99" y="0"/>
                    </a:lnTo>
                    <a:lnTo>
                      <a:pt x="0" y="0"/>
                    </a:lnTo>
                    <a:lnTo>
                      <a:pt x="0" y="22"/>
                    </a:lnTo>
                    <a:lnTo>
                      <a:pt x="99" y="22"/>
                    </a:lnTo>
                    <a:lnTo>
                      <a:pt x="99" y="11"/>
                    </a:lnTo>
                    <a:close/>
                  </a:path>
                </a:pathLst>
              </a:custGeom>
              <a:solidFill>
                <a:srgbClr val="FF0000"/>
              </a:solidFill>
              <a:ln w="9525">
                <a:noFill/>
                <a:round/>
                <a:headEnd/>
                <a:tailEnd/>
              </a:ln>
            </p:spPr>
            <p:txBody>
              <a:bodyPr/>
              <a:lstStyle/>
              <a:p>
                <a:endParaRPr lang="sl-SI"/>
              </a:p>
            </p:txBody>
          </p:sp>
          <p:sp>
            <p:nvSpPr>
              <p:cNvPr id="237597" name="Freeform 29"/>
              <p:cNvSpPr>
                <a:spLocks/>
              </p:cNvSpPr>
              <p:nvPr/>
            </p:nvSpPr>
            <p:spPr bwMode="auto">
              <a:xfrm>
                <a:off x="1614" y="2199"/>
                <a:ext cx="83" cy="195"/>
              </a:xfrm>
              <a:custGeom>
                <a:avLst/>
                <a:gdLst/>
                <a:ahLst/>
                <a:cxnLst>
                  <a:cxn ang="0">
                    <a:pos x="89" y="31"/>
                  </a:cxn>
                  <a:cxn ang="0">
                    <a:pos x="89" y="31"/>
                  </a:cxn>
                  <a:cxn ang="0">
                    <a:pos x="89" y="37"/>
                  </a:cxn>
                  <a:cxn ang="0">
                    <a:pos x="88" y="57"/>
                  </a:cxn>
                  <a:cxn ang="0">
                    <a:pos x="87" y="84"/>
                  </a:cxn>
                  <a:cxn ang="0">
                    <a:pos x="85" y="119"/>
                  </a:cxn>
                  <a:cxn ang="0">
                    <a:pos x="81" y="157"/>
                  </a:cxn>
                  <a:cxn ang="0">
                    <a:pos x="78" y="196"/>
                  </a:cxn>
                  <a:cxn ang="0">
                    <a:pos x="75" y="232"/>
                  </a:cxn>
                  <a:cxn ang="0">
                    <a:pos x="69" y="263"/>
                  </a:cxn>
                  <a:cxn ang="0">
                    <a:pos x="65" y="285"/>
                  </a:cxn>
                  <a:cxn ang="0">
                    <a:pos x="61" y="294"/>
                  </a:cxn>
                  <a:cxn ang="0">
                    <a:pos x="68" y="294"/>
                  </a:cxn>
                  <a:cxn ang="0">
                    <a:pos x="64" y="282"/>
                  </a:cxn>
                  <a:cxn ang="0">
                    <a:pos x="55" y="248"/>
                  </a:cxn>
                  <a:cxn ang="0">
                    <a:pos x="44" y="190"/>
                  </a:cxn>
                  <a:cxn ang="0">
                    <a:pos x="34" y="109"/>
                  </a:cxn>
                  <a:cxn ang="0">
                    <a:pos x="22" y="0"/>
                  </a:cxn>
                  <a:cxn ang="0">
                    <a:pos x="0" y="2"/>
                  </a:cxn>
                  <a:cxn ang="0">
                    <a:pos x="12" y="111"/>
                  </a:cxn>
                  <a:cxn ang="0">
                    <a:pos x="23" y="194"/>
                  </a:cxn>
                  <a:cxn ang="0">
                    <a:pos x="34" y="252"/>
                  </a:cxn>
                  <a:cxn ang="0">
                    <a:pos x="42" y="289"/>
                  </a:cxn>
                  <a:cxn ang="0">
                    <a:pos x="53" y="309"/>
                  </a:cxn>
                  <a:cxn ang="0">
                    <a:pos x="76" y="309"/>
                  </a:cxn>
                  <a:cxn ang="0">
                    <a:pos x="85" y="292"/>
                  </a:cxn>
                  <a:cxn ang="0">
                    <a:pos x="91" y="267"/>
                  </a:cxn>
                  <a:cxn ang="0">
                    <a:pos x="96" y="235"/>
                  </a:cxn>
                  <a:cxn ang="0">
                    <a:pos x="100" y="198"/>
                  </a:cxn>
                  <a:cxn ang="0">
                    <a:pos x="103" y="159"/>
                  </a:cxn>
                  <a:cxn ang="0">
                    <a:pos x="106" y="121"/>
                  </a:cxn>
                  <a:cxn ang="0">
                    <a:pos x="108" y="86"/>
                  </a:cxn>
                  <a:cxn ang="0">
                    <a:pos x="109" y="57"/>
                  </a:cxn>
                  <a:cxn ang="0">
                    <a:pos x="111" y="37"/>
                  </a:cxn>
                  <a:cxn ang="0">
                    <a:pos x="111" y="31"/>
                  </a:cxn>
                  <a:cxn ang="0">
                    <a:pos x="111" y="31"/>
                  </a:cxn>
                  <a:cxn ang="0">
                    <a:pos x="89" y="31"/>
                  </a:cxn>
                </a:cxnLst>
                <a:rect l="0" t="0" r="r" b="b"/>
                <a:pathLst>
                  <a:path w="111" h="309">
                    <a:moveTo>
                      <a:pt x="89" y="31"/>
                    </a:moveTo>
                    <a:lnTo>
                      <a:pt x="89" y="31"/>
                    </a:lnTo>
                    <a:lnTo>
                      <a:pt x="89" y="37"/>
                    </a:lnTo>
                    <a:lnTo>
                      <a:pt x="88" y="57"/>
                    </a:lnTo>
                    <a:lnTo>
                      <a:pt x="87" y="84"/>
                    </a:lnTo>
                    <a:lnTo>
                      <a:pt x="85" y="119"/>
                    </a:lnTo>
                    <a:lnTo>
                      <a:pt x="81" y="157"/>
                    </a:lnTo>
                    <a:lnTo>
                      <a:pt x="78" y="196"/>
                    </a:lnTo>
                    <a:lnTo>
                      <a:pt x="75" y="232"/>
                    </a:lnTo>
                    <a:lnTo>
                      <a:pt x="69" y="263"/>
                    </a:lnTo>
                    <a:lnTo>
                      <a:pt x="65" y="285"/>
                    </a:lnTo>
                    <a:lnTo>
                      <a:pt x="61" y="294"/>
                    </a:lnTo>
                    <a:lnTo>
                      <a:pt x="68" y="294"/>
                    </a:lnTo>
                    <a:lnTo>
                      <a:pt x="64" y="282"/>
                    </a:lnTo>
                    <a:lnTo>
                      <a:pt x="55" y="248"/>
                    </a:lnTo>
                    <a:lnTo>
                      <a:pt x="44" y="190"/>
                    </a:lnTo>
                    <a:lnTo>
                      <a:pt x="34" y="109"/>
                    </a:lnTo>
                    <a:lnTo>
                      <a:pt x="22" y="0"/>
                    </a:lnTo>
                    <a:lnTo>
                      <a:pt x="0" y="2"/>
                    </a:lnTo>
                    <a:lnTo>
                      <a:pt x="12" y="111"/>
                    </a:lnTo>
                    <a:lnTo>
                      <a:pt x="23" y="194"/>
                    </a:lnTo>
                    <a:lnTo>
                      <a:pt x="34" y="252"/>
                    </a:lnTo>
                    <a:lnTo>
                      <a:pt x="42" y="289"/>
                    </a:lnTo>
                    <a:lnTo>
                      <a:pt x="53" y="309"/>
                    </a:lnTo>
                    <a:lnTo>
                      <a:pt x="76" y="309"/>
                    </a:lnTo>
                    <a:lnTo>
                      <a:pt x="85" y="292"/>
                    </a:lnTo>
                    <a:lnTo>
                      <a:pt x="91" y="267"/>
                    </a:lnTo>
                    <a:lnTo>
                      <a:pt x="96" y="235"/>
                    </a:lnTo>
                    <a:lnTo>
                      <a:pt x="100" y="198"/>
                    </a:lnTo>
                    <a:lnTo>
                      <a:pt x="103" y="159"/>
                    </a:lnTo>
                    <a:lnTo>
                      <a:pt x="106" y="121"/>
                    </a:lnTo>
                    <a:lnTo>
                      <a:pt x="108" y="86"/>
                    </a:lnTo>
                    <a:lnTo>
                      <a:pt x="109" y="57"/>
                    </a:lnTo>
                    <a:lnTo>
                      <a:pt x="111" y="37"/>
                    </a:lnTo>
                    <a:lnTo>
                      <a:pt x="111" y="31"/>
                    </a:lnTo>
                    <a:lnTo>
                      <a:pt x="111" y="31"/>
                    </a:lnTo>
                    <a:lnTo>
                      <a:pt x="89" y="31"/>
                    </a:lnTo>
                    <a:close/>
                  </a:path>
                </a:pathLst>
              </a:custGeom>
              <a:solidFill>
                <a:srgbClr val="FF0000"/>
              </a:solidFill>
              <a:ln w="9525">
                <a:noFill/>
                <a:round/>
                <a:headEnd/>
                <a:tailEnd/>
              </a:ln>
            </p:spPr>
            <p:txBody>
              <a:bodyPr/>
              <a:lstStyle/>
              <a:p>
                <a:endParaRPr lang="sl-SI"/>
              </a:p>
            </p:txBody>
          </p:sp>
          <p:sp>
            <p:nvSpPr>
              <p:cNvPr id="237598" name="Freeform 30"/>
              <p:cNvSpPr>
                <a:spLocks/>
              </p:cNvSpPr>
              <p:nvPr/>
            </p:nvSpPr>
            <p:spPr bwMode="auto">
              <a:xfrm>
                <a:off x="1680" y="2196"/>
                <a:ext cx="17" cy="22"/>
              </a:xfrm>
              <a:custGeom>
                <a:avLst/>
                <a:gdLst/>
                <a:ahLst/>
                <a:cxnLst>
                  <a:cxn ang="0">
                    <a:pos x="0" y="0"/>
                  </a:cxn>
                  <a:cxn ang="0">
                    <a:pos x="0" y="4"/>
                  </a:cxn>
                  <a:cxn ang="0">
                    <a:pos x="0" y="10"/>
                  </a:cxn>
                  <a:cxn ang="0">
                    <a:pos x="0" y="14"/>
                  </a:cxn>
                  <a:cxn ang="0">
                    <a:pos x="0" y="18"/>
                  </a:cxn>
                  <a:cxn ang="0">
                    <a:pos x="0" y="24"/>
                  </a:cxn>
                  <a:cxn ang="0">
                    <a:pos x="0" y="28"/>
                  </a:cxn>
                  <a:cxn ang="0">
                    <a:pos x="0" y="34"/>
                  </a:cxn>
                  <a:cxn ang="0">
                    <a:pos x="0" y="38"/>
                  </a:cxn>
                  <a:cxn ang="0">
                    <a:pos x="22" y="38"/>
                  </a:cxn>
                  <a:cxn ang="0">
                    <a:pos x="22" y="34"/>
                  </a:cxn>
                  <a:cxn ang="0">
                    <a:pos x="22" y="28"/>
                  </a:cxn>
                  <a:cxn ang="0">
                    <a:pos x="22" y="24"/>
                  </a:cxn>
                  <a:cxn ang="0">
                    <a:pos x="22" y="18"/>
                  </a:cxn>
                  <a:cxn ang="0">
                    <a:pos x="22" y="14"/>
                  </a:cxn>
                  <a:cxn ang="0">
                    <a:pos x="22" y="10"/>
                  </a:cxn>
                  <a:cxn ang="0">
                    <a:pos x="22" y="4"/>
                  </a:cxn>
                  <a:cxn ang="0">
                    <a:pos x="22" y="0"/>
                  </a:cxn>
                  <a:cxn ang="0">
                    <a:pos x="0" y="0"/>
                  </a:cxn>
                </a:cxnLst>
                <a:rect l="0" t="0" r="r" b="b"/>
                <a:pathLst>
                  <a:path w="22" h="38">
                    <a:moveTo>
                      <a:pt x="0" y="0"/>
                    </a:moveTo>
                    <a:lnTo>
                      <a:pt x="0" y="4"/>
                    </a:lnTo>
                    <a:lnTo>
                      <a:pt x="0" y="10"/>
                    </a:lnTo>
                    <a:lnTo>
                      <a:pt x="0" y="14"/>
                    </a:lnTo>
                    <a:lnTo>
                      <a:pt x="0" y="18"/>
                    </a:lnTo>
                    <a:lnTo>
                      <a:pt x="0" y="24"/>
                    </a:lnTo>
                    <a:lnTo>
                      <a:pt x="0" y="28"/>
                    </a:lnTo>
                    <a:lnTo>
                      <a:pt x="0" y="34"/>
                    </a:lnTo>
                    <a:lnTo>
                      <a:pt x="0" y="38"/>
                    </a:lnTo>
                    <a:lnTo>
                      <a:pt x="22" y="38"/>
                    </a:lnTo>
                    <a:lnTo>
                      <a:pt x="22" y="34"/>
                    </a:lnTo>
                    <a:lnTo>
                      <a:pt x="22" y="28"/>
                    </a:lnTo>
                    <a:lnTo>
                      <a:pt x="22" y="24"/>
                    </a:lnTo>
                    <a:lnTo>
                      <a:pt x="22" y="18"/>
                    </a:lnTo>
                    <a:lnTo>
                      <a:pt x="22" y="14"/>
                    </a:lnTo>
                    <a:lnTo>
                      <a:pt x="22" y="10"/>
                    </a:lnTo>
                    <a:lnTo>
                      <a:pt x="22" y="4"/>
                    </a:lnTo>
                    <a:lnTo>
                      <a:pt x="22" y="0"/>
                    </a:lnTo>
                    <a:lnTo>
                      <a:pt x="0" y="0"/>
                    </a:lnTo>
                    <a:close/>
                  </a:path>
                </a:pathLst>
              </a:custGeom>
              <a:solidFill>
                <a:srgbClr val="FF0000"/>
              </a:solidFill>
              <a:ln w="9525">
                <a:noFill/>
                <a:round/>
                <a:headEnd/>
                <a:tailEnd/>
              </a:ln>
            </p:spPr>
            <p:txBody>
              <a:bodyPr/>
              <a:lstStyle/>
              <a:p>
                <a:endParaRPr lang="sl-SI"/>
              </a:p>
            </p:txBody>
          </p:sp>
          <p:sp>
            <p:nvSpPr>
              <p:cNvPr id="237599" name="Freeform 31"/>
              <p:cNvSpPr>
                <a:spLocks/>
              </p:cNvSpPr>
              <p:nvPr/>
            </p:nvSpPr>
            <p:spPr bwMode="auto">
              <a:xfrm>
                <a:off x="1111" y="1640"/>
                <a:ext cx="20" cy="80"/>
              </a:xfrm>
              <a:custGeom>
                <a:avLst/>
                <a:gdLst/>
                <a:ahLst/>
                <a:cxnLst>
                  <a:cxn ang="0">
                    <a:pos x="26" y="125"/>
                  </a:cxn>
                  <a:cxn ang="0">
                    <a:pos x="26" y="127"/>
                  </a:cxn>
                  <a:cxn ang="0">
                    <a:pos x="26" y="125"/>
                  </a:cxn>
                  <a:cxn ang="0">
                    <a:pos x="26" y="117"/>
                  </a:cxn>
                  <a:cxn ang="0">
                    <a:pos x="25" y="106"/>
                  </a:cxn>
                  <a:cxn ang="0">
                    <a:pos x="25" y="92"/>
                  </a:cxn>
                  <a:cxn ang="0">
                    <a:pos x="24" y="73"/>
                  </a:cxn>
                  <a:cxn ang="0">
                    <a:pos x="23" y="52"/>
                  </a:cxn>
                  <a:cxn ang="0">
                    <a:pos x="23" y="27"/>
                  </a:cxn>
                  <a:cxn ang="0">
                    <a:pos x="21" y="0"/>
                  </a:cxn>
                  <a:cxn ang="0">
                    <a:pos x="0" y="0"/>
                  </a:cxn>
                  <a:cxn ang="0">
                    <a:pos x="1" y="27"/>
                  </a:cxn>
                  <a:cxn ang="0">
                    <a:pos x="1" y="52"/>
                  </a:cxn>
                  <a:cxn ang="0">
                    <a:pos x="2" y="75"/>
                  </a:cxn>
                  <a:cxn ang="0">
                    <a:pos x="3" y="92"/>
                  </a:cxn>
                  <a:cxn ang="0">
                    <a:pos x="3" y="106"/>
                  </a:cxn>
                  <a:cxn ang="0">
                    <a:pos x="4" y="119"/>
                  </a:cxn>
                  <a:cxn ang="0">
                    <a:pos x="4" y="125"/>
                  </a:cxn>
                  <a:cxn ang="0">
                    <a:pos x="4" y="127"/>
                  </a:cxn>
                  <a:cxn ang="0">
                    <a:pos x="4" y="129"/>
                  </a:cxn>
                  <a:cxn ang="0">
                    <a:pos x="26" y="125"/>
                  </a:cxn>
                </a:cxnLst>
                <a:rect l="0" t="0" r="r" b="b"/>
                <a:pathLst>
                  <a:path w="26" h="129">
                    <a:moveTo>
                      <a:pt x="26" y="125"/>
                    </a:moveTo>
                    <a:lnTo>
                      <a:pt x="26" y="127"/>
                    </a:lnTo>
                    <a:lnTo>
                      <a:pt x="26" y="125"/>
                    </a:lnTo>
                    <a:lnTo>
                      <a:pt x="26" y="117"/>
                    </a:lnTo>
                    <a:lnTo>
                      <a:pt x="25" y="106"/>
                    </a:lnTo>
                    <a:lnTo>
                      <a:pt x="25" y="92"/>
                    </a:lnTo>
                    <a:lnTo>
                      <a:pt x="24" y="73"/>
                    </a:lnTo>
                    <a:lnTo>
                      <a:pt x="23" y="52"/>
                    </a:lnTo>
                    <a:lnTo>
                      <a:pt x="23" y="27"/>
                    </a:lnTo>
                    <a:lnTo>
                      <a:pt x="21" y="0"/>
                    </a:lnTo>
                    <a:lnTo>
                      <a:pt x="0" y="0"/>
                    </a:lnTo>
                    <a:lnTo>
                      <a:pt x="1" y="27"/>
                    </a:lnTo>
                    <a:lnTo>
                      <a:pt x="1" y="52"/>
                    </a:lnTo>
                    <a:lnTo>
                      <a:pt x="2" y="75"/>
                    </a:lnTo>
                    <a:lnTo>
                      <a:pt x="3" y="92"/>
                    </a:lnTo>
                    <a:lnTo>
                      <a:pt x="3" y="106"/>
                    </a:lnTo>
                    <a:lnTo>
                      <a:pt x="4" y="119"/>
                    </a:lnTo>
                    <a:lnTo>
                      <a:pt x="4" y="125"/>
                    </a:lnTo>
                    <a:lnTo>
                      <a:pt x="4" y="127"/>
                    </a:lnTo>
                    <a:lnTo>
                      <a:pt x="4" y="129"/>
                    </a:lnTo>
                    <a:lnTo>
                      <a:pt x="26" y="125"/>
                    </a:lnTo>
                    <a:close/>
                  </a:path>
                </a:pathLst>
              </a:custGeom>
              <a:solidFill>
                <a:srgbClr val="FF0000"/>
              </a:solidFill>
              <a:ln w="9525">
                <a:noFill/>
                <a:round/>
                <a:headEnd/>
                <a:tailEnd/>
              </a:ln>
            </p:spPr>
            <p:txBody>
              <a:bodyPr/>
              <a:lstStyle/>
              <a:p>
                <a:endParaRPr lang="sl-SI"/>
              </a:p>
            </p:txBody>
          </p:sp>
          <p:sp>
            <p:nvSpPr>
              <p:cNvPr id="237600" name="Freeform 32"/>
              <p:cNvSpPr>
                <a:spLocks/>
              </p:cNvSpPr>
              <p:nvPr/>
            </p:nvSpPr>
            <p:spPr bwMode="auto">
              <a:xfrm>
                <a:off x="1116" y="1718"/>
                <a:ext cx="162" cy="159"/>
              </a:xfrm>
              <a:custGeom>
                <a:avLst/>
                <a:gdLst/>
                <a:ahLst/>
                <a:cxnLst>
                  <a:cxn ang="0">
                    <a:pos x="218" y="232"/>
                  </a:cxn>
                  <a:cxn ang="0">
                    <a:pos x="214" y="232"/>
                  </a:cxn>
                  <a:cxn ang="0">
                    <a:pos x="212" y="232"/>
                  </a:cxn>
                  <a:cxn ang="0">
                    <a:pos x="209" y="232"/>
                  </a:cxn>
                  <a:cxn ang="0">
                    <a:pos x="202" y="231"/>
                  </a:cxn>
                  <a:cxn ang="0">
                    <a:pos x="193" y="229"/>
                  </a:cxn>
                  <a:cxn ang="0">
                    <a:pos x="182" y="227"/>
                  </a:cxn>
                  <a:cxn ang="0">
                    <a:pos x="169" y="222"/>
                  </a:cxn>
                  <a:cxn ang="0">
                    <a:pos x="155" y="215"/>
                  </a:cxn>
                  <a:cxn ang="0">
                    <a:pos x="141" y="207"/>
                  </a:cxn>
                  <a:cxn ang="0">
                    <a:pos x="124" y="194"/>
                  </a:cxn>
                  <a:cxn ang="0">
                    <a:pos x="107" y="180"/>
                  </a:cxn>
                  <a:cxn ang="0">
                    <a:pos x="92" y="161"/>
                  </a:cxn>
                  <a:cxn ang="0">
                    <a:pos x="75" y="139"/>
                  </a:cxn>
                  <a:cxn ang="0">
                    <a:pos x="61" y="113"/>
                  </a:cxn>
                  <a:cxn ang="0">
                    <a:pos x="46" y="79"/>
                  </a:cxn>
                  <a:cxn ang="0">
                    <a:pos x="34" y="42"/>
                  </a:cxn>
                  <a:cxn ang="0">
                    <a:pos x="22" y="0"/>
                  </a:cxn>
                  <a:cxn ang="0">
                    <a:pos x="0" y="4"/>
                  </a:cxn>
                  <a:cxn ang="0">
                    <a:pos x="12" y="49"/>
                  </a:cxn>
                  <a:cxn ang="0">
                    <a:pos x="26" y="88"/>
                  </a:cxn>
                  <a:cxn ang="0">
                    <a:pos x="41" y="121"/>
                  </a:cxn>
                  <a:cxn ang="0">
                    <a:pos x="58" y="149"/>
                  </a:cxn>
                  <a:cxn ang="0">
                    <a:pos x="75" y="174"/>
                  </a:cxn>
                  <a:cxn ang="0">
                    <a:pos x="92" y="195"/>
                  </a:cxn>
                  <a:cxn ang="0">
                    <a:pos x="111" y="211"/>
                  </a:cxn>
                  <a:cxn ang="0">
                    <a:pos x="128" y="224"/>
                  </a:cxn>
                  <a:cxn ang="0">
                    <a:pos x="144" y="235"/>
                  </a:cxn>
                  <a:cxn ang="0">
                    <a:pos x="160" y="241"/>
                  </a:cxn>
                  <a:cxn ang="0">
                    <a:pos x="176" y="247"/>
                  </a:cxn>
                  <a:cxn ang="0">
                    <a:pos x="189" y="251"/>
                  </a:cxn>
                  <a:cxn ang="0">
                    <a:pos x="199" y="252"/>
                  </a:cxn>
                  <a:cxn ang="0">
                    <a:pos x="207" y="253"/>
                  </a:cxn>
                  <a:cxn ang="0">
                    <a:pos x="212" y="253"/>
                  </a:cxn>
                  <a:cxn ang="0">
                    <a:pos x="216" y="253"/>
                  </a:cxn>
                  <a:cxn ang="0">
                    <a:pos x="211" y="253"/>
                  </a:cxn>
                  <a:cxn ang="0">
                    <a:pos x="218" y="232"/>
                  </a:cxn>
                </a:cxnLst>
                <a:rect l="0" t="0" r="r" b="b"/>
                <a:pathLst>
                  <a:path w="218" h="253">
                    <a:moveTo>
                      <a:pt x="218" y="232"/>
                    </a:moveTo>
                    <a:lnTo>
                      <a:pt x="214" y="232"/>
                    </a:lnTo>
                    <a:lnTo>
                      <a:pt x="212" y="232"/>
                    </a:lnTo>
                    <a:lnTo>
                      <a:pt x="209" y="232"/>
                    </a:lnTo>
                    <a:lnTo>
                      <a:pt x="202" y="231"/>
                    </a:lnTo>
                    <a:lnTo>
                      <a:pt x="193" y="229"/>
                    </a:lnTo>
                    <a:lnTo>
                      <a:pt x="182" y="227"/>
                    </a:lnTo>
                    <a:lnTo>
                      <a:pt x="169" y="222"/>
                    </a:lnTo>
                    <a:lnTo>
                      <a:pt x="155" y="215"/>
                    </a:lnTo>
                    <a:lnTo>
                      <a:pt x="141" y="207"/>
                    </a:lnTo>
                    <a:lnTo>
                      <a:pt x="124" y="194"/>
                    </a:lnTo>
                    <a:lnTo>
                      <a:pt x="107" y="180"/>
                    </a:lnTo>
                    <a:lnTo>
                      <a:pt x="92" y="161"/>
                    </a:lnTo>
                    <a:lnTo>
                      <a:pt x="75" y="139"/>
                    </a:lnTo>
                    <a:lnTo>
                      <a:pt x="61" y="113"/>
                    </a:lnTo>
                    <a:lnTo>
                      <a:pt x="46" y="79"/>
                    </a:lnTo>
                    <a:lnTo>
                      <a:pt x="34" y="42"/>
                    </a:lnTo>
                    <a:lnTo>
                      <a:pt x="22" y="0"/>
                    </a:lnTo>
                    <a:lnTo>
                      <a:pt x="0" y="4"/>
                    </a:lnTo>
                    <a:lnTo>
                      <a:pt x="12" y="49"/>
                    </a:lnTo>
                    <a:lnTo>
                      <a:pt x="26" y="88"/>
                    </a:lnTo>
                    <a:lnTo>
                      <a:pt x="41" y="121"/>
                    </a:lnTo>
                    <a:lnTo>
                      <a:pt x="58" y="149"/>
                    </a:lnTo>
                    <a:lnTo>
                      <a:pt x="75" y="174"/>
                    </a:lnTo>
                    <a:lnTo>
                      <a:pt x="92" y="195"/>
                    </a:lnTo>
                    <a:lnTo>
                      <a:pt x="111" y="211"/>
                    </a:lnTo>
                    <a:lnTo>
                      <a:pt x="128" y="224"/>
                    </a:lnTo>
                    <a:lnTo>
                      <a:pt x="144" y="235"/>
                    </a:lnTo>
                    <a:lnTo>
                      <a:pt x="160" y="241"/>
                    </a:lnTo>
                    <a:lnTo>
                      <a:pt x="176" y="247"/>
                    </a:lnTo>
                    <a:lnTo>
                      <a:pt x="189" y="251"/>
                    </a:lnTo>
                    <a:lnTo>
                      <a:pt x="199" y="252"/>
                    </a:lnTo>
                    <a:lnTo>
                      <a:pt x="207" y="253"/>
                    </a:lnTo>
                    <a:lnTo>
                      <a:pt x="212" y="253"/>
                    </a:lnTo>
                    <a:lnTo>
                      <a:pt x="216" y="253"/>
                    </a:lnTo>
                    <a:lnTo>
                      <a:pt x="211" y="253"/>
                    </a:lnTo>
                    <a:lnTo>
                      <a:pt x="218" y="232"/>
                    </a:lnTo>
                    <a:close/>
                  </a:path>
                </a:pathLst>
              </a:custGeom>
              <a:solidFill>
                <a:srgbClr val="FF0000"/>
              </a:solidFill>
              <a:ln w="9525">
                <a:noFill/>
                <a:round/>
                <a:headEnd/>
                <a:tailEnd/>
              </a:ln>
            </p:spPr>
            <p:txBody>
              <a:bodyPr/>
              <a:lstStyle/>
              <a:p>
                <a:endParaRPr lang="sl-SI"/>
              </a:p>
            </p:txBody>
          </p:sp>
          <p:sp>
            <p:nvSpPr>
              <p:cNvPr id="237601" name="Freeform 33"/>
              <p:cNvSpPr>
                <a:spLocks/>
              </p:cNvSpPr>
              <p:nvPr/>
            </p:nvSpPr>
            <p:spPr bwMode="auto">
              <a:xfrm>
                <a:off x="1274" y="1863"/>
                <a:ext cx="98" cy="58"/>
              </a:xfrm>
              <a:custGeom>
                <a:avLst/>
                <a:gdLst/>
                <a:ahLst/>
                <a:cxnLst>
                  <a:cxn ang="0">
                    <a:pos x="127" y="79"/>
                  </a:cxn>
                  <a:cxn ang="0">
                    <a:pos x="129" y="84"/>
                  </a:cxn>
                  <a:cxn ang="0">
                    <a:pos x="129" y="80"/>
                  </a:cxn>
                  <a:cxn ang="0">
                    <a:pos x="126" y="73"/>
                  </a:cxn>
                  <a:cxn ang="0">
                    <a:pos x="121" y="64"/>
                  </a:cxn>
                  <a:cxn ang="0">
                    <a:pos x="111" y="52"/>
                  </a:cxn>
                  <a:cxn ang="0">
                    <a:pos x="96" y="39"/>
                  </a:cxn>
                  <a:cxn ang="0">
                    <a:pos x="74" y="26"/>
                  </a:cxn>
                  <a:cxn ang="0">
                    <a:pos x="45" y="13"/>
                  </a:cxn>
                  <a:cxn ang="0">
                    <a:pos x="7" y="0"/>
                  </a:cxn>
                  <a:cxn ang="0">
                    <a:pos x="0" y="21"/>
                  </a:cxn>
                  <a:cxn ang="0">
                    <a:pos x="36" y="32"/>
                  </a:cxn>
                  <a:cxn ang="0">
                    <a:pos x="63" y="45"/>
                  </a:cxn>
                  <a:cxn ang="0">
                    <a:pos x="83" y="56"/>
                  </a:cxn>
                  <a:cxn ang="0">
                    <a:pos x="96" y="67"/>
                  </a:cxn>
                  <a:cxn ang="0">
                    <a:pos x="103" y="77"/>
                  </a:cxn>
                  <a:cxn ang="0">
                    <a:pos x="107" y="82"/>
                  </a:cxn>
                  <a:cxn ang="0">
                    <a:pos x="108" y="86"/>
                  </a:cxn>
                  <a:cxn ang="0">
                    <a:pos x="108" y="86"/>
                  </a:cxn>
                  <a:cxn ang="0">
                    <a:pos x="110" y="92"/>
                  </a:cxn>
                  <a:cxn ang="0">
                    <a:pos x="127" y="79"/>
                  </a:cxn>
                </a:cxnLst>
                <a:rect l="0" t="0" r="r" b="b"/>
                <a:pathLst>
                  <a:path w="129" h="92">
                    <a:moveTo>
                      <a:pt x="127" y="79"/>
                    </a:moveTo>
                    <a:lnTo>
                      <a:pt x="129" y="84"/>
                    </a:lnTo>
                    <a:lnTo>
                      <a:pt x="129" y="80"/>
                    </a:lnTo>
                    <a:lnTo>
                      <a:pt x="126" y="73"/>
                    </a:lnTo>
                    <a:lnTo>
                      <a:pt x="121" y="64"/>
                    </a:lnTo>
                    <a:lnTo>
                      <a:pt x="111" y="52"/>
                    </a:lnTo>
                    <a:lnTo>
                      <a:pt x="96" y="39"/>
                    </a:lnTo>
                    <a:lnTo>
                      <a:pt x="74" y="26"/>
                    </a:lnTo>
                    <a:lnTo>
                      <a:pt x="45" y="13"/>
                    </a:lnTo>
                    <a:lnTo>
                      <a:pt x="7" y="0"/>
                    </a:lnTo>
                    <a:lnTo>
                      <a:pt x="0" y="21"/>
                    </a:lnTo>
                    <a:lnTo>
                      <a:pt x="36" y="32"/>
                    </a:lnTo>
                    <a:lnTo>
                      <a:pt x="63" y="45"/>
                    </a:lnTo>
                    <a:lnTo>
                      <a:pt x="83" y="56"/>
                    </a:lnTo>
                    <a:lnTo>
                      <a:pt x="96" y="67"/>
                    </a:lnTo>
                    <a:lnTo>
                      <a:pt x="103" y="77"/>
                    </a:lnTo>
                    <a:lnTo>
                      <a:pt x="107" y="82"/>
                    </a:lnTo>
                    <a:lnTo>
                      <a:pt x="108" y="86"/>
                    </a:lnTo>
                    <a:lnTo>
                      <a:pt x="108" y="86"/>
                    </a:lnTo>
                    <a:lnTo>
                      <a:pt x="110" y="92"/>
                    </a:lnTo>
                    <a:lnTo>
                      <a:pt x="127" y="79"/>
                    </a:lnTo>
                    <a:close/>
                  </a:path>
                </a:pathLst>
              </a:custGeom>
              <a:solidFill>
                <a:srgbClr val="FF0000"/>
              </a:solidFill>
              <a:ln w="9525">
                <a:noFill/>
                <a:round/>
                <a:headEnd/>
                <a:tailEnd/>
              </a:ln>
            </p:spPr>
            <p:txBody>
              <a:bodyPr/>
              <a:lstStyle/>
              <a:p>
                <a:endParaRPr lang="sl-SI"/>
              </a:p>
            </p:txBody>
          </p:sp>
          <p:sp>
            <p:nvSpPr>
              <p:cNvPr id="237602" name="Freeform 34"/>
              <p:cNvSpPr>
                <a:spLocks/>
              </p:cNvSpPr>
              <p:nvPr/>
            </p:nvSpPr>
            <p:spPr bwMode="auto">
              <a:xfrm>
                <a:off x="1357" y="1913"/>
                <a:ext cx="93" cy="64"/>
              </a:xfrm>
              <a:custGeom>
                <a:avLst/>
                <a:gdLst/>
                <a:ahLst/>
                <a:cxnLst>
                  <a:cxn ang="0">
                    <a:pos x="123" y="80"/>
                  </a:cxn>
                  <a:cxn ang="0">
                    <a:pos x="123" y="80"/>
                  </a:cxn>
                  <a:cxn ang="0">
                    <a:pos x="120" y="80"/>
                  </a:cxn>
                  <a:cxn ang="0">
                    <a:pos x="114" y="79"/>
                  </a:cxn>
                  <a:cxn ang="0">
                    <a:pos x="104" y="77"/>
                  </a:cxn>
                  <a:cxn ang="0">
                    <a:pos x="91" y="72"/>
                  </a:cxn>
                  <a:cxn ang="0">
                    <a:pos x="76" y="64"/>
                  </a:cxn>
                  <a:cxn ang="0">
                    <a:pos x="58" y="50"/>
                  </a:cxn>
                  <a:cxn ang="0">
                    <a:pos x="39" y="29"/>
                  </a:cxn>
                  <a:cxn ang="0">
                    <a:pos x="17" y="0"/>
                  </a:cxn>
                  <a:cxn ang="0">
                    <a:pos x="0" y="13"/>
                  </a:cxn>
                  <a:cxn ang="0">
                    <a:pos x="21" y="42"/>
                  </a:cxn>
                  <a:cxn ang="0">
                    <a:pos x="43" y="65"/>
                  </a:cxn>
                  <a:cxn ang="0">
                    <a:pos x="63" y="81"/>
                  </a:cxn>
                  <a:cxn ang="0">
                    <a:pos x="82" y="92"/>
                  </a:cxn>
                  <a:cxn ang="0">
                    <a:pos x="97" y="98"/>
                  </a:cxn>
                  <a:cxn ang="0">
                    <a:pos x="109" y="100"/>
                  </a:cxn>
                  <a:cxn ang="0">
                    <a:pos x="118" y="102"/>
                  </a:cxn>
                  <a:cxn ang="0">
                    <a:pos x="123" y="102"/>
                  </a:cxn>
                  <a:cxn ang="0">
                    <a:pos x="123" y="102"/>
                  </a:cxn>
                  <a:cxn ang="0">
                    <a:pos x="123" y="80"/>
                  </a:cxn>
                </a:cxnLst>
                <a:rect l="0" t="0" r="r" b="b"/>
                <a:pathLst>
                  <a:path w="123" h="102">
                    <a:moveTo>
                      <a:pt x="123" y="80"/>
                    </a:moveTo>
                    <a:lnTo>
                      <a:pt x="123" y="80"/>
                    </a:lnTo>
                    <a:lnTo>
                      <a:pt x="120" y="80"/>
                    </a:lnTo>
                    <a:lnTo>
                      <a:pt x="114" y="79"/>
                    </a:lnTo>
                    <a:lnTo>
                      <a:pt x="104" y="77"/>
                    </a:lnTo>
                    <a:lnTo>
                      <a:pt x="91" y="72"/>
                    </a:lnTo>
                    <a:lnTo>
                      <a:pt x="76" y="64"/>
                    </a:lnTo>
                    <a:lnTo>
                      <a:pt x="58" y="50"/>
                    </a:lnTo>
                    <a:lnTo>
                      <a:pt x="39" y="29"/>
                    </a:lnTo>
                    <a:lnTo>
                      <a:pt x="17" y="0"/>
                    </a:lnTo>
                    <a:lnTo>
                      <a:pt x="0" y="13"/>
                    </a:lnTo>
                    <a:lnTo>
                      <a:pt x="21" y="42"/>
                    </a:lnTo>
                    <a:lnTo>
                      <a:pt x="43" y="65"/>
                    </a:lnTo>
                    <a:lnTo>
                      <a:pt x="63" y="81"/>
                    </a:lnTo>
                    <a:lnTo>
                      <a:pt x="82" y="92"/>
                    </a:lnTo>
                    <a:lnTo>
                      <a:pt x="97" y="98"/>
                    </a:lnTo>
                    <a:lnTo>
                      <a:pt x="109" y="100"/>
                    </a:lnTo>
                    <a:lnTo>
                      <a:pt x="118" y="102"/>
                    </a:lnTo>
                    <a:lnTo>
                      <a:pt x="123" y="102"/>
                    </a:lnTo>
                    <a:lnTo>
                      <a:pt x="123" y="102"/>
                    </a:lnTo>
                    <a:lnTo>
                      <a:pt x="123" y="80"/>
                    </a:lnTo>
                    <a:close/>
                  </a:path>
                </a:pathLst>
              </a:custGeom>
              <a:solidFill>
                <a:srgbClr val="FF0000"/>
              </a:solidFill>
              <a:ln w="9525">
                <a:noFill/>
                <a:round/>
                <a:headEnd/>
                <a:tailEnd/>
              </a:ln>
            </p:spPr>
            <p:txBody>
              <a:bodyPr/>
              <a:lstStyle/>
              <a:p>
                <a:endParaRPr lang="sl-SI"/>
              </a:p>
            </p:txBody>
          </p:sp>
          <p:sp>
            <p:nvSpPr>
              <p:cNvPr id="237603" name="Freeform 35"/>
              <p:cNvSpPr>
                <a:spLocks/>
              </p:cNvSpPr>
              <p:nvPr/>
            </p:nvSpPr>
            <p:spPr bwMode="auto">
              <a:xfrm>
                <a:off x="1450" y="1963"/>
                <a:ext cx="155" cy="126"/>
              </a:xfrm>
              <a:custGeom>
                <a:avLst/>
                <a:gdLst/>
                <a:ahLst/>
                <a:cxnLst>
                  <a:cxn ang="0">
                    <a:pos x="207" y="193"/>
                  </a:cxn>
                  <a:cxn ang="0">
                    <a:pos x="207" y="193"/>
                  </a:cxn>
                  <a:cxn ang="0">
                    <a:pos x="202" y="175"/>
                  </a:cxn>
                  <a:cxn ang="0">
                    <a:pos x="195" y="158"/>
                  </a:cxn>
                  <a:cxn ang="0">
                    <a:pos x="188" y="142"/>
                  </a:cxn>
                  <a:cxn ang="0">
                    <a:pos x="180" y="125"/>
                  </a:cxn>
                  <a:cxn ang="0">
                    <a:pos x="171" y="108"/>
                  </a:cxn>
                  <a:cxn ang="0">
                    <a:pos x="161" y="92"/>
                  </a:cxn>
                  <a:cxn ang="0">
                    <a:pos x="150" y="78"/>
                  </a:cxn>
                  <a:cxn ang="0">
                    <a:pos x="138" y="63"/>
                  </a:cxn>
                  <a:cxn ang="0">
                    <a:pos x="125" y="50"/>
                  </a:cxn>
                  <a:cxn ang="0">
                    <a:pos x="111" y="39"/>
                  </a:cxn>
                  <a:cxn ang="0">
                    <a:pos x="95" y="28"/>
                  </a:cxn>
                  <a:cxn ang="0">
                    <a:pos x="78" y="18"/>
                  </a:cxn>
                  <a:cxn ang="0">
                    <a:pos x="61" y="12"/>
                  </a:cxn>
                  <a:cxn ang="0">
                    <a:pos x="41" y="5"/>
                  </a:cxn>
                  <a:cxn ang="0">
                    <a:pos x="22" y="2"/>
                  </a:cxn>
                  <a:cxn ang="0">
                    <a:pos x="0" y="0"/>
                  </a:cxn>
                  <a:cxn ang="0">
                    <a:pos x="0" y="22"/>
                  </a:cxn>
                  <a:cxn ang="0">
                    <a:pos x="20" y="24"/>
                  </a:cxn>
                  <a:cxn ang="0">
                    <a:pos x="37" y="27"/>
                  </a:cxn>
                  <a:cxn ang="0">
                    <a:pos x="54" y="31"/>
                  </a:cxn>
                  <a:cxn ang="0">
                    <a:pos x="70" y="38"/>
                  </a:cxn>
                  <a:cxn ang="0">
                    <a:pos x="84" y="45"/>
                  </a:cxn>
                  <a:cxn ang="0">
                    <a:pos x="98" y="56"/>
                  </a:cxn>
                  <a:cxn ang="0">
                    <a:pos x="110" y="67"/>
                  </a:cxn>
                  <a:cxn ang="0">
                    <a:pos x="123" y="78"/>
                  </a:cxn>
                  <a:cxn ang="0">
                    <a:pos x="132" y="91"/>
                  </a:cxn>
                  <a:cxn ang="0">
                    <a:pos x="143" y="105"/>
                  </a:cxn>
                  <a:cxn ang="0">
                    <a:pos x="152" y="119"/>
                  </a:cxn>
                  <a:cxn ang="0">
                    <a:pos x="161" y="134"/>
                  </a:cxn>
                  <a:cxn ang="0">
                    <a:pos x="168" y="150"/>
                  </a:cxn>
                  <a:cxn ang="0">
                    <a:pos x="176" y="167"/>
                  </a:cxn>
                  <a:cxn ang="0">
                    <a:pos x="182" y="182"/>
                  </a:cxn>
                  <a:cxn ang="0">
                    <a:pos x="188" y="199"/>
                  </a:cxn>
                  <a:cxn ang="0">
                    <a:pos x="188" y="199"/>
                  </a:cxn>
                  <a:cxn ang="0">
                    <a:pos x="207" y="193"/>
                  </a:cxn>
                </a:cxnLst>
                <a:rect l="0" t="0" r="r" b="b"/>
                <a:pathLst>
                  <a:path w="207" h="199">
                    <a:moveTo>
                      <a:pt x="207" y="193"/>
                    </a:moveTo>
                    <a:lnTo>
                      <a:pt x="207" y="193"/>
                    </a:lnTo>
                    <a:lnTo>
                      <a:pt x="202" y="175"/>
                    </a:lnTo>
                    <a:lnTo>
                      <a:pt x="195" y="158"/>
                    </a:lnTo>
                    <a:lnTo>
                      <a:pt x="188" y="142"/>
                    </a:lnTo>
                    <a:lnTo>
                      <a:pt x="180" y="125"/>
                    </a:lnTo>
                    <a:lnTo>
                      <a:pt x="171" y="108"/>
                    </a:lnTo>
                    <a:lnTo>
                      <a:pt x="161" y="92"/>
                    </a:lnTo>
                    <a:lnTo>
                      <a:pt x="150" y="78"/>
                    </a:lnTo>
                    <a:lnTo>
                      <a:pt x="138" y="63"/>
                    </a:lnTo>
                    <a:lnTo>
                      <a:pt x="125" y="50"/>
                    </a:lnTo>
                    <a:lnTo>
                      <a:pt x="111" y="39"/>
                    </a:lnTo>
                    <a:lnTo>
                      <a:pt x="95" y="28"/>
                    </a:lnTo>
                    <a:lnTo>
                      <a:pt x="78" y="18"/>
                    </a:lnTo>
                    <a:lnTo>
                      <a:pt x="61" y="12"/>
                    </a:lnTo>
                    <a:lnTo>
                      <a:pt x="41" y="5"/>
                    </a:lnTo>
                    <a:lnTo>
                      <a:pt x="22" y="2"/>
                    </a:lnTo>
                    <a:lnTo>
                      <a:pt x="0" y="0"/>
                    </a:lnTo>
                    <a:lnTo>
                      <a:pt x="0" y="22"/>
                    </a:lnTo>
                    <a:lnTo>
                      <a:pt x="20" y="24"/>
                    </a:lnTo>
                    <a:lnTo>
                      <a:pt x="37" y="27"/>
                    </a:lnTo>
                    <a:lnTo>
                      <a:pt x="54" y="31"/>
                    </a:lnTo>
                    <a:lnTo>
                      <a:pt x="70" y="38"/>
                    </a:lnTo>
                    <a:lnTo>
                      <a:pt x="84" y="45"/>
                    </a:lnTo>
                    <a:lnTo>
                      <a:pt x="98" y="56"/>
                    </a:lnTo>
                    <a:lnTo>
                      <a:pt x="110" y="67"/>
                    </a:lnTo>
                    <a:lnTo>
                      <a:pt x="123" y="78"/>
                    </a:lnTo>
                    <a:lnTo>
                      <a:pt x="132" y="91"/>
                    </a:lnTo>
                    <a:lnTo>
                      <a:pt x="143" y="105"/>
                    </a:lnTo>
                    <a:lnTo>
                      <a:pt x="152" y="119"/>
                    </a:lnTo>
                    <a:lnTo>
                      <a:pt x="161" y="134"/>
                    </a:lnTo>
                    <a:lnTo>
                      <a:pt x="168" y="150"/>
                    </a:lnTo>
                    <a:lnTo>
                      <a:pt x="176" y="167"/>
                    </a:lnTo>
                    <a:lnTo>
                      <a:pt x="182" y="182"/>
                    </a:lnTo>
                    <a:lnTo>
                      <a:pt x="188" y="199"/>
                    </a:lnTo>
                    <a:lnTo>
                      <a:pt x="188" y="199"/>
                    </a:lnTo>
                    <a:lnTo>
                      <a:pt x="207" y="193"/>
                    </a:lnTo>
                    <a:close/>
                  </a:path>
                </a:pathLst>
              </a:custGeom>
              <a:solidFill>
                <a:srgbClr val="FF0000"/>
              </a:solidFill>
              <a:ln w="9525">
                <a:noFill/>
                <a:round/>
                <a:headEnd/>
                <a:tailEnd/>
              </a:ln>
            </p:spPr>
            <p:txBody>
              <a:bodyPr/>
              <a:lstStyle/>
              <a:p>
                <a:endParaRPr lang="sl-SI"/>
              </a:p>
            </p:txBody>
          </p:sp>
          <p:sp>
            <p:nvSpPr>
              <p:cNvPr id="237604" name="Freeform 36"/>
              <p:cNvSpPr>
                <a:spLocks/>
              </p:cNvSpPr>
              <p:nvPr/>
            </p:nvSpPr>
            <p:spPr bwMode="auto">
              <a:xfrm>
                <a:off x="1590" y="2085"/>
                <a:ext cx="39" cy="114"/>
              </a:xfrm>
              <a:custGeom>
                <a:avLst/>
                <a:gdLst/>
                <a:ahLst/>
                <a:cxnLst>
                  <a:cxn ang="0">
                    <a:pos x="52" y="183"/>
                  </a:cxn>
                  <a:cxn ang="0">
                    <a:pos x="52" y="182"/>
                  </a:cxn>
                  <a:cxn ang="0">
                    <a:pos x="52" y="178"/>
                  </a:cxn>
                  <a:cxn ang="0">
                    <a:pos x="52" y="173"/>
                  </a:cxn>
                  <a:cxn ang="0">
                    <a:pos x="51" y="166"/>
                  </a:cxn>
                  <a:cxn ang="0">
                    <a:pos x="51" y="158"/>
                  </a:cxn>
                  <a:cxn ang="0">
                    <a:pos x="50" y="148"/>
                  </a:cxn>
                  <a:cxn ang="0">
                    <a:pos x="48" y="137"/>
                  </a:cxn>
                  <a:cxn ang="0">
                    <a:pos x="47" y="125"/>
                  </a:cxn>
                  <a:cxn ang="0">
                    <a:pos x="45" y="111"/>
                  </a:cxn>
                  <a:cxn ang="0">
                    <a:pos x="43" y="98"/>
                  </a:cxn>
                  <a:cxn ang="0">
                    <a:pos x="41" y="82"/>
                  </a:cxn>
                  <a:cxn ang="0">
                    <a:pos x="38" y="67"/>
                  </a:cxn>
                  <a:cxn ang="0">
                    <a:pos x="34" y="51"/>
                  </a:cxn>
                  <a:cxn ang="0">
                    <a:pos x="30" y="33"/>
                  </a:cxn>
                  <a:cxn ang="0">
                    <a:pos x="26" y="17"/>
                  </a:cxn>
                  <a:cxn ang="0">
                    <a:pos x="19" y="0"/>
                  </a:cxn>
                  <a:cxn ang="0">
                    <a:pos x="0" y="6"/>
                  </a:cxn>
                  <a:cxn ang="0">
                    <a:pos x="4" y="23"/>
                  </a:cxn>
                  <a:cxn ang="0">
                    <a:pos x="8" y="40"/>
                  </a:cxn>
                  <a:cxn ang="0">
                    <a:pos x="13" y="55"/>
                  </a:cxn>
                  <a:cxn ang="0">
                    <a:pos x="16" y="71"/>
                  </a:cxn>
                  <a:cxn ang="0">
                    <a:pos x="19" y="86"/>
                  </a:cxn>
                  <a:cxn ang="0">
                    <a:pos x="21" y="100"/>
                  </a:cxn>
                  <a:cxn ang="0">
                    <a:pos x="24" y="115"/>
                  </a:cxn>
                  <a:cxn ang="0">
                    <a:pos x="26" y="127"/>
                  </a:cxn>
                  <a:cxn ang="0">
                    <a:pos x="27" y="139"/>
                  </a:cxn>
                  <a:cxn ang="0">
                    <a:pos x="28" y="150"/>
                  </a:cxn>
                  <a:cxn ang="0">
                    <a:pos x="29" y="160"/>
                  </a:cxn>
                  <a:cxn ang="0">
                    <a:pos x="29" y="169"/>
                  </a:cxn>
                  <a:cxn ang="0">
                    <a:pos x="30" y="175"/>
                  </a:cxn>
                  <a:cxn ang="0">
                    <a:pos x="30" y="178"/>
                  </a:cxn>
                  <a:cxn ang="0">
                    <a:pos x="30" y="182"/>
                  </a:cxn>
                  <a:cxn ang="0">
                    <a:pos x="30" y="183"/>
                  </a:cxn>
                  <a:cxn ang="0">
                    <a:pos x="52" y="183"/>
                  </a:cxn>
                </a:cxnLst>
                <a:rect l="0" t="0" r="r" b="b"/>
                <a:pathLst>
                  <a:path w="52" h="183">
                    <a:moveTo>
                      <a:pt x="52" y="183"/>
                    </a:moveTo>
                    <a:lnTo>
                      <a:pt x="52" y="182"/>
                    </a:lnTo>
                    <a:lnTo>
                      <a:pt x="52" y="178"/>
                    </a:lnTo>
                    <a:lnTo>
                      <a:pt x="52" y="173"/>
                    </a:lnTo>
                    <a:lnTo>
                      <a:pt x="51" y="166"/>
                    </a:lnTo>
                    <a:lnTo>
                      <a:pt x="51" y="158"/>
                    </a:lnTo>
                    <a:lnTo>
                      <a:pt x="50" y="148"/>
                    </a:lnTo>
                    <a:lnTo>
                      <a:pt x="48" y="137"/>
                    </a:lnTo>
                    <a:lnTo>
                      <a:pt x="47" y="125"/>
                    </a:lnTo>
                    <a:lnTo>
                      <a:pt x="45" y="111"/>
                    </a:lnTo>
                    <a:lnTo>
                      <a:pt x="43" y="98"/>
                    </a:lnTo>
                    <a:lnTo>
                      <a:pt x="41" y="82"/>
                    </a:lnTo>
                    <a:lnTo>
                      <a:pt x="38" y="67"/>
                    </a:lnTo>
                    <a:lnTo>
                      <a:pt x="34" y="51"/>
                    </a:lnTo>
                    <a:lnTo>
                      <a:pt x="30" y="33"/>
                    </a:lnTo>
                    <a:lnTo>
                      <a:pt x="26" y="17"/>
                    </a:lnTo>
                    <a:lnTo>
                      <a:pt x="19" y="0"/>
                    </a:lnTo>
                    <a:lnTo>
                      <a:pt x="0" y="6"/>
                    </a:lnTo>
                    <a:lnTo>
                      <a:pt x="4" y="23"/>
                    </a:lnTo>
                    <a:lnTo>
                      <a:pt x="8" y="40"/>
                    </a:lnTo>
                    <a:lnTo>
                      <a:pt x="13" y="55"/>
                    </a:lnTo>
                    <a:lnTo>
                      <a:pt x="16" y="71"/>
                    </a:lnTo>
                    <a:lnTo>
                      <a:pt x="19" y="86"/>
                    </a:lnTo>
                    <a:lnTo>
                      <a:pt x="21" y="100"/>
                    </a:lnTo>
                    <a:lnTo>
                      <a:pt x="24" y="115"/>
                    </a:lnTo>
                    <a:lnTo>
                      <a:pt x="26" y="127"/>
                    </a:lnTo>
                    <a:lnTo>
                      <a:pt x="27" y="139"/>
                    </a:lnTo>
                    <a:lnTo>
                      <a:pt x="28" y="150"/>
                    </a:lnTo>
                    <a:lnTo>
                      <a:pt x="29" y="160"/>
                    </a:lnTo>
                    <a:lnTo>
                      <a:pt x="29" y="169"/>
                    </a:lnTo>
                    <a:lnTo>
                      <a:pt x="30" y="175"/>
                    </a:lnTo>
                    <a:lnTo>
                      <a:pt x="30" y="178"/>
                    </a:lnTo>
                    <a:lnTo>
                      <a:pt x="30" y="182"/>
                    </a:lnTo>
                    <a:lnTo>
                      <a:pt x="30" y="183"/>
                    </a:lnTo>
                    <a:lnTo>
                      <a:pt x="52" y="183"/>
                    </a:lnTo>
                    <a:close/>
                  </a:path>
                </a:pathLst>
              </a:custGeom>
              <a:solidFill>
                <a:srgbClr val="FF0000"/>
              </a:solidFill>
              <a:ln w="9525">
                <a:noFill/>
                <a:round/>
                <a:headEnd/>
                <a:tailEnd/>
              </a:ln>
            </p:spPr>
            <p:txBody>
              <a:bodyPr/>
              <a:lstStyle/>
              <a:p>
                <a:endParaRPr lang="sl-SI"/>
              </a:p>
            </p:txBody>
          </p:sp>
          <p:sp>
            <p:nvSpPr>
              <p:cNvPr id="237605" name="Rectangle 37"/>
              <p:cNvSpPr>
                <a:spLocks noChangeArrowheads="1"/>
              </p:cNvSpPr>
              <p:nvPr/>
            </p:nvSpPr>
            <p:spPr bwMode="auto">
              <a:xfrm>
                <a:off x="1032" y="1464"/>
                <a:ext cx="34" cy="32"/>
              </a:xfrm>
              <a:prstGeom prst="rect">
                <a:avLst/>
              </a:prstGeom>
              <a:solidFill>
                <a:srgbClr val="FFFFFF"/>
              </a:solidFill>
              <a:ln w="9525">
                <a:noFill/>
                <a:miter lim="800000"/>
                <a:headEnd/>
                <a:tailEnd/>
              </a:ln>
            </p:spPr>
            <p:txBody>
              <a:bodyPr/>
              <a:lstStyle/>
              <a:p>
                <a:endParaRPr lang="sl-SI"/>
              </a:p>
            </p:txBody>
          </p:sp>
          <p:sp>
            <p:nvSpPr>
              <p:cNvPr id="237606" name="Rectangle 38"/>
              <p:cNvSpPr>
                <a:spLocks noChangeArrowheads="1"/>
              </p:cNvSpPr>
              <p:nvPr/>
            </p:nvSpPr>
            <p:spPr bwMode="auto">
              <a:xfrm>
                <a:off x="1609" y="2213"/>
                <a:ext cx="33" cy="33"/>
              </a:xfrm>
              <a:prstGeom prst="rect">
                <a:avLst/>
              </a:prstGeom>
              <a:solidFill>
                <a:srgbClr val="FFFFFF"/>
              </a:solidFill>
              <a:ln w="9525">
                <a:noFill/>
                <a:miter lim="800000"/>
                <a:headEnd/>
                <a:tailEnd/>
              </a:ln>
            </p:spPr>
            <p:txBody>
              <a:bodyPr/>
              <a:lstStyle/>
              <a:p>
                <a:endParaRPr lang="sl-SI"/>
              </a:p>
            </p:txBody>
          </p:sp>
          <p:sp>
            <p:nvSpPr>
              <p:cNvPr id="237607" name="Rectangle 39"/>
              <p:cNvSpPr>
                <a:spLocks noChangeArrowheads="1"/>
              </p:cNvSpPr>
              <p:nvPr/>
            </p:nvSpPr>
            <p:spPr bwMode="auto">
              <a:xfrm>
                <a:off x="1018" y="1552"/>
                <a:ext cx="39" cy="37"/>
              </a:xfrm>
              <a:prstGeom prst="rect">
                <a:avLst/>
              </a:prstGeom>
              <a:solidFill>
                <a:srgbClr val="FFFFFF"/>
              </a:solidFill>
              <a:ln w="9525">
                <a:noFill/>
                <a:miter lim="800000"/>
                <a:headEnd/>
                <a:tailEnd/>
              </a:ln>
            </p:spPr>
            <p:txBody>
              <a:bodyPr/>
              <a:lstStyle/>
              <a:p>
                <a:endParaRPr lang="sl-SI"/>
              </a:p>
            </p:txBody>
          </p:sp>
          <p:sp>
            <p:nvSpPr>
              <p:cNvPr id="237608" name="Rectangle 40"/>
              <p:cNvSpPr>
                <a:spLocks noChangeArrowheads="1"/>
              </p:cNvSpPr>
              <p:nvPr/>
            </p:nvSpPr>
            <p:spPr bwMode="auto">
              <a:xfrm>
                <a:off x="1618" y="2301"/>
                <a:ext cx="39" cy="37"/>
              </a:xfrm>
              <a:prstGeom prst="rect">
                <a:avLst/>
              </a:prstGeom>
              <a:solidFill>
                <a:srgbClr val="FFFFFF"/>
              </a:solidFill>
              <a:ln w="9525">
                <a:noFill/>
                <a:miter lim="800000"/>
                <a:headEnd/>
                <a:tailEnd/>
              </a:ln>
            </p:spPr>
            <p:txBody>
              <a:bodyPr/>
              <a:lstStyle/>
              <a:p>
                <a:endParaRPr lang="sl-SI"/>
              </a:p>
            </p:txBody>
          </p:sp>
          <p:sp>
            <p:nvSpPr>
              <p:cNvPr id="237609" name="Rectangle 41"/>
              <p:cNvSpPr>
                <a:spLocks noChangeArrowheads="1"/>
              </p:cNvSpPr>
              <p:nvPr/>
            </p:nvSpPr>
            <p:spPr bwMode="auto">
              <a:xfrm>
                <a:off x="1086" y="1472"/>
                <a:ext cx="39" cy="51"/>
              </a:xfrm>
              <a:prstGeom prst="rect">
                <a:avLst/>
              </a:prstGeom>
              <a:solidFill>
                <a:srgbClr val="FFFFFF"/>
              </a:solidFill>
              <a:ln w="9525">
                <a:noFill/>
                <a:miter lim="800000"/>
                <a:headEnd/>
                <a:tailEnd/>
              </a:ln>
            </p:spPr>
            <p:txBody>
              <a:bodyPr/>
              <a:lstStyle/>
              <a:p>
                <a:endParaRPr lang="sl-SI"/>
              </a:p>
            </p:txBody>
          </p:sp>
          <p:sp>
            <p:nvSpPr>
              <p:cNvPr id="237610" name="Rectangle 42"/>
              <p:cNvSpPr>
                <a:spLocks noChangeArrowheads="1"/>
              </p:cNvSpPr>
              <p:nvPr/>
            </p:nvSpPr>
            <p:spPr bwMode="auto">
              <a:xfrm>
                <a:off x="1677" y="2222"/>
                <a:ext cx="39" cy="50"/>
              </a:xfrm>
              <a:prstGeom prst="rect">
                <a:avLst/>
              </a:prstGeom>
              <a:solidFill>
                <a:srgbClr val="FFFFFF"/>
              </a:solidFill>
              <a:ln w="9525">
                <a:noFill/>
                <a:miter lim="800000"/>
                <a:headEnd/>
                <a:tailEnd/>
              </a:ln>
            </p:spPr>
            <p:txBody>
              <a:bodyPr/>
              <a:lstStyle/>
              <a:p>
                <a:endParaRPr lang="sl-SI"/>
              </a:p>
            </p:txBody>
          </p:sp>
          <p:sp>
            <p:nvSpPr>
              <p:cNvPr id="237611" name="Rectangle 43"/>
              <p:cNvSpPr>
                <a:spLocks noChangeArrowheads="1"/>
              </p:cNvSpPr>
              <p:nvPr/>
            </p:nvSpPr>
            <p:spPr bwMode="auto">
              <a:xfrm>
                <a:off x="1090" y="1572"/>
                <a:ext cx="57" cy="31"/>
              </a:xfrm>
              <a:prstGeom prst="rect">
                <a:avLst/>
              </a:prstGeom>
              <a:solidFill>
                <a:srgbClr val="FFFFFF"/>
              </a:solidFill>
              <a:ln w="9525">
                <a:noFill/>
                <a:miter lim="800000"/>
                <a:headEnd/>
                <a:tailEnd/>
              </a:ln>
            </p:spPr>
            <p:txBody>
              <a:bodyPr/>
              <a:lstStyle/>
              <a:p>
                <a:endParaRPr lang="sl-SI"/>
              </a:p>
            </p:txBody>
          </p:sp>
          <p:sp>
            <p:nvSpPr>
              <p:cNvPr id="237612" name="Rectangle 44"/>
              <p:cNvSpPr>
                <a:spLocks noChangeArrowheads="1"/>
              </p:cNvSpPr>
              <p:nvPr/>
            </p:nvSpPr>
            <p:spPr bwMode="auto">
              <a:xfrm>
                <a:off x="1668" y="2320"/>
                <a:ext cx="56" cy="33"/>
              </a:xfrm>
              <a:prstGeom prst="rect">
                <a:avLst/>
              </a:prstGeom>
              <a:solidFill>
                <a:srgbClr val="FFFFFF"/>
              </a:solidFill>
              <a:ln w="9525">
                <a:noFill/>
                <a:miter lim="800000"/>
                <a:headEnd/>
                <a:tailEnd/>
              </a:ln>
            </p:spPr>
            <p:txBody>
              <a:bodyPr/>
              <a:lstStyle/>
              <a:p>
                <a:endParaRPr lang="sl-SI"/>
              </a:p>
            </p:txBody>
          </p:sp>
          <p:sp>
            <p:nvSpPr>
              <p:cNvPr id="237613" name="Rectangle 45"/>
              <p:cNvSpPr>
                <a:spLocks noChangeArrowheads="1"/>
              </p:cNvSpPr>
              <p:nvPr/>
            </p:nvSpPr>
            <p:spPr bwMode="auto">
              <a:xfrm>
                <a:off x="680" y="768"/>
                <a:ext cx="964" cy="339"/>
              </a:xfrm>
              <a:prstGeom prst="rect">
                <a:avLst/>
              </a:prstGeom>
              <a:noFill/>
              <a:ln w="12700">
                <a:noFill/>
                <a:miter lim="800000"/>
                <a:headEnd/>
                <a:tailEnd/>
              </a:ln>
              <a:effectLst/>
            </p:spPr>
            <p:txBody>
              <a:bodyPr wrap="none" lIns="77788" tIns="38100" rIns="77788" bIns="38100">
                <a:spAutoFit/>
              </a:bodyPr>
              <a:lstStyle/>
              <a:p>
                <a:pPr defTabSz="661988" eaLnBrk="0" hangingPunct="0"/>
                <a:r>
                  <a:rPr lang="en-US" sz="1800" b="1" u="sng" dirty="0" err="1" smtClean="0">
                    <a:solidFill>
                      <a:schemeClr val="tx1"/>
                    </a:solidFill>
                  </a:rPr>
                  <a:t>Stati</a:t>
                </a:r>
                <a:r>
                  <a:rPr lang="sl-SI" sz="1800" b="1" u="sng" dirty="0" err="1" smtClean="0">
                    <a:solidFill>
                      <a:schemeClr val="tx1"/>
                    </a:solidFill>
                  </a:rPr>
                  <a:t>čni</a:t>
                </a:r>
                <a:r>
                  <a:rPr lang="en-US" sz="1800" b="1" u="sng" dirty="0" smtClean="0">
                    <a:solidFill>
                      <a:schemeClr val="tx1"/>
                    </a:solidFill>
                  </a:rPr>
                  <a:t> </a:t>
                </a:r>
                <a:r>
                  <a:rPr lang="en-US" sz="1800" b="1" u="sng" dirty="0">
                    <a:solidFill>
                      <a:schemeClr val="tx1"/>
                    </a:solidFill>
                  </a:rPr>
                  <a:t>UPS</a:t>
                </a:r>
                <a:endParaRPr lang="en-US" sz="1800" b="1" dirty="0">
                  <a:solidFill>
                    <a:schemeClr val="tx1"/>
                  </a:solidFill>
                </a:endParaRPr>
              </a:p>
              <a:p>
                <a:pPr defTabSz="661988" eaLnBrk="0" hangingPunct="0"/>
                <a:r>
                  <a:rPr lang="sl-SI" sz="1200" dirty="0" smtClean="0">
                    <a:solidFill>
                      <a:schemeClr val="tx1"/>
                    </a:solidFill>
                  </a:rPr>
                  <a:t>Bremenski tok</a:t>
                </a:r>
                <a:endParaRPr lang="en-US" sz="1200" b="1" dirty="0">
                  <a:solidFill>
                    <a:schemeClr val="tx1"/>
                  </a:solidFill>
                </a:endParaRPr>
              </a:p>
            </p:txBody>
          </p:sp>
          <p:sp>
            <p:nvSpPr>
              <p:cNvPr id="237614" name="Rectangle 46"/>
              <p:cNvSpPr>
                <a:spLocks noChangeArrowheads="1"/>
              </p:cNvSpPr>
              <p:nvPr/>
            </p:nvSpPr>
            <p:spPr bwMode="auto">
              <a:xfrm>
                <a:off x="941" y="1266"/>
                <a:ext cx="635" cy="144"/>
              </a:xfrm>
              <a:prstGeom prst="rect">
                <a:avLst/>
              </a:prstGeom>
              <a:noFill/>
              <a:ln w="12700">
                <a:noFill/>
                <a:miter lim="800000"/>
                <a:headEnd/>
                <a:tailEnd/>
              </a:ln>
              <a:effectLst/>
            </p:spPr>
            <p:txBody>
              <a:bodyPr wrap="none" lIns="77788" tIns="38100" rIns="77788" bIns="38100">
                <a:spAutoFit/>
              </a:bodyPr>
              <a:lstStyle/>
              <a:p>
                <a:pPr defTabSz="661988" eaLnBrk="0" hangingPunct="0"/>
                <a:r>
                  <a:rPr lang="en-US" sz="1000">
                    <a:solidFill>
                      <a:schemeClr val="tx1"/>
                    </a:solidFill>
                    <a:latin typeface="Helvetica" pitchFamily="34" charset="0"/>
                  </a:rPr>
                  <a:t>Current limiting</a:t>
                </a:r>
              </a:p>
            </p:txBody>
          </p:sp>
          <p:sp>
            <p:nvSpPr>
              <p:cNvPr id="237615" name="Rectangle 47"/>
              <p:cNvSpPr>
                <a:spLocks noChangeArrowheads="1"/>
              </p:cNvSpPr>
              <p:nvPr/>
            </p:nvSpPr>
            <p:spPr bwMode="auto">
              <a:xfrm>
                <a:off x="672" y="1736"/>
                <a:ext cx="142" cy="144"/>
              </a:xfrm>
              <a:prstGeom prst="rect">
                <a:avLst/>
              </a:prstGeom>
              <a:noFill/>
              <a:ln w="12700">
                <a:noFill/>
                <a:miter lim="800000"/>
                <a:headEnd/>
                <a:tailEnd/>
              </a:ln>
              <a:effectLst/>
            </p:spPr>
            <p:txBody>
              <a:bodyPr wrap="none" lIns="77788" tIns="38100" rIns="77788" bIns="38100">
                <a:spAutoFit/>
              </a:bodyPr>
              <a:lstStyle/>
              <a:p>
                <a:pPr defTabSz="661988" eaLnBrk="0" hangingPunct="0"/>
                <a:r>
                  <a:rPr lang="en-US" sz="1000">
                    <a:solidFill>
                      <a:schemeClr val="tx1"/>
                    </a:solidFill>
                    <a:latin typeface="Helvetica" pitchFamily="34" charset="0"/>
                  </a:rPr>
                  <a:t>1</a:t>
                </a:r>
              </a:p>
            </p:txBody>
          </p:sp>
          <p:sp>
            <p:nvSpPr>
              <p:cNvPr id="237616" name="Rectangle 48"/>
              <p:cNvSpPr>
                <a:spLocks noChangeArrowheads="1"/>
              </p:cNvSpPr>
              <p:nvPr/>
            </p:nvSpPr>
            <p:spPr bwMode="auto">
              <a:xfrm>
                <a:off x="1131" y="1504"/>
                <a:ext cx="549" cy="144"/>
              </a:xfrm>
              <a:prstGeom prst="rect">
                <a:avLst/>
              </a:prstGeom>
              <a:noFill/>
              <a:ln w="12700">
                <a:noFill/>
                <a:miter lim="800000"/>
                <a:headEnd/>
                <a:tailEnd/>
              </a:ln>
              <a:effectLst/>
            </p:spPr>
            <p:txBody>
              <a:bodyPr wrap="none" lIns="77788" tIns="38100" rIns="77788" bIns="38100">
                <a:spAutoFit/>
              </a:bodyPr>
              <a:lstStyle/>
              <a:p>
                <a:pPr defTabSz="661988" eaLnBrk="0" hangingPunct="0"/>
                <a:r>
                  <a:rPr lang="en-US" sz="1000">
                    <a:solidFill>
                      <a:schemeClr val="tx1"/>
                    </a:solidFill>
                    <a:latin typeface="Helvetica" pitchFamily="34" charset="0"/>
                  </a:rPr>
                  <a:t>Peak current</a:t>
                </a:r>
              </a:p>
            </p:txBody>
          </p:sp>
          <p:sp>
            <p:nvSpPr>
              <p:cNvPr id="237617" name="Rectangle 49"/>
              <p:cNvSpPr>
                <a:spLocks noChangeArrowheads="1"/>
              </p:cNvSpPr>
              <p:nvPr/>
            </p:nvSpPr>
            <p:spPr bwMode="auto">
              <a:xfrm>
                <a:off x="1131" y="1672"/>
                <a:ext cx="590" cy="144"/>
              </a:xfrm>
              <a:prstGeom prst="rect">
                <a:avLst/>
              </a:prstGeom>
              <a:noFill/>
              <a:ln w="12700">
                <a:noFill/>
                <a:miter lim="800000"/>
                <a:headEnd/>
                <a:tailEnd/>
              </a:ln>
              <a:effectLst/>
            </p:spPr>
            <p:txBody>
              <a:bodyPr wrap="none" lIns="77788" tIns="38100" rIns="77788" bIns="38100">
                <a:spAutoFit/>
              </a:bodyPr>
              <a:lstStyle/>
              <a:p>
                <a:pPr defTabSz="661988" eaLnBrk="0" hangingPunct="0"/>
                <a:r>
                  <a:rPr lang="en-US" sz="1000">
                    <a:solidFill>
                      <a:schemeClr val="tx1"/>
                    </a:solidFill>
                    <a:latin typeface="Helvetica" pitchFamily="34" charset="0"/>
                  </a:rPr>
                  <a:t>R M S current</a:t>
                </a:r>
              </a:p>
            </p:txBody>
          </p:sp>
          <p:sp>
            <p:nvSpPr>
              <p:cNvPr id="237618" name="Rectangle 50"/>
              <p:cNvSpPr>
                <a:spLocks noChangeArrowheads="1"/>
              </p:cNvSpPr>
              <p:nvPr/>
            </p:nvSpPr>
            <p:spPr bwMode="auto">
              <a:xfrm>
                <a:off x="672" y="1568"/>
                <a:ext cx="142" cy="144"/>
              </a:xfrm>
              <a:prstGeom prst="rect">
                <a:avLst/>
              </a:prstGeom>
              <a:noFill/>
              <a:ln w="12700">
                <a:noFill/>
                <a:miter lim="800000"/>
                <a:headEnd/>
                <a:tailEnd/>
              </a:ln>
              <a:effectLst/>
            </p:spPr>
            <p:txBody>
              <a:bodyPr wrap="none" lIns="77788" tIns="38100" rIns="77788" bIns="38100">
                <a:spAutoFit/>
              </a:bodyPr>
              <a:lstStyle/>
              <a:p>
                <a:pPr defTabSz="661988" eaLnBrk="0" hangingPunct="0"/>
                <a:r>
                  <a:rPr lang="en-US" sz="1000">
                    <a:solidFill>
                      <a:schemeClr val="tx1"/>
                    </a:solidFill>
                    <a:latin typeface="Helvetica" pitchFamily="34" charset="0"/>
                  </a:rPr>
                  <a:t>3</a:t>
                </a:r>
              </a:p>
            </p:txBody>
          </p:sp>
          <p:sp>
            <p:nvSpPr>
              <p:cNvPr id="237619" name="Rectangle 51"/>
              <p:cNvSpPr>
                <a:spLocks noChangeArrowheads="1"/>
              </p:cNvSpPr>
              <p:nvPr/>
            </p:nvSpPr>
            <p:spPr bwMode="auto">
              <a:xfrm>
                <a:off x="1861" y="2092"/>
                <a:ext cx="142" cy="144"/>
              </a:xfrm>
              <a:prstGeom prst="rect">
                <a:avLst/>
              </a:prstGeom>
              <a:noFill/>
              <a:ln w="12700">
                <a:noFill/>
                <a:miter lim="800000"/>
                <a:headEnd/>
                <a:tailEnd/>
              </a:ln>
              <a:effectLst/>
            </p:spPr>
            <p:txBody>
              <a:bodyPr wrap="none" lIns="77788" tIns="38100" rIns="77788" bIns="38100">
                <a:spAutoFit/>
              </a:bodyPr>
              <a:lstStyle/>
              <a:p>
                <a:pPr defTabSz="661988" eaLnBrk="0" hangingPunct="0"/>
                <a:r>
                  <a:rPr lang="en-US" sz="1000">
                    <a:solidFill>
                      <a:schemeClr val="tx1"/>
                    </a:solidFill>
                    <a:latin typeface="Helvetica" pitchFamily="34" charset="0"/>
                  </a:rPr>
                  <a:t>3</a:t>
                </a:r>
              </a:p>
            </p:txBody>
          </p:sp>
        </p:grpSp>
        <p:grpSp>
          <p:nvGrpSpPr>
            <p:cNvPr id="6" name="Group 52"/>
            <p:cNvGrpSpPr>
              <a:grpSpLocks/>
            </p:cNvGrpSpPr>
            <p:nvPr/>
          </p:nvGrpSpPr>
          <p:grpSpPr bwMode="auto">
            <a:xfrm>
              <a:off x="672" y="2784"/>
              <a:ext cx="1299" cy="947"/>
              <a:chOff x="680" y="2461"/>
              <a:chExt cx="1299" cy="947"/>
            </a:xfrm>
          </p:grpSpPr>
          <p:sp>
            <p:nvSpPr>
              <p:cNvPr id="237621" name="Freeform 53"/>
              <p:cNvSpPr>
                <a:spLocks/>
              </p:cNvSpPr>
              <p:nvPr/>
            </p:nvSpPr>
            <p:spPr bwMode="auto">
              <a:xfrm>
                <a:off x="750" y="2988"/>
                <a:ext cx="1229" cy="10"/>
              </a:xfrm>
              <a:custGeom>
                <a:avLst/>
                <a:gdLst/>
                <a:ahLst/>
                <a:cxnLst>
                  <a:cxn ang="0">
                    <a:pos x="1635" y="8"/>
                  </a:cxn>
                  <a:cxn ang="0">
                    <a:pos x="1635" y="0"/>
                  </a:cxn>
                  <a:cxn ang="0">
                    <a:pos x="0" y="0"/>
                  </a:cxn>
                  <a:cxn ang="0">
                    <a:pos x="0" y="17"/>
                  </a:cxn>
                  <a:cxn ang="0">
                    <a:pos x="1635" y="17"/>
                  </a:cxn>
                  <a:cxn ang="0">
                    <a:pos x="1635" y="8"/>
                  </a:cxn>
                </a:cxnLst>
                <a:rect l="0" t="0" r="r" b="b"/>
                <a:pathLst>
                  <a:path w="1635" h="17">
                    <a:moveTo>
                      <a:pt x="1635" y="8"/>
                    </a:moveTo>
                    <a:lnTo>
                      <a:pt x="1635" y="0"/>
                    </a:lnTo>
                    <a:lnTo>
                      <a:pt x="0" y="0"/>
                    </a:lnTo>
                    <a:lnTo>
                      <a:pt x="0" y="17"/>
                    </a:lnTo>
                    <a:lnTo>
                      <a:pt x="1635" y="17"/>
                    </a:lnTo>
                    <a:lnTo>
                      <a:pt x="1635" y="8"/>
                    </a:lnTo>
                    <a:close/>
                  </a:path>
                </a:pathLst>
              </a:custGeom>
              <a:solidFill>
                <a:srgbClr val="000000"/>
              </a:solidFill>
              <a:ln w="9525">
                <a:noFill/>
                <a:round/>
                <a:headEnd/>
                <a:tailEnd/>
              </a:ln>
            </p:spPr>
            <p:txBody>
              <a:bodyPr/>
              <a:lstStyle/>
              <a:p>
                <a:endParaRPr lang="sl-SI"/>
              </a:p>
            </p:txBody>
          </p:sp>
          <p:sp>
            <p:nvSpPr>
              <p:cNvPr id="237622" name="Freeform 54"/>
              <p:cNvSpPr>
                <a:spLocks/>
              </p:cNvSpPr>
              <p:nvPr/>
            </p:nvSpPr>
            <p:spPr bwMode="auto">
              <a:xfrm>
                <a:off x="774" y="2606"/>
                <a:ext cx="593" cy="388"/>
              </a:xfrm>
              <a:custGeom>
                <a:avLst/>
                <a:gdLst/>
                <a:ahLst/>
                <a:cxnLst>
                  <a:cxn ang="0">
                    <a:pos x="789" y="608"/>
                  </a:cxn>
                  <a:cxn ang="0">
                    <a:pos x="781" y="579"/>
                  </a:cxn>
                  <a:cxn ang="0">
                    <a:pos x="766" y="527"/>
                  </a:cxn>
                  <a:cxn ang="0">
                    <a:pos x="743" y="459"/>
                  </a:cxn>
                  <a:cxn ang="0">
                    <a:pos x="714" y="379"/>
                  </a:cxn>
                  <a:cxn ang="0">
                    <a:pos x="679" y="295"/>
                  </a:cxn>
                  <a:cxn ang="0">
                    <a:pos x="638" y="209"/>
                  </a:cxn>
                  <a:cxn ang="0">
                    <a:pos x="591" y="132"/>
                  </a:cxn>
                  <a:cxn ang="0">
                    <a:pos x="539" y="67"/>
                  </a:cxn>
                  <a:cxn ang="0">
                    <a:pos x="479" y="21"/>
                  </a:cxn>
                  <a:cxn ang="0">
                    <a:pos x="414" y="0"/>
                  </a:cxn>
                  <a:cxn ang="0">
                    <a:pos x="344" y="12"/>
                  </a:cxn>
                  <a:cxn ang="0">
                    <a:pos x="271" y="63"/>
                  </a:cxn>
                  <a:cxn ang="0">
                    <a:pos x="197" y="156"/>
                  </a:cxn>
                  <a:cxn ang="0">
                    <a:pos x="120" y="297"/>
                  </a:cxn>
                  <a:cxn ang="0">
                    <a:pos x="41" y="492"/>
                  </a:cxn>
                  <a:cxn ang="0">
                    <a:pos x="22" y="618"/>
                  </a:cxn>
                  <a:cxn ang="0">
                    <a:pos x="101" y="395"/>
                  </a:cxn>
                  <a:cxn ang="0">
                    <a:pos x="178" y="230"/>
                  </a:cxn>
                  <a:cxn ang="0">
                    <a:pos x="252" y="116"/>
                  </a:cxn>
                  <a:cxn ang="0">
                    <a:pos x="320" y="50"/>
                  </a:cxn>
                  <a:cxn ang="0">
                    <a:pos x="383" y="23"/>
                  </a:cxn>
                  <a:cxn ang="0">
                    <a:pos x="441" y="27"/>
                  </a:cxn>
                  <a:cxn ang="0">
                    <a:pos x="496" y="59"/>
                  </a:cxn>
                  <a:cxn ang="0">
                    <a:pos x="548" y="112"/>
                  </a:cxn>
                  <a:cxn ang="0">
                    <a:pos x="596" y="181"/>
                  </a:cxn>
                  <a:cxn ang="0">
                    <a:pos x="640" y="261"/>
                  </a:cxn>
                  <a:cxn ang="0">
                    <a:pos x="678" y="346"/>
                  </a:cxn>
                  <a:cxn ang="0">
                    <a:pos x="710" y="427"/>
                  </a:cxn>
                  <a:cxn ang="0">
                    <a:pos x="736" y="501"/>
                  </a:cxn>
                  <a:cxn ang="0">
                    <a:pos x="753" y="562"/>
                  </a:cxn>
                  <a:cxn ang="0">
                    <a:pos x="764" y="603"/>
                  </a:cxn>
                  <a:cxn ang="0">
                    <a:pos x="768" y="617"/>
                  </a:cxn>
                </a:cxnLst>
                <a:rect l="0" t="0" r="r" b="b"/>
                <a:pathLst>
                  <a:path w="790" h="618">
                    <a:moveTo>
                      <a:pt x="790" y="613"/>
                    </a:moveTo>
                    <a:lnTo>
                      <a:pt x="789" y="608"/>
                    </a:lnTo>
                    <a:lnTo>
                      <a:pt x="786" y="597"/>
                    </a:lnTo>
                    <a:lnTo>
                      <a:pt x="781" y="579"/>
                    </a:lnTo>
                    <a:lnTo>
                      <a:pt x="775" y="556"/>
                    </a:lnTo>
                    <a:lnTo>
                      <a:pt x="766" y="527"/>
                    </a:lnTo>
                    <a:lnTo>
                      <a:pt x="755" y="495"/>
                    </a:lnTo>
                    <a:lnTo>
                      <a:pt x="743" y="459"/>
                    </a:lnTo>
                    <a:lnTo>
                      <a:pt x="729" y="420"/>
                    </a:lnTo>
                    <a:lnTo>
                      <a:pt x="714" y="379"/>
                    </a:lnTo>
                    <a:lnTo>
                      <a:pt x="698" y="337"/>
                    </a:lnTo>
                    <a:lnTo>
                      <a:pt x="679" y="295"/>
                    </a:lnTo>
                    <a:lnTo>
                      <a:pt x="660" y="252"/>
                    </a:lnTo>
                    <a:lnTo>
                      <a:pt x="638" y="209"/>
                    </a:lnTo>
                    <a:lnTo>
                      <a:pt x="616" y="170"/>
                    </a:lnTo>
                    <a:lnTo>
                      <a:pt x="591" y="132"/>
                    </a:lnTo>
                    <a:lnTo>
                      <a:pt x="566" y="99"/>
                    </a:lnTo>
                    <a:lnTo>
                      <a:pt x="539" y="67"/>
                    </a:lnTo>
                    <a:lnTo>
                      <a:pt x="509" y="41"/>
                    </a:lnTo>
                    <a:lnTo>
                      <a:pt x="479" y="21"/>
                    </a:lnTo>
                    <a:lnTo>
                      <a:pt x="448" y="8"/>
                    </a:lnTo>
                    <a:lnTo>
                      <a:pt x="414" y="0"/>
                    </a:lnTo>
                    <a:lnTo>
                      <a:pt x="378" y="1"/>
                    </a:lnTo>
                    <a:lnTo>
                      <a:pt x="344" y="12"/>
                    </a:lnTo>
                    <a:lnTo>
                      <a:pt x="307" y="33"/>
                    </a:lnTo>
                    <a:lnTo>
                      <a:pt x="271" y="63"/>
                    </a:lnTo>
                    <a:lnTo>
                      <a:pt x="234" y="103"/>
                    </a:lnTo>
                    <a:lnTo>
                      <a:pt x="197" y="156"/>
                    </a:lnTo>
                    <a:lnTo>
                      <a:pt x="158" y="219"/>
                    </a:lnTo>
                    <a:lnTo>
                      <a:pt x="120" y="297"/>
                    </a:lnTo>
                    <a:lnTo>
                      <a:pt x="81" y="387"/>
                    </a:lnTo>
                    <a:lnTo>
                      <a:pt x="41" y="492"/>
                    </a:lnTo>
                    <a:lnTo>
                      <a:pt x="0" y="612"/>
                    </a:lnTo>
                    <a:lnTo>
                      <a:pt x="22" y="618"/>
                    </a:lnTo>
                    <a:lnTo>
                      <a:pt x="61" y="498"/>
                    </a:lnTo>
                    <a:lnTo>
                      <a:pt x="101" y="395"/>
                    </a:lnTo>
                    <a:lnTo>
                      <a:pt x="140" y="305"/>
                    </a:lnTo>
                    <a:lnTo>
                      <a:pt x="178" y="230"/>
                    </a:lnTo>
                    <a:lnTo>
                      <a:pt x="215" y="167"/>
                    </a:lnTo>
                    <a:lnTo>
                      <a:pt x="252" y="116"/>
                    </a:lnTo>
                    <a:lnTo>
                      <a:pt x="286" y="78"/>
                    </a:lnTo>
                    <a:lnTo>
                      <a:pt x="320" y="50"/>
                    </a:lnTo>
                    <a:lnTo>
                      <a:pt x="352" y="31"/>
                    </a:lnTo>
                    <a:lnTo>
                      <a:pt x="383" y="23"/>
                    </a:lnTo>
                    <a:lnTo>
                      <a:pt x="412" y="22"/>
                    </a:lnTo>
                    <a:lnTo>
                      <a:pt x="441" y="27"/>
                    </a:lnTo>
                    <a:lnTo>
                      <a:pt x="468" y="40"/>
                    </a:lnTo>
                    <a:lnTo>
                      <a:pt x="496" y="59"/>
                    </a:lnTo>
                    <a:lnTo>
                      <a:pt x="523" y="82"/>
                    </a:lnTo>
                    <a:lnTo>
                      <a:pt x="548" y="112"/>
                    </a:lnTo>
                    <a:lnTo>
                      <a:pt x="573" y="145"/>
                    </a:lnTo>
                    <a:lnTo>
                      <a:pt x="596" y="181"/>
                    </a:lnTo>
                    <a:lnTo>
                      <a:pt x="619" y="220"/>
                    </a:lnTo>
                    <a:lnTo>
                      <a:pt x="640" y="261"/>
                    </a:lnTo>
                    <a:lnTo>
                      <a:pt x="660" y="303"/>
                    </a:lnTo>
                    <a:lnTo>
                      <a:pt x="678" y="346"/>
                    </a:lnTo>
                    <a:lnTo>
                      <a:pt x="695" y="388"/>
                    </a:lnTo>
                    <a:lnTo>
                      <a:pt x="710" y="427"/>
                    </a:lnTo>
                    <a:lnTo>
                      <a:pt x="724" y="466"/>
                    </a:lnTo>
                    <a:lnTo>
                      <a:pt x="736" y="501"/>
                    </a:lnTo>
                    <a:lnTo>
                      <a:pt x="744" y="534"/>
                    </a:lnTo>
                    <a:lnTo>
                      <a:pt x="753" y="562"/>
                    </a:lnTo>
                    <a:lnTo>
                      <a:pt x="760" y="586"/>
                    </a:lnTo>
                    <a:lnTo>
                      <a:pt x="764" y="603"/>
                    </a:lnTo>
                    <a:lnTo>
                      <a:pt x="767" y="614"/>
                    </a:lnTo>
                    <a:lnTo>
                      <a:pt x="768" y="617"/>
                    </a:lnTo>
                    <a:lnTo>
                      <a:pt x="790" y="613"/>
                    </a:lnTo>
                    <a:close/>
                  </a:path>
                </a:pathLst>
              </a:custGeom>
              <a:solidFill>
                <a:srgbClr val="0066FF"/>
              </a:solidFill>
              <a:ln w="9525">
                <a:noFill/>
                <a:round/>
                <a:headEnd/>
                <a:tailEnd/>
              </a:ln>
            </p:spPr>
            <p:txBody>
              <a:bodyPr/>
              <a:lstStyle/>
              <a:p>
                <a:endParaRPr lang="sl-SI"/>
              </a:p>
            </p:txBody>
          </p:sp>
          <p:sp>
            <p:nvSpPr>
              <p:cNvPr id="237623" name="Freeform 55"/>
              <p:cNvSpPr>
                <a:spLocks/>
              </p:cNvSpPr>
              <p:nvPr/>
            </p:nvSpPr>
            <p:spPr bwMode="auto">
              <a:xfrm>
                <a:off x="1346" y="2987"/>
                <a:ext cx="594" cy="388"/>
              </a:xfrm>
              <a:custGeom>
                <a:avLst/>
                <a:gdLst/>
                <a:ahLst/>
                <a:cxnLst>
                  <a:cxn ang="0">
                    <a:pos x="767" y="5"/>
                  </a:cxn>
                  <a:cxn ang="0">
                    <a:pos x="759" y="33"/>
                  </a:cxn>
                  <a:cxn ang="0">
                    <a:pos x="744" y="85"/>
                  </a:cxn>
                  <a:cxn ang="0">
                    <a:pos x="723" y="153"/>
                  </a:cxn>
                  <a:cxn ang="0">
                    <a:pos x="694" y="231"/>
                  </a:cxn>
                  <a:cxn ang="0">
                    <a:pos x="660" y="316"/>
                  </a:cxn>
                  <a:cxn ang="0">
                    <a:pos x="618" y="399"/>
                  </a:cxn>
                  <a:cxn ang="0">
                    <a:pos x="573" y="474"/>
                  </a:cxn>
                  <a:cxn ang="0">
                    <a:pos x="523" y="536"/>
                  </a:cxn>
                  <a:cxn ang="0">
                    <a:pos x="468" y="579"/>
                  </a:cxn>
                  <a:cxn ang="0">
                    <a:pos x="411" y="597"/>
                  </a:cxn>
                  <a:cxn ang="0">
                    <a:pos x="352" y="587"/>
                  </a:cxn>
                  <a:cxn ang="0">
                    <a:pos x="286" y="541"/>
                  </a:cxn>
                  <a:cxn ang="0">
                    <a:pos x="214" y="452"/>
                  </a:cxn>
                  <a:cxn ang="0">
                    <a:pos x="140" y="313"/>
                  </a:cxn>
                  <a:cxn ang="0">
                    <a:pos x="60" y="121"/>
                  </a:cxn>
                  <a:cxn ang="0">
                    <a:pos x="0" y="7"/>
                  </a:cxn>
                  <a:cxn ang="0">
                    <a:pos x="81" y="232"/>
                  </a:cxn>
                  <a:cxn ang="0">
                    <a:pos x="158" y="400"/>
                  </a:cxn>
                  <a:cxn ang="0">
                    <a:pos x="234" y="516"/>
                  </a:cxn>
                  <a:cxn ang="0">
                    <a:pos x="306" y="586"/>
                  </a:cxn>
                  <a:cxn ang="0">
                    <a:pos x="378" y="618"/>
                  </a:cxn>
                  <a:cxn ang="0">
                    <a:pos x="447" y="611"/>
                  </a:cxn>
                  <a:cxn ang="0">
                    <a:pos x="509" y="578"/>
                  </a:cxn>
                  <a:cxn ang="0">
                    <a:pos x="565" y="520"/>
                  </a:cxn>
                  <a:cxn ang="0">
                    <a:pos x="615" y="449"/>
                  </a:cxn>
                  <a:cxn ang="0">
                    <a:pos x="660" y="366"/>
                  </a:cxn>
                  <a:cxn ang="0">
                    <a:pos x="697" y="282"/>
                  </a:cxn>
                  <a:cxn ang="0">
                    <a:pos x="729" y="199"/>
                  </a:cxn>
                  <a:cxn ang="0">
                    <a:pos x="755" y="124"/>
                  </a:cxn>
                  <a:cxn ang="0">
                    <a:pos x="774" y="63"/>
                  </a:cxn>
                  <a:cxn ang="0">
                    <a:pos x="785" y="22"/>
                  </a:cxn>
                  <a:cxn ang="0">
                    <a:pos x="790" y="6"/>
                  </a:cxn>
                </a:cxnLst>
                <a:rect l="0" t="0" r="r" b="b"/>
                <a:pathLst>
                  <a:path w="790" h="619">
                    <a:moveTo>
                      <a:pt x="768" y="2"/>
                    </a:moveTo>
                    <a:lnTo>
                      <a:pt x="767" y="5"/>
                    </a:lnTo>
                    <a:lnTo>
                      <a:pt x="764" y="16"/>
                    </a:lnTo>
                    <a:lnTo>
                      <a:pt x="759" y="33"/>
                    </a:lnTo>
                    <a:lnTo>
                      <a:pt x="753" y="57"/>
                    </a:lnTo>
                    <a:lnTo>
                      <a:pt x="744" y="85"/>
                    </a:lnTo>
                    <a:lnTo>
                      <a:pt x="735" y="117"/>
                    </a:lnTo>
                    <a:lnTo>
                      <a:pt x="723" y="153"/>
                    </a:lnTo>
                    <a:lnTo>
                      <a:pt x="709" y="192"/>
                    </a:lnTo>
                    <a:lnTo>
                      <a:pt x="694" y="231"/>
                    </a:lnTo>
                    <a:lnTo>
                      <a:pt x="678" y="273"/>
                    </a:lnTo>
                    <a:lnTo>
                      <a:pt x="660" y="316"/>
                    </a:lnTo>
                    <a:lnTo>
                      <a:pt x="640" y="358"/>
                    </a:lnTo>
                    <a:lnTo>
                      <a:pt x="618" y="399"/>
                    </a:lnTo>
                    <a:lnTo>
                      <a:pt x="596" y="438"/>
                    </a:lnTo>
                    <a:lnTo>
                      <a:pt x="573" y="474"/>
                    </a:lnTo>
                    <a:lnTo>
                      <a:pt x="548" y="507"/>
                    </a:lnTo>
                    <a:lnTo>
                      <a:pt x="523" y="536"/>
                    </a:lnTo>
                    <a:lnTo>
                      <a:pt x="496" y="560"/>
                    </a:lnTo>
                    <a:lnTo>
                      <a:pt x="468" y="579"/>
                    </a:lnTo>
                    <a:lnTo>
                      <a:pt x="441" y="592"/>
                    </a:lnTo>
                    <a:lnTo>
                      <a:pt x="411" y="597"/>
                    </a:lnTo>
                    <a:lnTo>
                      <a:pt x="382" y="596"/>
                    </a:lnTo>
                    <a:lnTo>
                      <a:pt x="352" y="587"/>
                    </a:lnTo>
                    <a:lnTo>
                      <a:pt x="319" y="569"/>
                    </a:lnTo>
                    <a:lnTo>
                      <a:pt x="286" y="541"/>
                    </a:lnTo>
                    <a:lnTo>
                      <a:pt x="251" y="503"/>
                    </a:lnTo>
                    <a:lnTo>
                      <a:pt x="214" y="452"/>
                    </a:lnTo>
                    <a:lnTo>
                      <a:pt x="177" y="389"/>
                    </a:lnTo>
                    <a:lnTo>
                      <a:pt x="140" y="313"/>
                    </a:lnTo>
                    <a:lnTo>
                      <a:pt x="101" y="224"/>
                    </a:lnTo>
                    <a:lnTo>
                      <a:pt x="60" y="121"/>
                    </a:lnTo>
                    <a:lnTo>
                      <a:pt x="21" y="0"/>
                    </a:lnTo>
                    <a:lnTo>
                      <a:pt x="0" y="7"/>
                    </a:lnTo>
                    <a:lnTo>
                      <a:pt x="41" y="127"/>
                    </a:lnTo>
                    <a:lnTo>
                      <a:pt x="81" y="232"/>
                    </a:lnTo>
                    <a:lnTo>
                      <a:pt x="120" y="322"/>
                    </a:lnTo>
                    <a:lnTo>
                      <a:pt x="158" y="400"/>
                    </a:lnTo>
                    <a:lnTo>
                      <a:pt x="197" y="463"/>
                    </a:lnTo>
                    <a:lnTo>
                      <a:pt x="234" y="516"/>
                    </a:lnTo>
                    <a:lnTo>
                      <a:pt x="271" y="556"/>
                    </a:lnTo>
                    <a:lnTo>
                      <a:pt x="306" y="586"/>
                    </a:lnTo>
                    <a:lnTo>
                      <a:pt x="343" y="607"/>
                    </a:lnTo>
                    <a:lnTo>
                      <a:pt x="378" y="618"/>
                    </a:lnTo>
                    <a:lnTo>
                      <a:pt x="414" y="619"/>
                    </a:lnTo>
                    <a:lnTo>
                      <a:pt x="447" y="611"/>
                    </a:lnTo>
                    <a:lnTo>
                      <a:pt x="479" y="598"/>
                    </a:lnTo>
                    <a:lnTo>
                      <a:pt x="509" y="578"/>
                    </a:lnTo>
                    <a:lnTo>
                      <a:pt x="538" y="552"/>
                    </a:lnTo>
                    <a:lnTo>
                      <a:pt x="565" y="520"/>
                    </a:lnTo>
                    <a:lnTo>
                      <a:pt x="590" y="487"/>
                    </a:lnTo>
                    <a:lnTo>
                      <a:pt x="615" y="449"/>
                    </a:lnTo>
                    <a:lnTo>
                      <a:pt x="638" y="410"/>
                    </a:lnTo>
                    <a:lnTo>
                      <a:pt x="660" y="366"/>
                    </a:lnTo>
                    <a:lnTo>
                      <a:pt x="679" y="324"/>
                    </a:lnTo>
                    <a:lnTo>
                      <a:pt x="697" y="282"/>
                    </a:lnTo>
                    <a:lnTo>
                      <a:pt x="714" y="240"/>
                    </a:lnTo>
                    <a:lnTo>
                      <a:pt x="729" y="199"/>
                    </a:lnTo>
                    <a:lnTo>
                      <a:pt x="743" y="160"/>
                    </a:lnTo>
                    <a:lnTo>
                      <a:pt x="755" y="124"/>
                    </a:lnTo>
                    <a:lnTo>
                      <a:pt x="766" y="91"/>
                    </a:lnTo>
                    <a:lnTo>
                      <a:pt x="774" y="63"/>
                    </a:lnTo>
                    <a:lnTo>
                      <a:pt x="781" y="39"/>
                    </a:lnTo>
                    <a:lnTo>
                      <a:pt x="785" y="22"/>
                    </a:lnTo>
                    <a:lnTo>
                      <a:pt x="788" y="11"/>
                    </a:lnTo>
                    <a:lnTo>
                      <a:pt x="790" y="6"/>
                    </a:lnTo>
                    <a:lnTo>
                      <a:pt x="768" y="2"/>
                    </a:lnTo>
                    <a:close/>
                  </a:path>
                </a:pathLst>
              </a:custGeom>
              <a:solidFill>
                <a:srgbClr val="0066FF"/>
              </a:solidFill>
              <a:ln w="9525">
                <a:noFill/>
                <a:round/>
                <a:headEnd/>
                <a:tailEnd/>
              </a:ln>
            </p:spPr>
            <p:txBody>
              <a:bodyPr/>
              <a:lstStyle/>
              <a:p>
                <a:endParaRPr lang="sl-SI"/>
              </a:p>
            </p:txBody>
          </p:sp>
          <p:sp>
            <p:nvSpPr>
              <p:cNvPr id="237624" name="Rectangle 56"/>
              <p:cNvSpPr>
                <a:spLocks noChangeArrowheads="1"/>
              </p:cNvSpPr>
              <p:nvPr/>
            </p:nvSpPr>
            <p:spPr bwMode="auto">
              <a:xfrm>
                <a:off x="1014" y="2572"/>
                <a:ext cx="124" cy="93"/>
              </a:xfrm>
              <a:prstGeom prst="rect">
                <a:avLst/>
              </a:prstGeom>
              <a:solidFill>
                <a:srgbClr val="FFFFFF"/>
              </a:solidFill>
              <a:ln w="9525">
                <a:noFill/>
                <a:miter lim="800000"/>
                <a:headEnd/>
                <a:tailEnd/>
              </a:ln>
            </p:spPr>
            <p:txBody>
              <a:bodyPr/>
              <a:lstStyle/>
              <a:p>
                <a:endParaRPr lang="sl-SI"/>
              </a:p>
            </p:txBody>
          </p:sp>
          <p:sp>
            <p:nvSpPr>
              <p:cNvPr id="237625" name="Rectangle 57"/>
              <p:cNvSpPr>
                <a:spLocks noChangeArrowheads="1"/>
              </p:cNvSpPr>
              <p:nvPr/>
            </p:nvSpPr>
            <p:spPr bwMode="auto">
              <a:xfrm>
                <a:off x="1587" y="3316"/>
                <a:ext cx="125" cy="92"/>
              </a:xfrm>
              <a:prstGeom prst="rect">
                <a:avLst/>
              </a:prstGeom>
              <a:solidFill>
                <a:srgbClr val="FFFFFF"/>
              </a:solidFill>
              <a:ln w="9525">
                <a:noFill/>
                <a:miter lim="800000"/>
                <a:headEnd/>
                <a:tailEnd/>
              </a:ln>
            </p:spPr>
            <p:txBody>
              <a:bodyPr/>
              <a:lstStyle/>
              <a:p>
                <a:endParaRPr lang="sl-SI"/>
              </a:p>
            </p:txBody>
          </p:sp>
          <p:sp>
            <p:nvSpPr>
              <p:cNvPr id="237626" name="Freeform 58"/>
              <p:cNvSpPr>
                <a:spLocks/>
              </p:cNvSpPr>
              <p:nvPr/>
            </p:nvSpPr>
            <p:spPr bwMode="auto">
              <a:xfrm>
                <a:off x="1012" y="2623"/>
                <a:ext cx="17" cy="96"/>
              </a:xfrm>
              <a:custGeom>
                <a:avLst/>
                <a:gdLst/>
                <a:ahLst/>
                <a:cxnLst>
                  <a:cxn ang="0">
                    <a:pos x="10" y="131"/>
                  </a:cxn>
                  <a:cxn ang="0">
                    <a:pos x="21" y="142"/>
                  </a:cxn>
                  <a:cxn ang="0">
                    <a:pos x="21" y="0"/>
                  </a:cxn>
                  <a:cxn ang="0">
                    <a:pos x="0" y="0"/>
                  </a:cxn>
                  <a:cxn ang="0">
                    <a:pos x="0" y="142"/>
                  </a:cxn>
                  <a:cxn ang="0">
                    <a:pos x="10" y="153"/>
                  </a:cxn>
                  <a:cxn ang="0">
                    <a:pos x="0" y="142"/>
                  </a:cxn>
                  <a:cxn ang="0">
                    <a:pos x="0" y="153"/>
                  </a:cxn>
                  <a:cxn ang="0">
                    <a:pos x="10" y="153"/>
                  </a:cxn>
                  <a:cxn ang="0">
                    <a:pos x="10" y="131"/>
                  </a:cxn>
                </a:cxnLst>
                <a:rect l="0" t="0" r="r" b="b"/>
                <a:pathLst>
                  <a:path w="21" h="153">
                    <a:moveTo>
                      <a:pt x="10" y="131"/>
                    </a:moveTo>
                    <a:lnTo>
                      <a:pt x="21" y="142"/>
                    </a:lnTo>
                    <a:lnTo>
                      <a:pt x="21" y="0"/>
                    </a:lnTo>
                    <a:lnTo>
                      <a:pt x="0" y="0"/>
                    </a:lnTo>
                    <a:lnTo>
                      <a:pt x="0" y="142"/>
                    </a:lnTo>
                    <a:lnTo>
                      <a:pt x="10" y="153"/>
                    </a:lnTo>
                    <a:lnTo>
                      <a:pt x="0" y="142"/>
                    </a:lnTo>
                    <a:lnTo>
                      <a:pt x="0" y="153"/>
                    </a:lnTo>
                    <a:lnTo>
                      <a:pt x="10" y="153"/>
                    </a:lnTo>
                    <a:lnTo>
                      <a:pt x="10" y="131"/>
                    </a:lnTo>
                    <a:close/>
                  </a:path>
                </a:pathLst>
              </a:custGeom>
              <a:solidFill>
                <a:srgbClr val="0066FF"/>
              </a:solidFill>
              <a:ln w="9525">
                <a:noFill/>
                <a:round/>
                <a:headEnd/>
                <a:tailEnd/>
              </a:ln>
            </p:spPr>
            <p:txBody>
              <a:bodyPr/>
              <a:lstStyle/>
              <a:p>
                <a:endParaRPr lang="sl-SI"/>
              </a:p>
            </p:txBody>
          </p:sp>
          <p:sp>
            <p:nvSpPr>
              <p:cNvPr id="237627" name="Freeform 59"/>
              <p:cNvSpPr>
                <a:spLocks/>
              </p:cNvSpPr>
              <p:nvPr/>
            </p:nvSpPr>
            <p:spPr bwMode="auto">
              <a:xfrm>
                <a:off x="1020" y="2706"/>
                <a:ext cx="121" cy="13"/>
              </a:xfrm>
              <a:custGeom>
                <a:avLst/>
                <a:gdLst/>
                <a:ahLst/>
                <a:cxnLst>
                  <a:cxn ang="0">
                    <a:pos x="140" y="11"/>
                  </a:cxn>
                  <a:cxn ang="0">
                    <a:pos x="151" y="0"/>
                  </a:cxn>
                  <a:cxn ang="0">
                    <a:pos x="0" y="0"/>
                  </a:cxn>
                  <a:cxn ang="0">
                    <a:pos x="0" y="22"/>
                  </a:cxn>
                  <a:cxn ang="0">
                    <a:pos x="151" y="22"/>
                  </a:cxn>
                  <a:cxn ang="0">
                    <a:pos x="162" y="11"/>
                  </a:cxn>
                  <a:cxn ang="0">
                    <a:pos x="151" y="22"/>
                  </a:cxn>
                  <a:cxn ang="0">
                    <a:pos x="162" y="22"/>
                  </a:cxn>
                  <a:cxn ang="0">
                    <a:pos x="162" y="11"/>
                  </a:cxn>
                  <a:cxn ang="0">
                    <a:pos x="140" y="11"/>
                  </a:cxn>
                </a:cxnLst>
                <a:rect l="0" t="0" r="r" b="b"/>
                <a:pathLst>
                  <a:path w="162" h="22">
                    <a:moveTo>
                      <a:pt x="140" y="11"/>
                    </a:moveTo>
                    <a:lnTo>
                      <a:pt x="151" y="0"/>
                    </a:lnTo>
                    <a:lnTo>
                      <a:pt x="0" y="0"/>
                    </a:lnTo>
                    <a:lnTo>
                      <a:pt x="0" y="22"/>
                    </a:lnTo>
                    <a:lnTo>
                      <a:pt x="151" y="22"/>
                    </a:lnTo>
                    <a:lnTo>
                      <a:pt x="162" y="11"/>
                    </a:lnTo>
                    <a:lnTo>
                      <a:pt x="151" y="22"/>
                    </a:lnTo>
                    <a:lnTo>
                      <a:pt x="162" y="22"/>
                    </a:lnTo>
                    <a:lnTo>
                      <a:pt x="162" y="11"/>
                    </a:lnTo>
                    <a:lnTo>
                      <a:pt x="140" y="11"/>
                    </a:lnTo>
                    <a:close/>
                  </a:path>
                </a:pathLst>
              </a:custGeom>
              <a:solidFill>
                <a:srgbClr val="0066FF"/>
              </a:solidFill>
              <a:ln w="9525">
                <a:noFill/>
                <a:round/>
                <a:headEnd/>
                <a:tailEnd/>
              </a:ln>
            </p:spPr>
            <p:txBody>
              <a:bodyPr/>
              <a:lstStyle/>
              <a:p>
                <a:endParaRPr lang="sl-SI"/>
              </a:p>
            </p:txBody>
          </p:sp>
          <p:sp>
            <p:nvSpPr>
              <p:cNvPr id="237628" name="Freeform 60"/>
              <p:cNvSpPr>
                <a:spLocks/>
              </p:cNvSpPr>
              <p:nvPr/>
            </p:nvSpPr>
            <p:spPr bwMode="auto">
              <a:xfrm>
                <a:off x="1125" y="2623"/>
                <a:ext cx="16" cy="89"/>
              </a:xfrm>
              <a:custGeom>
                <a:avLst/>
                <a:gdLst/>
                <a:ahLst/>
                <a:cxnLst>
                  <a:cxn ang="0">
                    <a:pos x="11" y="0"/>
                  </a:cxn>
                  <a:cxn ang="0">
                    <a:pos x="0" y="0"/>
                  </a:cxn>
                  <a:cxn ang="0">
                    <a:pos x="0" y="142"/>
                  </a:cxn>
                  <a:cxn ang="0">
                    <a:pos x="22" y="142"/>
                  </a:cxn>
                  <a:cxn ang="0">
                    <a:pos x="22" y="0"/>
                  </a:cxn>
                  <a:cxn ang="0">
                    <a:pos x="11" y="0"/>
                  </a:cxn>
                </a:cxnLst>
                <a:rect l="0" t="0" r="r" b="b"/>
                <a:pathLst>
                  <a:path w="22" h="142">
                    <a:moveTo>
                      <a:pt x="11" y="0"/>
                    </a:moveTo>
                    <a:lnTo>
                      <a:pt x="0" y="0"/>
                    </a:lnTo>
                    <a:lnTo>
                      <a:pt x="0" y="142"/>
                    </a:lnTo>
                    <a:lnTo>
                      <a:pt x="22" y="142"/>
                    </a:lnTo>
                    <a:lnTo>
                      <a:pt x="22" y="0"/>
                    </a:lnTo>
                    <a:lnTo>
                      <a:pt x="11" y="0"/>
                    </a:lnTo>
                    <a:close/>
                  </a:path>
                </a:pathLst>
              </a:custGeom>
              <a:solidFill>
                <a:srgbClr val="0066FF"/>
              </a:solidFill>
              <a:ln w="9525">
                <a:noFill/>
                <a:round/>
                <a:headEnd/>
                <a:tailEnd/>
              </a:ln>
            </p:spPr>
            <p:txBody>
              <a:bodyPr/>
              <a:lstStyle/>
              <a:p>
                <a:endParaRPr lang="sl-SI"/>
              </a:p>
            </p:txBody>
          </p:sp>
          <p:sp>
            <p:nvSpPr>
              <p:cNvPr id="237629" name="Freeform 61"/>
              <p:cNvSpPr>
                <a:spLocks/>
              </p:cNvSpPr>
              <p:nvPr/>
            </p:nvSpPr>
            <p:spPr bwMode="auto">
              <a:xfrm>
                <a:off x="1585" y="3261"/>
                <a:ext cx="15" cy="97"/>
              </a:xfrm>
              <a:custGeom>
                <a:avLst/>
                <a:gdLst/>
                <a:ahLst/>
                <a:cxnLst>
                  <a:cxn ang="0">
                    <a:pos x="11" y="0"/>
                  </a:cxn>
                  <a:cxn ang="0">
                    <a:pos x="0" y="11"/>
                  </a:cxn>
                  <a:cxn ang="0">
                    <a:pos x="0" y="153"/>
                  </a:cxn>
                  <a:cxn ang="0">
                    <a:pos x="22" y="153"/>
                  </a:cxn>
                  <a:cxn ang="0">
                    <a:pos x="22" y="11"/>
                  </a:cxn>
                  <a:cxn ang="0">
                    <a:pos x="11" y="22"/>
                  </a:cxn>
                  <a:cxn ang="0">
                    <a:pos x="11" y="0"/>
                  </a:cxn>
                  <a:cxn ang="0">
                    <a:pos x="0" y="0"/>
                  </a:cxn>
                  <a:cxn ang="0">
                    <a:pos x="0" y="11"/>
                  </a:cxn>
                  <a:cxn ang="0">
                    <a:pos x="11" y="0"/>
                  </a:cxn>
                </a:cxnLst>
                <a:rect l="0" t="0" r="r" b="b"/>
                <a:pathLst>
                  <a:path w="22" h="153">
                    <a:moveTo>
                      <a:pt x="11" y="0"/>
                    </a:moveTo>
                    <a:lnTo>
                      <a:pt x="0" y="11"/>
                    </a:lnTo>
                    <a:lnTo>
                      <a:pt x="0" y="153"/>
                    </a:lnTo>
                    <a:lnTo>
                      <a:pt x="22" y="153"/>
                    </a:lnTo>
                    <a:lnTo>
                      <a:pt x="22" y="11"/>
                    </a:lnTo>
                    <a:lnTo>
                      <a:pt x="11" y="22"/>
                    </a:lnTo>
                    <a:lnTo>
                      <a:pt x="11" y="0"/>
                    </a:lnTo>
                    <a:lnTo>
                      <a:pt x="0" y="0"/>
                    </a:lnTo>
                    <a:lnTo>
                      <a:pt x="0" y="11"/>
                    </a:lnTo>
                    <a:lnTo>
                      <a:pt x="11" y="0"/>
                    </a:lnTo>
                    <a:close/>
                  </a:path>
                </a:pathLst>
              </a:custGeom>
              <a:solidFill>
                <a:srgbClr val="0066FF"/>
              </a:solidFill>
              <a:ln w="9525">
                <a:noFill/>
                <a:round/>
                <a:headEnd/>
                <a:tailEnd/>
              </a:ln>
            </p:spPr>
            <p:txBody>
              <a:bodyPr/>
              <a:lstStyle/>
              <a:p>
                <a:endParaRPr lang="sl-SI"/>
              </a:p>
            </p:txBody>
          </p:sp>
          <p:sp>
            <p:nvSpPr>
              <p:cNvPr id="237630" name="Freeform 62"/>
              <p:cNvSpPr>
                <a:spLocks/>
              </p:cNvSpPr>
              <p:nvPr/>
            </p:nvSpPr>
            <p:spPr bwMode="auto">
              <a:xfrm>
                <a:off x="1593" y="3261"/>
                <a:ext cx="122" cy="14"/>
              </a:xfrm>
              <a:custGeom>
                <a:avLst/>
                <a:gdLst/>
                <a:ahLst/>
                <a:cxnLst>
                  <a:cxn ang="0">
                    <a:pos x="161" y="11"/>
                  </a:cxn>
                  <a:cxn ang="0">
                    <a:pos x="151" y="0"/>
                  </a:cxn>
                  <a:cxn ang="0">
                    <a:pos x="0" y="0"/>
                  </a:cxn>
                  <a:cxn ang="0">
                    <a:pos x="0" y="22"/>
                  </a:cxn>
                  <a:cxn ang="0">
                    <a:pos x="151" y="22"/>
                  </a:cxn>
                  <a:cxn ang="0">
                    <a:pos x="140" y="11"/>
                  </a:cxn>
                  <a:cxn ang="0">
                    <a:pos x="161" y="11"/>
                  </a:cxn>
                  <a:cxn ang="0">
                    <a:pos x="161" y="0"/>
                  </a:cxn>
                  <a:cxn ang="0">
                    <a:pos x="151" y="0"/>
                  </a:cxn>
                  <a:cxn ang="0">
                    <a:pos x="161" y="11"/>
                  </a:cxn>
                </a:cxnLst>
                <a:rect l="0" t="0" r="r" b="b"/>
                <a:pathLst>
                  <a:path w="161" h="22">
                    <a:moveTo>
                      <a:pt x="161" y="11"/>
                    </a:moveTo>
                    <a:lnTo>
                      <a:pt x="151" y="0"/>
                    </a:lnTo>
                    <a:lnTo>
                      <a:pt x="0" y="0"/>
                    </a:lnTo>
                    <a:lnTo>
                      <a:pt x="0" y="22"/>
                    </a:lnTo>
                    <a:lnTo>
                      <a:pt x="151" y="22"/>
                    </a:lnTo>
                    <a:lnTo>
                      <a:pt x="140" y="11"/>
                    </a:lnTo>
                    <a:lnTo>
                      <a:pt x="161" y="11"/>
                    </a:lnTo>
                    <a:lnTo>
                      <a:pt x="161" y="0"/>
                    </a:lnTo>
                    <a:lnTo>
                      <a:pt x="151" y="0"/>
                    </a:lnTo>
                    <a:lnTo>
                      <a:pt x="161" y="11"/>
                    </a:lnTo>
                    <a:close/>
                  </a:path>
                </a:pathLst>
              </a:custGeom>
              <a:solidFill>
                <a:srgbClr val="0066FF"/>
              </a:solidFill>
              <a:ln w="9525">
                <a:noFill/>
                <a:round/>
                <a:headEnd/>
                <a:tailEnd/>
              </a:ln>
            </p:spPr>
            <p:txBody>
              <a:bodyPr/>
              <a:lstStyle/>
              <a:p>
                <a:endParaRPr lang="sl-SI"/>
              </a:p>
            </p:txBody>
          </p:sp>
          <p:sp>
            <p:nvSpPr>
              <p:cNvPr id="237631" name="Freeform 63"/>
              <p:cNvSpPr>
                <a:spLocks/>
              </p:cNvSpPr>
              <p:nvPr/>
            </p:nvSpPr>
            <p:spPr bwMode="auto">
              <a:xfrm>
                <a:off x="1698" y="3268"/>
                <a:ext cx="17" cy="90"/>
              </a:xfrm>
              <a:custGeom>
                <a:avLst/>
                <a:gdLst/>
                <a:ahLst/>
                <a:cxnLst>
                  <a:cxn ang="0">
                    <a:pos x="11" y="142"/>
                  </a:cxn>
                  <a:cxn ang="0">
                    <a:pos x="21" y="142"/>
                  </a:cxn>
                  <a:cxn ang="0">
                    <a:pos x="21" y="0"/>
                  </a:cxn>
                  <a:cxn ang="0">
                    <a:pos x="0" y="0"/>
                  </a:cxn>
                  <a:cxn ang="0">
                    <a:pos x="0" y="142"/>
                  </a:cxn>
                  <a:cxn ang="0">
                    <a:pos x="11" y="142"/>
                  </a:cxn>
                </a:cxnLst>
                <a:rect l="0" t="0" r="r" b="b"/>
                <a:pathLst>
                  <a:path w="21" h="142">
                    <a:moveTo>
                      <a:pt x="11" y="142"/>
                    </a:moveTo>
                    <a:lnTo>
                      <a:pt x="21" y="142"/>
                    </a:lnTo>
                    <a:lnTo>
                      <a:pt x="21" y="0"/>
                    </a:lnTo>
                    <a:lnTo>
                      <a:pt x="0" y="0"/>
                    </a:lnTo>
                    <a:lnTo>
                      <a:pt x="0" y="142"/>
                    </a:lnTo>
                    <a:lnTo>
                      <a:pt x="11" y="142"/>
                    </a:lnTo>
                    <a:close/>
                  </a:path>
                </a:pathLst>
              </a:custGeom>
              <a:solidFill>
                <a:srgbClr val="0066FF"/>
              </a:solidFill>
              <a:ln w="9525">
                <a:noFill/>
                <a:round/>
                <a:headEnd/>
                <a:tailEnd/>
              </a:ln>
            </p:spPr>
            <p:txBody>
              <a:bodyPr/>
              <a:lstStyle/>
              <a:p>
                <a:endParaRPr lang="sl-SI"/>
              </a:p>
            </p:txBody>
          </p:sp>
          <p:sp>
            <p:nvSpPr>
              <p:cNvPr id="237632" name="Rectangle 64"/>
              <p:cNvSpPr>
                <a:spLocks noChangeArrowheads="1"/>
              </p:cNvSpPr>
              <p:nvPr/>
            </p:nvSpPr>
            <p:spPr bwMode="auto">
              <a:xfrm>
                <a:off x="680" y="2461"/>
                <a:ext cx="645" cy="163"/>
              </a:xfrm>
              <a:prstGeom prst="rect">
                <a:avLst/>
              </a:prstGeom>
              <a:noFill/>
              <a:ln w="12700">
                <a:noFill/>
                <a:miter lim="800000"/>
                <a:headEnd/>
                <a:tailEnd/>
              </a:ln>
              <a:effectLst/>
            </p:spPr>
            <p:txBody>
              <a:bodyPr wrap="none" lIns="77788" tIns="38100" rIns="77788" bIns="38100">
                <a:spAutoFit/>
              </a:bodyPr>
              <a:lstStyle/>
              <a:p>
                <a:pPr defTabSz="661988" eaLnBrk="0" hangingPunct="0"/>
                <a:r>
                  <a:rPr lang="en-US" sz="1200">
                    <a:solidFill>
                      <a:schemeClr val="tx1"/>
                    </a:solidFill>
                  </a:rPr>
                  <a:t>Load voltage</a:t>
                </a:r>
                <a:endParaRPr lang="en-US" sz="1000">
                  <a:solidFill>
                    <a:schemeClr val="tx1"/>
                  </a:solidFill>
                  <a:latin typeface="Helvetica" pitchFamily="34" charset="0"/>
                </a:endParaRPr>
              </a:p>
            </p:txBody>
          </p:sp>
        </p:grpSp>
        <p:sp>
          <p:nvSpPr>
            <p:cNvPr id="237633" name="AutoShape 65"/>
            <p:cNvSpPr>
              <a:spLocks noChangeArrowheads="1"/>
            </p:cNvSpPr>
            <p:nvPr/>
          </p:nvSpPr>
          <p:spPr bwMode="auto">
            <a:xfrm>
              <a:off x="1296" y="2256"/>
              <a:ext cx="144" cy="432"/>
            </a:xfrm>
            <a:prstGeom prst="downArrow">
              <a:avLst>
                <a:gd name="adj1" fmla="val 50000"/>
                <a:gd name="adj2" fmla="val 75000"/>
              </a:avLst>
            </a:prstGeom>
            <a:solidFill>
              <a:schemeClr val="accent2"/>
            </a:solidFill>
            <a:ln w="12700">
              <a:solidFill>
                <a:schemeClr val="tx1"/>
              </a:solidFill>
              <a:miter lim="800000"/>
              <a:headEnd/>
              <a:tailEnd/>
            </a:ln>
            <a:effectLst/>
          </p:spPr>
          <p:txBody>
            <a:bodyPr wrap="none" anchor="ctr"/>
            <a:lstStyle/>
            <a:p>
              <a:endParaRPr lang="sl-SI"/>
            </a:p>
          </p:txBody>
        </p:sp>
        <p:sp>
          <p:nvSpPr>
            <p:cNvPr id="237634" name="Text Box 66"/>
            <p:cNvSpPr txBox="1">
              <a:spLocks noChangeArrowheads="1"/>
            </p:cNvSpPr>
            <p:nvPr/>
          </p:nvSpPr>
          <p:spPr bwMode="auto">
            <a:xfrm>
              <a:off x="221" y="2500"/>
              <a:ext cx="795" cy="407"/>
            </a:xfrm>
            <a:prstGeom prst="rect">
              <a:avLst/>
            </a:prstGeom>
            <a:noFill/>
            <a:ln w="12700">
              <a:noFill/>
              <a:miter lim="800000"/>
              <a:headEnd/>
              <a:tailEnd/>
            </a:ln>
            <a:effectLst/>
          </p:spPr>
          <p:txBody>
            <a:bodyPr wrap="none">
              <a:spAutoFit/>
            </a:bodyPr>
            <a:lstStyle/>
            <a:p>
              <a:pPr eaLnBrk="0" hangingPunct="0"/>
              <a:r>
                <a:rPr lang="sl-SI" b="1" u="sng" dirty="0" smtClean="0"/>
                <a:t>Posledica</a:t>
              </a:r>
              <a:endParaRPr lang="de-DE" b="1" u="sng" dirty="0" smtClean="0">
                <a:latin typeface="StoneSans" pitchFamily="2" charset="0"/>
              </a:endParaRPr>
            </a:p>
            <a:p>
              <a:pPr eaLnBrk="0" hangingPunct="0"/>
              <a:endParaRPr lang="de-DE" sz="1800" b="1" u="sng" dirty="0">
                <a:solidFill>
                  <a:schemeClr val="tx1"/>
                </a:solidFill>
                <a:latin typeface="StoneSans" pitchFamily="2" charset="0"/>
              </a:endParaRPr>
            </a:p>
          </p:txBody>
        </p:sp>
      </p:grpSp>
      <p:grpSp>
        <p:nvGrpSpPr>
          <p:cNvPr id="7" name="Group 67"/>
          <p:cNvGrpSpPr>
            <a:grpSpLocks/>
          </p:cNvGrpSpPr>
          <p:nvPr/>
        </p:nvGrpSpPr>
        <p:grpSpPr bwMode="auto">
          <a:xfrm>
            <a:off x="5351463" y="1335088"/>
            <a:ext cx="3059112" cy="4311650"/>
            <a:chOff x="3166" y="902"/>
            <a:chExt cx="1927" cy="2716"/>
          </a:xfrm>
        </p:grpSpPr>
        <p:grpSp>
          <p:nvGrpSpPr>
            <p:cNvPr id="8" name="Group 68"/>
            <p:cNvGrpSpPr>
              <a:grpSpLocks/>
            </p:cNvGrpSpPr>
            <p:nvPr/>
          </p:nvGrpSpPr>
          <p:grpSpPr bwMode="auto">
            <a:xfrm>
              <a:off x="3801" y="902"/>
              <a:ext cx="1292" cy="1555"/>
              <a:chOff x="3653" y="816"/>
              <a:chExt cx="1292" cy="1555"/>
            </a:xfrm>
          </p:grpSpPr>
          <p:sp>
            <p:nvSpPr>
              <p:cNvPr id="237637" name="Freeform 69"/>
              <p:cNvSpPr>
                <a:spLocks/>
              </p:cNvSpPr>
              <p:nvPr/>
            </p:nvSpPr>
            <p:spPr bwMode="auto">
              <a:xfrm>
                <a:off x="3668" y="1922"/>
                <a:ext cx="1277" cy="11"/>
              </a:xfrm>
              <a:custGeom>
                <a:avLst/>
                <a:gdLst/>
                <a:ahLst/>
                <a:cxnLst>
                  <a:cxn ang="0">
                    <a:pos x="1627" y="9"/>
                  </a:cxn>
                  <a:cxn ang="0">
                    <a:pos x="1627" y="0"/>
                  </a:cxn>
                  <a:cxn ang="0">
                    <a:pos x="0" y="0"/>
                  </a:cxn>
                  <a:cxn ang="0">
                    <a:pos x="0" y="17"/>
                  </a:cxn>
                  <a:cxn ang="0">
                    <a:pos x="1627" y="17"/>
                  </a:cxn>
                  <a:cxn ang="0">
                    <a:pos x="1627" y="9"/>
                  </a:cxn>
                </a:cxnLst>
                <a:rect l="0" t="0" r="r" b="b"/>
                <a:pathLst>
                  <a:path w="1627" h="17">
                    <a:moveTo>
                      <a:pt x="1627" y="9"/>
                    </a:moveTo>
                    <a:lnTo>
                      <a:pt x="1627" y="0"/>
                    </a:lnTo>
                    <a:lnTo>
                      <a:pt x="0" y="0"/>
                    </a:lnTo>
                    <a:lnTo>
                      <a:pt x="0" y="17"/>
                    </a:lnTo>
                    <a:lnTo>
                      <a:pt x="1627" y="17"/>
                    </a:lnTo>
                    <a:lnTo>
                      <a:pt x="1627" y="9"/>
                    </a:lnTo>
                    <a:close/>
                  </a:path>
                </a:pathLst>
              </a:custGeom>
              <a:solidFill>
                <a:srgbClr val="000000"/>
              </a:solidFill>
              <a:ln w="9525">
                <a:noFill/>
                <a:round/>
                <a:headEnd/>
                <a:tailEnd/>
              </a:ln>
            </p:spPr>
            <p:txBody>
              <a:bodyPr/>
              <a:lstStyle/>
              <a:p>
                <a:endParaRPr lang="sl-SI"/>
              </a:p>
            </p:txBody>
          </p:sp>
          <p:sp>
            <p:nvSpPr>
              <p:cNvPr id="237638" name="Freeform 70"/>
              <p:cNvSpPr>
                <a:spLocks/>
              </p:cNvSpPr>
              <p:nvPr/>
            </p:nvSpPr>
            <p:spPr bwMode="auto">
              <a:xfrm>
                <a:off x="3739" y="1831"/>
                <a:ext cx="682" cy="5"/>
              </a:xfrm>
              <a:custGeom>
                <a:avLst/>
                <a:gdLst/>
                <a:ahLst/>
                <a:cxnLst>
                  <a:cxn ang="0">
                    <a:pos x="870" y="5"/>
                  </a:cxn>
                  <a:cxn ang="0">
                    <a:pos x="870" y="0"/>
                  </a:cxn>
                  <a:cxn ang="0">
                    <a:pos x="0" y="0"/>
                  </a:cxn>
                  <a:cxn ang="0">
                    <a:pos x="0" y="9"/>
                  </a:cxn>
                  <a:cxn ang="0">
                    <a:pos x="870" y="9"/>
                  </a:cxn>
                  <a:cxn ang="0">
                    <a:pos x="870" y="5"/>
                  </a:cxn>
                </a:cxnLst>
                <a:rect l="0" t="0" r="r" b="b"/>
                <a:pathLst>
                  <a:path w="870" h="9">
                    <a:moveTo>
                      <a:pt x="870" y="5"/>
                    </a:moveTo>
                    <a:lnTo>
                      <a:pt x="870" y="0"/>
                    </a:lnTo>
                    <a:lnTo>
                      <a:pt x="0" y="0"/>
                    </a:lnTo>
                    <a:lnTo>
                      <a:pt x="0" y="9"/>
                    </a:lnTo>
                    <a:lnTo>
                      <a:pt x="870" y="9"/>
                    </a:lnTo>
                    <a:lnTo>
                      <a:pt x="870" y="5"/>
                    </a:lnTo>
                    <a:close/>
                  </a:path>
                </a:pathLst>
              </a:custGeom>
              <a:solidFill>
                <a:srgbClr val="000000"/>
              </a:solidFill>
              <a:ln w="9525">
                <a:noFill/>
                <a:round/>
                <a:headEnd/>
                <a:tailEnd/>
              </a:ln>
            </p:spPr>
            <p:txBody>
              <a:bodyPr/>
              <a:lstStyle/>
              <a:p>
                <a:endParaRPr lang="sl-SI"/>
              </a:p>
            </p:txBody>
          </p:sp>
          <p:sp>
            <p:nvSpPr>
              <p:cNvPr id="237639" name="Freeform 71"/>
              <p:cNvSpPr>
                <a:spLocks/>
              </p:cNvSpPr>
              <p:nvPr/>
            </p:nvSpPr>
            <p:spPr bwMode="auto">
              <a:xfrm>
                <a:off x="3745" y="1316"/>
                <a:ext cx="935" cy="5"/>
              </a:xfrm>
              <a:custGeom>
                <a:avLst/>
                <a:gdLst/>
                <a:ahLst/>
                <a:cxnLst>
                  <a:cxn ang="0">
                    <a:pos x="1188" y="5"/>
                  </a:cxn>
                  <a:cxn ang="0">
                    <a:pos x="1188" y="0"/>
                  </a:cxn>
                  <a:cxn ang="0">
                    <a:pos x="0" y="0"/>
                  </a:cxn>
                  <a:cxn ang="0">
                    <a:pos x="0" y="9"/>
                  </a:cxn>
                  <a:cxn ang="0">
                    <a:pos x="1188" y="9"/>
                  </a:cxn>
                  <a:cxn ang="0">
                    <a:pos x="1188" y="5"/>
                  </a:cxn>
                </a:cxnLst>
                <a:rect l="0" t="0" r="r" b="b"/>
                <a:pathLst>
                  <a:path w="1188" h="9">
                    <a:moveTo>
                      <a:pt x="1188" y="5"/>
                    </a:moveTo>
                    <a:lnTo>
                      <a:pt x="1188" y="0"/>
                    </a:lnTo>
                    <a:lnTo>
                      <a:pt x="0" y="0"/>
                    </a:lnTo>
                    <a:lnTo>
                      <a:pt x="0" y="9"/>
                    </a:lnTo>
                    <a:lnTo>
                      <a:pt x="1188" y="9"/>
                    </a:lnTo>
                    <a:lnTo>
                      <a:pt x="1188" y="5"/>
                    </a:lnTo>
                    <a:close/>
                  </a:path>
                </a:pathLst>
              </a:custGeom>
              <a:solidFill>
                <a:srgbClr val="000000"/>
              </a:solidFill>
              <a:ln w="9525">
                <a:noFill/>
                <a:round/>
                <a:headEnd/>
                <a:tailEnd/>
              </a:ln>
            </p:spPr>
            <p:txBody>
              <a:bodyPr/>
              <a:lstStyle/>
              <a:p>
                <a:endParaRPr lang="sl-SI"/>
              </a:p>
            </p:txBody>
          </p:sp>
          <p:sp>
            <p:nvSpPr>
              <p:cNvPr id="237640" name="Freeform 72"/>
              <p:cNvSpPr>
                <a:spLocks/>
              </p:cNvSpPr>
              <p:nvPr/>
            </p:nvSpPr>
            <p:spPr bwMode="auto">
              <a:xfrm>
                <a:off x="3684" y="1869"/>
                <a:ext cx="112" cy="60"/>
              </a:xfrm>
              <a:custGeom>
                <a:avLst/>
                <a:gdLst/>
                <a:ahLst/>
                <a:cxnLst>
                  <a:cxn ang="0">
                    <a:pos x="136" y="0"/>
                  </a:cxn>
                  <a:cxn ang="0">
                    <a:pos x="141" y="1"/>
                  </a:cxn>
                  <a:cxn ang="0">
                    <a:pos x="136" y="0"/>
                  </a:cxn>
                  <a:cxn ang="0">
                    <a:pos x="130" y="0"/>
                  </a:cxn>
                  <a:cxn ang="0">
                    <a:pos x="120" y="1"/>
                  </a:cxn>
                  <a:cxn ang="0">
                    <a:pos x="106" y="7"/>
                  </a:cxn>
                  <a:cxn ang="0">
                    <a:pos x="88" y="16"/>
                  </a:cxn>
                  <a:cxn ang="0">
                    <a:pos x="64" y="32"/>
                  </a:cxn>
                  <a:cxn ang="0">
                    <a:pos x="36" y="53"/>
                  </a:cxn>
                  <a:cxn ang="0">
                    <a:pos x="0" y="84"/>
                  </a:cxn>
                  <a:cxn ang="0">
                    <a:pos x="15" y="99"/>
                  </a:cxn>
                  <a:cxn ang="0">
                    <a:pos x="49" y="71"/>
                  </a:cxn>
                  <a:cxn ang="0">
                    <a:pos x="77" y="49"/>
                  </a:cxn>
                  <a:cxn ang="0">
                    <a:pos x="98" y="36"/>
                  </a:cxn>
                  <a:cxn ang="0">
                    <a:pos x="115" y="26"/>
                  </a:cxn>
                  <a:cxn ang="0">
                    <a:pos x="127" y="23"/>
                  </a:cxn>
                  <a:cxn ang="0">
                    <a:pos x="132" y="22"/>
                  </a:cxn>
                  <a:cxn ang="0">
                    <a:pos x="136" y="22"/>
                  </a:cxn>
                  <a:cxn ang="0">
                    <a:pos x="134" y="21"/>
                  </a:cxn>
                  <a:cxn ang="0">
                    <a:pos x="138" y="22"/>
                  </a:cxn>
                  <a:cxn ang="0">
                    <a:pos x="136" y="0"/>
                  </a:cxn>
                </a:cxnLst>
                <a:rect l="0" t="0" r="r" b="b"/>
                <a:pathLst>
                  <a:path w="141" h="99">
                    <a:moveTo>
                      <a:pt x="136" y="0"/>
                    </a:moveTo>
                    <a:lnTo>
                      <a:pt x="141" y="1"/>
                    </a:lnTo>
                    <a:lnTo>
                      <a:pt x="136" y="0"/>
                    </a:lnTo>
                    <a:lnTo>
                      <a:pt x="130" y="0"/>
                    </a:lnTo>
                    <a:lnTo>
                      <a:pt x="120" y="1"/>
                    </a:lnTo>
                    <a:lnTo>
                      <a:pt x="106" y="7"/>
                    </a:lnTo>
                    <a:lnTo>
                      <a:pt x="88" y="16"/>
                    </a:lnTo>
                    <a:lnTo>
                      <a:pt x="64" y="32"/>
                    </a:lnTo>
                    <a:lnTo>
                      <a:pt x="36" y="53"/>
                    </a:lnTo>
                    <a:lnTo>
                      <a:pt x="0" y="84"/>
                    </a:lnTo>
                    <a:lnTo>
                      <a:pt x="15" y="99"/>
                    </a:lnTo>
                    <a:lnTo>
                      <a:pt x="49" y="71"/>
                    </a:lnTo>
                    <a:lnTo>
                      <a:pt x="77" y="49"/>
                    </a:lnTo>
                    <a:lnTo>
                      <a:pt x="98" y="36"/>
                    </a:lnTo>
                    <a:lnTo>
                      <a:pt x="115" y="26"/>
                    </a:lnTo>
                    <a:lnTo>
                      <a:pt x="127" y="23"/>
                    </a:lnTo>
                    <a:lnTo>
                      <a:pt x="132" y="22"/>
                    </a:lnTo>
                    <a:lnTo>
                      <a:pt x="136" y="22"/>
                    </a:lnTo>
                    <a:lnTo>
                      <a:pt x="134" y="21"/>
                    </a:lnTo>
                    <a:lnTo>
                      <a:pt x="138" y="22"/>
                    </a:lnTo>
                    <a:lnTo>
                      <a:pt x="136" y="0"/>
                    </a:lnTo>
                    <a:close/>
                  </a:path>
                </a:pathLst>
              </a:custGeom>
              <a:solidFill>
                <a:srgbClr val="FF0000"/>
              </a:solidFill>
              <a:ln w="9525">
                <a:noFill/>
                <a:round/>
                <a:headEnd/>
                <a:tailEnd/>
              </a:ln>
            </p:spPr>
            <p:txBody>
              <a:bodyPr/>
              <a:lstStyle/>
              <a:p>
                <a:endParaRPr lang="sl-SI"/>
              </a:p>
            </p:txBody>
          </p:sp>
          <p:sp>
            <p:nvSpPr>
              <p:cNvPr id="237641" name="Freeform 73"/>
              <p:cNvSpPr>
                <a:spLocks/>
              </p:cNvSpPr>
              <p:nvPr/>
            </p:nvSpPr>
            <p:spPr bwMode="auto">
              <a:xfrm>
                <a:off x="3792" y="1723"/>
                <a:ext cx="168" cy="159"/>
              </a:xfrm>
              <a:custGeom>
                <a:avLst/>
                <a:gdLst/>
                <a:ahLst/>
                <a:cxnLst>
                  <a:cxn ang="0">
                    <a:pos x="194" y="0"/>
                  </a:cxn>
                  <a:cxn ang="0">
                    <a:pos x="194" y="0"/>
                  </a:cxn>
                  <a:cxn ang="0">
                    <a:pos x="194" y="2"/>
                  </a:cxn>
                  <a:cxn ang="0">
                    <a:pos x="193" y="9"/>
                  </a:cxn>
                  <a:cxn ang="0">
                    <a:pos x="191" y="20"/>
                  </a:cxn>
                  <a:cxn ang="0">
                    <a:pos x="189" y="35"/>
                  </a:cxn>
                  <a:cxn ang="0">
                    <a:pos x="184" y="53"/>
                  </a:cxn>
                  <a:cxn ang="0">
                    <a:pos x="180" y="71"/>
                  </a:cxn>
                  <a:cxn ang="0">
                    <a:pos x="173" y="93"/>
                  </a:cxn>
                  <a:cxn ang="0">
                    <a:pos x="164" y="114"/>
                  </a:cxn>
                  <a:cxn ang="0">
                    <a:pos x="152" y="135"/>
                  </a:cxn>
                  <a:cxn ang="0">
                    <a:pos x="140" y="156"/>
                  </a:cxn>
                  <a:cxn ang="0">
                    <a:pos x="124" y="176"/>
                  </a:cxn>
                  <a:cxn ang="0">
                    <a:pos x="104" y="194"/>
                  </a:cxn>
                  <a:cxn ang="0">
                    <a:pos x="85" y="211"/>
                  </a:cxn>
                  <a:cxn ang="0">
                    <a:pos x="60" y="224"/>
                  </a:cxn>
                  <a:cxn ang="0">
                    <a:pos x="32" y="233"/>
                  </a:cxn>
                  <a:cxn ang="0">
                    <a:pos x="0" y="239"/>
                  </a:cxn>
                  <a:cxn ang="0">
                    <a:pos x="2" y="261"/>
                  </a:cxn>
                  <a:cxn ang="0">
                    <a:pos x="38" y="254"/>
                  </a:cxn>
                  <a:cxn ang="0">
                    <a:pos x="69" y="244"/>
                  </a:cxn>
                  <a:cxn ang="0">
                    <a:pos x="96" y="228"/>
                  </a:cxn>
                  <a:cxn ang="0">
                    <a:pos x="119" y="211"/>
                  </a:cxn>
                  <a:cxn ang="0">
                    <a:pos x="139" y="192"/>
                  </a:cxn>
                  <a:cxn ang="0">
                    <a:pos x="157" y="169"/>
                  </a:cxn>
                  <a:cxn ang="0">
                    <a:pos x="171" y="146"/>
                  </a:cxn>
                  <a:cxn ang="0">
                    <a:pos x="183" y="122"/>
                  </a:cxn>
                  <a:cxn ang="0">
                    <a:pos x="192" y="100"/>
                  </a:cxn>
                  <a:cxn ang="0">
                    <a:pos x="200" y="78"/>
                  </a:cxn>
                  <a:cxn ang="0">
                    <a:pos x="206" y="57"/>
                  </a:cxn>
                  <a:cxn ang="0">
                    <a:pos x="210" y="39"/>
                  </a:cxn>
                  <a:cxn ang="0">
                    <a:pos x="213" y="25"/>
                  </a:cxn>
                  <a:cxn ang="0">
                    <a:pos x="215" y="13"/>
                  </a:cxn>
                  <a:cxn ang="0">
                    <a:pos x="216" y="4"/>
                  </a:cxn>
                  <a:cxn ang="0">
                    <a:pos x="216" y="2"/>
                  </a:cxn>
                  <a:cxn ang="0">
                    <a:pos x="216" y="2"/>
                  </a:cxn>
                  <a:cxn ang="0">
                    <a:pos x="194" y="0"/>
                  </a:cxn>
                </a:cxnLst>
                <a:rect l="0" t="0" r="r" b="b"/>
                <a:pathLst>
                  <a:path w="216" h="261">
                    <a:moveTo>
                      <a:pt x="194" y="0"/>
                    </a:moveTo>
                    <a:lnTo>
                      <a:pt x="194" y="0"/>
                    </a:lnTo>
                    <a:lnTo>
                      <a:pt x="194" y="2"/>
                    </a:lnTo>
                    <a:lnTo>
                      <a:pt x="193" y="9"/>
                    </a:lnTo>
                    <a:lnTo>
                      <a:pt x="191" y="20"/>
                    </a:lnTo>
                    <a:lnTo>
                      <a:pt x="189" y="35"/>
                    </a:lnTo>
                    <a:lnTo>
                      <a:pt x="184" y="53"/>
                    </a:lnTo>
                    <a:lnTo>
                      <a:pt x="180" y="71"/>
                    </a:lnTo>
                    <a:lnTo>
                      <a:pt x="173" y="93"/>
                    </a:lnTo>
                    <a:lnTo>
                      <a:pt x="164" y="114"/>
                    </a:lnTo>
                    <a:lnTo>
                      <a:pt x="152" y="135"/>
                    </a:lnTo>
                    <a:lnTo>
                      <a:pt x="140" y="156"/>
                    </a:lnTo>
                    <a:lnTo>
                      <a:pt x="124" y="176"/>
                    </a:lnTo>
                    <a:lnTo>
                      <a:pt x="104" y="194"/>
                    </a:lnTo>
                    <a:lnTo>
                      <a:pt x="85" y="211"/>
                    </a:lnTo>
                    <a:lnTo>
                      <a:pt x="60" y="224"/>
                    </a:lnTo>
                    <a:lnTo>
                      <a:pt x="32" y="233"/>
                    </a:lnTo>
                    <a:lnTo>
                      <a:pt x="0" y="239"/>
                    </a:lnTo>
                    <a:lnTo>
                      <a:pt x="2" y="261"/>
                    </a:lnTo>
                    <a:lnTo>
                      <a:pt x="38" y="254"/>
                    </a:lnTo>
                    <a:lnTo>
                      <a:pt x="69" y="244"/>
                    </a:lnTo>
                    <a:lnTo>
                      <a:pt x="96" y="228"/>
                    </a:lnTo>
                    <a:lnTo>
                      <a:pt x="119" y="211"/>
                    </a:lnTo>
                    <a:lnTo>
                      <a:pt x="139" y="192"/>
                    </a:lnTo>
                    <a:lnTo>
                      <a:pt x="157" y="169"/>
                    </a:lnTo>
                    <a:lnTo>
                      <a:pt x="171" y="146"/>
                    </a:lnTo>
                    <a:lnTo>
                      <a:pt x="183" y="122"/>
                    </a:lnTo>
                    <a:lnTo>
                      <a:pt x="192" y="100"/>
                    </a:lnTo>
                    <a:lnTo>
                      <a:pt x="200" y="78"/>
                    </a:lnTo>
                    <a:lnTo>
                      <a:pt x="206" y="57"/>
                    </a:lnTo>
                    <a:lnTo>
                      <a:pt x="210" y="39"/>
                    </a:lnTo>
                    <a:lnTo>
                      <a:pt x="213" y="25"/>
                    </a:lnTo>
                    <a:lnTo>
                      <a:pt x="215" y="13"/>
                    </a:lnTo>
                    <a:lnTo>
                      <a:pt x="216" y="4"/>
                    </a:lnTo>
                    <a:lnTo>
                      <a:pt x="216" y="2"/>
                    </a:lnTo>
                    <a:lnTo>
                      <a:pt x="216" y="2"/>
                    </a:lnTo>
                    <a:lnTo>
                      <a:pt x="194" y="0"/>
                    </a:lnTo>
                    <a:close/>
                  </a:path>
                </a:pathLst>
              </a:custGeom>
              <a:solidFill>
                <a:srgbClr val="FF0000"/>
              </a:solidFill>
              <a:ln w="9525">
                <a:noFill/>
                <a:round/>
                <a:headEnd/>
                <a:tailEnd/>
              </a:ln>
            </p:spPr>
            <p:txBody>
              <a:bodyPr/>
              <a:lstStyle/>
              <a:p>
                <a:endParaRPr lang="sl-SI"/>
              </a:p>
            </p:txBody>
          </p:sp>
          <p:sp>
            <p:nvSpPr>
              <p:cNvPr id="237642" name="Freeform 74"/>
              <p:cNvSpPr>
                <a:spLocks/>
              </p:cNvSpPr>
              <p:nvPr/>
            </p:nvSpPr>
            <p:spPr bwMode="auto">
              <a:xfrm>
                <a:off x="3945" y="1305"/>
                <a:ext cx="114" cy="429"/>
              </a:xfrm>
              <a:custGeom>
                <a:avLst/>
                <a:gdLst/>
                <a:ahLst/>
                <a:cxnLst>
                  <a:cxn ang="0">
                    <a:pos x="146" y="706"/>
                  </a:cxn>
                  <a:cxn ang="0">
                    <a:pos x="146" y="689"/>
                  </a:cxn>
                  <a:cxn ang="0">
                    <a:pos x="144" y="642"/>
                  </a:cxn>
                  <a:cxn ang="0">
                    <a:pos x="142" y="573"/>
                  </a:cxn>
                  <a:cxn ang="0">
                    <a:pos x="139" y="486"/>
                  </a:cxn>
                  <a:cxn ang="0">
                    <a:pos x="135" y="392"/>
                  </a:cxn>
                  <a:cxn ang="0">
                    <a:pos x="129" y="293"/>
                  </a:cxn>
                  <a:cxn ang="0">
                    <a:pos x="123" y="200"/>
                  </a:cxn>
                  <a:cxn ang="0">
                    <a:pos x="116" y="119"/>
                  </a:cxn>
                  <a:cxn ang="0">
                    <a:pos x="107" y="54"/>
                  </a:cxn>
                  <a:cxn ang="0">
                    <a:pos x="98" y="13"/>
                  </a:cxn>
                  <a:cxn ang="0">
                    <a:pos x="70" y="3"/>
                  </a:cxn>
                  <a:cxn ang="0">
                    <a:pos x="55" y="40"/>
                  </a:cxn>
                  <a:cxn ang="0">
                    <a:pos x="44" y="119"/>
                  </a:cxn>
                  <a:cxn ang="0">
                    <a:pos x="29" y="248"/>
                  </a:cxn>
                  <a:cxn ang="0">
                    <a:pos x="15" y="436"/>
                  </a:cxn>
                  <a:cxn ang="0">
                    <a:pos x="0" y="691"/>
                  </a:cxn>
                  <a:cxn ang="0">
                    <a:pos x="29" y="558"/>
                  </a:cxn>
                  <a:cxn ang="0">
                    <a:pos x="45" y="337"/>
                  </a:cxn>
                  <a:cxn ang="0">
                    <a:pos x="59" y="179"/>
                  </a:cxn>
                  <a:cxn ang="0">
                    <a:pos x="71" y="76"/>
                  </a:cxn>
                  <a:cxn ang="0">
                    <a:pos x="81" y="25"/>
                  </a:cxn>
                  <a:cxn ang="0">
                    <a:pos x="77" y="19"/>
                  </a:cxn>
                  <a:cxn ang="0">
                    <a:pos x="81" y="36"/>
                  </a:cxn>
                  <a:cxn ang="0">
                    <a:pos x="90" y="87"/>
                  </a:cxn>
                  <a:cxn ang="0">
                    <a:pos x="98" y="160"/>
                  </a:cxn>
                  <a:cxn ang="0">
                    <a:pos x="104" y="248"/>
                  </a:cxn>
                  <a:cxn ang="0">
                    <a:pos x="111" y="344"/>
                  </a:cxn>
                  <a:cxn ang="0">
                    <a:pos x="115" y="440"/>
                  </a:cxn>
                  <a:cxn ang="0">
                    <a:pos x="119" y="531"/>
                  </a:cxn>
                  <a:cxn ang="0">
                    <a:pos x="122" y="610"/>
                  </a:cxn>
                  <a:cxn ang="0">
                    <a:pos x="124" y="669"/>
                  </a:cxn>
                  <a:cxn ang="0">
                    <a:pos x="125" y="702"/>
                  </a:cxn>
                  <a:cxn ang="0">
                    <a:pos x="125" y="708"/>
                  </a:cxn>
                </a:cxnLst>
                <a:rect l="0" t="0" r="r" b="b"/>
                <a:pathLst>
                  <a:path w="146" h="708">
                    <a:moveTo>
                      <a:pt x="146" y="704"/>
                    </a:moveTo>
                    <a:lnTo>
                      <a:pt x="146" y="706"/>
                    </a:lnTo>
                    <a:lnTo>
                      <a:pt x="146" y="702"/>
                    </a:lnTo>
                    <a:lnTo>
                      <a:pt x="146" y="689"/>
                    </a:lnTo>
                    <a:lnTo>
                      <a:pt x="145" y="669"/>
                    </a:lnTo>
                    <a:lnTo>
                      <a:pt x="144" y="642"/>
                    </a:lnTo>
                    <a:lnTo>
                      <a:pt x="143" y="610"/>
                    </a:lnTo>
                    <a:lnTo>
                      <a:pt x="142" y="573"/>
                    </a:lnTo>
                    <a:lnTo>
                      <a:pt x="141" y="531"/>
                    </a:lnTo>
                    <a:lnTo>
                      <a:pt x="139" y="486"/>
                    </a:lnTo>
                    <a:lnTo>
                      <a:pt x="137" y="440"/>
                    </a:lnTo>
                    <a:lnTo>
                      <a:pt x="135" y="392"/>
                    </a:lnTo>
                    <a:lnTo>
                      <a:pt x="132" y="342"/>
                    </a:lnTo>
                    <a:lnTo>
                      <a:pt x="129" y="293"/>
                    </a:lnTo>
                    <a:lnTo>
                      <a:pt x="126" y="246"/>
                    </a:lnTo>
                    <a:lnTo>
                      <a:pt x="123" y="200"/>
                    </a:lnTo>
                    <a:lnTo>
                      <a:pt x="119" y="158"/>
                    </a:lnTo>
                    <a:lnTo>
                      <a:pt x="116" y="119"/>
                    </a:lnTo>
                    <a:lnTo>
                      <a:pt x="112" y="84"/>
                    </a:lnTo>
                    <a:lnTo>
                      <a:pt x="107" y="54"/>
                    </a:lnTo>
                    <a:lnTo>
                      <a:pt x="103" y="31"/>
                    </a:lnTo>
                    <a:lnTo>
                      <a:pt x="98" y="13"/>
                    </a:lnTo>
                    <a:lnTo>
                      <a:pt x="88" y="0"/>
                    </a:lnTo>
                    <a:lnTo>
                      <a:pt x="70" y="3"/>
                    </a:lnTo>
                    <a:lnTo>
                      <a:pt x="62" y="18"/>
                    </a:lnTo>
                    <a:lnTo>
                      <a:pt x="55" y="40"/>
                    </a:lnTo>
                    <a:lnTo>
                      <a:pt x="49" y="74"/>
                    </a:lnTo>
                    <a:lnTo>
                      <a:pt x="44" y="119"/>
                    </a:lnTo>
                    <a:lnTo>
                      <a:pt x="37" y="177"/>
                    </a:lnTo>
                    <a:lnTo>
                      <a:pt x="29" y="248"/>
                    </a:lnTo>
                    <a:lnTo>
                      <a:pt x="23" y="335"/>
                    </a:lnTo>
                    <a:lnTo>
                      <a:pt x="15" y="436"/>
                    </a:lnTo>
                    <a:lnTo>
                      <a:pt x="8" y="556"/>
                    </a:lnTo>
                    <a:lnTo>
                      <a:pt x="0" y="691"/>
                    </a:lnTo>
                    <a:lnTo>
                      <a:pt x="22" y="693"/>
                    </a:lnTo>
                    <a:lnTo>
                      <a:pt x="29" y="558"/>
                    </a:lnTo>
                    <a:lnTo>
                      <a:pt x="37" y="439"/>
                    </a:lnTo>
                    <a:lnTo>
                      <a:pt x="45" y="337"/>
                    </a:lnTo>
                    <a:lnTo>
                      <a:pt x="51" y="250"/>
                    </a:lnTo>
                    <a:lnTo>
                      <a:pt x="59" y="179"/>
                    </a:lnTo>
                    <a:lnTo>
                      <a:pt x="65" y="121"/>
                    </a:lnTo>
                    <a:lnTo>
                      <a:pt x="71" y="76"/>
                    </a:lnTo>
                    <a:lnTo>
                      <a:pt x="77" y="44"/>
                    </a:lnTo>
                    <a:lnTo>
                      <a:pt x="81" y="25"/>
                    </a:lnTo>
                    <a:lnTo>
                      <a:pt x="85" y="18"/>
                    </a:lnTo>
                    <a:lnTo>
                      <a:pt x="77" y="19"/>
                    </a:lnTo>
                    <a:lnTo>
                      <a:pt x="78" y="22"/>
                    </a:lnTo>
                    <a:lnTo>
                      <a:pt x="81" y="36"/>
                    </a:lnTo>
                    <a:lnTo>
                      <a:pt x="86" y="58"/>
                    </a:lnTo>
                    <a:lnTo>
                      <a:pt x="90" y="87"/>
                    </a:lnTo>
                    <a:lnTo>
                      <a:pt x="94" y="121"/>
                    </a:lnTo>
                    <a:lnTo>
                      <a:pt x="98" y="160"/>
                    </a:lnTo>
                    <a:lnTo>
                      <a:pt x="101" y="203"/>
                    </a:lnTo>
                    <a:lnTo>
                      <a:pt x="104" y="248"/>
                    </a:lnTo>
                    <a:lnTo>
                      <a:pt x="107" y="296"/>
                    </a:lnTo>
                    <a:lnTo>
                      <a:pt x="111" y="344"/>
                    </a:lnTo>
                    <a:lnTo>
                      <a:pt x="113" y="392"/>
                    </a:lnTo>
                    <a:lnTo>
                      <a:pt x="115" y="440"/>
                    </a:lnTo>
                    <a:lnTo>
                      <a:pt x="117" y="486"/>
                    </a:lnTo>
                    <a:lnTo>
                      <a:pt x="119" y="531"/>
                    </a:lnTo>
                    <a:lnTo>
                      <a:pt x="120" y="573"/>
                    </a:lnTo>
                    <a:lnTo>
                      <a:pt x="122" y="610"/>
                    </a:lnTo>
                    <a:lnTo>
                      <a:pt x="123" y="642"/>
                    </a:lnTo>
                    <a:lnTo>
                      <a:pt x="124" y="669"/>
                    </a:lnTo>
                    <a:lnTo>
                      <a:pt x="125" y="689"/>
                    </a:lnTo>
                    <a:lnTo>
                      <a:pt x="125" y="702"/>
                    </a:lnTo>
                    <a:lnTo>
                      <a:pt x="125" y="706"/>
                    </a:lnTo>
                    <a:lnTo>
                      <a:pt x="125" y="708"/>
                    </a:lnTo>
                    <a:lnTo>
                      <a:pt x="146" y="704"/>
                    </a:lnTo>
                    <a:close/>
                  </a:path>
                </a:pathLst>
              </a:custGeom>
              <a:solidFill>
                <a:srgbClr val="FF0000"/>
              </a:solidFill>
              <a:ln w="9525">
                <a:noFill/>
                <a:round/>
                <a:headEnd/>
                <a:tailEnd/>
              </a:ln>
            </p:spPr>
            <p:txBody>
              <a:bodyPr/>
              <a:lstStyle/>
              <a:p>
                <a:endParaRPr lang="sl-SI"/>
              </a:p>
            </p:txBody>
          </p:sp>
          <p:sp>
            <p:nvSpPr>
              <p:cNvPr id="237643" name="Freeform 75"/>
              <p:cNvSpPr>
                <a:spLocks/>
              </p:cNvSpPr>
              <p:nvPr/>
            </p:nvSpPr>
            <p:spPr bwMode="auto">
              <a:xfrm>
                <a:off x="4042" y="1732"/>
                <a:ext cx="171" cy="154"/>
              </a:xfrm>
              <a:custGeom>
                <a:avLst/>
                <a:gdLst/>
                <a:ahLst/>
                <a:cxnLst>
                  <a:cxn ang="0">
                    <a:pos x="218" y="232"/>
                  </a:cxn>
                  <a:cxn ang="0">
                    <a:pos x="213" y="232"/>
                  </a:cxn>
                  <a:cxn ang="0">
                    <a:pos x="212" y="232"/>
                  </a:cxn>
                  <a:cxn ang="0">
                    <a:pos x="209" y="232"/>
                  </a:cxn>
                  <a:cxn ang="0">
                    <a:pos x="201" y="231"/>
                  </a:cxn>
                  <a:cxn ang="0">
                    <a:pos x="193" y="229"/>
                  </a:cxn>
                  <a:cxn ang="0">
                    <a:pos x="182" y="227"/>
                  </a:cxn>
                  <a:cxn ang="0">
                    <a:pos x="169" y="222"/>
                  </a:cxn>
                  <a:cxn ang="0">
                    <a:pos x="155" y="215"/>
                  </a:cxn>
                  <a:cxn ang="0">
                    <a:pos x="141" y="207"/>
                  </a:cxn>
                  <a:cxn ang="0">
                    <a:pos x="123" y="194"/>
                  </a:cxn>
                  <a:cxn ang="0">
                    <a:pos x="107" y="180"/>
                  </a:cxn>
                  <a:cxn ang="0">
                    <a:pos x="92" y="161"/>
                  </a:cxn>
                  <a:cxn ang="0">
                    <a:pos x="75" y="139"/>
                  </a:cxn>
                  <a:cxn ang="0">
                    <a:pos x="60" y="113"/>
                  </a:cxn>
                  <a:cxn ang="0">
                    <a:pos x="45" y="79"/>
                  </a:cxn>
                  <a:cxn ang="0">
                    <a:pos x="33" y="42"/>
                  </a:cxn>
                  <a:cxn ang="0">
                    <a:pos x="21" y="0"/>
                  </a:cxn>
                  <a:cxn ang="0">
                    <a:pos x="0" y="4"/>
                  </a:cxn>
                  <a:cxn ang="0">
                    <a:pos x="12" y="49"/>
                  </a:cxn>
                  <a:cxn ang="0">
                    <a:pos x="26" y="88"/>
                  </a:cxn>
                  <a:cxn ang="0">
                    <a:pos x="41" y="121"/>
                  </a:cxn>
                  <a:cxn ang="0">
                    <a:pos x="57" y="149"/>
                  </a:cxn>
                  <a:cxn ang="0">
                    <a:pos x="75" y="174"/>
                  </a:cxn>
                  <a:cxn ang="0">
                    <a:pos x="92" y="195"/>
                  </a:cxn>
                  <a:cxn ang="0">
                    <a:pos x="110" y="211"/>
                  </a:cxn>
                  <a:cxn ang="0">
                    <a:pos x="128" y="224"/>
                  </a:cxn>
                  <a:cxn ang="0">
                    <a:pos x="144" y="235"/>
                  </a:cxn>
                  <a:cxn ang="0">
                    <a:pos x="160" y="241"/>
                  </a:cxn>
                  <a:cxn ang="0">
                    <a:pos x="175" y="247"/>
                  </a:cxn>
                  <a:cxn ang="0">
                    <a:pos x="188" y="251"/>
                  </a:cxn>
                  <a:cxn ang="0">
                    <a:pos x="199" y="252"/>
                  </a:cxn>
                  <a:cxn ang="0">
                    <a:pos x="207" y="253"/>
                  </a:cxn>
                  <a:cxn ang="0">
                    <a:pos x="212" y="253"/>
                  </a:cxn>
                  <a:cxn ang="0">
                    <a:pos x="215" y="253"/>
                  </a:cxn>
                  <a:cxn ang="0">
                    <a:pos x="211" y="253"/>
                  </a:cxn>
                  <a:cxn ang="0">
                    <a:pos x="218" y="232"/>
                  </a:cxn>
                </a:cxnLst>
                <a:rect l="0" t="0" r="r" b="b"/>
                <a:pathLst>
                  <a:path w="218" h="253">
                    <a:moveTo>
                      <a:pt x="218" y="232"/>
                    </a:moveTo>
                    <a:lnTo>
                      <a:pt x="213" y="232"/>
                    </a:lnTo>
                    <a:lnTo>
                      <a:pt x="212" y="232"/>
                    </a:lnTo>
                    <a:lnTo>
                      <a:pt x="209" y="232"/>
                    </a:lnTo>
                    <a:lnTo>
                      <a:pt x="201" y="231"/>
                    </a:lnTo>
                    <a:lnTo>
                      <a:pt x="193" y="229"/>
                    </a:lnTo>
                    <a:lnTo>
                      <a:pt x="182" y="227"/>
                    </a:lnTo>
                    <a:lnTo>
                      <a:pt x="169" y="222"/>
                    </a:lnTo>
                    <a:lnTo>
                      <a:pt x="155" y="215"/>
                    </a:lnTo>
                    <a:lnTo>
                      <a:pt x="141" y="207"/>
                    </a:lnTo>
                    <a:lnTo>
                      <a:pt x="123" y="194"/>
                    </a:lnTo>
                    <a:lnTo>
                      <a:pt x="107" y="180"/>
                    </a:lnTo>
                    <a:lnTo>
                      <a:pt x="92" y="161"/>
                    </a:lnTo>
                    <a:lnTo>
                      <a:pt x="75" y="139"/>
                    </a:lnTo>
                    <a:lnTo>
                      <a:pt x="60" y="113"/>
                    </a:lnTo>
                    <a:lnTo>
                      <a:pt x="45" y="79"/>
                    </a:lnTo>
                    <a:lnTo>
                      <a:pt x="33" y="42"/>
                    </a:lnTo>
                    <a:lnTo>
                      <a:pt x="21" y="0"/>
                    </a:lnTo>
                    <a:lnTo>
                      <a:pt x="0" y="4"/>
                    </a:lnTo>
                    <a:lnTo>
                      <a:pt x="12" y="49"/>
                    </a:lnTo>
                    <a:lnTo>
                      <a:pt x="26" y="88"/>
                    </a:lnTo>
                    <a:lnTo>
                      <a:pt x="41" y="121"/>
                    </a:lnTo>
                    <a:lnTo>
                      <a:pt x="57" y="149"/>
                    </a:lnTo>
                    <a:lnTo>
                      <a:pt x="75" y="174"/>
                    </a:lnTo>
                    <a:lnTo>
                      <a:pt x="92" y="195"/>
                    </a:lnTo>
                    <a:lnTo>
                      <a:pt x="110" y="211"/>
                    </a:lnTo>
                    <a:lnTo>
                      <a:pt x="128" y="224"/>
                    </a:lnTo>
                    <a:lnTo>
                      <a:pt x="144" y="235"/>
                    </a:lnTo>
                    <a:lnTo>
                      <a:pt x="160" y="241"/>
                    </a:lnTo>
                    <a:lnTo>
                      <a:pt x="175" y="247"/>
                    </a:lnTo>
                    <a:lnTo>
                      <a:pt x="188" y="251"/>
                    </a:lnTo>
                    <a:lnTo>
                      <a:pt x="199" y="252"/>
                    </a:lnTo>
                    <a:lnTo>
                      <a:pt x="207" y="253"/>
                    </a:lnTo>
                    <a:lnTo>
                      <a:pt x="212" y="253"/>
                    </a:lnTo>
                    <a:lnTo>
                      <a:pt x="215" y="253"/>
                    </a:lnTo>
                    <a:lnTo>
                      <a:pt x="211" y="253"/>
                    </a:lnTo>
                    <a:lnTo>
                      <a:pt x="218" y="232"/>
                    </a:lnTo>
                    <a:close/>
                  </a:path>
                </a:pathLst>
              </a:custGeom>
              <a:solidFill>
                <a:srgbClr val="FF0000"/>
              </a:solidFill>
              <a:ln w="9525">
                <a:noFill/>
                <a:round/>
                <a:headEnd/>
                <a:tailEnd/>
              </a:ln>
            </p:spPr>
            <p:txBody>
              <a:bodyPr/>
              <a:lstStyle/>
              <a:p>
                <a:endParaRPr lang="sl-SI"/>
              </a:p>
            </p:txBody>
          </p:sp>
          <p:sp>
            <p:nvSpPr>
              <p:cNvPr id="237644" name="Freeform 76"/>
              <p:cNvSpPr>
                <a:spLocks/>
              </p:cNvSpPr>
              <p:nvPr/>
            </p:nvSpPr>
            <p:spPr bwMode="auto">
              <a:xfrm>
                <a:off x="4209" y="1873"/>
                <a:ext cx="100" cy="56"/>
              </a:xfrm>
              <a:custGeom>
                <a:avLst/>
                <a:gdLst/>
                <a:ahLst/>
                <a:cxnLst>
                  <a:cxn ang="0">
                    <a:pos x="127" y="79"/>
                  </a:cxn>
                  <a:cxn ang="0">
                    <a:pos x="129" y="84"/>
                  </a:cxn>
                  <a:cxn ang="0">
                    <a:pos x="129" y="80"/>
                  </a:cxn>
                  <a:cxn ang="0">
                    <a:pos x="126" y="73"/>
                  </a:cxn>
                  <a:cxn ang="0">
                    <a:pos x="120" y="64"/>
                  </a:cxn>
                  <a:cxn ang="0">
                    <a:pos x="111" y="52"/>
                  </a:cxn>
                  <a:cxn ang="0">
                    <a:pos x="95" y="39"/>
                  </a:cxn>
                  <a:cxn ang="0">
                    <a:pos x="74" y="26"/>
                  </a:cxn>
                  <a:cxn ang="0">
                    <a:pos x="44" y="13"/>
                  </a:cxn>
                  <a:cxn ang="0">
                    <a:pos x="7" y="0"/>
                  </a:cxn>
                  <a:cxn ang="0">
                    <a:pos x="0" y="21"/>
                  </a:cxn>
                  <a:cxn ang="0">
                    <a:pos x="36" y="32"/>
                  </a:cxn>
                  <a:cxn ang="0">
                    <a:pos x="63" y="45"/>
                  </a:cxn>
                  <a:cxn ang="0">
                    <a:pos x="82" y="56"/>
                  </a:cxn>
                  <a:cxn ang="0">
                    <a:pos x="95" y="67"/>
                  </a:cxn>
                  <a:cxn ang="0">
                    <a:pos x="103" y="77"/>
                  </a:cxn>
                  <a:cxn ang="0">
                    <a:pos x="106" y="82"/>
                  </a:cxn>
                  <a:cxn ang="0">
                    <a:pos x="107" y="86"/>
                  </a:cxn>
                  <a:cxn ang="0">
                    <a:pos x="107" y="86"/>
                  </a:cxn>
                  <a:cxn ang="0">
                    <a:pos x="109" y="92"/>
                  </a:cxn>
                  <a:cxn ang="0">
                    <a:pos x="127" y="79"/>
                  </a:cxn>
                </a:cxnLst>
                <a:rect l="0" t="0" r="r" b="b"/>
                <a:pathLst>
                  <a:path w="129" h="92">
                    <a:moveTo>
                      <a:pt x="127" y="79"/>
                    </a:moveTo>
                    <a:lnTo>
                      <a:pt x="129" y="84"/>
                    </a:lnTo>
                    <a:lnTo>
                      <a:pt x="129" y="80"/>
                    </a:lnTo>
                    <a:lnTo>
                      <a:pt x="126" y="73"/>
                    </a:lnTo>
                    <a:lnTo>
                      <a:pt x="120" y="64"/>
                    </a:lnTo>
                    <a:lnTo>
                      <a:pt x="111" y="52"/>
                    </a:lnTo>
                    <a:lnTo>
                      <a:pt x="95" y="39"/>
                    </a:lnTo>
                    <a:lnTo>
                      <a:pt x="74" y="26"/>
                    </a:lnTo>
                    <a:lnTo>
                      <a:pt x="44" y="13"/>
                    </a:lnTo>
                    <a:lnTo>
                      <a:pt x="7" y="0"/>
                    </a:lnTo>
                    <a:lnTo>
                      <a:pt x="0" y="21"/>
                    </a:lnTo>
                    <a:lnTo>
                      <a:pt x="36" y="32"/>
                    </a:lnTo>
                    <a:lnTo>
                      <a:pt x="63" y="45"/>
                    </a:lnTo>
                    <a:lnTo>
                      <a:pt x="82" y="56"/>
                    </a:lnTo>
                    <a:lnTo>
                      <a:pt x="95" y="67"/>
                    </a:lnTo>
                    <a:lnTo>
                      <a:pt x="103" y="77"/>
                    </a:lnTo>
                    <a:lnTo>
                      <a:pt x="106" y="82"/>
                    </a:lnTo>
                    <a:lnTo>
                      <a:pt x="107" y="86"/>
                    </a:lnTo>
                    <a:lnTo>
                      <a:pt x="107" y="86"/>
                    </a:lnTo>
                    <a:lnTo>
                      <a:pt x="109" y="92"/>
                    </a:lnTo>
                    <a:lnTo>
                      <a:pt x="127" y="79"/>
                    </a:lnTo>
                    <a:close/>
                  </a:path>
                </a:pathLst>
              </a:custGeom>
              <a:solidFill>
                <a:srgbClr val="FF0000"/>
              </a:solidFill>
              <a:ln w="9525">
                <a:noFill/>
                <a:round/>
                <a:headEnd/>
                <a:tailEnd/>
              </a:ln>
            </p:spPr>
            <p:txBody>
              <a:bodyPr/>
              <a:lstStyle/>
              <a:p>
                <a:endParaRPr lang="sl-SI"/>
              </a:p>
            </p:txBody>
          </p:sp>
          <p:sp>
            <p:nvSpPr>
              <p:cNvPr id="237645" name="Freeform 77"/>
              <p:cNvSpPr>
                <a:spLocks/>
              </p:cNvSpPr>
              <p:nvPr/>
            </p:nvSpPr>
            <p:spPr bwMode="auto">
              <a:xfrm>
                <a:off x="4293" y="1920"/>
                <a:ext cx="98" cy="62"/>
              </a:xfrm>
              <a:custGeom>
                <a:avLst/>
                <a:gdLst/>
                <a:ahLst/>
                <a:cxnLst>
                  <a:cxn ang="0">
                    <a:pos x="124" y="80"/>
                  </a:cxn>
                  <a:cxn ang="0">
                    <a:pos x="124" y="80"/>
                  </a:cxn>
                  <a:cxn ang="0">
                    <a:pos x="121" y="80"/>
                  </a:cxn>
                  <a:cxn ang="0">
                    <a:pos x="114" y="79"/>
                  </a:cxn>
                  <a:cxn ang="0">
                    <a:pos x="103" y="77"/>
                  </a:cxn>
                  <a:cxn ang="0">
                    <a:pos x="90" y="72"/>
                  </a:cxn>
                  <a:cxn ang="0">
                    <a:pos x="76" y="64"/>
                  </a:cxn>
                  <a:cxn ang="0">
                    <a:pos x="59" y="50"/>
                  </a:cxn>
                  <a:cxn ang="0">
                    <a:pos x="39" y="29"/>
                  </a:cxn>
                  <a:cxn ang="0">
                    <a:pos x="18" y="0"/>
                  </a:cxn>
                  <a:cxn ang="0">
                    <a:pos x="0" y="13"/>
                  </a:cxn>
                  <a:cxn ang="0">
                    <a:pos x="22" y="42"/>
                  </a:cxn>
                  <a:cxn ang="0">
                    <a:pos x="44" y="65"/>
                  </a:cxn>
                  <a:cxn ang="0">
                    <a:pos x="63" y="81"/>
                  </a:cxn>
                  <a:cxn ang="0">
                    <a:pos x="82" y="92"/>
                  </a:cxn>
                  <a:cxn ang="0">
                    <a:pos x="97" y="98"/>
                  </a:cxn>
                  <a:cxn ang="0">
                    <a:pos x="110" y="100"/>
                  </a:cxn>
                  <a:cxn ang="0">
                    <a:pos x="119" y="102"/>
                  </a:cxn>
                  <a:cxn ang="0">
                    <a:pos x="124" y="102"/>
                  </a:cxn>
                  <a:cxn ang="0">
                    <a:pos x="124" y="102"/>
                  </a:cxn>
                  <a:cxn ang="0">
                    <a:pos x="124" y="80"/>
                  </a:cxn>
                </a:cxnLst>
                <a:rect l="0" t="0" r="r" b="b"/>
                <a:pathLst>
                  <a:path w="124" h="102">
                    <a:moveTo>
                      <a:pt x="124" y="80"/>
                    </a:moveTo>
                    <a:lnTo>
                      <a:pt x="124" y="80"/>
                    </a:lnTo>
                    <a:lnTo>
                      <a:pt x="121" y="80"/>
                    </a:lnTo>
                    <a:lnTo>
                      <a:pt x="114" y="79"/>
                    </a:lnTo>
                    <a:lnTo>
                      <a:pt x="103" y="77"/>
                    </a:lnTo>
                    <a:lnTo>
                      <a:pt x="90" y="72"/>
                    </a:lnTo>
                    <a:lnTo>
                      <a:pt x="76" y="64"/>
                    </a:lnTo>
                    <a:lnTo>
                      <a:pt x="59" y="50"/>
                    </a:lnTo>
                    <a:lnTo>
                      <a:pt x="39" y="29"/>
                    </a:lnTo>
                    <a:lnTo>
                      <a:pt x="18" y="0"/>
                    </a:lnTo>
                    <a:lnTo>
                      <a:pt x="0" y="13"/>
                    </a:lnTo>
                    <a:lnTo>
                      <a:pt x="22" y="42"/>
                    </a:lnTo>
                    <a:lnTo>
                      <a:pt x="44" y="65"/>
                    </a:lnTo>
                    <a:lnTo>
                      <a:pt x="63" y="81"/>
                    </a:lnTo>
                    <a:lnTo>
                      <a:pt x="82" y="92"/>
                    </a:lnTo>
                    <a:lnTo>
                      <a:pt x="97" y="98"/>
                    </a:lnTo>
                    <a:lnTo>
                      <a:pt x="110" y="100"/>
                    </a:lnTo>
                    <a:lnTo>
                      <a:pt x="119" y="102"/>
                    </a:lnTo>
                    <a:lnTo>
                      <a:pt x="124" y="102"/>
                    </a:lnTo>
                    <a:lnTo>
                      <a:pt x="124" y="102"/>
                    </a:lnTo>
                    <a:lnTo>
                      <a:pt x="124" y="80"/>
                    </a:lnTo>
                    <a:close/>
                  </a:path>
                </a:pathLst>
              </a:custGeom>
              <a:solidFill>
                <a:srgbClr val="FF0000"/>
              </a:solidFill>
              <a:ln w="9525">
                <a:noFill/>
                <a:round/>
                <a:headEnd/>
                <a:tailEnd/>
              </a:ln>
            </p:spPr>
            <p:txBody>
              <a:bodyPr/>
              <a:lstStyle/>
              <a:p>
                <a:endParaRPr lang="sl-SI"/>
              </a:p>
            </p:txBody>
          </p:sp>
          <p:sp>
            <p:nvSpPr>
              <p:cNvPr id="237646" name="Freeform 78"/>
              <p:cNvSpPr>
                <a:spLocks/>
              </p:cNvSpPr>
              <p:nvPr/>
            </p:nvSpPr>
            <p:spPr bwMode="auto">
              <a:xfrm>
                <a:off x="4391" y="1969"/>
                <a:ext cx="188" cy="229"/>
              </a:xfrm>
              <a:custGeom>
                <a:avLst/>
                <a:gdLst/>
                <a:ahLst/>
                <a:cxnLst>
                  <a:cxn ang="0">
                    <a:pos x="239" y="375"/>
                  </a:cxn>
                  <a:cxn ang="0">
                    <a:pos x="239" y="376"/>
                  </a:cxn>
                  <a:cxn ang="0">
                    <a:pos x="239" y="370"/>
                  </a:cxn>
                  <a:cxn ang="0">
                    <a:pos x="238" y="359"/>
                  </a:cxn>
                  <a:cxn ang="0">
                    <a:pos x="237" y="342"/>
                  </a:cxn>
                  <a:cxn ang="0">
                    <a:pos x="235" y="318"/>
                  </a:cxn>
                  <a:cxn ang="0">
                    <a:pos x="232" y="291"/>
                  </a:cxn>
                  <a:cxn ang="0">
                    <a:pos x="226" y="260"/>
                  </a:cxn>
                  <a:cxn ang="0">
                    <a:pos x="219" y="227"/>
                  </a:cxn>
                  <a:cxn ang="0">
                    <a:pos x="208" y="193"/>
                  </a:cxn>
                  <a:cxn ang="0">
                    <a:pos x="195" y="158"/>
                  </a:cxn>
                  <a:cxn ang="0">
                    <a:pos x="180" y="124"/>
                  </a:cxn>
                  <a:cxn ang="0">
                    <a:pos x="160" y="93"/>
                  </a:cxn>
                  <a:cxn ang="0">
                    <a:pos x="138" y="64"/>
                  </a:cxn>
                  <a:cxn ang="0">
                    <a:pos x="110" y="39"/>
                  </a:cxn>
                  <a:cxn ang="0">
                    <a:pos x="78" y="19"/>
                  </a:cxn>
                  <a:cxn ang="0">
                    <a:pos x="41" y="5"/>
                  </a:cxn>
                  <a:cxn ang="0">
                    <a:pos x="0" y="0"/>
                  </a:cxn>
                  <a:cxn ang="0">
                    <a:pos x="0" y="22"/>
                  </a:cxn>
                  <a:cxn ang="0">
                    <a:pos x="37" y="27"/>
                  </a:cxn>
                  <a:cxn ang="0">
                    <a:pos x="69" y="39"/>
                  </a:cxn>
                  <a:cxn ang="0">
                    <a:pos x="97" y="56"/>
                  </a:cxn>
                  <a:cxn ang="0">
                    <a:pos x="122" y="79"/>
                  </a:cxn>
                  <a:cxn ang="0">
                    <a:pos x="143" y="106"/>
                  </a:cxn>
                  <a:cxn ang="0">
                    <a:pos x="160" y="135"/>
                  </a:cxn>
                  <a:cxn ang="0">
                    <a:pos x="175" y="167"/>
                  </a:cxn>
                  <a:cxn ang="0">
                    <a:pos x="188" y="199"/>
                  </a:cxn>
                  <a:cxn ang="0">
                    <a:pos x="197" y="234"/>
                  </a:cxn>
                  <a:cxn ang="0">
                    <a:pos x="205" y="264"/>
                  </a:cxn>
                  <a:cxn ang="0">
                    <a:pos x="210" y="293"/>
                  </a:cxn>
                  <a:cxn ang="0">
                    <a:pos x="213" y="320"/>
                  </a:cxn>
                  <a:cxn ang="0">
                    <a:pos x="216" y="344"/>
                  </a:cxn>
                  <a:cxn ang="0">
                    <a:pos x="217" y="362"/>
                  </a:cxn>
                  <a:cxn ang="0">
                    <a:pos x="218" y="372"/>
                  </a:cxn>
                  <a:cxn ang="0">
                    <a:pos x="218" y="376"/>
                  </a:cxn>
                  <a:cxn ang="0">
                    <a:pos x="218" y="377"/>
                  </a:cxn>
                  <a:cxn ang="0">
                    <a:pos x="239" y="375"/>
                  </a:cxn>
                </a:cxnLst>
                <a:rect l="0" t="0" r="r" b="b"/>
                <a:pathLst>
                  <a:path w="239" h="377">
                    <a:moveTo>
                      <a:pt x="239" y="375"/>
                    </a:moveTo>
                    <a:lnTo>
                      <a:pt x="239" y="376"/>
                    </a:lnTo>
                    <a:lnTo>
                      <a:pt x="239" y="370"/>
                    </a:lnTo>
                    <a:lnTo>
                      <a:pt x="238" y="359"/>
                    </a:lnTo>
                    <a:lnTo>
                      <a:pt x="237" y="342"/>
                    </a:lnTo>
                    <a:lnTo>
                      <a:pt x="235" y="318"/>
                    </a:lnTo>
                    <a:lnTo>
                      <a:pt x="232" y="291"/>
                    </a:lnTo>
                    <a:lnTo>
                      <a:pt x="226" y="260"/>
                    </a:lnTo>
                    <a:lnTo>
                      <a:pt x="219" y="227"/>
                    </a:lnTo>
                    <a:lnTo>
                      <a:pt x="208" y="193"/>
                    </a:lnTo>
                    <a:lnTo>
                      <a:pt x="195" y="158"/>
                    </a:lnTo>
                    <a:lnTo>
                      <a:pt x="180" y="124"/>
                    </a:lnTo>
                    <a:lnTo>
                      <a:pt x="160" y="93"/>
                    </a:lnTo>
                    <a:lnTo>
                      <a:pt x="138" y="64"/>
                    </a:lnTo>
                    <a:lnTo>
                      <a:pt x="110" y="39"/>
                    </a:lnTo>
                    <a:lnTo>
                      <a:pt x="78" y="19"/>
                    </a:lnTo>
                    <a:lnTo>
                      <a:pt x="41" y="5"/>
                    </a:lnTo>
                    <a:lnTo>
                      <a:pt x="0" y="0"/>
                    </a:lnTo>
                    <a:lnTo>
                      <a:pt x="0" y="22"/>
                    </a:lnTo>
                    <a:lnTo>
                      <a:pt x="37" y="27"/>
                    </a:lnTo>
                    <a:lnTo>
                      <a:pt x="69" y="39"/>
                    </a:lnTo>
                    <a:lnTo>
                      <a:pt x="97" y="56"/>
                    </a:lnTo>
                    <a:lnTo>
                      <a:pt x="122" y="79"/>
                    </a:lnTo>
                    <a:lnTo>
                      <a:pt x="143" y="106"/>
                    </a:lnTo>
                    <a:lnTo>
                      <a:pt x="160" y="135"/>
                    </a:lnTo>
                    <a:lnTo>
                      <a:pt x="175" y="167"/>
                    </a:lnTo>
                    <a:lnTo>
                      <a:pt x="188" y="199"/>
                    </a:lnTo>
                    <a:lnTo>
                      <a:pt x="197" y="234"/>
                    </a:lnTo>
                    <a:lnTo>
                      <a:pt x="205" y="264"/>
                    </a:lnTo>
                    <a:lnTo>
                      <a:pt x="210" y="293"/>
                    </a:lnTo>
                    <a:lnTo>
                      <a:pt x="213" y="320"/>
                    </a:lnTo>
                    <a:lnTo>
                      <a:pt x="216" y="344"/>
                    </a:lnTo>
                    <a:lnTo>
                      <a:pt x="217" y="362"/>
                    </a:lnTo>
                    <a:lnTo>
                      <a:pt x="218" y="372"/>
                    </a:lnTo>
                    <a:lnTo>
                      <a:pt x="218" y="376"/>
                    </a:lnTo>
                    <a:lnTo>
                      <a:pt x="218" y="377"/>
                    </a:lnTo>
                    <a:lnTo>
                      <a:pt x="239" y="375"/>
                    </a:lnTo>
                    <a:close/>
                  </a:path>
                </a:pathLst>
              </a:custGeom>
              <a:solidFill>
                <a:srgbClr val="FF0000"/>
              </a:solidFill>
              <a:ln w="9525">
                <a:noFill/>
                <a:round/>
                <a:headEnd/>
                <a:tailEnd/>
              </a:ln>
            </p:spPr>
            <p:txBody>
              <a:bodyPr/>
              <a:lstStyle/>
              <a:p>
                <a:endParaRPr lang="sl-SI"/>
              </a:p>
            </p:txBody>
          </p:sp>
          <p:sp>
            <p:nvSpPr>
              <p:cNvPr id="237647" name="Freeform 79"/>
              <p:cNvSpPr>
                <a:spLocks/>
              </p:cNvSpPr>
              <p:nvPr/>
            </p:nvSpPr>
            <p:spPr bwMode="auto">
              <a:xfrm>
                <a:off x="4562" y="2197"/>
                <a:ext cx="86" cy="174"/>
              </a:xfrm>
              <a:custGeom>
                <a:avLst/>
                <a:gdLst/>
                <a:ahLst/>
                <a:cxnLst>
                  <a:cxn ang="0">
                    <a:pos x="89" y="31"/>
                  </a:cxn>
                  <a:cxn ang="0">
                    <a:pos x="89" y="30"/>
                  </a:cxn>
                  <a:cxn ang="0">
                    <a:pos x="89" y="37"/>
                  </a:cxn>
                  <a:cxn ang="0">
                    <a:pos x="87" y="54"/>
                  </a:cxn>
                  <a:cxn ang="0">
                    <a:pos x="85" y="80"/>
                  </a:cxn>
                  <a:cxn ang="0">
                    <a:pos x="83" y="111"/>
                  </a:cxn>
                  <a:cxn ang="0">
                    <a:pos x="80" y="147"/>
                  </a:cxn>
                  <a:cxn ang="0">
                    <a:pos x="76" y="181"/>
                  </a:cxn>
                  <a:cxn ang="0">
                    <a:pos x="71" y="214"/>
                  </a:cxn>
                  <a:cxn ang="0">
                    <a:pos x="66" y="243"/>
                  </a:cxn>
                  <a:cxn ang="0">
                    <a:pos x="60" y="264"/>
                  </a:cxn>
                  <a:cxn ang="0">
                    <a:pos x="56" y="272"/>
                  </a:cxn>
                  <a:cxn ang="0">
                    <a:pos x="65" y="271"/>
                  </a:cxn>
                  <a:cxn ang="0">
                    <a:pos x="58" y="261"/>
                  </a:cxn>
                  <a:cxn ang="0">
                    <a:pos x="51" y="229"/>
                  </a:cxn>
                  <a:cxn ang="0">
                    <a:pos x="42" y="177"/>
                  </a:cxn>
                  <a:cxn ang="0">
                    <a:pos x="32" y="101"/>
                  </a:cxn>
                  <a:cxn ang="0">
                    <a:pos x="21" y="0"/>
                  </a:cxn>
                  <a:cxn ang="0">
                    <a:pos x="0" y="2"/>
                  </a:cxn>
                  <a:cxn ang="0">
                    <a:pos x="11" y="104"/>
                  </a:cxn>
                  <a:cxn ang="0">
                    <a:pos x="20" y="179"/>
                  </a:cxn>
                  <a:cxn ang="0">
                    <a:pos x="29" y="233"/>
                  </a:cxn>
                  <a:cxn ang="0">
                    <a:pos x="39" y="267"/>
                  </a:cxn>
                  <a:cxn ang="0">
                    <a:pos x="50" y="287"/>
                  </a:cxn>
                  <a:cxn ang="0">
                    <a:pos x="71" y="288"/>
                  </a:cxn>
                  <a:cxn ang="0">
                    <a:pos x="80" y="270"/>
                  </a:cxn>
                  <a:cxn ang="0">
                    <a:pos x="87" y="248"/>
                  </a:cxn>
                  <a:cxn ang="0">
                    <a:pos x="93" y="218"/>
                  </a:cxn>
                  <a:cxn ang="0">
                    <a:pos x="97" y="184"/>
                  </a:cxn>
                  <a:cxn ang="0">
                    <a:pos x="102" y="149"/>
                  </a:cxn>
                  <a:cxn ang="0">
                    <a:pos x="105" y="113"/>
                  </a:cxn>
                  <a:cxn ang="0">
                    <a:pos x="107" y="82"/>
                  </a:cxn>
                  <a:cxn ang="0">
                    <a:pos x="109" y="56"/>
                  </a:cxn>
                  <a:cxn ang="0">
                    <a:pos x="110" y="37"/>
                  </a:cxn>
                  <a:cxn ang="0">
                    <a:pos x="110" y="32"/>
                  </a:cxn>
                  <a:cxn ang="0">
                    <a:pos x="110" y="31"/>
                  </a:cxn>
                  <a:cxn ang="0">
                    <a:pos x="89" y="31"/>
                  </a:cxn>
                </a:cxnLst>
                <a:rect l="0" t="0" r="r" b="b"/>
                <a:pathLst>
                  <a:path w="110" h="288">
                    <a:moveTo>
                      <a:pt x="89" y="31"/>
                    </a:moveTo>
                    <a:lnTo>
                      <a:pt x="89" y="30"/>
                    </a:lnTo>
                    <a:lnTo>
                      <a:pt x="89" y="37"/>
                    </a:lnTo>
                    <a:lnTo>
                      <a:pt x="87" y="54"/>
                    </a:lnTo>
                    <a:lnTo>
                      <a:pt x="85" y="80"/>
                    </a:lnTo>
                    <a:lnTo>
                      <a:pt x="83" y="111"/>
                    </a:lnTo>
                    <a:lnTo>
                      <a:pt x="80" y="147"/>
                    </a:lnTo>
                    <a:lnTo>
                      <a:pt x="76" y="181"/>
                    </a:lnTo>
                    <a:lnTo>
                      <a:pt x="71" y="214"/>
                    </a:lnTo>
                    <a:lnTo>
                      <a:pt x="66" y="243"/>
                    </a:lnTo>
                    <a:lnTo>
                      <a:pt x="60" y="264"/>
                    </a:lnTo>
                    <a:lnTo>
                      <a:pt x="56" y="272"/>
                    </a:lnTo>
                    <a:lnTo>
                      <a:pt x="65" y="271"/>
                    </a:lnTo>
                    <a:lnTo>
                      <a:pt x="58" y="261"/>
                    </a:lnTo>
                    <a:lnTo>
                      <a:pt x="51" y="229"/>
                    </a:lnTo>
                    <a:lnTo>
                      <a:pt x="42" y="177"/>
                    </a:lnTo>
                    <a:lnTo>
                      <a:pt x="32" y="101"/>
                    </a:lnTo>
                    <a:lnTo>
                      <a:pt x="21" y="0"/>
                    </a:lnTo>
                    <a:lnTo>
                      <a:pt x="0" y="2"/>
                    </a:lnTo>
                    <a:lnTo>
                      <a:pt x="11" y="104"/>
                    </a:lnTo>
                    <a:lnTo>
                      <a:pt x="20" y="179"/>
                    </a:lnTo>
                    <a:lnTo>
                      <a:pt x="29" y="233"/>
                    </a:lnTo>
                    <a:lnTo>
                      <a:pt x="39" y="267"/>
                    </a:lnTo>
                    <a:lnTo>
                      <a:pt x="50" y="287"/>
                    </a:lnTo>
                    <a:lnTo>
                      <a:pt x="71" y="288"/>
                    </a:lnTo>
                    <a:lnTo>
                      <a:pt x="80" y="270"/>
                    </a:lnTo>
                    <a:lnTo>
                      <a:pt x="87" y="248"/>
                    </a:lnTo>
                    <a:lnTo>
                      <a:pt x="93" y="218"/>
                    </a:lnTo>
                    <a:lnTo>
                      <a:pt x="97" y="184"/>
                    </a:lnTo>
                    <a:lnTo>
                      <a:pt x="102" y="149"/>
                    </a:lnTo>
                    <a:lnTo>
                      <a:pt x="105" y="113"/>
                    </a:lnTo>
                    <a:lnTo>
                      <a:pt x="107" y="82"/>
                    </a:lnTo>
                    <a:lnTo>
                      <a:pt x="109" y="56"/>
                    </a:lnTo>
                    <a:lnTo>
                      <a:pt x="110" y="37"/>
                    </a:lnTo>
                    <a:lnTo>
                      <a:pt x="110" y="32"/>
                    </a:lnTo>
                    <a:lnTo>
                      <a:pt x="110" y="31"/>
                    </a:lnTo>
                    <a:lnTo>
                      <a:pt x="89" y="31"/>
                    </a:lnTo>
                    <a:close/>
                  </a:path>
                </a:pathLst>
              </a:custGeom>
              <a:solidFill>
                <a:srgbClr val="FF0000"/>
              </a:solidFill>
              <a:ln w="9525">
                <a:noFill/>
                <a:round/>
                <a:headEnd/>
                <a:tailEnd/>
              </a:ln>
            </p:spPr>
            <p:txBody>
              <a:bodyPr/>
              <a:lstStyle/>
              <a:p>
                <a:endParaRPr lang="sl-SI"/>
              </a:p>
            </p:txBody>
          </p:sp>
          <p:sp>
            <p:nvSpPr>
              <p:cNvPr id="237648" name="Freeform 80"/>
              <p:cNvSpPr>
                <a:spLocks/>
              </p:cNvSpPr>
              <p:nvPr/>
            </p:nvSpPr>
            <p:spPr bwMode="auto">
              <a:xfrm>
                <a:off x="4631" y="1969"/>
                <a:ext cx="192" cy="246"/>
              </a:xfrm>
              <a:custGeom>
                <a:avLst/>
                <a:gdLst/>
                <a:ahLst/>
                <a:cxnLst>
                  <a:cxn ang="0">
                    <a:pos x="237" y="0"/>
                  </a:cxn>
                  <a:cxn ang="0">
                    <a:pos x="241" y="0"/>
                  </a:cxn>
                  <a:cxn ang="0">
                    <a:pos x="238" y="0"/>
                  </a:cxn>
                  <a:cxn ang="0">
                    <a:pos x="229" y="0"/>
                  </a:cxn>
                  <a:cxn ang="0">
                    <a:pos x="218" y="1"/>
                  </a:cxn>
                  <a:cxn ang="0">
                    <a:pos x="203" y="3"/>
                  </a:cxn>
                  <a:cxn ang="0">
                    <a:pos x="185" y="10"/>
                  </a:cxn>
                  <a:cxn ang="0">
                    <a:pos x="164" y="17"/>
                  </a:cxn>
                  <a:cxn ang="0">
                    <a:pos x="143" y="29"/>
                  </a:cxn>
                  <a:cxn ang="0">
                    <a:pos x="121" y="44"/>
                  </a:cxn>
                  <a:cxn ang="0">
                    <a:pos x="98" y="65"/>
                  </a:cxn>
                  <a:cxn ang="0">
                    <a:pos x="76" y="92"/>
                  </a:cxn>
                  <a:cxn ang="0">
                    <a:pos x="56" y="125"/>
                  </a:cxn>
                  <a:cxn ang="0">
                    <a:pos x="39" y="164"/>
                  </a:cxn>
                  <a:cxn ang="0">
                    <a:pos x="22" y="213"/>
                  </a:cxn>
                  <a:cxn ang="0">
                    <a:pos x="11" y="267"/>
                  </a:cxn>
                  <a:cxn ang="0">
                    <a:pos x="3" y="332"/>
                  </a:cxn>
                  <a:cxn ang="0">
                    <a:pos x="0" y="406"/>
                  </a:cxn>
                  <a:cxn ang="0">
                    <a:pos x="21" y="406"/>
                  </a:cxn>
                  <a:cxn ang="0">
                    <a:pos x="24" y="334"/>
                  </a:cxn>
                  <a:cxn ang="0">
                    <a:pos x="33" y="272"/>
                  </a:cxn>
                  <a:cxn ang="0">
                    <a:pos x="44" y="218"/>
                  </a:cxn>
                  <a:cxn ang="0">
                    <a:pos x="58" y="173"/>
                  </a:cxn>
                  <a:cxn ang="0">
                    <a:pos x="75" y="136"/>
                  </a:cxn>
                  <a:cxn ang="0">
                    <a:pos x="94" y="105"/>
                  </a:cxn>
                  <a:cxn ang="0">
                    <a:pos x="113" y="80"/>
                  </a:cxn>
                  <a:cxn ang="0">
                    <a:pos x="134" y="62"/>
                  </a:cxn>
                  <a:cxn ang="0">
                    <a:pos x="153" y="46"/>
                  </a:cxn>
                  <a:cxn ang="0">
                    <a:pos x="173" y="37"/>
                  </a:cxn>
                  <a:cxn ang="0">
                    <a:pos x="191" y="29"/>
                  </a:cxn>
                  <a:cxn ang="0">
                    <a:pos x="208" y="25"/>
                  </a:cxn>
                  <a:cxn ang="0">
                    <a:pos x="221" y="23"/>
                  </a:cxn>
                  <a:cxn ang="0">
                    <a:pos x="231" y="22"/>
                  </a:cxn>
                  <a:cxn ang="0">
                    <a:pos x="238" y="22"/>
                  </a:cxn>
                  <a:cxn ang="0">
                    <a:pos x="239" y="22"/>
                  </a:cxn>
                  <a:cxn ang="0">
                    <a:pos x="243" y="22"/>
                  </a:cxn>
                  <a:cxn ang="0">
                    <a:pos x="237" y="0"/>
                  </a:cxn>
                </a:cxnLst>
                <a:rect l="0" t="0" r="r" b="b"/>
                <a:pathLst>
                  <a:path w="243" h="406">
                    <a:moveTo>
                      <a:pt x="237" y="0"/>
                    </a:moveTo>
                    <a:lnTo>
                      <a:pt x="241" y="0"/>
                    </a:lnTo>
                    <a:lnTo>
                      <a:pt x="238" y="0"/>
                    </a:lnTo>
                    <a:lnTo>
                      <a:pt x="229" y="0"/>
                    </a:lnTo>
                    <a:lnTo>
                      <a:pt x="218" y="1"/>
                    </a:lnTo>
                    <a:lnTo>
                      <a:pt x="203" y="3"/>
                    </a:lnTo>
                    <a:lnTo>
                      <a:pt x="185" y="10"/>
                    </a:lnTo>
                    <a:lnTo>
                      <a:pt x="164" y="17"/>
                    </a:lnTo>
                    <a:lnTo>
                      <a:pt x="143" y="29"/>
                    </a:lnTo>
                    <a:lnTo>
                      <a:pt x="121" y="44"/>
                    </a:lnTo>
                    <a:lnTo>
                      <a:pt x="98" y="65"/>
                    </a:lnTo>
                    <a:lnTo>
                      <a:pt x="76" y="92"/>
                    </a:lnTo>
                    <a:lnTo>
                      <a:pt x="56" y="125"/>
                    </a:lnTo>
                    <a:lnTo>
                      <a:pt x="39" y="164"/>
                    </a:lnTo>
                    <a:lnTo>
                      <a:pt x="22" y="213"/>
                    </a:lnTo>
                    <a:lnTo>
                      <a:pt x="11" y="267"/>
                    </a:lnTo>
                    <a:lnTo>
                      <a:pt x="3" y="332"/>
                    </a:lnTo>
                    <a:lnTo>
                      <a:pt x="0" y="406"/>
                    </a:lnTo>
                    <a:lnTo>
                      <a:pt x="21" y="406"/>
                    </a:lnTo>
                    <a:lnTo>
                      <a:pt x="24" y="334"/>
                    </a:lnTo>
                    <a:lnTo>
                      <a:pt x="33" y="272"/>
                    </a:lnTo>
                    <a:lnTo>
                      <a:pt x="44" y="218"/>
                    </a:lnTo>
                    <a:lnTo>
                      <a:pt x="58" y="173"/>
                    </a:lnTo>
                    <a:lnTo>
                      <a:pt x="75" y="136"/>
                    </a:lnTo>
                    <a:lnTo>
                      <a:pt x="94" y="105"/>
                    </a:lnTo>
                    <a:lnTo>
                      <a:pt x="113" y="80"/>
                    </a:lnTo>
                    <a:lnTo>
                      <a:pt x="134" y="62"/>
                    </a:lnTo>
                    <a:lnTo>
                      <a:pt x="153" y="46"/>
                    </a:lnTo>
                    <a:lnTo>
                      <a:pt x="173" y="37"/>
                    </a:lnTo>
                    <a:lnTo>
                      <a:pt x="191" y="29"/>
                    </a:lnTo>
                    <a:lnTo>
                      <a:pt x="208" y="25"/>
                    </a:lnTo>
                    <a:lnTo>
                      <a:pt x="221" y="23"/>
                    </a:lnTo>
                    <a:lnTo>
                      <a:pt x="231" y="22"/>
                    </a:lnTo>
                    <a:lnTo>
                      <a:pt x="238" y="22"/>
                    </a:lnTo>
                    <a:lnTo>
                      <a:pt x="239" y="22"/>
                    </a:lnTo>
                    <a:lnTo>
                      <a:pt x="243" y="22"/>
                    </a:lnTo>
                    <a:lnTo>
                      <a:pt x="237" y="0"/>
                    </a:lnTo>
                    <a:close/>
                  </a:path>
                </a:pathLst>
              </a:custGeom>
              <a:solidFill>
                <a:srgbClr val="FF0000"/>
              </a:solidFill>
              <a:ln w="9525">
                <a:noFill/>
                <a:round/>
                <a:headEnd/>
                <a:tailEnd/>
              </a:ln>
            </p:spPr>
            <p:txBody>
              <a:bodyPr/>
              <a:lstStyle/>
              <a:p>
                <a:endParaRPr lang="sl-SI"/>
              </a:p>
            </p:txBody>
          </p:sp>
          <p:sp>
            <p:nvSpPr>
              <p:cNvPr id="237649" name="Freeform 81"/>
              <p:cNvSpPr>
                <a:spLocks/>
              </p:cNvSpPr>
              <p:nvPr/>
            </p:nvSpPr>
            <p:spPr bwMode="auto">
              <a:xfrm>
                <a:off x="4818" y="1930"/>
                <a:ext cx="100" cy="52"/>
              </a:xfrm>
              <a:custGeom>
                <a:avLst/>
                <a:gdLst/>
                <a:ahLst/>
                <a:cxnLst>
                  <a:cxn ang="0">
                    <a:pos x="106" y="0"/>
                  </a:cxn>
                  <a:cxn ang="0">
                    <a:pos x="107" y="0"/>
                  </a:cxn>
                  <a:cxn ang="0">
                    <a:pos x="105" y="2"/>
                  </a:cxn>
                  <a:cxn ang="0">
                    <a:pos x="101" y="10"/>
                  </a:cxn>
                  <a:cxn ang="0">
                    <a:pos x="93" y="18"/>
                  </a:cxn>
                  <a:cxn ang="0">
                    <a:pos x="80" y="29"/>
                  </a:cxn>
                  <a:cxn ang="0">
                    <a:pos x="62" y="40"/>
                  </a:cxn>
                  <a:cxn ang="0">
                    <a:pos x="34" y="53"/>
                  </a:cxn>
                  <a:cxn ang="0">
                    <a:pos x="0" y="65"/>
                  </a:cxn>
                  <a:cxn ang="0">
                    <a:pos x="6" y="87"/>
                  </a:cxn>
                  <a:cxn ang="0">
                    <a:pos x="43" y="72"/>
                  </a:cxn>
                  <a:cxn ang="0">
                    <a:pos x="72" y="59"/>
                  </a:cxn>
                  <a:cxn ang="0">
                    <a:pos x="93" y="46"/>
                  </a:cxn>
                  <a:cxn ang="0">
                    <a:pos x="108" y="33"/>
                  </a:cxn>
                  <a:cxn ang="0">
                    <a:pos x="118" y="23"/>
                  </a:cxn>
                  <a:cxn ang="0">
                    <a:pos x="124" y="13"/>
                  </a:cxn>
                  <a:cxn ang="0">
                    <a:pos x="127" y="6"/>
                  </a:cxn>
                  <a:cxn ang="0">
                    <a:pos x="128" y="2"/>
                  </a:cxn>
                  <a:cxn ang="0">
                    <a:pos x="106" y="0"/>
                  </a:cxn>
                </a:cxnLst>
                <a:rect l="0" t="0" r="r" b="b"/>
                <a:pathLst>
                  <a:path w="128" h="87">
                    <a:moveTo>
                      <a:pt x="106" y="0"/>
                    </a:moveTo>
                    <a:lnTo>
                      <a:pt x="107" y="0"/>
                    </a:lnTo>
                    <a:lnTo>
                      <a:pt x="105" y="2"/>
                    </a:lnTo>
                    <a:lnTo>
                      <a:pt x="101" y="10"/>
                    </a:lnTo>
                    <a:lnTo>
                      <a:pt x="93" y="18"/>
                    </a:lnTo>
                    <a:lnTo>
                      <a:pt x="80" y="29"/>
                    </a:lnTo>
                    <a:lnTo>
                      <a:pt x="62" y="40"/>
                    </a:lnTo>
                    <a:lnTo>
                      <a:pt x="34" y="53"/>
                    </a:lnTo>
                    <a:lnTo>
                      <a:pt x="0" y="65"/>
                    </a:lnTo>
                    <a:lnTo>
                      <a:pt x="6" y="87"/>
                    </a:lnTo>
                    <a:lnTo>
                      <a:pt x="43" y="72"/>
                    </a:lnTo>
                    <a:lnTo>
                      <a:pt x="72" y="59"/>
                    </a:lnTo>
                    <a:lnTo>
                      <a:pt x="93" y="46"/>
                    </a:lnTo>
                    <a:lnTo>
                      <a:pt x="108" y="33"/>
                    </a:lnTo>
                    <a:lnTo>
                      <a:pt x="118" y="23"/>
                    </a:lnTo>
                    <a:lnTo>
                      <a:pt x="124" y="13"/>
                    </a:lnTo>
                    <a:lnTo>
                      <a:pt x="127" y="6"/>
                    </a:lnTo>
                    <a:lnTo>
                      <a:pt x="128" y="2"/>
                    </a:lnTo>
                    <a:lnTo>
                      <a:pt x="106" y="0"/>
                    </a:lnTo>
                    <a:close/>
                  </a:path>
                </a:pathLst>
              </a:custGeom>
              <a:solidFill>
                <a:srgbClr val="FF0000"/>
              </a:solidFill>
              <a:ln w="9525">
                <a:noFill/>
                <a:round/>
                <a:headEnd/>
                <a:tailEnd/>
              </a:ln>
            </p:spPr>
            <p:txBody>
              <a:bodyPr/>
              <a:lstStyle/>
              <a:p>
                <a:endParaRPr lang="sl-SI"/>
              </a:p>
            </p:txBody>
          </p:sp>
          <p:sp>
            <p:nvSpPr>
              <p:cNvPr id="237650" name="Rectangle 82"/>
              <p:cNvSpPr>
                <a:spLocks noChangeArrowheads="1"/>
              </p:cNvSpPr>
              <p:nvPr/>
            </p:nvSpPr>
            <p:spPr bwMode="auto">
              <a:xfrm>
                <a:off x="3653" y="816"/>
                <a:ext cx="1173" cy="339"/>
              </a:xfrm>
              <a:prstGeom prst="rect">
                <a:avLst/>
              </a:prstGeom>
              <a:noFill/>
              <a:ln w="12700">
                <a:noFill/>
                <a:miter lim="800000"/>
                <a:headEnd/>
                <a:tailEnd/>
              </a:ln>
              <a:effectLst/>
            </p:spPr>
            <p:txBody>
              <a:bodyPr wrap="none" lIns="77788" tIns="38100" rIns="77788" bIns="38100">
                <a:spAutoFit/>
              </a:bodyPr>
              <a:lstStyle/>
              <a:p>
                <a:pPr defTabSz="661988" eaLnBrk="0" hangingPunct="0"/>
                <a:r>
                  <a:rPr lang="sl-SI" sz="1800" b="1" u="sng" dirty="0" smtClean="0">
                    <a:solidFill>
                      <a:schemeClr val="tx1"/>
                    </a:solidFill>
                  </a:rPr>
                  <a:t>Dinamični </a:t>
                </a:r>
                <a:r>
                  <a:rPr lang="en-US" sz="1800" b="1" u="sng" dirty="0" smtClean="0">
                    <a:solidFill>
                      <a:schemeClr val="tx1"/>
                    </a:solidFill>
                  </a:rPr>
                  <a:t>UPS</a:t>
                </a:r>
                <a:endParaRPr lang="en-US" sz="1800" b="1" dirty="0">
                  <a:solidFill>
                    <a:schemeClr val="tx1"/>
                  </a:solidFill>
                </a:endParaRPr>
              </a:p>
              <a:p>
                <a:pPr defTabSz="661988" eaLnBrk="0" hangingPunct="0"/>
                <a:r>
                  <a:rPr lang="sl-SI" sz="1200" dirty="0" smtClean="0"/>
                  <a:t>Bremenski tok</a:t>
                </a:r>
                <a:endParaRPr lang="en-US" sz="1200" b="1" dirty="0">
                  <a:solidFill>
                    <a:schemeClr val="tx1"/>
                  </a:solidFill>
                </a:endParaRPr>
              </a:p>
            </p:txBody>
          </p:sp>
          <p:sp>
            <p:nvSpPr>
              <p:cNvPr id="237651" name="Rectangle 83"/>
              <p:cNvSpPr>
                <a:spLocks noChangeArrowheads="1"/>
              </p:cNvSpPr>
              <p:nvPr/>
            </p:nvSpPr>
            <p:spPr bwMode="auto">
              <a:xfrm>
                <a:off x="4139" y="1179"/>
                <a:ext cx="549" cy="144"/>
              </a:xfrm>
              <a:prstGeom prst="rect">
                <a:avLst/>
              </a:prstGeom>
              <a:noFill/>
              <a:ln w="12700">
                <a:noFill/>
                <a:miter lim="800000"/>
                <a:headEnd/>
                <a:tailEnd/>
              </a:ln>
              <a:effectLst/>
            </p:spPr>
            <p:txBody>
              <a:bodyPr wrap="none" lIns="77788" tIns="38100" rIns="77788" bIns="38100">
                <a:spAutoFit/>
              </a:bodyPr>
              <a:lstStyle/>
              <a:p>
                <a:pPr defTabSz="661988" eaLnBrk="0" hangingPunct="0"/>
                <a:r>
                  <a:rPr lang="en-US" sz="1000">
                    <a:solidFill>
                      <a:schemeClr val="tx1"/>
                    </a:solidFill>
                    <a:latin typeface="Helvetica" pitchFamily="34" charset="0"/>
                  </a:rPr>
                  <a:t>Peak current</a:t>
                </a:r>
              </a:p>
            </p:txBody>
          </p:sp>
          <p:sp>
            <p:nvSpPr>
              <p:cNvPr id="237652" name="Rectangle 84"/>
              <p:cNvSpPr>
                <a:spLocks noChangeArrowheads="1"/>
              </p:cNvSpPr>
              <p:nvPr/>
            </p:nvSpPr>
            <p:spPr bwMode="auto">
              <a:xfrm>
                <a:off x="4139" y="1681"/>
                <a:ext cx="590" cy="144"/>
              </a:xfrm>
              <a:prstGeom prst="rect">
                <a:avLst/>
              </a:prstGeom>
              <a:noFill/>
              <a:ln w="12700">
                <a:noFill/>
                <a:miter lim="800000"/>
                <a:headEnd/>
                <a:tailEnd/>
              </a:ln>
              <a:effectLst/>
            </p:spPr>
            <p:txBody>
              <a:bodyPr wrap="none" lIns="77788" tIns="38100" rIns="77788" bIns="38100">
                <a:spAutoFit/>
              </a:bodyPr>
              <a:lstStyle/>
              <a:p>
                <a:pPr defTabSz="661988" eaLnBrk="0" hangingPunct="0"/>
                <a:r>
                  <a:rPr lang="en-US" sz="1000">
                    <a:solidFill>
                      <a:schemeClr val="tx1"/>
                    </a:solidFill>
                    <a:latin typeface="Helvetica" pitchFamily="34" charset="0"/>
                  </a:rPr>
                  <a:t>R M S current</a:t>
                </a:r>
              </a:p>
            </p:txBody>
          </p:sp>
          <p:sp>
            <p:nvSpPr>
              <p:cNvPr id="237653" name="Rectangle 85"/>
              <p:cNvSpPr>
                <a:spLocks noChangeArrowheads="1"/>
              </p:cNvSpPr>
              <p:nvPr/>
            </p:nvSpPr>
            <p:spPr bwMode="auto">
              <a:xfrm>
                <a:off x="3653" y="1750"/>
                <a:ext cx="142" cy="144"/>
              </a:xfrm>
              <a:prstGeom prst="rect">
                <a:avLst/>
              </a:prstGeom>
              <a:noFill/>
              <a:ln w="12700">
                <a:noFill/>
                <a:miter lim="800000"/>
                <a:headEnd/>
                <a:tailEnd/>
              </a:ln>
              <a:effectLst/>
            </p:spPr>
            <p:txBody>
              <a:bodyPr wrap="none" lIns="77788" tIns="38100" rIns="77788" bIns="38100">
                <a:spAutoFit/>
              </a:bodyPr>
              <a:lstStyle/>
              <a:p>
                <a:pPr defTabSz="661988" eaLnBrk="0" hangingPunct="0"/>
                <a:r>
                  <a:rPr lang="en-US" sz="1000">
                    <a:solidFill>
                      <a:schemeClr val="tx1"/>
                    </a:solidFill>
                    <a:latin typeface="Helvetica" pitchFamily="34" charset="0"/>
                  </a:rPr>
                  <a:t>1</a:t>
                </a:r>
              </a:p>
            </p:txBody>
          </p:sp>
        </p:grpSp>
        <p:grpSp>
          <p:nvGrpSpPr>
            <p:cNvPr id="9" name="Group 86"/>
            <p:cNvGrpSpPr>
              <a:grpSpLocks/>
            </p:cNvGrpSpPr>
            <p:nvPr/>
          </p:nvGrpSpPr>
          <p:grpSpPr bwMode="auto">
            <a:xfrm>
              <a:off x="3696" y="2736"/>
              <a:ext cx="1283" cy="882"/>
              <a:chOff x="3648" y="2449"/>
              <a:chExt cx="1283" cy="882"/>
            </a:xfrm>
          </p:grpSpPr>
          <p:sp>
            <p:nvSpPr>
              <p:cNvPr id="237655" name="Freeform 87"/>
              <p:cNvSpPr>
                <a:spLocks/>
              </p:cNvSpPr>
              <p:nvPr/>
            </p:nvSpPr>
            <p:spPr bwMode="auto">
              <a:xfrm>
                <a:off x="3648" y="2957"/>
                <a:ext cx="1283" cy="10"/>
              </a:xfrm>
              <a:custGeom>
                <a:avLst/>
                <a:gdLst/>
                <a:ahLst/>
                <a:cxnLst>
                  <a:cxn ang="0">
                    <a:pos x="1635" y="8"/>
                  </a:cxn>
                  <a:cxn ang="0">
                    <a:pos x="1635" y="0"/>
                  </a:cxn>
                  <a:cxn ang="0">
                    <a:pos x="0" y="0"/>
                  </a:cxn>
                  <a:cxn ang="0">
                    <a:pos x="0" y="17"/>
                  </a:cxn>
                  <a:cxn ang="0">
                    <a:pos x="1635" y="17"/>
                  </a:cxn>
                  <a:cxn ang="0">
                    <a:pos x="1635" y="8"/>
                  </a:cxn>
                </a:cxnLst>
                <a:rect l="0" t="0" r="r" b="b"/>
                <a:pathLst>
                  <a:path w="1635" h="17">
                    <a:moveTo>
                      <a:pt x="1635" y="8"/>
                    </a:moveTo>
                    <a:lnTo>
                      <a:pt x="1635" y="0"/>
                    </a:lnTo>
                    <a:lnTo>
                      <a:pt x="0" y="0"/>
                    </a:lnTo>
                    <a:lnTo>
                      <a:pt x="0" y="17"/>
                    </a:lnTo>
                    <a:lnTo>
                      <a:pt x="1635" y="17"/>
                    </a:lnTo>
                    <a:lnTo>
                      <a:pt x="1635" y="8"/>
                    </a:lnTo>
                    <a:close/>
                  </a:path>
                </a:pathLst>
              </a:custGeom>
              <a:solidFill>
                <a:srgbClr val="000000"/>
              </a:solidFill>
              <a:ln w="9525">
                <a:noFill/>
                <a:round/>
                <a:headEnd/>
                <a:tailEnd/>
              </a:ln>
            </p:spPr>
            <p:txBody>
              <a:bodyPr/>
              <a:lstStyle/>
              <a:p>
                <a:endParaRPr lang="sl-SI"/>
              </a:p>
            </p:txBody>
          </p:sp>
          <p:sp>
            <p:nvSpPr>
              <p:cNvPr id="237656" name="Freeform 88"/>
              <p:cNvSpPr>
                <a:spLocks/>
              </p:cNvSpPr>
              <p:nvPr/>
            </p:nvSpPr>
            <p:spPr bwMode="auto">
              <a:xfrm>
                <a:off x="3673" y="2589"/>
                <a:ext cx="620" cy="374"/>
              </a:xfrm>
              <a:custGeom>
                <a:avLst/>
                <a:gdLst/>
                <a:ahLst/>
                <a:cxnLst>
                  <a:cxn ang="0">
                    <a:pos x="788" y="608"/>
                  </a:cxn>
                  <a:cxn ang="0">
                    <a:pos x="781" y="579"/>
                  </a:cxn>
                  <a:cxn ang="0">
                    <a:pos x="766" y="527"/>
                  </a:cxn>
                  <a:cxn ang="0">
                    <a:pos x="743" y="459"/>
                  </a:cxn>
                  <a:cxn ang="0">
                    <a:pos x="714" y="379"/>
                  </a:cxn>
                  <a:cxn ang="0">
                    <a:pos x="679" y="295"/>
                  </a:cxn>
                  <a:cxn ang="0">
                    <a:pos x="638" y="209"/>
                  </a:cxn>
                  <a:cxn ang="0">
                    <a:pos x="590" y="132"/>
                  </a:cxn>
                  <a:cxn ang="0">
                    <a:pos x="538" y="67"/>
                  </a:cxn>
                  <a:cxn ang="0">
                    <a:pos x="478" y="21"/>
                  </a:cxn>
                  <a:cxn ang="0">
                    <a:pos x="413" y="0"/>
                  </a:cxn>
                  <a:cxn ang="0">
                    <a:pos x="343" y="12"/>
                  </a:cxn>
                  <a:cxn ang="0">
                    <a:pos x="270" y="63"/>
                  </a:cxn>
                  <a:cxn ang="0">
                    <a:pos x="197" y="156"/>
                  </a:cxn>
                  <a:cxn ang="0">
                    <a:pos x="120" y="297"/>
                  </a:cxn>
                  <a:cxn ang="0">
                    <a:pos x="41" y="492"/>
                  </a:cxn>
                  <a:cxn ang="0">
                    <a:pos x="21" y="618"/>
                  </a:cxn>
                  <a:cxn ang="0">
                    <a:pos x="100" y="395"/>
                  </a:cxn>
                  <a:cxn ang="0">
                    <a:pos x="177" y="230"/>
                  </a:cxn>
                  <a:cxn ang="0">
                    <a:pos x="251" y="116"/>
                  </a:cxn>
                  <a:cxn ang="0">
                    <a:pos x="319" y="50"/>
                  </a:cxn>
                  <a:cxn ang="0">
                    <a:pos x="382" y="23"/>
                  </a:cxn>
                  <a:cxn ang="0">
                    <a:pos x="441" y="27"/>
                  </a:cxn>
                  <a:cxn ang="0">
                    <a:pos x="496" y="59"/>
                  </a:cxn>
                  <a:cxn ang="0">
                    <a:pos x="548" y="112"/>
                  </a:cxn>
                  <a:cxn ang="0">
                    <a:pos x="595" y="181"/>
                  </a:cxn>
                  <a:cxn ang="0">
                    <a:pos x="640" y="261"/>
                  </a:cxn>
                  <a:cxn ang="0">
                    <a:pos x="678" y="346"/>
                  </a:cxn>
                  <a:cxn ang="0">
                    <a:pos x="709" y="427"/>
                  </a:cxn>
                  <a:cxn ang="0">
                    <a:pos x="735" y="501"/>
                  </a:cxn>
                  <a:cxn ang="0">
                    <a:pos x="753" y="562"/>
                  </a:cxn>
                  <a:cxn ang="0">
                    <a:pos x="763" y="603"/>
                  </a:cxn>
                  <a:cxn ang="0">
                    <a:pos x="768" y="617"/>
                  </a:cxn>
                </a:cxnLst>
                <a:rect l="0" t="0" r="r" b="b"/>
                <a:pathLst>
                  <a:path w="789" h="618">
                    <a:moveTo>
                      <a:pt x="789" y="613"/>
                    </a:moveTo>
                    <a:lnTo>
                      <a:pt x="788" y="608"/>
                    </a:lnTo>
                    <a:lnTo>
                      <a:pt x="785" y="597"/>
                    </a:lnTo>
                    <a:lnTo>
                      <a:pt x="781" y="579"/>
                    </a:lnTo>
                    <a:lnTo>
                      <a:pt x="774" y="556"/>
                    </a:lnTo>
                    <a:lnTo>
                      <a:pt x="766" y="527"/>
                    </a:lnTo>
                    <a:lnTo>
                      <a:pt x="755" y="495"/>
                    </a:lnTo>
                    <a:lnTo>
                      <a:pt x="743" y="459"/>
                    </a:lnTo>
                    <a:lnTo>
                      <a:pt x="729" y="420"/>
                    </a:lnTo>
                    <a:lnTo>
                      <a:pt x="714" y="379"/>
                    </a:lnTo>
                    <a:lnTo>
                      <a:pt x="697" y="337"/>
                    </a:lnTo>
                    <a:lnTo>
                      <a:pt x="679" y="295"/>
                    </a:lnTo>
                    <a:lnTo>
                      <a:pt x="659" y="252"/>
                    </a:lnTo>
                    <a:lnTo>
                      <a:pt x="638" y="209"/>
                    </a:lnTo>
                    <a:lnTo>
                      <a:pt x="615" y="170"/>
                    </a:lnTo>
                    <a:lnTo>
                      <a:pt x="590" y="132"/>
                    </a:lnTo>
                    <a:lnTo>
                      <a:pt x="565" y="99"/>
                    </a:lnTo>
                    <a:lnTo>
                      <a:pt x="538" y="67"/>
                    </a:lnTo>
                    <a:lnTo>
                      <a:pt x="509" y="41"/>
                    </a:lnTo>
                    <a:lnTo>
                      <a:pt x="478" y="21"/>
                    </a:lnTo>
                    <a:lnTo>
                      <a:pt x="447" y="8"/>
                    </a:lnTo>
                    <a:lnTo>
                      <a:pt x="413" y="0"/>
                    </a:lnTo>
                    <a:lnTo>
                      <a:pt x="378" y="1"/>
                    </a:lnTo>
                    <a:lnTo>
                      <a:pt x="343" y="12"/>
                    </a:lnTo>
                    <a:lnTo>
                      <a:pt x="306" y="33"/>
                    </a:lnTo>
                    <a:lnTo>
                      <a:pt x="270" y="63"/>
                    </a:lnTo>
                    <a:lnTo>
                      <a:pt x="234" y="103"/>
                    </a:lnTo>
                    <a:lnTo>
                      <a:pt x="197" y="156"/>
                    </a:lnTo>
                    <a:lnTo>
                      <a:pt x="158" y="219"/>
                    </a:lnTo>
                    <a:lnTo>
                      <a:pt x="120" y="297"/>
                    </a:lnTo>
                    <a:lnTo>
                      <a:pt x="81" y="387"/>
                    </a:lnTo>
                    <a:lnTo>
                      <a:pt x="41" y="492"/>
                    </a:lnTo>
                    <a:lnTo>
                      <a:pt x="0" y="612"/>
                    </a:lnTo>
                    <a:lnTo>
                      <a:pt x="21" y="618"/>
                    </a:lnTo>
                    <a:lnTo>
                      <a:pt x="60" y="498"/>
                    </a:lnTo>
                    <a:lnTo>
                      <a:pt x="100" y="395"/>
                    </a:lnTo>
                    <a:lnTo>
                      <a:pt x="139" y="305"/>
                    </a:lnTo>
                    <a:lnTo>
                      <a:pt x="177" y="230"/>
                    </a:lnTo>
                    <a:lnTo>
                      <a:pt x="214" y="167"/>
                    </a:lnTo>
                    <a:lnTo>
                      <a:pt x="251" y="116"/>
                    </a:lnTo>
                    <a:lnTo>
                      <a:pt x="286" y="78"/>
                    </a:lnTo>
                    <a:lnTo>
                      <a:pt x="319" y="50"/>
                    </a:lnTo>
                    <a:lnTo>
                      <a:pt x="352" y="31"/>
                    </a:lnTo>
                    <a:lnTo>
                      <a:pt x="382" y="23"/>
                    </a:lnTo>
                    <a:lnTo>
                      <a:pt x="411" y="22"/>
                    </a:lnTo>
                    <a:lnTo>
                      <a:pt x="441" y="27"/>
                    </a:lnTo>
                    <a:lnTo>
                      <a:pt x="468" y="40"/>
                    </a:lnTo>
                    <a:lnTo>
                      <a:pt x="496" y="59"/>
                    </a:lnTo>
                    <a:lnTo>
                      <a:pt x="523" y="82"/>
                    </a:lnTo>
                    <a:lnTo>
                      <a:pt x="548" y="112"/>
                    </a:lnTo>
                    <a:lnTo>
                      <a:pt x="573" y="145"/>
                    </a:lnTo>
                    <a:lnTo>
                      <a:pt x="595" y="181"/>
                    </a:lnTo>
                    <a:lnTo>
                      <a:pt x="618" y="220"/>
                    </a:lnTo>
                    <a:lnTo>
                      <a:pt x="640" y="261"/>
                    </a:lnTo>
                    <a:lnTo>
                      <a:pt x="659" y="303"/>
                    </a:lnTo>
                    <a:lnTo>
                      <a:pt x="678" y="346"/>
                    </a:lnTo>
                    <a:lnTo>
                      <a:pt x="694" y="388"/>
                    </a:lnTo>
                    <a:lnTo>
                      <a:pt x="709" y="427"/>
                    </a:lnTo>
                    <a:lnTo>
                      <a:pt x="723" y="466"/>
                    </a:lnTo>
                    <a:lnTo>
                      <a:pt x="735" y="501"/>
                    </a:lnTo>
                    <a:lnTo>
                      <a:pt x="744" y="534"/>
                    </a:lnTo>
                    <a:lnTo>
                      <a:pt x="753" y="562"/>
                    </a:lnTo>
                    <a:lnTo>
                      <a:pt x="759" y="586"/>
                    </a:lnTo>
                    <a:lnTo>
                      <a:pt x="763" y="603"/>
                    </a:lnTo>
                    <a:lnTo>
                      <a:pt x="767" y="614"/>
                    </a:lnTo>
                    <a:lnTo>
                      <a:pt x="768" y="617"/>
                    </a:lnTo>
                    <a:lnTo>
                      <a:pt x="789" y="613"/>
                    </a:lnTo>
                    <a:close/>
                  </a:path>
                </a:pathLst>
              </a:custGeom>
              <a:solidFill>
                <a:srgbClr val="0066FF"/>
              </a:solidFill>
              <a:ln w="9525">
                <a:noFill/>
                <a:round/>
                <a:headEnd/>
                <a:tailEnd/>
              </a:ln>
            </p:spPr>
            <p:txBody>
              <a:bodyPr/>
              <a:lstStyle/>
              <a:p>
                <a:endParaRPr lang="sl-SI"/>
              </a:p>
            </p:txBody>
          </p:sp>
          <p:sp>
            <p:nvSpPr>
              <p:cNvPr id="237657" name="Freeform 89"/>
              <p:cNvSpPr>
                <a:spLocks/>
              </p:cNvSpPr>
              <p:nvPr/>
            </p:nvSpPr>
            <p:spPr bwMode="auto">
              <a:xfrm>
                <a:off x="4279" y="2956"/>
                <a:ext cx="620" cy="375"/>
              </a:xfrm>
              <a:custGeom>
                <a:avLst/>
                <a:gdLst/>
                <a:ahLst/>
                <a:cxnLst>
                  <a:cxn ang="0">
                    <a:pos x="767" y="4"/>
                  </a:cxn>
                  <a:cxn ang="0">
                    <a:pos x="759" y="32"/>
                  </a:cxn>
                  <a:cxn ang="0">
                    <a:pos x="744" y="84"/>
                  </a:cxn>
                  <a:cxn ang="0">
                    <a:pos x="724" y="152"/>
                  </a:cxn>
                  <a:cxn ang="0">
                    <a:pos x="694" y="230"/>
                  </a:cxn>
                  <a:cxn ang="0">
                    <a:pos x="660" y="315"/>
                  </a:cxn>
                  <a:cxn ang="0">
                    <a:pos x="619" y="398"/>
                  </a:cxn>
                  <a:cxn ang="0">
                    <a:pos x="573" y="473"/>
                  </a:cxn>
                  <a:cxn ang="0">
                    <a:pos x="523" y="536"/>
                  </a:cxn>
                  <a:cxn ang="0">
                    <a:pos x="468" y="578"/>
                  </a:cxn>
                  <a:cxn ang="0">
                    <a:pos x="412" y="596"/>
                  </a:cxn>
                  <a:cxn ang="0">
                    <a:pos x="352" y="586"/>
                  </a:cxn>
                  <a:cxn ang="0">
                    <a:pos x="286" y="540"/>
                  </a:cxn>
                  <a:cxn ang="0">
                    <a:pos x="215" y="451"/>
                  </a:cxn>
                  <a:cxn ang="0">
                    <a:pos x="140" y="312"/>
                  </a:cxn>
                  <a:cxn ang="0">
                    <a:pos x="61" y="120"/>
                  </a:cxn>
                  <a:cxn ang="0">
                    <a:pos x="0" y="6"/>
                  </a:cxn>
                  <a:cxn ang="0">
                    <a:pos x="81" y="231"/>
                  </a:cxn>
                  <a:cxn ang="0">
                    <a:pos x="158" y="399"/>
                  </a:cxn>
                  <a:cxn ang="0">
                    <a:pos x="234" y="515"/>
                  </a:cxn>
                  <a:cxn ang="0">
                    <a:pos x="307" y="585"/>
                  </a:cxn>
                  <a:cxn ang="0">
                    <a:pos x="378" y="617"/>
                  </a:cxn>
                  <a:cxn ang="0">
                    <a:pos x="447" y="610"/>
                  </a:cxn>
                  <a:cxn ang="0">
                    <a:pos x="509" y="577"/>
                  </a:cxn>
                  <a:cxn ang="0">
                    <a:pos x="566" y="519"/>
                  </a:cxn>
                  <a:cxn ang="0">
                    <a:pos x="615" y="448"/>
                  </a:cxn>
                  <a:cxn ang="0">
                    <a:pos x="660" y="366"/>
                  </a:cxn>
                  <a:cxn ang="0">
                    <a:pos x="698" y="281"/>
                  </a:cxn>
                  <a:cxn ang="0">
                    <a:pos x="729" y="198"/>
                  </a:cxn>
                  <a:cxn ang="0">
                    <a:pos x="755" y="123"/>
                  </a:cxn>
                  <a:cxn ang="0">
                    <a:pos x="775" y="62"/>
                  </a:cxn>
                  <a:cxn ang="0">
                    <a:pos x="785" y="21"/>
                  </a:cxn>
                  <a:cxn ang="0">
                    <a:pos x="790" y="5"/>
                  </a:cxn>
                </a:cxnLst>
                <a:rect l="0" t="0" r="r" b="b"/>
                <a:pathLst>
                  <a:path w="790" h="618">
                    <a:moveTo>
                      <a:pt x="768" y="1"/>
                    </a:moveTo>
                    <a:lnTo>
                      <a:pt x="767" y="4"/>
                    </a:lnTo>
                    <a:lnTo>
                      <a:pt x="764" y="15"/>
                    </a:lnTo>
                    <a:lnTo>
                      <a:pt x="759" y="32"/>
                    </a:lnTo>
                    <a:lnTo>
                      <a:pt x="753" y="56"/>
                    </a:lnTo>
                    <a:lnTo>
                      <a:pt x="744" y="84"/>
                    </a:lnTo>
                    <a:lnTo>
                      <a:pt x="736" y="116"/>
                    </a:lnTo>
                    <a:lnTo>
                      <a:pt x="724" y="152"/>
                    </a:lnTo>
                    <a:lnTo>
                      <a:pt x="710" y="191"/>
                    </a:lnTo>
                    <a:lnTo>
                      <a:pt x="694" y="230"/>
                    </a:lnTo>
                    <a:lnTo>
                      <a:pt x="678" y="272"/>
                    </a:lnTo>
                    <a:lnTo>
                      <a:pt x="660" y="315"/>
                    </a:lnTo>
                    <a:lnTo>
                      <a:pt x="640" y="357"/>
                    </a:lnTo>
                    <a:lnTo>
                      <a:pt x="619" y="398"/>
                    </a:lnTo>
                    <a:lnTo>
                      <a:pt x="596" y="437"/>
                    </a:lnTo>
                    <a:lnTo>
                      <a:pt x="573" y="473"/>
                    </a:lnTo>
                    <a:lnTo>
                      <a:pt x="548" y="506"/>
                    </a:lnTo>
                    <a:lnTo>
                      <a:pt x="523" y="536"/>
                    </a:lnTo>
                    <a:lnTo>
                      <a:pt x="496" y="559"/>
                    </a:lnTo>
                    <a:lnTo>
                      <a:pt x="468" y="578"/>
                    </a:lnTo>
                    <a:lnTo>
                      <a:pt x="441" y="591"/>
                    </a:lnTo>
                    <a:lnTo>
                      <a:pt x="412" y="596"/>
                    </a:lnTo>
                    <a:lnTo>
                      <a:pt x="382" y="595"/>
                    </a:lnTo>
                    <a:lnTo>
                      <a:pt x="352" y="586"/>
                    </a:lnTo>
                    <a:lnTo>
                      <a:pt x="320" y="568"/>
                    </a:lnTo>
                    <a:lnTo>
                      <a:pt x="286" y="540"/>
                    </a:lnTo>
                    <a:lnTo>
                      <a:pt x="251" y="502"/>
                    </a:lnTo>
                    <a:lnTo>
                      <a:pt x="215" y="451"/>
                    </a:lnTo>
                    <a:lnTo>
                      <a:pt x="178" y="388"/>
                    </a:lnTo>
                    <a:lnTo>
                      <a:pt x="140" y="312"/>
                    </a:lnTo>
                    <a:lnTo>
                      <a:pt x="101" y="223"/>
                    </a:lnTo>
                    <a:lnTo>
                      <a:pt x="61" y="120"/>
                    </a:lnTo>
                    <a:lnTo>
                      <a:pt x="22" y="0"/>
                    </a:lnTo>
                    <a:lnTo>
                      <a:pt x="0" y="6"/>
                    </a:lnTo>
                    <a:lnTo>
                      <a:pt x="41" y="126"/>
                    </a:lnTo>
                    <a:lnTo>
                      <a:pt x="81" y="231"/>
                    </a:lnTo>
                    <a:lnTo>
                      <a:pt x="120" y="321"/>
                    </a:lnTo>
                    <a:lnTo>
                      <a:pt x="158" y="399"/>
                    </a:lnTo>
                    <a:lnTo>
                      <a:pt x="197" y="462"/>
                    </a:lnTo>
                    <a:lnTo>
                      <a:pt x="234" y="515"/>
                    </a:lnTo>
                    <a:lnTo>
                      <a:pt x="271" y="555"/>
                    </a:lnTo>
                    <a:lnTo>
                      <a:pt x="307" y="585"/>
                    </a:lnTo>
                    <a:lnTo>
                      <a:pt x="343" y="606"/>
                    </a:lnTo>
                    <a:lnTo>
                      <a:pt x="378" y="617"/>
                    </a:lnTo>
                    <a:lnTo>
                      <a:pt x="414" y="618"/>
                    </a:lnTo>
                    <a:lnTo>
                      <a:pt x="447" y="610"/>
                    </a:lnTo>
                    <a:lnTo>
                      <a:pt x="479" y="597"/>
                    </a:lnTo>
                    <a:lnTo>
                      <a:pt x="509" y="577"/>
                    </a:lnTo>
                    <a:lnTo>
                      <a:pt x="538" y="551"/>
                    </a:lnTo>
                    <a:lnTo>
                      <a:pt x="566" y="519"/>
                    </a:lnTo>
                    <a:lnTo>
                      <a:pt x="590" y="486"/>
                    </a:lnTo>
                    <a:lnTo>
                      <a:pt x="615" y="448"/>
                    </a:lnTo>
                    <a:lnTo>
                      <a:pt x="638" y="409"/>
                    </a:lnTo>
                    <a:lnTo>
                      <a:pt x="660" y="366"/>
                    </a:lnTo>
                    <a:lnTo>
                      <a:pt x="679" y="323"/>
                    </a:lnTo>
                    <a:lnTo>
                      <a:pt x="698" y="281"/>
                    </a:lnTo>
                    <a:lnTo>
                      <a:pt x="714" y="239"/>
                    </a:lnTo>
                    <a:lnTo>
                      <a:pt x="729" y="198"/>
                    </a:lnTo>
                    <a:lnTo>
                      <a:pt x="743" y="159"/>
                    </a:lnTo>
                    <a:lnTo>
                      <a:pt x="755" y="123"/>
                    </a:lnTo>
                    <a:lnTo>
                      <a:pt x="766" y="90"/>
                    </a:lnTo>
                    <a:lnTo>
                      <a:pt x="775" y="62"/>
                    </a:lnTo>
                    <a:lnTo>
                      <a:pt x="781" y="38"/>
                    </a:lnTo>
                    <a:lnTo>
                      <a:pt x="785" y="21"/>
                    </a:lnTo>
                    <a:lnTo>
                      <a:pt x="789" y="10"/>
                    </a:lnTo>
                    <a:lnTo>
                      <a:pt x="790" y="5"/>
                    </a:lnTo>
                    <a:lnTo>
                      <a:pt x="768" y="1"/>
                    </a:lnTo>
                    <a:close/>
                  </a:path>
                </a:pathLst>
              </a:custGeom>
              <a:solidFill>
                <a:srgbClr val="0066FF"/>
              </a:solidFill>
              <a:ln w="9525">
                <a:noFill/>
                <a:round/>
                <a:headEnd/>
                <a:tailEnd/>
              </a:ln>
            </p:spPr>
            <p:txBody>
              <a:bodyPr/>
              <a:lstStyle/>
              <a:p>
                <a:endParaRPr lang="sl-SI"/>
              </a:p>
            </p:txBody>
          </p:sp>
          <p:sp>
            <p:nvSpPr>
              <p:cNvPr id="237658" name="Rectangle 90"/>
              <p:cNvSpPr>
                <a:spLocks noChangeArrowheads="1"/>
              </p:cNvSpPr>
              <p:nvPr/>
            </p:nvSpPr>
            <p:spPr bwMode="auto">
              <a:xfrm>
                <a:off x="3653" y="2449"/>
                <a:ext cx="645" cy="163"/>
              </a:xfrm>
              <a:prstGeom prst="rect">
                <a:avLst/>
              </a:prstGeom>
              <a:noFill/>
              <a:ln w="12700">
                <a:noFill/>
                <a:miter lim="800000"/>
                <a:headEnd/>
                <a:tailEnd/>
              </a:ln>
              <a:effectLst/>
            </p:spPr>
            <p:txBody>
              <a:bodyPr wrap="none" lIns="77788" tIns="38100" rIns="77788" bIns="38100">
                <a:spAutoFit/>
              </a:bodyPr>
              <a:lstStyle/>
              <a:p>
                <a:pPr defTabSz="661988" eaLnBrk="0" hangingPunct="0"/>
                <a:r>
                  <a:rPr lang="en-US" sz="1200">
                    <a:solidFill>
                      <a:schemeClr val="tx1"/>
                    </a:solidFill>
                  </a:rPr>
                  <a:t>Load voltage</a:t>
                </a:r>
                <a:endParaRPr lang="en-US" sz="1000">
                  <a:solidFill>
                    <a:schemeClr val="tx1"/>
                  </a:solidFill>
                  <a:latin typeface="Helvetica" pitchFamily="34" charset="0"/>
                </a:endParaRPr>
              </a:p>
            </p:txBody>
          </p:sp>
        </p:grpSp>
        <p:sp>
          <p:nvSpPr>
            <p:cNvPr id="237659" name="AutoShape 91"/>
            <p:cNvSpPr>
              <a:spLocks noChangeArrowheads="1"/>
            </p:cNvSpPr>
            <p:nvPr/>
          </p:nvSpPr>
          <p:spPr bwMode="auto">
            <a:xfrm>
              <a:off x="4272" y="2256"/>
              <a:ext cx="144" cy="432"/>
            </a:xfrm>
            <a:prstGeom prst="downArrow">
              <a:avLst>
                <a:gd name="adj1" fmla="val 50000"/>
                <a:gd name="adj2" fmla="val 75000"/>
              </a:avLst>
            </a:prstGeom>
            <a:solidFill>
              <a:schemeClr val="accent2"/>
            </a:solidFill>
            <a:ln w="12700">
              <a:solidFill>
                <a:schemeClr val="tx1"/>
              </a:solidFill>
              <a:miter lim="800000"/>
              <a:headEnd/>
              <a:tailEnd/>
            </a:ln>
            <a:effectLst/>
          </p:spPr>
          <p:txBody>
            <a:bodyPr wrap="none" anchor="ctr"/>
            <a:lstStyle/>
            <a:p>
              <a:endParaRPr lang="sl-SI"/>
            </a:p>
          </p:txBody>
        </p:sp>
        <p:sp>
          <p:nvSpPr>
            <p:cNvPr id="237660" name="Text Box 92"/>
            <p:cNvSpPr txBox="1">
              <a:spLocks noChangeArrowheads="1"/>
            </p:cNvSpPr>
            <p:nvPr/>
          </p:nvSpPr>
          <p:spPr bwMode="auto">
            <a:xfrm>
              <a:off x="3166" y="2434"/>
              <a:ext cx="795" cy="233"/>
            </a:xfrm>
            <a:prstGeom prst="rect">
              <a:avLst/>
            </a:prstGeom>
            <a:noFill/>
            <a:ln w="12700">
              <a:noFill/>
              <a:miter lim="800000"/>
              <a:headEnd/>
              <a:tailEnd/>
            </a:ln>
            <a:effectLst/>
          </p:spPr>
          <p:txBody>
            <a:bodyPr wrap="none">
              <a:spAutoFit/>
            </a:bodyPr>
            <a:lstStyle/>
            <a:p>
              <a:pPr eaLnBrk="0" hangingPunct="0"/>
              <a:r>
                <a:rPr lang="sl-SI" sz="1800" b="1" u="sng" dirty="0" smtClean="0">
                  <a:solidFill>
                    <a:schemeClr val="tx1"/>
                  </a:solidFill>
                </a:rPr>
                <a:t>Posledica</a:t>
              </a:r>
              <a:endParaRPr lang="de-DE" sz="1800" b="1" u="sng" dirty="0">
                <a:solidFill>
                  <a:schemeClr val="tx1"/>
                </a:solidFill>
                <a:latin typeface="StoneSans" pitchFamily="2" charset="0"/>
              </a:endParaRPr>
            </a:p>
          </p:txBody>
        </p:sp>
      </p:grpSp>
      <p:sp>
        <p:nvSpPr>
          <p:cNvPr id="237661" name="Rectangle 93"/>
          <p:cNvSpPr>
            <a:spLocks noGrp="1" noChangeArrowheads="1"/>
          </p:cNvSpPr>
          <p:nvPr>
            <p:ph type="title"/>
          </p:nvPr>
        </p:nvSpPr>
        <p:spPr/>
        <p:txBody>
          <a:bodyPr/>
          <a:lstStyle/>
          <a:p>
            <a:r>
              <a:rPr lang="sl-SI" dirty="0" smtClean="0"/>
              <a:t>CREST Faktor</a:t>
            </a:r>
            <a:endParaRPr lang="en-GB" dirty="0"/>
          </a:p>
        </p:txBody>
      </p:sp>
    </p:spTree>
  </p:cSld>
  <p:clrMapOvr>
    <a:masterClrMapping/>
  </p:clrMapOvr>
  <p:transition spd="med">
    <p:blinds/>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2"/>
          <p:cNvSpPr>
            <a:spLocks noChangeArrowheads="1"/>
          </p:cNvSpPr>
          <p:nvPr/>
        </p:nvSpPr>
        <p:spPr bwMode="auto">
          <a:xfrm>
            <a:off x="0" y="6629400"/>
            <a:ext cx="2109788" cy="228600"/>
          </a:xfrm>
          <a:prstGeom prst="rect">
            <a:avLst/>
          </a:prstGeom>
          <a:noFill/>
          <a:ln w="9525">
            <a:noFill/>
            <a:miter lim="800000"/>
            <a:headEnd/>
            <a:tailEnd/>
          </a:ln>
          <a:effectLst/>
        </p:spPr>
        <p:txBody>
          <a:bodyPr wrap="none" anchor="ctr"/>
          <a:lstStyle/>
          <a:p>
            <a:endParaRPr lang="sl-SI"/>
          </a:p>
        </p:txBody>
      </p:sp>
      <p:sp>
        <p:nvSpPr>
          <p:cNvPr id="241667" name="Rectangle 3"/>
          <p:cNvSpPr>
            <a:spLocks noChangeArrowheads="1"/>
          </p:cNvSpPr>
          <p:nvPr/>
        </p:nvSpPr>
        <p:spPr bwMode="auto">
          <a:xfrm>
            <a:off x="7385050" y="6594475"/>
            <a:ext cx="85725" cy="122238"/>
          </a:xfrm>
          <a:prstGeom prst="rect">
            <a:avLst/>
          </a:prstGeom>
          <a:noFill/>
          <a:ln w="9525">
            <a:noFill/>
            <a:miter lim="800000"/>
            <a:headEnd/>
            <a:tailEnd/>
          </a:ln>
          <a:effectLst/>
        </p:spPr>
        <p:txBody>
          <a:bodyPr wrap="none" lIns="0" tIns="0" rIns="0" bIns="0">
            <a:spAutoFit/>
          </a:bodyPr>
          <a:lstStyle/>
          <a:p>
            <a:pPr eaLnBrk="0" hangingPunct="0"/>
            <a:r>
              <a:rPr lang="de-DE" sz="800">
                <a:solidFill>
                  <a:srgbClr val="000000"/>
                </a:solidFill>
                <a:latin typeface="StoneSans" pitchFamily="2" charset="0"/>
              </a:rPr>
              <a:t>   </a:t>
            </a:r>
          </a:p>
        </p:txBody>
      </p:sp>
      <p:sp>
        <p:nvSpPr>
          <p:cNvPr id="241668" name="Rectangle 4"/>
          <p:cNvSpPr>
            <a:spLocks noChangeArrowheads="1"/>
          </p:cNvSpPr>
          <p:nvPr/>
        </p:nvSpPr>
        <p:spPr bwMode="auto">
          <a:xfrm>
            <a:off x="420688" y="587375"/>
            <a:ext cx="17462" cy="304800"/>
          </a:xfrm>
          <a:prstGeom prst="rect">
            <a:avLst/>
          </a:prstGeom>
          <a:noFill/>
          <a:ln w="9525">
            <a:noFill/>
            <a:miter lim="800000"/>
            <a:headEnd/>
            <a:tailEnd/>
          </a:ln>
          <a:effectLst/>
        </p:spPr>
        <p:txBody>
          <a:bodyPr wrap="none" anchor="ctr"/>
          <a:lstStyle/>
          <a:p>
            <a:endParaRPr lang="sl-SI"/>
          </a:p>
        </p:txBody>
      </p:sp>
      <p:sp>
        <p:nvSpPr>
          <p:cNvPr id="241669" name="Rectangle 5"/>
          <p:cNvSpPr>
            <a:spLocks noChangeArrowheads="1"/>
          </p:cNvSpPr>
          <p:nvPr/>
        </p:nvSpPr>
        <p:spPr bwMode="auto">
          <a:xfrm>
            <a:off x="3389313" y="6613525"/>
            <a:ext cx="58737" cy="244475"/>
          </a:xfrm>
          <a:prstGeom prst="rect">
            <a:avLst/>
          </a:prstGeom>
          <a:noFill/>
          <a:ln w="9525">
            <a:noFill/>
            <a:miter lim="800000"/>
            <a:headEnd/>
            <a:tailEnd/>
          </a:ln>
          <a:effectLst/>
        </p:spPr>
        <p:txBody>
          <a:bodyPr wrap="none" lIns="0" tIns="0" rIns="0" bIns="0">
            <a:spAutoFit/>
          </a:bodyPr>
          <a:lstStyle/>
          <a:p>
            <a:pPr eaLnBrk="0" hangingPunct="0"/>
            <a:r>
              <a:rPr lang="de-DE" sz="1600">
                <a:solidFill>
                  <a:srgbClr val="000000"/>
                </a:solidFill>
                <a:latin typeface="StoneSans" pitchFamily="2" charset="0"/>
              </a:rPr>
              <a:t> </a:t>
            </a:r>
          </a:p>
        </p:txBody>
      </p:sp>
      <p:pic>
        <p:nvPicPr>
          <p:cNvPr id="241670" name="Picture 6" descr="BILD_31"/>
          <p:cNvPicPr>
            <a:picLocks noChangeAspect="1" noChangeArrowheads="1"/>
          </p:cNvPicPr>
          <p:nvPr/>
        </p:nvPicPr>
        <p:blipFill>
          <a:blip r:embed="rId2" cstate="print"/>
          <a:srcRect/>
          <a:stretch>
            <a:fillRect/>
          </a:stretch>
        </p:blipFill>
        <p:spPr bwMode="auto">
          <a:xfrm>
            <a:off x="1030288" y="1419225"/>
            <a:ext cx="7023100" cy="4716463"/>
          </a:xfrm>
          <a:prstGeom prst="rect">
            <a:avLst/>
          </a:prstGeom>
          <a:noFill/>
        </p:spPr>
      </p:pic>
      <p:grpSp>
        <p:nvGrpSpPr>
          <p:cNvPr id="2" name="Group 7"/>
          <p:cNvGrpSpPr>
            <a:grpSpLocks/>
          </p:cNvGrpSpPr>
          <p:nvPr/>
        </p:nvGrpSpPr>
        <p:grpSpPr bwMode="auto">
          <a:xfrm>
            <a:off x="4464050" y="4876800"/>
            <a:ext cx="1985963" cy="623888"/>
            <a:chOff x="2566" y="3204"/>
            <a:chExt cx="1196" cy="372"/>
          </a:xfrm>
        </p:grpSpPr>
        <p:sp>
          <p:nvSpPr>
            <p:cNvPr id="241672" name="Text Box 8"/>
            <p:cNvSpPr txBox="1">
              <a:spLocks noChangeArrowheads="1"/>
            </p:cNvSpPr>
            <p:nvPr/>
          </p:nvSpPr>
          <p:spPr bwMode="auto">
            <a:xfrm>
              <a:off x="2608" y="3222"/>
              <a:ext cx="1085" cy="237"/>
            </a:xfrm>
            <a:prstGeom prst="rect">
              <a:avLst/>
            </a:prstGeom>
            <a:noFill/>
            <a:ln w="12700">
              <a:noFill/>
              <a:miter lim="800000"/>
              <a:headEnd/>
              <a:tailEnd/>
            </a:ln>
            <a:effectLst/>
          </p:spPr>
          <p:txBody>
            <a:bodyPr wrap="none">
              <a:spAutoFit/>
            </a:bodyPr>
            <a:lstStyle/>
            <a:p>
              <a:pPr eaLnBrk="0" hangingPunct="0"/>
              <a:r>
                <a:rPr lang="en-US" sz="2000" b="1">
                  <a:solidFill>
                    <a:schemeClr val="hlink"/>
                  </a:solidFill>
                </a:rPr>
                <a:t>I</a:t>
              </a:r>
              <a:r>
                <a:rPr lang="en-US" sz="2000" b="1" baseline="-25000">
                  <a:solidFill>
                    <a:schemeClr val="hlink"/>
                  </a:solidFill>
                </a:rPr>
                <a:t>k</a:t>
              </a:r>
              <a:r>
                <a:rPr lang="en-US" sz="2000" b="1">
                  <a:solidFill>
                    <a:schemeClr val="hlink"/>
                  </a:solidFill>
                </a:rPr>
                <a:t> = 13,6 x I</a:t>
              </a:r>
              <a:r>
                <a:rPr lang="en-US" sz="2000" b="1" baseline="-25000">
                  <a:solidFill>
                    <a:schemeClr val="hlink"/>
                  </a:solidFill>
                </a:rPr>
                <a:t>n   </a:t>
              </a:r>
              <a:r>
                <a:rPr lang="en-US" sz="2000" b="1">
                  <a:solidFill>
                    <a:schemeClr val="hlink"/>
                  </a:solidFill>
                </a:rPr>
                <a:t>!</a:t>
              </a:r>
            </a:p>
          </p:txBody>
        </p:sp>
        <p:sp>
          <p:nvSpPr>
            <p:cNvPr id="241673" name="AutoShape 9"/>
            <p:cNvSpPr>
              <a:spLocks noChangeArrowheads="1"/>
            </p:cNvSpPr>
            <p:nvPr/>
          </p:nvSpPr>
          <p:spPr bwMode="auto">
            <a:xfrm>
              <a:off x="2566" y="3204"/>
              <a:ext cx="1196" cy="372"/>
            </a:xfrm>
            <a:prstGeom prst="wedgeRoundRectCallout">
              <a:avLst>
                <a:gd name="adj1" fmla="val -95065"/>
                <a:gd name="adj2" fmla="val -172847"/>
                <a:gd name="adj3" fmla="val 16667"/>
              </a:avLst>
            </a:prstGeom>
            <a:noFill/>
            <a:ln w="12700">
              <a:solidFill>
                <a:schemeClr val="tx1"/>
              </a:solidFill>
              <a:miter lim="800000"/>
              <a:headEnd/>
              <a:tailEnd/>
            </a:ln>
            <a:effectLst/>
          </p:spPr>
          <p:txBody>
            <a:bodyPr/>
            <a:lstStyle/>
            <a:p>
              <a:pPr algn="ctr" eaLnBrk="0" hangingPunct="0"/>
              <a:endParaRPr lang="de-DE" sz="2000">
                <a:solidFill>
                  <a:schemeClr val="tx1"/>
                </a:solidFill>
                <a:latin typeface="StoneSans" pitchFamily="2" charset="0"/>
              </a:endParaRPr>
            </a:p>
          </p:txBody>
        </p:sp>
      </p:grpSp>
      <p:sp>
        <p:nvSpPr>
          <p:cNvPr id="241674" name="Rectangle 10"/>
          <p:cNvSpPr>
            <a:spLocks noGrp="1" noChangeArrowheads="1"/>
          </p:cNvSpPr>
          <p:nvPr>
            <p:ph type="title"/>
          </p:nvPr>
        </p:nvSpPr>
        <p:spPr/>
        <p:txBody>
          <a:bodyPr/>
          <a:lstStyle/>
          <a:p>
            <a:r>
              <a:rPr lang="sl-SI" dirty="0" err="1" smtClean="0"/>
              <a:t>Oscilogram</a:t>
            </a:r>
            <a:r>
              <a:rPr lang="sl-SI" dirty="0" smtClean="0"/>
              <a:t> kratkega stika</a:t>
            </a:r>
            <a:endParaRPr lang="de-DE" dirty="0"/>
          </a:p>
        </p:txBody>
      </p:sp>
    </p:spTree>
  </p:cSld>
  <p:clrMapOvr>
    <a:masterClrMapping/>
  </p:clrMapOvr>
  <p:transition spd="med">
    <p:blinds/>
  </p:transition>
  <p:timing>
    <p:tnLst>
      <p:par>
        <p:cTn id="1" dur="indefinite" restart="never" nodeType="tmRoot"/>
      </p:par>
    </p:tnLst>
  </p:timing>
</p:sld>
</file>

<file path=ppt/theme/theme1.xml><?xml version="1.0" encoding="utf-8"?>
<a:theme xmlns:a="http://schemas.openxmlformats.org/drawingml/2006/main" name="NTR">
  <a:themeElements>
    <a:clrScheme name="Officeova tem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ova tema">
      <a:majorFont>
        <a:latin typeface="Arial"/>
        <a:ea typeface=""/>
        <a:cs typeface=""/>
      </a:majorFont>
      <a:minorFont>
        <a:latin typeface="Arial"/>
        <a:ea typeface=""/>
        <a:cs typeface=""/>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ova tem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ova tem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ova tem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ova tem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ova tem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ova tem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ova tem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ova tem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ova tem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ova tem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ova tem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ova tem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ova tema">
  <a:themeElements>
    <a:clrScheme name="Pisar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ova tema">
  <a:themeElements>
    <a:clrScheme name="Pisar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NTR</Template>
  <TotalTime>588</TotalTime>
  <Words>2374</Words>
  <Application>Microsoft Office PowerPoint</Application>
  <PresentationFormat>Diaprojekcija na zaslonu (4:3)</PresentationFormat>
  <Paragraphs>781</Paragraphs>
  <Slides>48</Slides>
  <Notes>18</Notes>
  <HiddenSlides>1</HiddenSlides>
  <MMClips>0</MMClips>
  <ScaleCrop>false</ScaleCrop>
  <HeadingPairs>
    <vt:vector size="6" baseType="variant">
      <vt:variant>
        <vt:lpstr>Tema</vt:lpstr>
      </vt:variant>
      <vt:variant>
        <vt:i4>1</vt:i4>
      </vt:variant>
      <vt:variant>
        <vt:lpstr>Vdelani OLE strežniki</vt:lpstr>
      </vt:variant>
      <vt:variant>
        <vt:i4>4</vt:i4>
      </vt:variant>
      <vt:variant>
        <vt:lpstr>Naslovi diapozitivov</vt:lpstr>
      </vt:variant>
      <vt:variant>
        <vt:i4>48</vt:i4>
      </vt:variant>
    </vt:vector>
  </HeadingPairs>
  <TitlesOfParts>
    <vt:vector size="53" baseType="lpstr">
      <vt:lpstr>NTR</vt:lpstr>
      <vt:lpstr>CorelDRAW</vt:lpstr>
      <vt:lpstr>Designer Zeichnung</vt:lpstr>
      <vt:lpstr>Visio</vt:lpstr>
      <vt:lpstr>Bitmap</vt:lpstr>
      <vt:lpstr>El. napajanje računalniških centrov</vt:lpstr>
      <vt:lpstr>Vsebina</vt:lpstr>
      <vt:lpstr>IZHODIŠČA, EL. lastnosti</vt:lpstr>
      <vt:lpstr>PowerPointova predstavitev</vt:lpstr>
      <vt:lpstr>Motnje napajalnega omrežja</vt:lpstr>
      <vt:lpstr>Tipični primer bremena v RC</vt:lpstr>
      <vt:lpstr>Tipični primer bremena v RC</vt:lpstr>
      <vt:lpstr>CREST Faktor</vt:lpstr>
      <vt:lpstr>Oscilogram kratkega stika</vt:lpstr>
      <vt:lpstr>Dogajanje ob kratkem stiku</vt:lpstr>
      <vt:lpstr>Faktor moči</vt:lpstr>
      <vt:lpstr>Izhodni sistem statičnega UPS sistema</vt:lpstr>
      <vt:lpstr>Statični UPS: Vpliv filterskih kondenzatorjev</vt:lpstr>
      <vt:lpstr>Statični UPS: Vpliv filterskih kondenzatorjev</vt:lpstr>
      <vt:lpstr>Statični UPS: Vpliv filterskih kondenzatorjev</vt:lpstr>
      <vt:lpstr>Običajni statični UPS sistem</vt:lpstr>
      <vt:lpstr>Dinamični UPS sistem</vt:lpstr>
      <vt:lpstr>Statični UPS sistem</vt:lpstr>
      <vt:lpstr>Statični UPS sistem</vt:lpstr>
      <vt:lpstr>Napajanje v RAČUNALNIŠKIH CENTRIH</vt:lpstr>
      <vt:lpstr>Klasifikacija rač. centrov</vt:lpstr>
      <vt:lpstr>Nivoji zagotavljanja varnosti </vt:lpstr>
      <vt:lpstr>Oskrba z el. energijo – razred I in II</vt:lpstr>
      <vt:lpstr>Basic data centre (Tier I)</vt:lpstr>
      <vt:lpstr>Parallel redundant configuration (Tier II)</vt:lpstr>
      <vt:lpstr>Oskrba z el. energijo – razred III</vt:lpstr>
      <vt:lpstr>Oskrba z el. energijo – razred IV</vt:lpstr>
      <vt:lpstr>Oskrba z el. energijo – razred III</vt:lpstr>
      <vt:lpstr>PowerPointova predstavitev</vt:lpstr>
      <vt:lpstr>Oskrba z el. energijo – razred IV</vt:lpstr>
      <vt:lpstr>KLJUČNE LASTNOSTI UPS SISTEMOV</vt:lpstr>
      <vt:lpstr>Ključne lastnosti UPS sistemov</vt:lpstr>
      <vt:lpstr>Tehnologije UPS sistemov</vt:lpstr>
      <vt:lpstr>Comparison of UPS technologies</vt:lpstr>
      <vt:lpstr>Uniblock UBR dinamični UPS</vt:lpstr>
      <vt:lpstr>Statični UPS z dvojno konverzijo</vt:lpstr>
      <vt:lpstr>Modularni UPS z dvojno konverzijo</vt:lpstr>
      <vt:lpstr>Lastnosti statičnega UPS</vt:lpstr>
      <vt:lpstr>Lastnosti modul. statičnega UPS</vt:lpstr>
      <vt:lpstr>Lastnosti dinamičnega UPS</vt:lpstr>
      <vt:lpstr>RAZPOLOŽLJIVOST</vt:lpstr>
      <vt:lpstr>Izbira vrste UPS sistema</vt:lpstr>
      <vt:lpstr>Statičen UPS z dvojnim napajanjem</vt:lpstr>
      <vt:lpstr>Razpoložljivost statičnega UPS</vt:lpstr>
      <vt:lpstr>Razpol. Stat. UPS z dvojnim napajanjem</vt:lpstr>
      <vt:lpstr>TRŽIŠČE IN TRŽNI TRENDI</vt:lpstr>
      <vt:lpstr>Regionalno tržišče UPS nad 200 kVA</vt:lpstr>
      <vt:lpstr>PowerPointova predstavitev</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Diapozitiv 1</dc:title>
  <dc:creator>Boštjan Lavuger</dc:creator>
  <cp:lastModifiedBy>Lili</cp:lastModifiedBy>
  <cp:revision>63</cp:revision>
  <dcterms:created xsi:type="dcterms:W3CDTF">2009-11-08T09:03:12Z</dcterms:created>
  <dcterms:modified xsi:type="dcterms:W3CDTF">2016-01-05T01:56:09Z</dcterms:modified>
</cp:coreProperties>
</file>